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3"/>
  </p:handoutMasterIdLst>
  <p:sldIdLst>
    <p:sldId id="257" r:id="rId2"/>
    <p:sldId id="258" r:id="rId3"/>
    <p:sldId id="259" r:id="rId4"/>
    <p:sldId id="274" r:id="rId5"/>
    <p:sldId id="275" r:id="rId6"/>
    <p:sldId id="276" r:id="rId7"/>
    <p:sldId id="277" r:id="rId8"/>
    <p:sldId id="278" r:id="rId9"/>
    <p:sldId id="279" r:id="rId10"/>
    <p:sldId id="280" r:id="rId11"/>
    <p:sldId id="265" r:id="rId12"/>
    <p:sldId id="266" r:id="rId13"/>
    <p:sldId id="267" r:id="rId14"/>
    <p:sldId id="268" r:id="rId15"/>
    <p:sldId id="269" r:id="rId16"/>
    <p:sldId id="270" r:id="rId17"/>
    <p:sldId id="271" r:id="rId18"/>
    <p:sldId id="272" r:id="rId19"/>
    <p:sldId id="273" r:id="rId20"/>
    <p:sldId id="281" r:id="rId21"/>
    <p:sldId id="282" r:id="rId22"/>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418" autoAdjust="0"/>
  </p:normalViewPr>
  <p:slideViewPr>
    <p:cSldViewPr snapToGrid="0">
      <p:cViewPr varScale="1">
        <p:scale>
          <a:sx n="66" d="100"/>
          <a:sy n="66" d="100"/>
        </p:scale>
        <p:origin x="85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9E68FF60-E9D8-42CF-9449-5E6C60F68234}" type="datetimeFigureOut">
              <a:rPr lang="en-US" smtClean="0"/>
              <a:t>3/14/2019</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21BEFA29-4338-4345-A3EB-22465A574C06}" type="slidenum">
              <a:rPr lang="en-US" smtClean="0"/>
              <a:t>‹#›</a:t>
            </a:fld>
            <a:endParaRPr lang="en-US"/>
          </a:p>
        </p:txBody>
      </p:sp>
    </p:spTree>
    <p:extLst>
      <p:ext uri="{BB962C8B-B14F-4D97-AF65-F5344CB8AC3E}">
        <p14:creationId xmlns:p14="http://schemas.microsoft.com/office/powerpoint/2010/main" val="413398547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46FC1B2-32FB-47D7-A9E4-CC508431657A}" type="datetimeFigureOut">
              <a:rPr lang="en-US" smtClean="0"/>
              <a:t>3/14/2019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329A87-0008-4BFC-8097-944DF7CCE165}" type="slidenum">
              <a:rPr lang="en-US" smtClean="0"/>
              <a:t>‹#›</a:t>
            </a:fld>
            <a:endParaRPr lang="en-US"/>
          </a:p>
        </p:txBody>
      </p:sp>
    </p:spTree>
    <p:extLst>
      <p:ext uri="{BB962C8B-B14F-4D97-AF65-F5344CB8AC3E}">
        <p14:creationId xmlns:p14="http://schemas.microsoft.com/office/powerpoint/2010/main" val="12457198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6FC1B2-32FB-47D7-A9E4-CC508431657A}" type="datetimeFigureOut">
              <a:rPr lang="en-US" smtClean="0"/>
              <a:t>3/14/2019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329A87-0008-4BFC-8097-944DF7CCE165}" type="slidenum">
              <a:rPr lang="en-US" smtClean="0"/>
              <a:t>‹#›</a:t>
            </a:fld>
            <a:endParaRPr lang="en-US"/>
          </a:p>
        </p:txBody>
      </p:sp>
    </p:spTree>
    <p:extLst>
      <p:ext uri="{BB962C8B-B14F-4D97-AF65-F5344CB8AC3E}">
        <p14:creationId xmlns:p14="http://schemas.microsoft.com/office/powerpoint/2010/main" val="14415967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6FC1B2-32FB-47D7-A9E4-CC508431657A}" type="datetimeFigureOut">
              <a:rPr lang="en-US" smtClean="0"/>
              <a:t>3/14/2019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329A87-0008-4BFC-8097-944DF7CCE165}" type="slidenum">
              <a:rPr lang="en-US" smtClean="0"/>
              <a:t>‹#›</a:t>
            </a:fld>
            <a:endParaRPr lang="en-US"/>
          </a:p>
        </p:txBody>
      </p:sp>
    </p:spTree>
    <p:extLst>
      <p:ext uri="{BB962C8B-B14F-4D97-AF65-F5344CB8AC3E}">
        <p14:creationId xmlns:p14="http://schemas.microsoft.com/office/powerpoint/2010/main" val="3921722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6FC1B2-32FB-47D7-A9E4-CC508431657A}" type="datetimeFigureOut">
              <a:rPr lang="en-US" smtClean="0"/>
              <a:t>3/14/2019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329A87-0008-4BFC-8097-944DF7CCE165}" type="slidenum">
              <a:rPr lang="en-US" smtClean="0"/>
              <a:t>‹#›</a:t>
            </a:fld>
            <a:endParaRPr lang="en-US"/>
          </a:p>
        </p:txBody>
      </p:sp>
    </p:spTree>
    <p:extLst>
      <p:ext uri="{BB962C8B-B14F-4D97-AF65-F5344CB8AC3E}">
        <p14:creationId xmlns:p14="http://schemas.microsoft.com/office/powerpoint/2010/main" val="15383342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46FC1B2-32FB-47D7-A9E4-CC508431657A}" type="datetimeFigureOut">
              <a:rPr lang="en-US" smtClean="0"/>
              <a:t>3/14/2019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329A87-0008-4BFC-8097-944DF7CCE165}" type="slidenum">
              <a:rPr lang="en-US" smtClean="0"/>
              <a:t>‹#›</a:t>
            </a:fld>
            <a:endParaRPr lang="en-US"/>
          </a:p>
        </p:txBody>
      </p:sp>
    </p:spTree>
    <p:extLst>
      <p:ext uri="{BB962C8B-B14F-4D97-AF65-F5344CB8AC3E}">
        <p14:creationId xmlns:p14="http://schemas.microsoft.com/office/powerpoint/2010/main" val="6189912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46FC1B2-32FB-47D7-A9E4-CC508431657A}" type="datetimeFigureOut">
              <a:rPr lang="en-US" smtClean="0"/>
              <a:t>3/14/2019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329A87-0008-4BFC-8097-944DF7CCE165}" type="slidenum">
              <a:rPr lang="en-US" smtClean="0"/>
              <a:t>‹#›</a:t>
            </a:fld>
            <a:endParaRPr lang="en-US"/>
          </a:p>
        </p:txBody>
      </p:sp>
    </p:spTree>
    <p:extLst>
      <p:ext uri="{BB962C8B-B14F-4D97-AF65-F5344CB8AC3E}">
        <p14:creationId xmlns:p14="http://schemas.microsoft.com/office/powerpoint/2010/main" val="22348951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46FC1B2-32FB-47D7-A9E4-CC508431657A}" type="datetimeFigureOut">
              <a:rPr lang="en-US" smtClean="0"/>
              <a:t>3/14/2019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329A87-0008-4BFC-8097-944DF7CCE165}" type="slidenum">
              <a:rPr lang="en-US" smtClean="0"/>
              <a:t>‹#›</a:t>
            </a:fld>
            <a:endParaRPr lang="en-US"/>
          </a:p>
        </p:txBody>
      </p:sp>
    </p:spTree>
    <p:extLst>
      <p:ext uri="{BB962C8B-B14F-4D97-AF65-F5344CB8AC3E}">
        <p14:creationId xmlns:p14="http://schemas.microsoft.com/office/powerpoint/2010/main" val="5015781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46FC1B2-32FB-47D7-A9E4-CC508431657A}" type="datetimeFigureOut">
              <a:rPr lang="en-US" smtClean="0"/>
              <a:t>3/14/2019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329A87-0008-4BFC-8097-944DF7CCE165}" type="slidenum">
              <a:rPr lang="en-US" smtClean="0"/>
              <a:t>‹#›</a:t>
            </a:fld>
            <a:endParaRPr lang="en-US"/>
          </a:p>
        </p:txBody>
      </p:sp>
    </p:spTree>
    <p:extLst>
      <p:ext uri="{BB962C8B-B14F-4D97-AF65-F5344CB8AC3E}">
        <p14:creationId xmlns:p14="http://schemas.microsoft.com/office/powerpoint/2010/main" val="30548882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6FC1B2-32FB-47D7-A9E4-CC508431657A}" type="datetimeFigureOut">
              <a:rPr lang="en-US" smtClean="0"/>
              <a:t>3/14/2019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329A87-0008-4BFC-8097-944DF7CCE165}" type="slidenum">
              <a:rPr lang="en-US" smtClean="0"/>
              <a:t>‹#›</a:t>
            </a:fld>
            <a:endParaRPr lang="en-US"/>
          </a:p>
        </p:txBody>
      </p:sp>
    </p:spTree>
    <p:extLst>
      <p:ext uri="{BB962C8B-B14F-4D97-AF65-F5344CB8AC3E}">
        <p14:creationId xmlns:p14="http://schemas.microsoft.com/office/powerpoint/2010/main" val="11869175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46FC1B2-32FB-47D7-A9E4-CC508431657A}" type="datetimeFigureOut">
              <a:rPr lang="en-US" smtClean="0"/>
              <a:t>3/14/2019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329A87-0008-4BFC-8097-944DF7CCE165}" type="slidenum">
              <a:rPr lang="en-US" smtClean="0"/>
              <a:t>‹#›</a:t>
            </a:fld>
            <a:endParaRPr lang="en-US"/>
          </a:p>
        </p:txBody>
      </p:sp>
    </p:spTree>
    <p:extLst>
      <p:ext uri="{BB962C8B-B14F-4D97-AF65-F5344CB8AC3E}">
        <p14:creationId xmlns:p14="http://schemas.microsoft.com/office/powerpoint/2010/main" val="2463498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46FC1B2-32FB-47D7-A9E4-CC508431657A}" type="datetimeFigureOut">
              <a:rPr lang="en-US" smtClean="0"/>
              <a:t>3/14/2019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329A87-0008-4BFC-8097-944DF7CCE165}" type="slidenum">
              <a:rPr lang="en-US" smtClean="0"/>
              <a:t>‹#›</a:t>
            </a:fld>
            <a:endParaRPr lang="en-US"/>
          </a:p>
        </p:txBody>
      </p:sp>
    </p:spTree>
    <p:extLst>
      <p:ext uri="{BB962C8B-B14F-4D97-AF65-F5344CB8AC3E}">
        <p14:creationId xmlns:p14="http://schemas.microsoft.com/office/powerpoint/2010/main" val="2316335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6FC1B2-32FB-47D7-A9E4-CC508431657A}" type="datetimeFigureOut">
              <a:rPr lang="en-US" smtClean="0"/>
              <a:t>3/14/2019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329A87-0008-4BFC-8097-944DF7CCE165}" type="slidenum">
              <a:rPr lang="en-US" smtClean="0"/>
              <a:t>‹#›</a:t>
            </a:fld>
            <a:endParaRPr lang="en-US"/>
          </a:p>
        </p:txBody>
      </p:sp>
    </p:spTree>
    <p:extLst>
      <p:ext uri="{BB962C8B-B14F-4D97-AF65-F5344CB8AC3E}">
        <p14:creationId xmlns:p14="http://schemas.microsoft.com/office/powerpoint/2010/main" val="17291002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TRANQUILIZING AGENT</a:t>
            </a:r>
            <a:endParaRPr lang="en-US" dirty="0"/>
          </a:p>
        </p:txBody>
      </p:sp>
      <p:sp>
        <p:nvSpPr>
          <p:cNvPr id="3" name="Content Placeholder 2"/>
          <p:cNvSpPr>
            <a:spLocks noGrp="1"/>
          </p:cNvSpPr>
          <p:nvPr>
            <p:ph idx="1"/>
          </p:nvPr>
        </p:nvSpPr>
        <p:spPr>
          <a:xfrm>
            <a:off x="675861" y="1577009"/>
            <a:ext cx="10677939" cy="4599954"/>
          </a:xfrm>
        </p:spPr>
        <p:txBody>
          <a:bodyPr/>
          <a:lstStyle/>
          <a:p>
            <a:pPr algn="just"/>
            <a:r>
              <a:rPr lang="en-US" dirty="0"/>
              <a:t>A </a:t>
            </a:r>
            <a:r>
              <a:rPr lang="en-US" b="1" dirty="0"/>
              <a:t>sedative</a:t>
            </a:r>
            <a:r>
              <a:rPr lang="en-US" dirty="0"/>
              <a:t> or </a:t>
            </a:r>
            <a:r>
              <a:rPr lang="en-US" b="1" dirty="0"/>
              <a:t>tranquilizer</a:t>
            </a:r>
            <a:r>
              <a:rPr lang="en-US" dirty="0"/>
              <a:t> is a substance that induces sedation by reducing irritability</a:t>
            </a:r>
            <a:r>
              <a:rPr lang="en-US" baseline="30000" dirty="0"/>
              <a:t> </a:t>
            </a:r>
            <a:r>
              <a:rPr lang="en-US" dirty="0"/>
              <a:t>or excitement. Having a soothing, calming, or tranquilizing effect; reducing or relieving anxiety, stress, irritability, or excitement</a:t>
            </a:r>
            <a:r>
              <a:rPr lang="en-US" dirty="0" smtClean="0"/>
              <a:t>.</a:t>
            </a:r>
          </a:p>
          <a:p>
            <a:pPr algn="just"/>
            <a:r>
              <a:rPr lang="en-US" dirty="0"/>
              <a:t>A traditional grouping of drugs said to have a soothing or calming effect on mood, thought, or behavior. Included here are the anti-anxiety agents (minor tranquilizers), </a:t>
            </a:r>
            <a:r>
              <a:rPr lang="en-US" dirty="0" err="1"/>
              <a:t>antimanic</a:t>
            </a:r>
            <a:r>
              <a:rPr lang="en-US" dirty="0"/>
              <a:t> agents, and the antipsychotic agents (major tranquilizers). These drugs act by different mechanisms and are used for different therapeutic purposes.</a:t>
            </a:r>
          </a:p>
        </p:txBody>
      </p:sp>
    </p:spTree>
    <p:extLst>
      <p:ext uri="{BB962C8B-B14F-4D97-AF65-F5344CB8AC3E}">
        <p14:creationId xmlns:p14="http://schemas.microsoft.com/office/powerpoint/2010/main" val="2131124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5245" y="305523"/>
            <a:ext cx="10515600" cy="508332"/>
          </a:xfrm>
        </p:spPr>
        <p:txBody>
          <a:bodyPr>
            <a:normAutofit fontScale="90000"/>
          </a:bodyPr>
          <a:lstStyle/>
          <a:p>
            <a:r>
              <a:rPr lang="en-US" dirty="0" smtClean="0"/>
              <a:t>Synthesis of </a:t>
            </a:r>
            <a:r>
              <a:rPr lang="en-US" dirty="0"/>
              <a:t>Chlorpromazine</a:t>
            </a:r>
          </a:p>
        </p:txBody>
      </p:sp>
      <p:sp>
        <p:nvSpPr>
          <p:cNvPr id="3" name="Content Placeholder 2"/>
          <p:cNvSpPr>
            <a:spLocks noGrp="1"/>
          </p:cNvSpPr>
          <p:nvPr>
            <p:ph idx="1"/>
          </p:nvPr>
        </p:nvSpPr>
        <p:spPr>
          <a:xfrm>
            <a:off x="565245" y="1034056"/>
            <a:ext cx="10515600" cy="1492734"/>
          </a:xfrm>
        </p:spPr>
        <p:txBody>
          <a:bodyPr>
            <a:normAutofit lnSpcReduction="10000"/>
          </a:bodyPr>
          <a:lstStyle/>
          <a:p>
            <a:pPr algn="just"/>
            <a:r>
              <a:rPr lang="en-US" dirty="0"/>
              <a:t>It is prepared by refluxing a toluene solution of 2-chlorophenothiazine and </a:t>
            </a:r>
            <a:r>
              <a:rPr lang="en-US" dirty="0" smtClean="0"/>
              <a:t>3-chloropropyl </a:t>
            </a:r>
            <a:r>
              <a:rPr lang="en-US" dirty="0" err="1" smtClean="0"/>
              <a:t>dimethylamine</a:t>
            </a:r>
            <a:r>
              <a:rPr lang="en-US" dirty="0" smtClean="0"/>
              <a:t> </a:t>
            </a:r>
            <a:r>
              <a:rPr lang="en-US" dirty="0"/>
              <a:t>in the presence of </a:t>
            </a:r>
            <a:r>
              <a:rPr lang="en-US" dirty="0" err="1"/>
              <a:t>sodamide</a:t>
            </a:r>
            <a:r>
              <a:rPr lang="en-US" dirty="0"/>
              <a:t> for several hours, followed by filtration and removal </a:t>
            </a:r>
            <a:r>
              <a:rPr lang="en-US" dirty="0" smtClean="0"/>
              <a:t>of toluene </a:t>
            </a:r>
            <a:r>
              <a:rPr lang="en-US" dirty="0"/>
              <a:t>under reduced pressure.</a:t>
            </a:r>
          </a:p>
        </p:txBody>
      </p:sp>
      <p:pic>
        <p:nvPicPr>
          <p:cNvPr id="4" name="Picture 3"/>
          <p:cNvPicPr>
            <a:picLocks noChangeAspect="1"/>
          </p:cNvPicPr>
          <p:nvPr/>
        </p:nvPicPr>
        <p:blipFill>
          <a:blip r:embed="rId2">
            <a:biLevel thresh="75000"/>
          </a:blip>
          <a:stretch>
            <a:fillRect/>
          </a:stretch>
        </p:blipFill>
        <p:spPr>
          <a:xfrm>
            <a:off x="1852235" y="2417607"/>
            <a:ext cx="8487530" cy="4440393"/>
          </a:xfrm>
          <a:prstGeom prst="rect">
            <a:avLst/>
          </a:prstGeom>
        </p:spPr>
      </p:pic>
    </p:spTree>
    <p:extLst>
      <p:ext uri="{BB962C8B-B14F-4D97-AF65-F5344CB8AC3E}">
        <p14:creationId xmlns:p14="http://schemas.microsoft.com/office/powerpoint/2010/main" val="21662659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27651" y="821634"/>
            <a:ext cx="10137913" cy="5807765"/>
          </a:xfrm>
        </p:spPr>
        <p:txBody>
          <a:bodyPr rtlCol="0">
            <a:normAutofit/>
          </a:bodyPr>
          <a:lstStyle/>
          <a:p>
            <a:pPr algn="just">
              <a:defRPr/>
            </a:pPr>
            <a:r>
              <a:rPr lang="en-US" sz="2800" b="1" dirty="0"/>
              <a:t>Structure-Activity Relationships</a:t>
            </a:r>
            <a:endParaRPr lang="en-US" sz="2800" dirty="0"/>
          </a:p>
          <a:p>
            <a:pPr marL="457200" indent="-457200" algn="just">
              <a:buFont typeface="Arial" panose="020B0604020202020204" pitchFamily="34" charset="0"/>
              <a:buChar char="•"/>
              <a:defRPr/>
            </a:pPr>
            <a:r>
              <a:rPr lang="en-US" sz="2800" dirty="0"/>
              <a:t>Both hydrogen atoms at the 5 position of </a:t>
            </a:r>
            <a:r>
              <a:rPr lang="en-US" sz="2800" dirty="0" err="1"/>
              <a:t>barbituric</a:t>
            </a:r>
            <a:r>
              <a:rPr lang="en-US" sz="2800" dirty="0"/>
              <a:t> acid must be replaced. This may be because if one hydrogen is available at position 5, </a:t>
            </a:r>
            <a:r>
              <a:rPr lang="en-US" sz="2800" dirty="0" err="1"/>
              <a:t>tautomerization</a:t>
            </a:r>
            <a:r>
              <a:rPr lang="en-US" sz="2800" dirty="0"/>
              <a:t> to a highly acidic </a:t>
            </a:r>
            <a:r>
              <a:rPr lang="en-US" sz="2800" dirty="0" err="1"/>
              <a:t>trihydroxypyrimidine</a:t>
            </a:r>
            <a:r>
              <a:rPr lang="en-US" sz="2800" dirty="0"/>
              <a:t> (</a:t>
            </a:r>
            <a:r>
              <a:rPr lang="en-US" sz="2800" dirty="0" err="1"/>
              <a:t>pKa</a:t>
            </a:r>
            <a:r>
              <a:rPr lang="en-US" sz="2800" dirty="0"/>
              <a:t> ~4) can occur.</a:t>
            </a:r>
          </a:p>
          <a:p>
            <a:pPr marL="457200" indent="-457200" algn="just">
              <a:buFont typeface="Arial" panose="020B0604020202020204" pitchFamily="34" charset="0"/>
              <a:buChar char="•"/>
              <a:defRPr/>
            </a:pPr>
            <a:r>
              <a:rPr lang="en-US" sz="2800" dirty="0"/>
              <a:t>Beginning with lower alkyls, there is an increase in onset and a decrease in duration of action with increasing hydrocarbon content up to about seven to nine total carbon atoms substituted on the 5 position. </a:t>
            </a:r>
          </a:p>
          <a:p>
            <a:pPr marL="457200" indent="-457200" algn="just">
              <a:buFont typeface="Arial" panose="020B0604020202020204" pitchFamily="34" charset="0"/>
              <a:buChar char="•"/>
              <a:defRPr/>
            </a:pPr>
            <a:endParaRPr lang="en-US" dirty="0" smtClean="0"/>
          </a:p>
        </p:txBody>
      </p:sp>
      <p:pic>
        <p:nvPicPr>
          <p:cNvPr id="6147" name="Picture 2" descr="C:\Documents and Settings\Administrator\Desktop\clip_image002.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05201" y="4419600"/>
            <a:ext cx="4760913"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4309648" y="223703"/>
            <a:ext cx="3061864" cy="646331"/>
          </a:xfrm>
          <a:prstGeom prst="rect">
            <a:avLst/>
          </a:prstGeom>
          <a:noFill/>
        </p:spPr>
        <p:txBody>
          <a:bodyPr wrap="none" rtlCol="0">
            <a:spAutoFit/>
          </a:bodyPr>
          <a:lstStyle/>
          <a:p>
            <a:r>
              <a:rPr lang="en-US" sz="3600" b="1" dirty="0"/>
              <a:t>B</a:t>
            </a:r>
            <a:r>
              <a:rPr lang="en-US" sz="3600" b="1" dirty="0" smtClean="0"/>
              <a:t>ARBITURATES</a:t>
            </a:r>
            <a:endParaRPr lang="en-US" sz="3600" b="1" dirty="0"/>
          </a:p>
        </p:txBody>
      </p:sp>
    </p:spTree>
    <p:extLst>
      <p:ext uri="{BB962C8B-B14F-4D97-AF65-F5344CB8AC3E}">
        <p14:creationId xmlns:p14="http://schemas.microsoft.com/office/powerpoint/2010/main" val="14128834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ubtitle 2"/>
          <p:cNvSpPr>
            <a:spLocks noGrp="1"/>
          </p:cNvSpPr>
          <p:nvPr>
            <p:ph type="subTitle" idx="1"/>
          </p:nvPr>
        </p:nvSpPr>
        <p:spPr>
          <a:xfrm>
            <a:off x="954157" y="304800"/>
            <a:ext cx="10045147" cy="6324600"/>
          </a:xfrm>
        </p:spPr>
        <p:txBody>
          <a:bodyPr/>
          <a:lstStyle/>
          <a:p>
            <a:pPr algn="just" eaLnBrk="1" hangingPunct="1">
              <a:buFont typeface="Arial" panose="020B0604020202020204" pitchFamily="34" charset="0"/>
              <a:buChar char="•"/>
            </a:pPr>
            <a:r>
              <a:rPr lang="en-US" altLang="en-US" sz="3000" dirty="0"/>
              <a:t>Branched, cyclic or unsaturated chains in the 5 </a:t>
            </a:r>
            <a:r>
              <a:rPr lang="en-US" altLang="en-US" sz="3000" dirty="0" smtClean="0"/>
              <a:t>position </a:t>
            </a:r>
            <a:r>
              <a:rPr lang="en-US" altLang="en-US" sz="3000" dirty="0"/>
              <a:t>generally produce a shorter duration of action.</a:t>
            </a:r>
          </a:p>
          <a:p>
            <a:pPr algn="just" eaLnBrk="1" hangingPunct="1">
              <a:buFont typeface="Arial" panose="020B0604020202020204" pitchFamily="34" charset="0"/>
              <a:buChar char="•"/>
            </a:pPr>
            <a:r>
              <a:rPr lang="en-US" altLang="en-US" sz="3000" dirty="0"/>
              <a:t>Compounds with an alkyl group in the 1 or 3 position may have a shorter onset &amp; duration of action.</a:t>
            </a:r>
          </a:p>
          <a:p>
            <a:pPr algn="just" eaLnBrk="1" hangingPunct="1">
              <a:buFont typeface="Arial" panose="020B0604020202020204" pitchFamily="34" charset="0"/>
              <a:buChar char="•"/>
            </a:pPr>
            <a:r>
              <a:rPr lang="en-US" altLang="en-US" sz="3000" dirty="0"/>
              <a:t>Replacement of oxygen by sulfur on the 2-carbon shortens the onset &amp; duration of action.</a:t>
            </a:r>
          </a:p>
          <a:p>
            <a:pPr algn="just" eaLnBrk="1" hangingPunct="1">
              <a:buFont typeface="Arial" panose="020B0604020202020204" pitchFamily="34" charset="0"/>
              <a:buChar char="•"/>
            </a:pPr>
            <a:r>
              <a:rPr lang="en-US" altLang="en-US" sz="3000" dirty="0" err="1"/>
              <a:t>Lipophilicity</a:t>
            </a:r>
            <a:r>
              <a:rPr lang="en-US" altLang="en-US" sz="3000" dirty="0"/>
              <a:t> and an ability to penetrate the brain in the first case and an ability to penetrate liver </a:t>
            </a:r>
            <a:r>
              <a:rPr lang="en-US" altLang="en-US" sz="3000" dirty="0" err="1"/>
              <a:t>microsomes</a:t>
            </a:r>
            <a:r>
              <a:rPr lang="en-US" altLang="en-US" sz="3000" dirty="0"/>
              <a:t> in the second may be involved.</a:t>
            </a:r>
          </a:p>
          <a:p>
            <a:pPr algn="just" eaLnBrk="1" hangingPunct="1">
              <a:buFont typeface="Arial" panose="020B0604020202020204" pitchFamily="34" charset="0"/>
              <a:buChar char="•"/>
            </a:pPr>
            <a:r>
              <a:rPr lang="en-US" altLang="en-US" sz="3000" dirty="0"/>
              <a:t>There is an inverse correlation between </a:t>
            </a:r>
            <a:r>
              <a:rPr lang="en-US" altLang="en-US" sz="3000" dirty="0" err="1"/>
              <a:t>lipophilicity</a:t>
            </a:r>
            <a:r>
              <a:rPr lang="en-US" altLang="en-US" sz="3000" dirty="0"/>
              <a:t> &amp; the total number of carbon atoms substituted on the 5 position.</a:t>
            </a:r>
          </a:p>
        </p:txBody>
      </p:sp>
    </p:spTree>
    <p:extLst>
      <p:ext uri="{BB962C8B-B14F-4D97-AF65-F5344CB8AC3E}">
        <p14:creationId xmlns:p14="http://schemas.microsoft.com/office/powerpoint/2010/main" val="28076317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ubtitle 2"/>
          <p:cNvSpPr>
            <a:spLocks noGrp="1"/>
          </p:cNvSpPr>
          <p:nvPr>
            <p:ph type="subTitle" idx="1"/>
          </p:nvPr>
        </p:nvSpPr>
        <p:spPr>
          <a:xfrm>
            <a:off x="808383" y="304800"/>
            <a:ext cx="10217426" cy="6248400"/>
          </a:xfrm>
        </p:spPr>
        <p:txBody>
          <a:bodyPr>
            <a:normAutofit lnSpcReduction="10000"/>
          </a:bodyPr>
          <a:lstStyle/>
          <a:p>
            <a:pPr algn="just" eaLnBrk="1" hangingPunct="1"/>
            <a:r>
              <a:rPr lang="en-US" altLang="en-US" sz="2800" b="1" dirty="0" smtClean="0"/>
              <a:t>Metabolism of barbiturates:</a:t>
            </a:r>
            <a:endParaRPr lang="en-US" altLang="en-US" sz="2800" dirty="0"/>
          </a:p>
          <a:p>
            <a:pPr algn="just" eaLnBrk="1" hangingPunct="1"/>
            <a:r>
              <a:rPr lang="en-US" altLang="en-US" sz="2800" dirty="0"/>
              <a:t>The principal site of metabolic inactivation is in the liver. In the metabolism, the lipophilic character of the barbiturates decreases, which in turn decreases the ability of the barbiturates to penetrate into the CNS.</a:t>
            </a:r>
          </a:p>
          <a:p>
            <a:pPr algn="just" eaLnBrk="1" hangingPunct="1"/>
            <a:r>
              <a:rPr lang="en-US" altLang="en-US" sz="2800" dirty="0"/>
              <a:t>There are four primary metabolic processes that may take place.</a:t>
            </a:r>
          </a:p>
          <a:p>
            <a:pPr algn="just" eaLnBrk="1" hangingPunct="1"/>
            <a:r>
              <a:rPr lang="en-US" altLang="en-US" sz="2800" dirty="0" smtClean="0"/>
              <a:t>1. Oxidation </a:t>
            </a:r>
            <a:r>
              <a:rPr lang="en-US" altLang="en-US" sz="2800" dirty="0"/>
              <a:t>of substituents attached to C5 is the most important pathway of metabolism for the barbiturates. The oxidative processes may yield alcohols, ketones, and carboxylic acids. For example, pentobarbital is oxidized to a </a:t>
            </a:r>
            <a:r>
              <a:rPr lang="en-US" altLang="en-US" sz="2800" dirty="0" err="1"/>
              <a:t>hydroxy</a:t>
            </a:r>
            <a:r>
              <a:rPr lang="en-US" altLang="en-US" sz="2800" dirty="0"/>
              <a:t> compound and a carboxylic acid. </a:t>
            </a:r>
            <a:endParaRPr lang="en-US" altLang="en-US" sz="2800" dirty="0" smtClean="0"/>
          </a:p>
          <a:p>
            <a:pPr algn="just"/>
            <a:r>
              <a:rPr lang="en-US" altLang="en-US" sz="2800" dirty="0"/>
              <a:t>2. The oxidative process may also yield phenols. For example, phenobarbital is metabolized to </a:t>
            </a:r>
            <a:r>
              <a:rPr lang="el-GR" altLang="en-US" sz="2800" dirty="0"/>
              <a:t>β</a:t>
            </a:r>
            <a:r>
              <a:rPr lang="en-US" altLang="en-US" sz="2800" dirty="0"/>
              <a:t>-</a:t>
            </a:r>
            <a:r>
              <a:rPr lang="en-US" altLang="en-US" sz="2800" dirty="0" err="1"/>
              <a:t>hydroxyphenobarbital</a:t>
            </a:r>
            <a:r>
              <a:rPr lang="en-US" altLang="en-US" sz="2800" dirty="0"/>
              <a:t>. The oxygenated metabolites (alcohols, phenols, ketones, and carboxylic acids) may be excreted in the urine in the free form or conjugated with </a:t>
            </a:r>
            <a:r>
              <a:rPr lang="en-US" altLang="en-US" sz="2800" dirty="0" err="1"/>
              <a:t>glucuronic</a:t>
            </a:r>
            <a:r>
              <a:rPr lang="en-US" altLang="en-US" sz="2800" dirty="0"/>
              <a:t> or sulfuric acid</a:t>
            </a:r>
            <a:r>
              <a:rPr lang="en-US" altLang="en-US" sz="2800" dirty="0" smtClean="0"/>
              <a:t>.</a:t>
            </a:r>
            <a:endParaRPr lang="en-US" altLang="en-US" sz="2800" dirty="0"/>
          </a:p>
        </p:txBody>
      </p:sp>
    </p:spTree>
    <p:extLst>
      <p:ext uri="{BB962C8B-B14F-4D97-AF65-F5344CB8AC3E}">
        <p14:creationId xmlns:p14="http://schemas.microsoft.com/office/powerpoint/2010/main" val="39259539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ubtitle 2"/>
          <p:cNvSpPr>
            <a:spLocks noGrp="1"/>
          </p:cNvSpPr>
          <p:nvPr>
            <p:ph type="subTitle" idx="1"/>
          </p:nvPr>
        </p:nvSpPr>
        <p:spPr>
          <a:xfrm>
            <a:off x="1905000" y="457200"/>
            <a:ext cx="8153400" cy="5791200"/>
          </a:xfrm>
        </p:spPr>
        <p:txBody>
          <a:bodyPr/>
          <a:lstStyle/>
          <a:p>
            <a:pPr eaLnBrk="1" hangingPunct="1"/>
            <a:r>
              <a:rPr lang="en-US" altLang="en-US" smtClean="0">
                <a:solidFill>
                  <a:schemeClr val="tx1"/>
                </a:solidFill>
              </a:rPr>
              <a:t>Oxidation reaction of phenobarbital</a:t>
            </a:r>
          </a:p>
        </p:txBody>
      </p:sp>
      <p:pic>
        <p:nvPicPr>
          <p:cNvPr id="9219" name="Picture 2" descr="C:\Documents and Settings\Administrator\Desktop\clip_image00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7001" y="1371601"/>
            <a:ext cx="6931025" cy="487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369512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ubtitle 2"/>
          <p:cNvSpPr>
            <a:spLocks noGrp="1"/>
          </p:cNvSpPr>
          <p:nvPr>
            <p:ph type="subTitle" idx="1"/>
          </p:nvPr>
        </p:nvSpPr>
        <p:spPr>
          <a:xfrm>
            <a:off x="569843" y="304800"/>
            <a:ext cx="10787270" cy="6172200"/>
          </a:xfrm>
        </p:spPr>
        <p:txBody>
          <a:bodyPr>
            <a:normAutofit/>
          </a:bodyPr>
          <a:lstStyle/>
          <a:p>
            <a:pPr algn="just" eaLnBrk="1" hangingPunct="1"/>
            <a:r>
              <a:rPr lang="en-US" altLang="en-US" sz="2700" dirty="0" smtClean="0"/>
              <a:t>3</a:t>
            </a:r>
            <a:r>
              <a:rPr lang="en-US" altLang="en-US" sz="2700" dirty="0"/>
              <a:t>. N-</a:t>
            </a:r>
            <a:r>
              <a:rPr lang="en-US" altLang="en-US" sz="2700" dirty="0" err="1"/>
              <a:t>Dealkylation</a:t>
            </a:r>
            <a:r>
              <a:rPr lang="en-US" altLang="en-US" sz="2700" dirty="0"/>
              <a:t> (N-</a:t>
            </a:r>
            <a:r>
              <a:rPr lang="en-US" altLang="en-US" sz="2700" dirty="0" err="1"/>
              <a:t>demethylation</a:t>
            </a:r>
            <a:r>
              <a:rPr lang="en-US" altLang="en-US" sz="2700" dirty="0"/>
              <a:t>) is an important metabolic pathway for N-substituted barbiturates. </a:t>
            </a:r>
            <a:r>
              <a:rPr lang="en-US" altLang="en-US" sz="2700" dirty="0" err="1"/>
              <a:t>Mephobarbital</a:t>
            </a:r>
            <a:r>
              <a:rPr lang="en-US" altLang="en-US" sz="2700" dirty="0"/>
              <a:t>(1-</a:t>
            </a:r>
            <a:r>
              <a:rPr lang="en-US" altLang="en-US" sz="2700" b="1" dirty="0"/>
              <a:t>methyl-5-ethyl-5-phenylbarbituric </a:t>
            </a:r>
            <a:r>
              <a:rPr lang="en-US" altLang="en-US" sz="2700" dirty="0"/>
              <a:t>acid) is metabolized to phenobarbital (5-ethyl-5-phenylbarbituric acid), which is subject to further metabolic processes</a:t>
            </a:r>
            <a:r>
              <a:rPr lang="en-US" altLang="en-US" sz="2700" dirty="0" smtClean="0"/>
              <a:t>.</a:t>
            </a:r>
          </a:p>
          <a:p>
            <a:pPr algn="just"/>
            <a:r>
              <a:rPr lang="en-US" altLang="en-US" sz="2800" dirty="0"/>
              <a:t>4. Desulfurization of 2-thiobarbiturates is a common metabolic process. For example, pentobarbital </a:t>
            </a:r>
            <a:r>
              <a:rPr lang="en-US" altLang="en-US" sz="2800" b="1" dirty="0"/>
              <a:t>[5-ethyl-5-(1-methylbutyl) </a:t>
            </a:r>
            <a:r>
              <a:rPr lang="en-US" altLang="en-US" sz="2800" dirty="0" err="1"/>
              <a:t>barbituric</a:t>
            </a:r>
            <a:r>
              <a:rPr lang="en-US" altLang="en-US" sz="2800" dirty="0"/>
              <a:t> acid] is one of the metabolic products of thiopental [5-ethyl-5-(1-meth</a:t>
            </a:r>
            <a:r>
              <a:rPr lang="en-US" altLang="en-US" sz="2800" b="1" dirty="0"/>
              <a:t>ylbuty1)- 2-thiobarbituric </a:t>
            </a:r>
            <a:r>
              <a:rPr lang="en-US" altLang="en-US" sz="2800" dirty="0"/>
              <a:t>acid].</a:t>
            </a:r>
          </a:p>
          <a:p>
            <a:pPr algn="just"/>
            <a:endParaRPr lang="en-US" altLang="en-US" sz="2800" dirty="0"/>
          </a:p>
          <a:p>
            <a:pPr algn="just"/>
            <a:endParaRPr lang="en-US" altLang="en-US" sz="2800" dirty="0"/>
          </a:p>
          <a:p>
            <a:pPr algn="just"/>
            <a:endParaRPr lang="en-US" altLang="en-US" sz="2800" dirty="0"/>
          </a:p>
          <a:p>
            <a:pPr algn="just"/>
            <a:r>
              <a:rPr lang="en-US" altLang="en-US" sz="2800" dirty="0"/>
              <a:t>5. Ring scission of the </a:t>
            </a:r>
            <a:r>
              <a:rPr lang="en-US" altLang="en-US" sz="2800" dirty="0" err="1"/>
              <a:t>barbituric</a:t>
            </a:r>
            <a:r>
              <a:rPr lang="en-US" altLang="en-US" sz="2800" dirty="0"/>
              <a:t> ring leads to the formation of </a:t>
            </a:r>
            <a:r>
              <a:rPr lang="en-US" altLang="en-US" sz="2800" dirty="0" err="1"/>
              <a:t>acetamides</a:t>
            </a:r>
            <a:r>
              <a:rPr lang="en-US" altLang="en-US" sz="2800" dirty="0"/>
              <a:t> or acetyl urea derivatives. Both acetyl urea and </a:t>
            </a:r>
            <a:r>
              <a:rPr lang="en-US" altLang="en-US" sz="2800" dirty="0" err="1"/>
              <a:t>acetamide</a:t>
            </a:r>
            <a:r>
              <a:rPr lang="en-US" altLang="en-US" sz="2800" dirty="0"/>
              <a:t> derivatives are more hydrophilic than barbiturates.</a:t>
            </a:r>
          </a:p>
          <a:p>
            <a:pPr algn="just" eaLnBrk="1" hangingPunct="1"/>
            <a:endParaRPr lang="en-US" altLang="en-US" sz="2700" dirty="0"/>
          </a:p>
        </p:txBody>
      </p:sp>
      <p:pic>
        <p:nvPicPr>
          <p:cNvPr id="3" name="Picture 2" descr="D:\Medicinal chemistry\index.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31634" y="3187147"/>
            <a:ext cx="2137330" cy="1822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4255636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905000" y="457200"/>
            <a:ext cx="8229600" cy="5715000"/>
          </a:xfrm>
        </p:spPr>
        <p:txBody>
          <a:bodyPr/>
          <a:lstStyle/>
          <a:p>
            <a:pPr algn="just" eaLnBrk="1" hangingPunct="1">
              <a:buFont typeface="Arial" charset="0"/>
              <a:buNone/>
              <a:defRPr/>
            </a:pPr>
            <a:r>
              <a:rPr lang="en-US" sz="2800" b="1" u="sng" dirty="0"/>
              <a:t>SAR of Benzodiazepines</a:t>
            </a:r>
            <a:endParaRPr lang="en-US" sz="2800" dirty="0"/>
          </a:p>
          <a:p>
            <a:pPr algn="just" eaLnBrk="1" hangingPunct="1">
              <a:defRPr/>
            </a:pPr>
            <a:r>
              <a:rPr lang="en-US" sz="2800" dirty="0"/>
              <a:t>The field of benzodiazepines was opened with the synthesis of </a:t>
            </a:r>
            <a:r>
              <a:rPr lang="en-US" sz="2800" dirty="0" err="1"/>
              <a:t>chlordiazepoxide</a:t>
            </a:r>
            <a:r>
              <a:rPr lang="en-US" sz="2800" dirty="0"/>
              <a:t> by </a:t>
            </a:r>
            <a:r>
              <a:rPr lang="en-US" sz="2800" dirty="0" err="1"/>
              <a:t>Sternbach</a:t>
            </a:r>
            <a:r>
              <a:rPr lang="en-US" sz="2800" dirty="0"/>
              <a:t>.</a:t>
            </a:r>
            <a:endParaRPr lang="en-US" dirty="0"/>
          </a:p>
        </p:txBody>
      </p:sp>
      <p:pic>
        <p:nvPicPr>
          <p:cNvPr id="13315" name="Picture 2" descr="C:\Documents and Settings\Administrator\Desktop\clip_image002.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38600" y="2438400"/>
            <a:ext cx="3581400" cy="343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6" name="TextBox 1"/>
          <p:cNvSpPr txBox="1">
            <a:spLocks noChangeArrowheads="1"/>
          </p:cNvSpPr>
          <p:nvPr/>
        </p:nvSpPr>
        <p:spPr bwMode="auto">
          <a:xfrm>
            <a:off x="4038601" y="6172200"/>
            <a:ext cx="44291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800">
                <a:latin typeface="Arial" panose="020B0604020202020204" pitchFamily="34" charset="0"/>
              </a:rPr>
              <a:t>Fig:General structure of Benzodiazepines</a:t>
            </a:r>
          </a:p>
        </p:txBody>
      </p:sp>
    </p:spTree>
    <p:extLst>
      <p:ext uri="{BB962C8B-B14F-4D97-AF65-F5344CB8AC3E}">
        <p14:creationId xmlns:p14="http://schemas.microsoft.com/office/powerpoint/2010/main" val="25359017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ubtitle 2"/>
          <p:cNvSpPr>
            <a:spLocks noGrp="1"/>
          </p:cNvSpPr>
          <p:nvPr>
            <p:ph type="subTitle" idx="1"/>
          </p:nvPr>
        </p:nvSpPr>
        <p:spPr>
          <a:xfrm>
            <a:off x="1828800" y="228600"/>
            <a:ext cx="8610600" cy="6248400"/>
          </a:xfrm>
        </p:spPr>
        <p:txBody>
          <a:bodyPr/>
          <a:lstStyle/>
          <a:p>
            <a:pPr algn="just" eaLnBrk="1" hangingPunct="1">
              <a:buFont typeface="Arial" panose="020B0604020202020204" pitchFamily="34" charset="0"/>
              <a:buChar char="•"/>
            </a:pPr>
            <a:r>
              <a:rPr lang="en-US" altLang="en-US" sz="3000"/>
              <a:t>An electronegative substituent at position 7 in required for activity, and the more electronegative it is the higher the activity. </a:t>
            </a:r>
          </a:p>
          <a:p>
            <a:pPr algn="just" eaLnBrk="1" hangingPunct="1">
              <a:buFont typeface="Arial" panose="020B0604020202020204" pitchFamily="34" charset="0"/>
              <a:buChar char="•"/>
            </a:pPr>
            <a:r>
              <a:rPr lang="en-US" altLang="en-US" sz="3000"/>
              <a:t>Positions 6, 8, and 9 should not be substituted.</a:t>
            </a:r>
          </a:p>
          <a:p>
            <a:pPr algn="just" eaLnBrk="1" hangingPunct="1">
              <a:buFont typeface="Arial" panose="020B0604020202020204" pitchFamily="34" charset="0"/>
              <a:buChar char="•"/>
            </a:pPr>
            <a:r>
              <a:rPr lang="en-US" altLang="en-US" sz="3000"/>
              <a:t>A phenyl at position 5 promotes activity.</a:t>
            </a:r>
          </a:p>
          <a:p>
            <a:pPr algn="just" eaLnBrk="1" hangingPunct="1"/>
            <a:r>
              <a:rPr lang="en-US" altLang="en-US" sz="3000"/>
              <a:t>→If this phenyl group is ortho (2') or diortho (2'o') substituted with electron-attracting substituents, activity is increased.</a:t>
            </a:r>
          </a:p>
          <a:p>
            <a:pPr algn="just" eaLnBrk="1" hangingPunct="1"/>
            <a:r>
              <a:rPr lang="en-US" altLang="en-US" sz="3000"/>
              <a:t>→On the other hand para substitution decreases activity greatly.</a:t>
            </a:r>
          </a:p>
          <a:p>
            <a:pPr algn="just" eaLnBrk="1" hangingPunct="1">
              <a:buFont typeface="Arial" panose="020B0604020202020204" pitchFamily="34" charset="0"/>
              <a:buChar char="•"/>
            </a:pPr>
            <a:r>
              <a:rPr lang="en-US" altLang="en-US" sz="3000"/>
              <a:t>Saturation of the 4,5 double bond or a shift of it to the 3,4 position decreases activity.</a:t>
            </a:r>
          </a:p>
        </p:txBody>
      </p:sp>
    </p:spTree>
    <p:extLst>
      <p:ext uri="{BB962C8B-B14F-4D97-AF65-F5344CB8AC3E}">
        <p14:creationId xmlns:p14="http://schemas.microsoft.com/office/powerpoint/2010/main" val="15974676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ubtitle 2"/>
          <p:cNvSpPr>
            <a:spLocks noGrp="1"/>
          </p:cNvSpPr>
          <p:nvPr>
            <p:ph type="subTitle" idx="1"/>
          </p:nvPr>
        </p:nvSpPr>
        <p:spPr>
          <a:xfrm>
            <a:off x="1752600" y="304800"/>
            <a:ext cx="8686800" cy="6324600"/>
          </a:xfrm>
        </p:spPr>
        <p:txBody>
          <a:bodyPr/>
          <a:lstStyle/>
          <a:p>
            <a:pPr algn="just" eaLnBrk="1" hangingPunct="1">
              <a:buFont typeface="Arial" panose="020B0604020202020204" pitchFamily="34" charset="0"/>
              <a:buChar char="•"/>
            </a:pPr>
            <a:r>
              <a:rPr lang="en-US" altLang="en-US" sz="3000"/>
              <a:t>Alkyl substitution at the 3 position decreases activity: substitution with a hydroxy does not. </a:t>
            </a:r>
          </a:p>
          <a:p>
            <a:pPr algn="just" eaLnBrk="1" hangingPunct="1">
              <a:buFont typeface="Arial" panose="020B0604020202020204" pitchFamily="34" charset="0"/>
              <a:buChar char="•"/>
            </a:pPr>
            <a:r>
              <a:rPr lang="en-US" altLang="en-US" sz="3000"/>
              <a:t>The presence or absence of the 3-hydroxyl is important pharmacokinetically.</a:t>
            </a:r>
          </a:p>
          <a:p>
            <a:pPr algn="just" eaLnBrk="1" hangingPunct="1"/>
            <a:r>
              <a:rPr lang="en-US" altLang="en-US" sz="3000"/>
              <a:t>→Compounds without the hydroxyl are nonpolar, have long half-lives, and undergo hepatic oxidation.</a:t>
            </a:r>
          </a:p>
          <a:p>
            <a:pPr algn="just" eaLnBrk="1" hangingPunct="1"/>
            <a:r>
              <a:rPr lang="en-US" altLang="en-US" sz="3000"/>
              <a:t>→Compounds with the hydroxyl are much more polar and are readily converted to the excreted glucuronide.</a:t>
            </a:r>
          </a:p>
          <a:p>
            <a:pPr algn="just" eaLnBrk="1" hangingPunct="1">
              <a:buFont typeface="Arial" panose="020B0604020202020204" pitchFamily="34" charset="0"/>
              <a:buChar char="•"/>
            </a:pPr>
            <a:r>
              <a:rPr lang="en-US" altLang="en-US" sz="3000"/>
              <a:t>The 2-carbonyl function is optimal for activity, as is the nitrogen atom at position l.</a:t>
            </a:r>
          </a:p>
          <a:p>
            <a:pPr algn="just" eaLnBrk="1" hangingPunct="1">
              <a:buFont typeface="Arial" panose="020B0604020202020204" pitchFamily="34" charset="0"/>
              <a:buChar char="•"/>
            </a:pPr>
            <a:r>
              <a:rPr lang="en-US" altLang="en-US" sz="3000"/>
              <a:t>The N-substituent should be small.</a:t>
            </a:r>
          </a:p>
        </p:txBody>
      </p:sp>
    </p:spTree>
    <p:extLst>
      <p:ext uri="{BB962C8B-B14F-4D97-AF65-F5344CB8AC3E}">
        <p14:creationId xmlns:p14="http://schemas.microsoft.com/office/powerpoint/2010/main" val="14009994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ubtitle 2"/>
          <p:cNvSpPr>
            <a:spLocks noGrp="1"/>
          </p:cNvSpPr>
          <p:nvPr>
            <p:ph type="subTitle" idx="1"/>
          </p:nvPr>
        </p:nvSpPr>
        <p:spPr>
          <a:xfrm>
            <a:off x="1752600" y="304800"/>
            <a:ext cx="8686800" cy="6324600"/>
          </a:xfrm>
        </p:spPr>
        <p:txBody>
          <a:bodyPr/>
          <a:lstStyle/>
          <a:p>
            <a:pPr algn="just" eaLnBrk="1" hangingPunct="1">
              <a:buFont typeface="Arial" panose="020B0604020202020204" pitchFamily="34" charset="0"/>
              <a:buChar char="•"/>
            </a:pPr>
            <a:r>
              <a:rPr lang="en-US" altLang="en-US" sz="2800" dirty="0"/>
              <a:t>Additional research yielded compounds with a fused </a:t>
            </a:r>
            <a:r>
              <a:rPr lang="en-US" altLang="en-US" sz="2800" dirty="0" err="1"/>
              <a:t>triazolo</a:t>
            </a:r>
            <a:r>
              <a:rPr lang="en-US" altLang="en-US" sz="2800" dirty="0"/>
              <a:t> ring, represented by </a:t>
            </a:r>
            <a:r>
              <a:rPr lang="en-US" altLang="en-US" sz="2800" dirty="0" err="1"/>
              <a:t>triazolam</a:t>
            </a:r>
            <a:r>
              <a:rPr lang="en-US" altLang="en-US" sz="2800" dirty="0"/>
              <a:t> and alprazolam. Midazolam, with a fused </a:t>
            </a:r>
            <a:r>
              <a:rPr lang="en-US" altLang="en-US" sz="2800" dirty="0" err="1"/>
              <a:t>imidazolo</a:t>
            </a:r>
            <a:r>
              <a:rPr lang="en-US" altLang="en-US" sz="2800" dirty="0"/>
              <a:t> ring, also followed. These compounds are metabolized mainly by hydroxylation of the methyl substituent on the </a:t>
            </a:r>
            <a:r>
              <a:rPr lang="en-US" altLang="en-US" sz="2800" dirty="0" err="1"/>
              <a:t>triazolo</a:t>
            </a:r>
            <a:r>
              <a:rPr lang="en-US" altLang="en-US" sz="2800" dirty="0"/>
              <a:t> or </a:t>
            </a:r>
            <a:r>
              <a:rPr lang="en-US" altLang="en-US" sz="2800" dirty="0" err="1"/>
              <a:t>imidazolo</a:t>
            </a:r>
            <a:r>
              <a:rPr lang="en-US" altLang="en-US" sz="2800" dirty="0"/>
              <a:t> ring. The resulting </a:t>
            </a:r>
            <a:r>
              <a:rPr lang="en-US" altLang="en-US" sz="2800" dirty="0" err="1"/>
              <a:t>hydroxy</a:t>
            </a:r>
            <a:r>
              <a:rPr lang="en-US" altLang="en-US" sz="2800" dirty="0"/>
              <a:t> compound is active but is quickly conjugated.</a:t>
            </a:r>
          </a:p>
          <a:p>
            <a:pPr algn="just" eaLnBrk="1" hangingPunct="1"/>
            <a:endParaRPr lang="en-US" altLang="en-US" sz="2800" dirty="0"/>
          </a:p>
          <a:p>
            <a:pPr algn="just" eaLnBrk="1" hangingPunct="1"/>
            <a:endParaRPr lang="en-US" altLang="en-US" sz="2800" dirty="0"/>
          </a:p>
          <a:p>
            <a:pPr algn="just" eaLnBrk="1" hangingPunct="1"/>
            <a:endParaRPr lang="en-US" altLang="en-US" sz="2800" dirty="0"/>
          </a:p>
          <a:p>
            <a:pPr algn="just" eaLnBrk="1" hangingPunct="1"/>
            <a:endParaRPr lang="en-US" altLang="en-US" sz="2800" dirty="0"/>
          </a:p>
          <a:p>
            <a:pPr algn="just" eaLnBrk="1" hangingPunct="1"/>
            <a:endParaRPr lang="en-US" altLang="en-US" sz="2800" dirty="0"/>
          </a:p>
          <a:p>
            <a:pPr algn="just" eaLnBrk="1" hangingPunct="1"/>
            <a:r>
              <a:rPr lang="en-US" altLang="en-US" sz="2800" dirty="0"/>
              <a:t>			     </a:t>
            </a:r>
            <a:r>
              <a:rPr lang="en-US" altLang="en-US" sz="2800" dirty="0" err="1"/>
              <a:t>triazolam</a:t>
            </a:r>
            <a:endParaRPr lang="en-US" altLang="en-US" sz="2800" dirty="0"/>
          </a:p>
        </p:txBody>
      </p:sp>
      <p:pic>
        <p:nvPicPr>
          <p:cNvPr id="16387" name="Picture 2" descr="D:\Medicinal chemistry\images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8200" y="3229709"/>
            <a:ext cx="2203450" cy="2405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39121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83096" y="755374"/>
            <a:ext cx="10770704" cy="5421589"/>
          </a:xfrm>
        </p:spPr>
        <p:txBody>
          <a:bodyPr>
            <a:normAutofit fontScale="92500" lnSpcReduction="10000"/>
          </a:bodyPr>
          <a:lstStyle/>
          <a:p>
            <a:pPr algn="just"/>
            <a:r>
              <a:rPr lang="en-US" b="1" dirty="0"/>
              <a:t>Anti-Anxiety Agents:</a:t>
            </a:r>
            <a:r>
              <a:rPr lang="en-US" dirty="0"/>
              <a:t> Agents that alleviate anxiety, tension, and anxiety disorders, promote sedation, and have a calming effect without affecting clarity of consciousness or neurologic conditions. Some are also effective as anticonvulsants, muscle relaxants, or anesthesia adjuvants. Adrenergic beta-antagonists are commonly used in the symptomatic treatment of anxiety.</a:t>
            </a:r>
          </a:p>
          <a:p>
            <a:pPr marL="0" indent="0" algn="just">
              <a:buNone/>
            </a:pPr>
            <a:endParaRPr lang="en-US" dirty="0"/>
          </a:p>
          <a:p>
            <a:pPr algn="just"/>
            <a:r>
              <a:rPr lang="en-US" b="1" dirty="0" err="1"/>
              <a:t>Antimanic</a:t>
            </a:r>
            <a:r>
              <a:rPr lang="en-US" b="1" dirty="0"/>
              <a:t> Agents:</a:t>
            </a:r>
            <a:r>
              <a:rPr lang="en-US" dirty="0"/>
              <a:t> Agents that are used to treat bipolar disorders or mania associated with other affective disorders.</a:t>
            </a:r>
          </a:p>
          <a:p>
            <a:pPr marL="0" indent="0" algn="just">
              <a:buNone/>
            </a:pPr>
            <a:endParaRPr lang="en-US" dirty="0"/>
          </a:p>
          <a:p>
            <a:pPr algn="just"/>
            <a:r>
              <a:rPr lang="en-US" b="1" dirty="0"/>
              <a:t>Antipsychotic Agents:</a:t>
            </a:r>
            <a:r>
              <a:rPr lang="en-US" dirty="0"/>
              <a:t> Agents that control agitated psychotic behavior, alleviate acute psychotic states, reduce psychotic symptoms, and exert a quieting effect. They are used in schizophrenia, senile dementia, transient psychosis following surgery or myocardial infarction, etc. These drugs are often referred to as neuroleptics. Many of these drugs may also be effective against nausea, emesis, and pruritus. </a:t>
            </a:r>
          </a:p>
        </p:txBody>
      </p:sp>
    </p:spTree>
    <p:extLst>
      <p:ext uri="{BB962C8B-B14F-4D97-AF65-F5344CB8AC3E}">
        <p14:creationId xmlns:p14="http://schemas.microsoft.com/office/powerpoint/2010/main" val="25320072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2714" y="539296"/>
            <a:ext cx="10515600" cy="752475"/>
          </a:xfrm>
        </p:spPr>
        <p:txBody>
          <a:bodyPr/>
          <a:lstStyle/>
          <a:p>
            <a:r>
              <a:rPr lang="en-US" b="1" u="sng" dirty="0" smtClean="0"/>
              <a:t>Metabolism of Benzodiazepines</a:t>
            </a:r>
            <a:endParaRPr lang="en-US" dirty="0"/>
          </a:p>
        </p:txBody>
      </p:sp>
      <p:sp>
        <p:nvSpPr>
          <p:cNvPr id="3" name="Content Placeholder 2"/>
          <p:cNvSpPr>
            <a:spLocks noGrp="1"/>
          </p:cNvSpPr>
          <p:nvPr>
            <p:ph idx="1"/>
          </p:nvPr>
        </p:nvSpPr>
        <p:spPr>
          <a:xfrm>
            <a:off x="678544" y="1549854"/>
            <a:ext cx="10515600" cy="4351338"/>
          </a:xfrm>
        </p:spPr>
        <p:txBody>
          <a:bodyPr/>
          <a:lstStyle/>
          <a:p>
            <a:pPr algn="just"/>
            <a:r>
              <a:rPr lang="en-US" dirty="0"/>
              <a:t>Benzodiazepines relatively rapidly cross the blood-brain barrier and equilibrate with brain </a:t>
            </a:r>
            <a:r>
              <a:rPr lang="en-US" dirty="0" smtClean="0"/>
              <a:t>tissue. </a:t>
            </a:r>
          </a:p>
          <a:p>
            <a:pPr algn="just"/>
            <a:r>
              <a:rPr lang="en-US" dirty="0" smtClean="0"/>
              <a:t>The </a:t>
            </a:r>
            <a:r>
              <a:rPr lang="en-US" dirty="0"/>
              <a:t>two principal pathways of the BDZ biotransformation involve hepatic microsomal oxidation, N-</a:t>
            </a:r>
            <a:r>
              <a:rPr lang="en-US" dirty="0" err="1"/>
              <a:t>dealkylation</a:t>
            </a:r>
            <a:r>
              <a:rPr lang="en-US" dirty="0"/>
              <a:t> or aliphatic hydroxylation and </a:t>
            </a:r>
            <a:r>
              <a:rPr lang="en-US" dirty="0" err="1"/>
              <a:t>glucuronide</a:t>
            </a:r>
            <a:r>
              <a:rPr lang="en-US" dirty="0"/>
              <a:t> </a:t>
            </a:r>
            <a:r>
              <a:rPr lang="en-US" dirty="0" smtClean="0"/>
              <a:t>conjugation. </a:t>
            </a:r>
          </a:p>
          <a:p>
            <a:pPr algn="just"/>
            <a:r>
              <a:rPr lang="en-US" dirty="0" smtClean="0"/>
              <a:t>The </a:t>
            </a:r>
            <a:r>
              <a:rPr lang="en-US" dirty="0"/>
              <a:t>metabolites are excreted mainly by the </a:t>
            </a:r>
            <a:r>
              <a:rPr lang="en-US" dirty="0" smtClean="0"/>
              <a:t>kidney. </a:t>
            </a:r>
            <a:r>
              <a:rPr lang="en-US" dirty="0"/>
              <a:t>Many </a:t>
            </a:r>
            <a:r>
              <a:rPr lang="en-US" dirty="0" err="1"/>
              <a:t>hydroxylated</a:t>
            </a:r>
            <a:r>
              <a:rPr lang="en-US" dirty="0"/>
              <a:t> metabolites of BDZs are pharmacologically active, some with long half-lives.</a:t>
            </a:r>
          </a:p>
        </p:txBody>
      </p:sp>
    </p:spTree>
    <p:extLst>
      <p:ext uri="{BB962C8B-B14F-4D97-AF65-F5344CB8AC3E}">
        <p14:creationId xmlns:p14="http://schemas.microsoft.com/office/powerpoint/2010/main" val="3050286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4457" y="377370"/>
            <a:ext cx="11132457" cy="6125029"/>
          </a:xfrm>
        </p:spPr>
        <p:txBody>
          <a:bodyPr>
            <a:normAutofit/>
          </a:bodyPr>
          <a:lstStyle/>
          <a:p>
            <a:pPr algn="just"/>
            <a:r>
              <a:rPr lang="en-US" dirty="0"/>
              <a:t>A benzodiazepine can be placed into one of three groups by its elimination </a:t>
            </a:r>
            <a:r>
              <a:rPr lang="en-US" dirty="0" smtClean="0"/>
              <a:t>half-life.</a:t>
            </a:r>
          </a:p>
          <a:p>
            <a:pPr algn="just"/>
            <a:r>
              <a:rPr lang="en-US" b="1" dirty="0"/>
              <a:t>Short-acting compounds </a:t>
            </a:r>
            <a:r>
              <a:rPr lang="en-US" dirty="0"/>
              <a:t>have a median half-life of 1–12 hours. They have few residual </a:t>
            </a:r>
            <a:r>
              <a:rPr lang="en-US" dirty="0" smtClean="0"/>
              <a:t>effects, withdrawal symptoms. </a:t>
            </a:r>
            <a:r>
              <a:rPr lang="en-US" dirty="0"/>
              <a:t>Examples are </a:t>
            </a:r>
            <a:r>
              <a:rPr lang="en-US" dirty="0" err="1"/>
              <a:t>brotizolam</a:t>
            </a:r>
            <a:r>
              <a:rPr lang="en-US" dirty="0"/>
              <a:t>, midazolam, and </a:t>
            </a:r>
            <a:r>
              <a:rPr lang="en-US" dirty="0" err="1"/>
              <a:t>triazolam</a:t>
            </a:r>
            <a:r>
              <a:rPr lang="en-US" dirty="0"/>
              <a:t>.</a:t>
            </a:r>
          </a:p>
          <a:p>
            <a:pPr algn="just"/>
            <a:r>
              <a:rPr lang="en-US" b="1" dirty="0"/>
              <a:t>Intermediate-acting compounds </a:t>
            </a:r>
            <a:r>
              <a:rPr lang="en-US" dirty="0"/>
              <a:t>have a median half-life of 12–40 </a:t>
            </a:r>
            <a:r>
              <a:rPr lang="en-US" dirty="0" smtClean="0"/>
              <a:t>hours. Rebound insomnia can commonly occur </a:t>
            </a:r>
            <a:r>
              <a:rPr lang="en-US" dirty="0"/>
              <a:t>upon </a:t>
            </a:r>
            <a:r>
              <a:rPr lang="en-US" dirty="0" smtClean="0"/>
              <a:t>discontinuation. </a:t>
            </a:r>
            <a:r>
              <a:rPr lang="en-US" dirty="0"/>
              <a:t>Examples are alprazolam, </a:t>
            </a:r>
            <a:r>
              <a:rPr lang="en-US" dirty="0" err="1"/>
              <a:t>estazolam</a:t>
            </a:r>
            <a:r>
              <a:rPr lang="en-US" dirty="0"/>
              <a:t>, </a:t>
            </a:r>
            <a:r>
              <a:rPr lang="en-US" dirty="0" err="1"/>
              <a:t>flunitrazepam</a:t>
            </a:r>
            <a:r>
              <a:rPr lang="en-US" dirty="0"/>
              <a:t>, clonazepam, </a:t>
            </a:r>
            <a:r>
              <a:rPr lang="en-US" dirty="0" err="1"/>
              <a:t>lormetazepam</a:t>
            </a:r>
            <a:r>
              <a:rPr lang="en-US" dirty="0"/>
              <a:t>, </a:t>
            </a:r>
            <a:r>
              <a:rPr lang="en-US" dirty="0" err="1"/>
              <a:t>lorazepam</a:t>
            </a:r>
            <a:r>
              <a:rPr lang="en-US" dirty="0"/>
              <a:t>, </a:t>
            </a:r>
            <a:r>
              <a:rPr lang="en-US" dirty="0" err="1"/>
              <a:t>nitrazepam</a:t>
            </a:r>
            <a:r>
              <a:rPr lang="en-US" dirty="0"/>
              <a:t>, and </a:t>
            </a:r>
            <a:r>
              <a:rPr lang="en-US" dirty="0" err="1"/>
              <a:t>temazepam</a:t>
            </a:r>
            <a:r>
              <a:rPr lang="en-US" dirty="0"/>
              <a:t>.</a:t>
            </a:r>
          </a:p>
          <a:p>
            <a:pPr algn="just"/>
            <a:r>
              <a:rPr lang="en-US" b="1" dirty="0"/>
              <a:t>Long-acting compounds </a:t>
            </a:r>
            <a:r>
              <a:rPr lang="en-US" dirty="0"/>
              <a:t>have a half-life of 40–250 hours. They have a risk of accumulation in the elderly and in individuals with severely impaired liver function, but they have a reduced severity of rebound effects and withdrawal. Examples are diazepam, </a:t>
            </a:r>
            <a:r>
              <a:rPr lang="en-US" dirty="0" err="1"/>
              <a:t>clorazepate</a:t>
            </a:r>
            <a:r>
              <a:rPr lang="en-US" dirty="0"/>
              <a:t>, </a:t>
            </a:r>
            <a:r>
              <a:rPr lang="en-US" dirty="0" err="1"/>
              <a:t>chlordiazepoxide</a:t>
            </a:r>
            <a:r>
              <a:rPr lang="en-US" dirty="0"/>
              <a:t>, and </a:t>
            </a:r>
            <a:r>
              <a:rPr lang="en-US" dirty="0" err="1"/>
              <a:t>flurazepam</a:t>
            </a:r>
            <a:r>
              <a:rPr lang="en-US" dirty="0"/>
              <a:t>.</a:t>
            </a:r>
          </a:p>
        </p:txBody>
      </p:sp>
    </p:spTree>
    <p:extLst>
      <p:ext uri="{BB962C8B-B14F-4D97-AF65-F5344CB8AC3E}">
        <p14:creationId xmlns:p14="http://schemas.microsoft.com/office/powerpoint/2010/main" val="22989407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424070"/>
            <a:ext cx="10959548" cy="6149008"/>
          </a:xfrm>
        </p:spPr>
        <p:txBody>
          <a:bodyPr>
            <a:normAutofit fontScale="92500" lnSpcReduction="10000"/>
          </a:bodyPr>
          <a:lstStyle/>
          <a:p>
            <a:pPr marL="0" indent="0" algn="just">
              <a:buNone/>
            </a:pPr>
            <a:r>
              <a:rPr lang="en-US" b="1" dirty="0" smtClean="0"/>
              <a:t>Classification of Anxiolytic tranquilizers:</a:t>
            </a:r>
          </a:p>
          <a:p>
            <a:pPr algn="just"/>
            <a:r>
              <a:rPr lang="en-US" dirty="0" smtClean="0"/>
              <a:t>Benzodiazepines. This is the most important group, used as anxiolytic and hypnotic agents. </a:t>
            </a:r>
          </a:p>
          <a:p>
            <a:pPr algn="just"/>
            <a:r>
              <a:rPr lang="en-US" dirty="0" err="1" smtClean="0"/>
              <a:t>Buspirone</a:t>
            </a:r>
            <a:r>
              <a:rPr lang="en-US" dirty="0" smtClean="0"/>
              <a:t>. This 5-HT1A receptor agonist is anxiolytic but not appreciably sedative. </a:t>
            </a:r>
          </a:p>
          <a:p>
            <a:pPr algn="just"/>
            <a:r>
              <a:rPr lang="en-US" dirty="0" smtClean="0"/>
              <a:t>β-</a:t>
            </a:r>
            <a:r>
              <a:rPr lang="en-US" dirty="0" err="1" smtClean="0"/>
              <a:t>Adrenoceptor</a:t>
            </a:r>
            <a:r>
              <a:rPr lang="en-US" dirty="0" smtClean="0"/>
              <a:t> antagonists (e.g. propranolol;). These are used to treat some forms of anxiety, particularly where physical symptoms such as sweating, tremor and tachycardia are troublesome. </a:t>
            </a:r>
          </a:p>
          <a:p>
            <a:pPr algn="just"/>
            <a:r>
              <a:rPr lang="en-US" dirty="0" err="1" smtClean="0"/>
              <a:t>Zolpidem</a:t>
            </a:r>
            <a:r>
              <a:rPr lang="en-US" dirty="0" smtClean="0"/>
              <a:t>. This hypnotic acts similarly to benzodiazepines, although chemically distinct, but lacks appreciable anxiolytic activity. </a:t>
            </a:r>
          </a:p>
          <a:p>
            <a:pPr algn="just"/>
            <a:r>
              <a:rPr lang="en-US" dirty="0" smtClean="0"/>
              <a:t>Barbiturates. These are now largely obsolete, superseded by benzodiazepines. Their use is now confined to </a:t>
            </a:r>
            <a:r>
              <a:rPr lang="en-US" dirty="0" err="1" smtClean="0"/>
              <a:t>anaesthesia</a:t>
            </a:r>
            <a:r>
              <a:rPr lang="en-US" dirty="0" smtClean="0"/>
              <a:t> and the treatment of epilepsy.</a:t>
            </a:r>
          </a:p>
          <a:p>
            <a:pPr algn="just"/>
            <a:r>
              <a:rPr lang="en-US" dirty="0" smtClean="0"/>
              <a:t>Miscellaneous other drugs (e.g. chloral hydrate , </a:t>
            </a:r>
            <a:r>
              <a:rPr lang="en-US" dirty="0" err="1" smtClean="0"/>
              <a:t>meprobamate</a:t>
            </a:r>
            <a:r>
              <a:rPr lang="en-US" dirty="0" smtClean="0"/>
              <a:t>  and </a:t>
            </a:r>
            <a:r>
              <a:rPr lang="en-US" dirty="0" err="1" smtClean="0"/>
              <a:t>methaqualone</a:t>
            </a:r>
            <a:r>
              <a:rPr lang="en-US" dirty="0" smtClean="0"/>
              <a:t>). They are no longer recommended, but therapeutic habits die hard and they are occasionally used. </a:t>
            </a:r>
          </a:p>
        </p:txBody>
      </p:sp>
    </p:spTree>
    <p:extLst>
      <p:ext uri="{BB962C8B-B14F-4D97-AF65-F5344CB8AC3E}">
        <p14:creationId xmlns:p14="http://schemas.microsoft.com/office/powerpoint/2010/main" val="42426990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80579"/>
          </a:xfrm>
        </p:spPr>
        <p:txBody>
          <a:bodyPr/>
          <a:lstStyle/>
          <a:p>
            <a:r>
              <a:rPr lang="en-US" b="1" dirty="0"/>
              <a:t>Classification </a:t>
            </a:r>
            <a:r>
              <a:rPr lang="en-US" b="1" dirty="0" smtClean="0"/>
              <a:t>of Antipsychotic tranquilizers</a:t>
            </a:r>
            <a:endParaRPr lang="en-US" b="1" dirty="0"/>
          </a:p>
        </p:txBody>
      </p:sp>
      <p:sp>
        <p:nvSpPr>
          <p:cNvPr id="3" name="Content Placeholder 2"/>
          <p:cNvSpPr>
            <a:spLocks noGrp="1"/>
          </p:cNvSpPr>
          <p:nvPr>
            <p:ph idx="1"/>
          </p:nvPr>
        </p:nvSpPr>
        <p:spPr>
          <a:xfrm>
            <a:off x="516835" y="1603513"/>
            <a:ext cx="10836965" cy="4573450"/>
          </a:xfrm>
        </p:spPr>
        <p:txBody>
          <a:bodyPr>
            <a:normAutofit/>
          </a:bodyPr>
          <a:lstStyle/>
          <a:p>
            <a:pPr marL="0" indent="0">
              <a:buNone/>
            </a:pPr>
            <a:r>
              <a:rPr lang="en-US" dirty="0"/>
              <a:t>Antipsychotics may be classified under the following categories, namely :</a:t>
            </a:r>
          </a:p>
          <a:p>
            <a:r>
              <a:rPr lang="en-US" dirty="0"/>
              <a:t>(a) Reserpine and Related Alkaloids</a:t>
            </a:r>
          </a:p>
          <a:p>
            <a:r>
              <a:rPr lang="en-US" dirty="0"/>
              <a:t>(b) </a:t>
            </a:r>
            <a:r>
              <a:rPr lang="en-US" dirty="0" err="1"/>
              <a:t>Alkylene</a:t>
            </a:r>
            <a:r>
              <a:rPr lang="en-US" dirty="0"/>
              <a:t> </a:t>
            </a:r>
            <a:r>
              <a:rPr lang="en-US" dirty="0" err="1"/>
              <a:t>Diols</a:t>
            </a:r>
            <a:endParaRPr lang="en-US" dirty="0"/>
          </a:p>
          <a:p>
            <a:r>
              <a:rPr lang="en-US" dirty="0"/>
              <a:t>(c) </a:t>
            </a:r>
            <a:r>
              <a:rPr lang="en-US" dirty="0" err="1"/>
              <a:t>Diphenylmethane</a:t>
            </a:r>
            <a:r>
              <a:rPr lang="en-US" dirty="0"/>
              <a:t> Compounds</a:t>
            </a:r>
          </a:p>
          <a:p>
            <a:r>
              <a:rPr lang="en-US" dirty="0"/>
              <a:t>(d) Phenothiazine Compounds</a:t>
            </a:r>
          </a:p>
          <a:p>
            <a:r>
              <a:rPr lang="en-US" dirty="0"/>
              <a:t>(e) </a:t>
            </a:r>
            <a:r>
              <a:rPr lang="en-US" dirty="0" err="1"/>
              <a:t>Dibenzazepines</a:t>
            </a:r>
            <a:endParaRPr lang="en-US" dirty="0"/>
          </a:p>
          <a:p>
            <a:r>
              <a:rPr lang="en-US" dirty="0"/>
              <a:t>(f) </a:t>
            </a:r>
            <a:r>
              <a:rPr lang="en-US" dirty="0" err="1"/>
              <a:t>Butyrophenones</a:t>
            </a:r>
            <a:endParaRPr lang="en-US" dirty="0"/>
          </a:p>
          <a:p>
            <a:r>
              <a:rPr lang="en-US" dirty="0"/>
              <a:t>(g) </a:t>
            </a:r>
            <a:r>
              <a:rPr lang="en-US" dirty="0" err="1"/>
              <a:t>Azaspirodecanediones</a:t>
            </a:r>
            <a:endParaRPr lang="en-US" dirty="0"/>
          </a:p>
        </p:txBody>
      </p:sp>
    </p:spTree>
    <p:extLst>
      <p:ext uri="{BB962C8B-B14F-4D97-AF65-F5344CB8AC3E}">
        <p14:creationId xmlns:p14="http://schemas.microsoft.com/office/powerpoint/2010/main" val="12399249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Reserpine and Related </a:t>
            </a:r>
            <a:r>
              <a:rPr lang="en-US" dirty="0" smtClean="0"/>
              <a:t>Alkaloids</a:t>
            </a:r>
            <a:endParaRPr lang="en-US" dirty="0"/>
          </a:p>
        </p:txBody>
      </p:sp>
      <p:sp>
        <p:nvSpPr>
          <p:cNvPr id="3" name="Content Placeholder 2"/>
          <p:cNvSpPr>
            <a:spLocks noGrp="1"/>
          </p:cNvSpPr>
          <p:nvPr>
            <p:ph idx="1"/>
          </p:nvPr>
        </p:nvSpPr>
        <p:spPr>
          <a:xfrm>
            <a:off x="622853" y="1590262"/>
            <a:ext cx="10730948" cy="4823790"/>
          </a:xfrm>
        </p:spPr>
        <p:txBody>
          <a:bodyPr>
            <a:normAutofit lnSpcReduction="10000"/>
          </a:bodyPr>
          <a:lstStyle/>
          <a:p>
            <a:pPr algn="just"/>
            <a:r>
              <a:rPr lang="en-US" dirty="0" smtClean="0"/>
              <a:t>The </a:t>
            </a:r>
            <a:r>
              <a:rPr lang="en-US" dirty="0"/>
              <a:t>roots of </a:t>
            </a:r>
            <a:r>
              <a:rPr lang="en-US" i="1" dirty="0" err="1"/>
              <a:t>Rauwolfia</a:t>
            </a:r>
            <a:r>
              <a:rPr lang="en-US" i="1" dirty="0"/>
              <a:t> </a:t>
            </a:r>
            <a:r>
              <a:rPr lang="en-US" i="1" dirty="0" err="1"/>
              <a:t>serpentina</a:t>
            </a:r>
            <a:r>
              <a:rPr lang="en-US" dirty="0"/>
              <a:t>, a climbing shrub indigenous to India, and named after </a:t>
            </a:r>
            <a:r>
              <a:rPr lang="en-US" dirty="0" smtClean="0"/>
              <a:t>the German </a:t>
            </a:r>
            <a:r>
              <a:rPr lang="en-US" dirty="0"/>
              <a:t>botanist </a:t>
            </a:r>
            <a:r>
              <a:rPr lang="en-US" dirty="0" err="1"/>
              <a:t>Rauwolf</a:t>
            </a:r>
            <a:r>
              <a:rPr lang="en-US" dirty="0"/>
              <a:t>, contains an alkaloid Reserpine which was reported to possess </a:t>
            </a:r>
            <a:r>
              <a:rPr lang="en-US" dirty="0" smtClean="0"/>
              <a:t>both tranquilizing </a:t>
            </a:r>
            <a:r>
              <a:rPr lang="en-US" dirty="0"/>
              <a:t>and hypotensive properties.</a:t>
            </a:r>
          </a:p>
          <a:p>
            <a:pPr algn="just"/>
            <a:r>
              <a:rPr lang="en-US" b="1" dirty="0" smtClean="0"/>
              <a:t>Examples </a:t>
            </a:r>
            <a:r>
              <a:rPr lang="en-US" b="1" dirty="0"/>
              <a:t>: Reserpine and </a:t>
            </a:r>
            <a:r>
              <a:rPr lang="en-US" b="1" dirty="0" err="1"/>
              <a:t>Deserpidine</a:t>
            </a:r>
            <a:r>
              <a:rPr lang="en-US" b="1" dirty="0" smtClean="0"/>
              <a:t>.</a:t>
            </a:r>
          </a:p>
          <a:p>
            <a:pPr algn="just"/>
            <a:endParaRPr lang="en-US" dirty="0"/>
          </a:p>
          <a:p>
            <a:pPr algn="just"/>
            <a:r>
              <a:rPr lang="en-US" dirty="0"/>
              <a:t>Miller and Weinberg (1956) observed that even the simple tertiary amines having </a:t>
            </a:r>
            <a:r>
              <a:rPr lang="en-US" dirty="0" smtClean="0"/>
              <a:t>the </a:t>
            </a:r>
            <a:r>
              <a:rPr lang="en-US" dirty="0" err="1" smtClean="0"/>
              <a:t>trimethoxybenzoyl</a:t>
            </a:r>
            <a:r>
              <a:rPr lang="en-US" dirty="0" smtClean="0"/>
              <a:t> </a:t>
            </a:r>
            <a:r>
              <a:rPr lang="en-US" dirty="0"/>
              <a:t>group exhibits the reserpine-like activity.</a:t>
            </a:r>
          </a:p>
          <a:p>
            <a:pPr algn="just"/>
            <a:r>
              <a:rPr lang="en-US" b="1" dirty="0"/>
              <a:t>Example : 3-Diethylamino propyl ester of 3, 4, 5-trimethoxy benzoic acid</a:t>
            </a:r>
            <a:endParaRPr lang="en-US" dirty="0"/>
          </a:p>
        </p:txBody>
      </p:sp>
    </p:spTree>
    <p:extLst>
      <p:ext uri="{BB962C8B-B14F-4D97-AF65-F5344CB8AC3E}">
        <p14:creationId xmlns:p14="http://schemas.microsoft.com/office/powerpoint/2010/main" val="28853956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6652" y="248617"/>
            <a:ext cx="10515600" cy="2428322"/>
          </a:xfrm>
        </p:spPr>
        <p:txBody>
          <a:bodyPr>
            <a:normAutofit fontScale="92500"/>
          </a:bodyPr>
          <a:lstStyle/>
          <a:p>
            <a:pPr marL="0" indent="0">
              <a:buNone/>
            </a:pPr>
            <a:r>
              <a:rPr lang="en-US" sz="3200" b="1" dirty="0" smtClean="0"/>
              <a:t>Synthesis of </a:t>
            </a:r>
            <a:r>
              <a:rPr lang="en-US" sz="3200" b="1" dirty="0"/>
              <a:t>3-Diethylamino propyl ester of 3, 4, 5-trimethoxy benzoic </a:t>
            </a:r>
            <a:r>
              <a:rPr lang="en-US" sz="3200" b="1" dirty="0" smtClean="0"/>
              <a:t>acid:</a:t>
            </a:r>
            <a:endParaRPr lang="en-US" sz="3200" dirty="0"/>
          </a:p>
          <a:p>
            <a:r>
              <a:rPr lang="en-US" dirty="0" smtClean="0"/>
              <a:t>It </a:t>
            </a:r>
            <a:r>
              <a:rPr lang="en-US" dirty="0"/>
              <a:t>is prepared by the interaction of 3, 4, 5-trimethoxybenzoyl chloride with </a:t>
            </a:r>
            <a:r>
              <a:rPr lang="en-US" dirty="0" smtClean="0"/>
              <a:t>3-diethylaminopropyl alcohol </a:t>
            </a:r>
            <a:r>
              <a:rPr lang="en-US" dirty="0"/>
              <a:t>with the elimination of hydrochloric acid.</a:t>
            </a:r>
          </a:p>
          <a:p>
            <a:r>
              <a:rPr lang="en-US" dirty="0"/>
              <a:t>It is found to possess about 1/3rd the activity of reserpine.</a:t>
            </a:r>
          </a:p>
        </p:txBody>
      </p:sp>
      <p:pic>
        <p:nvPicPr>
          <p:cNvPr id="4" name="Picture 3"/>
          <p:cNvPicPr>
            <a:picLocks noChangeAspect="1"/>
          </p:cNvPicPr>
          <p:nvPr/>
        </p:nvPicPr>
        <p:blipFill>
          <a:blip r:embed="rId2">
            <a:biLevel thresh="75000"/>
          </a:blip>
          <a:stretch>
            <a:fillRect/>
          </a:stretch>
        </p:blipFill>
        <p:spPr>
          <a:xfrm>
            <a:off x="1238123" y="2553519"/>
            <a:ext cx="8894119" cy="4304481"/>
          </a:xfrm>
          <a:prstGeom prst="rect">
            <a:avLst/>
          </a:prstGeom>
        </p:spPr>
      </p:pic>
    </p:spTree>
    <p:extLst>
      <p:ext uri="{BB962C8B-B14F-4D97-AF65-F5344CB8AC3E}">
        <p14:creationId xmlns:p14="http://schemas.microsoft.com/office/powerpoint/2010/main" val="14529396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Diphenylmethane</a:t>
            </a:r>
            <a:r>
              <a:rPr lang="en-US" b="1" dirty="0"/>
              <a:t> </a:t>
            </a:r>
            <a:r>
              <a:rPr lang="en-US" b="1" dirty="0" smtClean="0"/>
              <a:t>Compounds</a:t>
            </a:r>
            <a:endParaRPr lang="en-US" b="1" dirty="0"/>
          </a:p>
        </p:txBody>
      </p:sp>
      <p:sp>
        <p:nvSpPr>
          <p:cNvPr id="3" name="Content Placeholder 2"/>
          <p:cNvSpPr>
            <a:spLocks noGrp="1"/>
          </p:cNvSpPr>
          <p:nvPr>
            <p:ph idx="1"/>
          </p:nvPr>
        </p:nvSpPr>
        <p:spPr>
          <a:xfrm>
            <a:off x="838199" y="1539020"/>
            <a:ext cx="10735101" cy="5080143"/>
          </a:xfrm>
        </p:spPr>
        <p:txBody>
          <a:bodyPr>
            <a:normAutofit/>
          </a:bodyPr>
          <a:lstStyle/>
          <a:p>
            <a:pPr algn="just"/>
            <a:r>
              <a:rPr lang="en-US" dirty="0" smtClean="0"/>
              <a:t>A </a:t>
            </a:r>
            <a:r>
              <a:rPr lang="en-US" dirty="0"/>
              <a:t>number of </a:t>
            </a:r>
            <a:r>
              <a:rPr lang="en-US" dirty="0" err="1"/>
              <a:t>diphenylmethane</a:t>
            </a:r>
            <a:r>
              <a:rPr lang="en-US" dirty="0"/>
              <a:t> derivatives have been synthesized that exhibit </a:t>
            </a:r>
            <a:r>
              <a:rPr lang="en-US" dirty="0" smtClean="0"/>
              <a:t>antipsychotic activities</a:t>
            </a:r>
            <a:r>
              <a:rPr lang="en-US" dirty="0"/>
              <a:t>.</a:t>
            </a:r>
          </a:p>
          <a:p>
            <a:pPr algn="just"/>
            <a:r>
              <a:rPr lang="en-US" dirty="0"/>
              <a:t>A few such compounds are </a:t>
            </a:r>
            <a:r>
              <a:rPr lang="en-US" dirty="0" smtClean="0"/>
              <a:t>named </a:t>
            </a:r>
            <a:r>
              <a:rPr lang="en-US" dirty="0"/>
              <a:t>: </a:t>
            </a:r>
            <a:r>
              <a:rPr lang="en-US" dirty="0" err="1"/>
              <a:t>Pipradrol</a:t>
            </a:r>
            <a:r>
              <a:rPr lang="en-US" dirty="0"/>
              <a:t> ; </a:t>
            </a:r>
            <a:r>
              <a:rPr lang="en-US" dirty="0" err="1"/>
              <a:t>Captodiame</a:t>
            </a:r>
            <a:r>
              <a:rPr lang="en-US" dirty="0"/>
              <a:t> ; Hydroxyzine </a:t>
            </a:r>
            <a:r>
              <a:rPr lang="en-US" dirty="0" smtClean="0"/>
              <a:t>; </a:t>
            </a:r>
            <a:r>
              <a:rPr lang="en-US" dirty="0" err="1" smtClean="0"/>
              <a:t>Benactyzine</a:t>
            </a:r>
            <a:r>
              <a:rPr lang="en-US" dirty="0" smtClean="0"/>
              <a:t> ;</a:t>
            </a:r>
          </a:p>
          <a:p>
            <a:pPr algn="just"/>
            <a:endParaRPr lang="en-US" dirty="0" smtClean="0"/>
          </a:p>
          <a:p>
            <a:pPr algn="just"/>
            <a:r>
              <a:rPr lang="en-US" sz="3200" b="1" dirty="0" err="1" smtClean="0"/>
              <a:t>Pipradrol</a:t>
            </a:r>
            <a:r>
              <a:rPr lang="en-US" sz="3200" b="1" dirty="0" smtClean="0"/>
              <a:t>:</a:t>
            </a:r>
          </a:p>
          <a:p>
            <a:pPr algn="just"/>
            <a:r>
              <a:rPr lang="en-US" dirty="0" smtClean="0"/>
              <a:t>It </a:t>
            </a:r>
            <a:r>
              <a:rPr lang="en-US" dirty="0"/>
              <a:t>is used for the treatment of functional fatigue and various types of depressions. The ‘</a:t>
            </a:r>
            <a:r>
              <a:rPr lang="en-US" b="1" dirty="0"/>
              <a:t>drug</a:t>
            </a:r>
            <a:r>
              <a:rPr lang="en-US" dirty="0"/>
              <a:t>’ exerts its action as a stimulant of the central nervous </a:t>
            </a:r>
            <a:r>
              <a:rPr lang="en-US" dirty="0" smtClean="0"/>
              <a:t>system</a:t>
            </a:r>
            <a:endParaRPr lang="en-US" dirty="0"/>
          </a:p>
        </p:txBody>
      </p:sp>
    </p:spTree>
    <p:extLst>
      <p:ext uri="{BB962C8B-B14F-4D97-AF65-F5344CB8AC3E}">
        <p14:creationId xmlns:p14="http://schemas.microsoft.com/office/powerpoint/2010/main" val="23028404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40817"/>
            <a:ext cx="10515600" cy="945060"/>
          </a:xfrm>
        </p:spPr>
        <p:txBody>
          <a:bodyPr>
            <a:normAutofit/>
          </a:bodyPr>
          <a:lstStyle/>
          <a:p>
            <a:r>
              <a:rPr lang="en-US" b="1" dirty="0"/>
              <a:t>Synthesis of </a:t>
            </a:r>
            <a:r>
              <a:rPr lang="en-US" b="1" dirty="0" err="1" smtClean="0"/>
              <a:t>Pipradrol</a:t>
            </a:r>
            <a:endParaRPr lang="en-US" b="1" dirty="0"/>
          </a:p>
        </p:txBody>
      </p:sp>
      <p:sp>
        <p:nvSpPr>
          <p:cNvPr id="3" name="Content Placeholder 2"/>
          <p:cNvSpPr>
            <a:spLocks noGrp="1"/>
          </p:cNvSpPr>
          <p:nvPr>
            <p:ph idx="1"/>
          </p:nvPr>
        </p:nvSpPr>
        <p:spPr>
          <a:xfrm>
            <a:off x="606188" y="1020407"/>
            <a:ext cx="10515600" cy="4351338"/>
          </a:xfrm>
        </p:spPr>
        <p:txBody>
          <a:bodyPr/>
          <a:lstStyle/>
          <a:p>
            <a:r>
              <a:rPr lang="en-US" dirty="0" smtClean="0"/>
              <a:t>It </a:t>
            </a:r>
            <a:r>
              <a:rPr lang="en-US" dirty="0"/>
              <a:t>is synthesized by Grignard reaction of phenyl-2-pyridyl ketone with phenyl magnesium bromide followed by catalytic reduction to get the official compound.</a:t>
            </a:r>
          </a:p>
          <a:p>
            <a:endParaRPr lang="en-US" dirty="0"/>
          </a:p>
        </p:txBody>
      </p:sp>
      <p:pic>
        <p:nvPicPr>
          <p:cNvPr id="4" name="Picture 3"/>
          <p:cNvPicPr>
            <a:picLocks noChangeAspect="1"/>
          </p:cNvPicPr>
          <p:nvPr/>
        </p:nvPicPr>
        <p:blipFill>
          <a:blip r:embed="rId2">
            <a:biLevel thresh="75000"/>
          </a:blip>
          <a:stretch>
            <a:fillRect/>
          </a:stretch>
        </p:blipFill>
        <p:spPr>
          <a:xfrm>
            <a:off x="1623529" y="2187224"/>
            <a:ext cx="8944942" cy="4776376"/>
          </a:xfrm>
          <a:prstGeom prst="rect">
            <a:avLst/>
          </a:prstGeom>
        </p:spPr>
      </p:pic>
    </p:spTree>
    <p:extLst>
      <p:ext uri="{BB962C8B-B14F-4D97-AF65-F5344CB8AC3E}">
        <p14:creationId xmlns:p14="http://schemas.microsoft.com/office/powerpoint/2010/main" val="258027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Phenothiazine Compounds</a:t>
            </a:r>
            <a:br>
              <a:rPr lang="en-US" dirty="0"/>
            </a:br>
            <a:endParaRPr lang="en-US" dirty="0"/>
          </a:p>
        </p:txBody>
      </p:sp>
      <p:sp>
        <p:nvSpPr>
          <p:cNvPr id="3" name="Content Placeholder 2"/>
          <p:cNvSpPr>
            <a:spLocks noGrp="1"/>
          </p:cNvSpPr>
          <p:nvPr>
            <p:ph idx="1"/>
          </p:nvPr>
        </p:nvSpPr>
        <p:spPr>
          <a:xfrm>
            <a:off x="838200" y="1446663"/>
            <a:ext cx="10515600" cy="4730300"/>
          </a:xfrm>
        </p:spPr>
        <p:txBody>
          <a:bodyPr>
            <a:normAutofit/>
          </a:bodyPr>
          <a:lstStyle/>
          <a:p>
            <a:pPr algn="just"/>
            <a:r>
              <a:rPr lang="en-US" dirty="0"/>
              <a:t>C</a:t>
            </a:r>
            <a:r>
              <a:rPr lang="en-US" dirty="0" smtClean="0"/>
              <a:t>hlorpromazine </a:t>
            </a:r>
            <a:r>
              <a:rPr lang="en-US" dirty="0"/>
              <a:t>in the famous Rhone-Poulenc Laboratories in France in the year 1950 which </a:t>
            </a:r>
            <a:r>
              <a:rPr lang="en-US" dirty="0" smtClean="0"/>
              <a:t>was found </a:t>
            </a:r>
            <a:r>
              <a:rPr lang="en-US" dirty="0"/>
              <a:t>to possess remarkable ameliorative effect on anxiety, agitation and psychoses. This ultimately </a:t>
            </a:r>
            <a:r>
              <a:rPr lang="en-US" dirty="0" smtClean="0"/>
              <a:t>led to </a:t>
            </a:r>
            <a:r>
              <a:rPr lang="en-US" dirty="0"/>
              <a:t>the synthesis of a host of structural analogues of chlorpromazine that were found to be useful </a:t>
            </a:r>
            <a:r>
              <a:rPr lang="en-US" dirty="0" smtClean="0"/>
              <a:t>as antipsychotics</a:t>
            </a:r>
            <a:r>
              <a:rPr lang="en-US" dirty="0"/>
              <a:t>.</a:t>
            </a:r>
          </a:p>
          <a:p>
            <a:pPr algn="just"/>
            <a:r>
              <a:rPr lang="en-US" dirty="0"/>
              <a:t>A few typical examples from this class of </a:t>
            </a:r>
            <a:r>
              <a:rPr lang="en-US" dirty="0" smtClean="0"/>
              <a:t>compounds: Chlorpromazine</a:t>
            </a:r>
            <a:r>
              <a:rPr lang="en-US" dirty="0"/>
              <a:t>, </a:t>
            </a:r>
            <a:r>
              <a:rPr lang="en-US" dirty="0" err="1"/>
              <a:t>Perphenazine</a:t>
            </a:r>
            <a:r>
              <a:rPr lang="en-US" dirty="0"/>
              <a:t>, </a:t>
            </a:r>
            <a:r>
              <a:rPr lang="en-US" dirty="0" err="1"/>
              <a:t>Thioridazine</a:t>
            </a:r>
            <a:r>
              <a:rPr lang="en-US" dirty="0"/>
              <a:t>.</a:t>
            </a:r>
          </a:p>
        </p:txBody>
      </p:sp>
    </p:spTree>
    <p:extLst>
      <p:ext uri="{BB962C8B-B14F-4D97-AF65-F5344CB8AC3E}">
        <p14:creationId xmlns:p14="http://schemas.microsoft.com/office/powerpoint/2010/main" val="19812316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TotalTime>
  <Words>1640</Words>
  <Application>Microsoft Office PowerPoint</Application>
  <PresentationFormat>Widescreen</PresentationFormat>
  <Paragraphs>97</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Calibri Light</vt:lpstr>
      <vt:lpstr>Office Theme</vt:lpstr>
      <vt:lpstr>TRANQUILIZING AGENT</vt:lpstr>
      <vt:lpstr>PowerPoint Presentation</vt:lpstr>
      <vt:lpstr>PowerPoint Presentation</vt:lpstr>
      <vt:lpstr>Classification of Antipsychotic tranquilizers</vt:lpstr>
      <vt:lpstr>Reserpine and Related Alkaloids</vt:lpstr>
      <vt:lpstr>PowerPoint Presentation</vt:lpstr>
      <vt:lpstr>Diphenylmethane Compounds</vt:lpstr>
      <vt:lpstr>Synthesis of Pipradrol</vt:lpstr>
      <vt:lpstr>Phenothiazine Compounds </vt:lpstr>
      <vt:lpstr>Synthesis of Chlorpromazine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Metabolism of Benzodiazepines</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TRANQUILIZING AGENT</dc:title>
  <dc:creator>su</dc:creator>
  <cp:lastModifiedBy>su</cp:lastModifiedBy>
  <cp:revision>22</cp:revision>
  <cp:lastPrinted>2018-03-20T05:12:17Z</cp:lastPrinted>
  <dcterms:created xsi:type="dcterms:W3CDTF">2016-08-17T08:03:48Z</dcterms:created>
  <dcterms:modified xsi:type="dcterms:W3CDTF">2019-03-14T07:48:22Z</dcterms:modified>
</cp:coreProperties>
</file>