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12192000"/>
  <p:notesSz cx="6858000" cy="9144000"/>
  <p:embeddedFontLst>
    <p:embeddedFont>
      <p:font typeface="Quattrocento Sans"/>
      <p:regular r:id="rId22"/>
      <p:bold r:id="rId23"/>
      <p:italic r:id="rId24"/>
      <p:boldItalic r:id="rId25"/>
    </p:embeddedFont>
    <p:embeddedFont>
      <p:font typeface="Century Gothic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gMgnD4DKWtQmBjqTBdk+SVQVIR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QuattrocentoSans-regular.fntdata"/><Relationship Id="rId21" Type="http://schemas.openxmlformats.org/officeDocument/2006/relationships/slide" Target="slides/slide16.xml"/><Relationship Id="rId24" Type="http://schemas.openxmlformats.org/officeDocument/2006/relationships/font" Target="fonts/QuattrocentoSans-italic.fntdata"/><Relationship Id="rId23" Type="http://schemas.openxmlformats.org/officeDocument/2006/relationships/font" Target="fonts/Quattrocento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enturyGothic-regular.fntdata"/><Relationship Id="rId25" Type="http://schemas.openxmlformats.org/officeDocument/2006/relationships/font" Target="fonts/QuattrocentoSans-boldItalic.fntdata"/><Relationship Id="rId28" Type="http://schemas.openxmlformats.org/officeDocument/2006/relationships/font" Target="fonts/CenturyGothic-italic.fntdata"/><Relationship Id="rId27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enturyGothic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 txBox="1"/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" type="subTitle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5" name="Google Shape;45;p1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/>
          <p:nvPr/>
        </p:nvSpPr>
        <p:spPr>
          <a:xfrm>
            <a:off x="0" y="4323810"/>
            <a:ext cx="1744652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18"/>
          <p:cNvSpPr txBox="1"/>
          <p:nvPr>
            <p:ph idx="12" type="sldNum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7"/>
          <p:cNvSpPr txBox="1"/>
          <p:nvPr>
            <p:ph idx="1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7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7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8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8"/>
          <p:cNvSpPr txBox="1"/>
          <p:nvPr>
            <p:ph idx="1" type="body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18" name="Google Shape;118;p28"/>
          <p:cNvSpPr txBox="1"/>
          <p:nvPr>
            <p:ph idx="2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2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8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8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28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4" name="Google Shape;124;p28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9"/>
          <p:cNvSpPr txBox="1"/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9"/>
          <p:cNvSpPr txBox="1"/>
          <p:nvPr>
            <p:ph idx="1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28" name="Google Shape;128;p2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9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9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0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5" name="Google Shape;135;p30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6" name="Google Shape;136;p3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0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30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0" name="Google Shape;140;p30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41" name="Google Shape;141;p30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1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5" name="Google Shape;145;p31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6" name="Google Shape;146;p3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1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1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2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2"/>
          <p:cNvSpPr txBox="1"/>
          <p:nvPr>
            <p:ph idx="1" type="body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53" name="Google Shape;153;p3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32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2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3"/>
          <p:cNvSpPr txBox="1"/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33"/>
          <p:cNvSpPr txBox="1"/>
          <p:nvPr>
            <p:ph idx="1" type="body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60" name="Google Shape;160;p3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3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3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33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Pictures with Captions">
  <p:cSld name="Two Pictures with Captions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4"/>
          <p:cNvSpPr txBox="1"/>
          <p:nvPr>
            <p:ph type="title"/>
          </p:nvPr>
        </p:nvSpPr>
        <p:spPr>
          <a:xfrm>
            <a:off x="1065212" y="304799"/>
            <a:ext cx="10058402" cy="12161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66" name="Google Shape;166;p34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</p:grpSpPr>
        <p:sp>
          <p:nvSpPr>
            <p:cNvPr id="167" name="Google Shape;167;p34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68" name="Google Shape;168;p34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69" name="Google Shape;169;p34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0" name="Google Shape;170;p34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1" name="Google Shape;171;p34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2" name="Google Shape;172;p34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3" name="Google Shape;173;p34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4" name="Google Shape;174;p34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5" name="Google Shape;175;p34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6" name="Google Shape;176;p34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7" name="Google Shape;177;p34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78" name="Google Shape;178;p34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179" name="Google Shape;179;p34"/>
          <p:cNvSpPr/>
          <p:nvPr>
            <p:ph idx="2" type="pic"/>
          </p:nvPr>
        </p:nvSpPr>
        <p:spPr>
          <a:xfrm>
            <a:off x="1265028" y="1900210"/>
            <a:ext cx="3935536" cy="2571736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p34"/>
          <p:cNvSpPr txBox="1"/>
          <p:nvPr>
            <p:ph idx="1" type="body"/>
          </p:nvPr>
        </p:nvSpPr>
        <p:spPr>
          <a:xfrm>
            <a:off x="1052423" y="4935990"/>
            <a:ext cx="4368980" cy="1007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grpSp>
        <p:nvGrpSpPr>
          <p:cNvPr id="181" name="Google Shape;181;p34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</p:grpSpPr>
        <p:sp>
          <p:nvSpPr>
            <p:cNvPr id="182" name="Google Shape;182;p34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3" name="Google Shape;183;p34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4" name="Google Shape;184;p34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5" name="Google Shape;185;p34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6" name="Google Shape;186;p34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7" name="Google Shape;187;p34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8" name="Google Shape;188;p34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89" name="Google Shape;189;p34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90" name="Google Shape;190;p34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91" name="Google Shape;191;p34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92" name="Google Shape;192;p34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93" name="Google Shape;193;p34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194" name="Google Shape;194;p34"/>
          <p:cNvSpPr/>
          <p:nvPr>
            <p:ph idx="3" type="pic"/>
          </p:nvPr>
        </p:nvSpPr>
        <p:spPr>
          <a:xfrm>
            <a:off x="6975717" y="1900210"/>
            <a:ext cx="3935536" cy="2571736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34"/>
          <p:cNvSpPr txBox="1"/>
          <p:nvPr>
            <p:ph idx="4" type="body"/>
          </p:nvPr>
        </p:nvSpPr>
        <p:spPr>
          <a:xfrm>
            <a:off x="6742908" y="4935990"/>
            <a:ext cx="4368980" cy="1007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96" name="Google Shape;196;p34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7" name="Google Shape;197;p3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3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Pictures with Captions">
  <p:cSld name="Three Pictures with Captions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5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01" name="Google Shape;201;p35"/>
          <p:cNvGrpSpPr/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</p:grpSpPr>
        <p:sp>
          <p:nvSpPr>
            <p:cNvPr id="202" name="Google Shape;202;p35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03" name="Google Shape;203;p35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04" name="Google Shape;204;p35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05" name="Google Shape;205;p35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06" name="Google Shape;206;p35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07" name="Google Shape;207;p35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08" name="Google Shape;208;p35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09" name="Google Shape;209;p35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0" name="Google Shape;210;p35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1" name="Google Shape;211;p35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2" name="Google Shape;212;p35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3" name="Google Shape;213;p35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214" name="Google Shape;214;p35"/>
          <p:cNvSpPr/>
          <p:nvPr>
            <p:ph idx="2" type="pic"/>
          </p:nvPr>
        </p:nvSpPr>
        <p:spPr>
          <a:xfrm>
            <a:off x="1249168" y="1824285"/>
            <a:ext cx="2715289" cy="2776308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35"/>
          <p:cNvSpPr txBox="1"/>
          <p:nvPr>
            <p:ph idx="1" type="body"/>
          </p:nvPr>
        </p:nvSpPr>
        <p:spPr>
          <a:xfrm>
            <a:off x="1235212" y="4947405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grpSp>
        <p:nvGrpSpPr>
          <p:cNvPr id="216" name="Google Shape;216;p35"/>
          <p:cNvGrpSpPr/>
          <p:nvPr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</p:grpSpPr>
        <p:sp>
          <p:nvSpPr>
            <p:cNvPr id="217" name="Google Shape;217;p35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8" name="Google Shape;218;p35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0" name="Google Shape;220;p35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1" name="Google Shape;221;p35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2" name="Google Shape;222;p35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3" name="Google Shape;223;p35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4" name="Google Shape;224;p35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5" name="Google Shape;225;p35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6" name="Google Shape;226;p35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7" name="Google Shape;227;p35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8" name="Google Shape;228;p35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229" name="Google Shape;229;p35"/>
          <p:cNvSpPr/>
          <p:nvPr>
            <p:ph idx="3" type="pic"/>
          </p:nvPr>
        </p:nvSpPr>
        <p:spPr>
          <a:xfrm>
            <a:off x="4720924" y="1824285"/>
            <a:ext cx="2715768" cy="2776308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p35"/>
          <p:cNvSpPr txBox="1"/>
          <p:nvPr>
            <p:ph idx="4" type="body"/>
          </p:nvPr>
        </p:nvSpPr>
        <p:spPr>
          <a:xfrm>
            <a:off x="4707208" y="4947405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grpSp>
        <p:nvGrpSpPr>
          <p:cNvPr id="231" name="Google Shape;231;p35"/>
          <p:cNvGrpSpPr/>
          <p:nvPr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</p:grpSpPr>
        <p:sp>
          <p:nvSpPr>
            <p:cNvPr id="232" name="Google Shape;232;p35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3" name="Google Shape;233;p35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4" name="Google Shape;234;p35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5" name="Google Shape;235;p35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6" name="Google Shape;236;p35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7" name="Google Shape;237;p35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8" name="Google Shape;238;p35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9" name="Google Shape;239;p35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0" name="Google Shape;240;p35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1" name="Google Shape;241;p35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2" name="Google Shape;242;p35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3" name="Google Shape;243;p35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244" name="Google Shape;244;p35"/>
          <p:cNvSpPr/>
          <p:nvPr>
            <p:ph idx="5" type="pic"/>
          </p:nvPr>
        </p:nvSpPr>
        <p:spPr>
          <a:xfrm>
            <a:off x="8222798" y="1824285"/>
            <a:ext cx="2715768" cy="2776308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35"/>
          <p:cNvSpPr txBox="1"/>
          <p:nvPr>
            <p:ph idx="6" type="body"/>
          </p:nvPr>
        </p:nvSpPr>
        <p:spPr>
          <a:xfrm>
            <a:off x="8209082" y="4947405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46" name="Google Shape;246;p35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p3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3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Pictures with Caption">
  <p:cSld name="Three Pictures with Caption"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/>
          <p:nvPr>
            <p:ph type="title"/>
          </p:nvPr>
        </p:nvSpPr>
        <p:spPr>
          <a:xfrm>
            <a:off x="9066214" y="421594"/>
            <a:ext cx="2286000" cy="1885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51" name="Google Shape;251;p36"/>
          <p:cNvGrpSpPr/>
          <p:nvPr/>
        </p:nvGrpSpPr>
        <p:grpSpPr>
          <a:xfrm flipH="1" rot="5400000">
            <a:off x="274315" y="1102304"/>
            <a:ext cx="5053664" cy="4411852"/>
            <a:chOff x="895350" y="3313113"/>
            <a:chExt cx="3613151" cy="2790825"/>
          </a:xfrm>
        </p:grpSpPr>
        <p:sp>
          <p:nvSpPr>
            <p:cNvPr id="252" name="Google Shape;252;p36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3" name="Google Shape;253;p36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4" name="Google Shape;254;p36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5" name="Google Shape;255;p36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6" name="Google Shape;256;p36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7" name="Google Shape;257;p36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8" name="Google Shape;258;p36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9" name="Google Shape;259;p36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0" name="Google Shape;260;p36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1" name="Google Shape;261;p36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2" name="Google Shape;262;p36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3" name="Google Shape;263;p36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264" name="Google Shape;264;p36"/>
          <p:cNvSpPr/>
          <p:nvPr>
            <p:ph idx="2" type="pic"/>
          </p:nvPr>
        </p:nvSpPr>
        <p:spPr>
          <a:xfrm>
            <a:off x="840795" y="1020193"/>
            <a:ext cx="3886200" cy="4572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265" name="Google Shape;265;p36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</p:grpSpPr>
        <p:sp>
          <p:nvSpPr>
            <p:cNvPr id="266" name="Google Shape;266;p36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7" name="Google Shape;267;p36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8" name="Google Shape;268;p36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9" name="Google Shape;269;p36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0" name="Google Shape;270;p36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1" name="Google Shape;271;p36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2" name="Google Shape;272;p36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3" name="Google Shape;273;p36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4" name="Google Shape;274;p36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5" name="Google Shape;275;p36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6" name="Google Shape;276;p36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7" name="Google Shape;277;p36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278" name="Google Shape;278;p36"/>
          <p:cNvSpPr/>
          <p:nvPr>
            <p:ph idx="3" type="pic"/>
          </p:nvPr>
        </p:nvSpPr>
        <p:spPr>
          <a:xfrm>
            <a:off x="5546780" y="529603"/>
            <a:ext cx="2993366" cy="2305338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grpSp>
        <p:nvGrpSpPr>
          <p:cNvPr id="279" name="Google Shape;279;p36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</p:grpSpPr>
        <p:sp>
          <p:nvSpPr>
            <p:cNvPr id="280" name="Google Shape;280;p36"/>
            <p:cNvSpPr/>
            <p:nvPr/>
          </p:nvSpPr>
          <p:spPr>
            <a:xfrm>
              <a:off x="963613" y="3725863"/>
              <a:ext cx="11113" cy="1952625"/>
            </a:xfrm>
            <a:custGeom>
              <a:rect b="b" l="l" r="r" t="t"/>
              <a:pathLst>
                <a:path extrusionOk="0" h="868" w="5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1" name="Google Shape;281;p36"/>
            <p:cNvSpPr/>
            <p:nvPr/>
          </p:nvSpPr>
          <p:spPr>
            <a:xfrm>
              <a:off x="1350963" y="6038850"/>
              <a:ext cx="2736850" cy="11113"/>
            </a:xfrm>
            <a:custGeom>
              <a:rect b="b" l="l" r="r" t="t"/>
              <a:pathLst>
                <a:path extrusionOk="0" h="5" w="1216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2" name="Google Shape;282;p36"/>
            <p:cNvSpPr/>
            <p:nvPr/>
          </p:nvSpPr>
          <p:spPr>
            <a:xfrm>
              <a:off x="1330325" y="3378200"/>
              <a:ext cx="2743200" cy="11113"/>
            </a:xfrm>
            <a:custGeom>
              <a:rect b="b" l="l" r="r" t="t"/>
              <a:pathLst>
                <a:path extrusionOk="0" h="5" w="1219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3" name="Google Shape;283;p36"/>
            <p:cNvSpPr/>
            <p:nvPr/>
          </p:nvSpPr>
          <p:spPr>
            <a:xfrm>
              <a:off x="4443413" y="3759200"/>
              <a:ext cx="9525" cy="1919288"/>
            </a:xfrm>
            <a:custGeom>
              <a:rect b="b" l="l" r="r" t="t"/>
              <a:pathLst>
                <a:path extrusionOk="0" h="853" w="4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4" name="Google Shape;284;p36"/>
            <p:cNvSpPr/>
            <p:nvPr/>
          </p:nvSpPr>
          <p:spPr>
            <a:xfrm>
              <a:off x="903288" y="5772150"/>
              <a:ext cx="341313" cy="331788"/>
            </a:xfrm>
            <a:custGeom>
              <a:rect b="b" l="l" r="r" t="t"/>
              <a:pathLst>
                <a:path extrusionOk="0" h="148" w="152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5" name="Google Shape;285;p36"/>
            <p:cNvSpPr/>
            <p:nvPr/>
          </p:nvSpPr>
          <p:spPr>
            <a:xfrm>
              <a:off x="906463" y="5768975"/>
              <a:ext cx="341313" cy="323850"/>
            </a:xfrm>
            <a:custGeom>
              <a:rect b="b" l="l" r="r" t="t"/>
              <a:pathLst>
                <a:path extrusionOk="0" h="144" w="151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6" name="Google Shape;286;p36"/>
            <p:cNvSpPr/>
            <p:nvPr/>
          </p:nvSpPr>
          <p:spPr>
            <a:xfrm>
              <a:off x="895350" y="3316288"/>
              <a:ext cx="363538" cy="328613"/>
            </a:xfrm>
            <a:custGeom>
              <a:rect b="b" l="l" r="r" t="t"/>
              <a:pathLst>
                <a:path extrusionOk="0" h="146" w="161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7" name="Google Shape;287;p36"/>
            <p:cNvSpPr/>
            <p:nvPr/>
          </p:nvSpPr>
          <p:spPr>
            <a:xfrm>
              <a:off x="903288" y="3313113"/>
              <a:ext cx="336550" cy="338138"/>
            </a:xfrm>
            <a:custGeom>
              <a:rect b="b" l="l" r="r" t="t"/>
              <a:pathLst>
                <a:path extrusionOk="0" h="150" w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8" name="Google Shape;288;p36"/>
            <p:cNvSpPr/>
            <p:nvPr/>
          </p:nvSpPr>
          <p:spPr>
            <a:xfrm>
              <a:off x="4162425" y="3344863"/>
              <a:ext cx="334963" cy="328613"/>
            </a:xfrm>
            <a:custGeom>
              <a:rect b="b" l="l" r="r" t="t"/>
              <a:pathLst>
                <a:path extrusionOk="0" h="146" w="149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9" name="Google Shape;289;p36"/>
            <p:cNvSpPr/>
            <p:nvPr/>
          </p:nvSpPr>
          <p:spPr>
            <a:xfrm>
              <a:off x="4162425" y="3359150"/>
              <a:ext cx="334963" cy="309563"/>
            </a:xfrm>
            <a:custGeom>
              <a:rect b="b" l="l" r="r" t="t"/>
              <a:pathLst>
                <a:path extrusionOk="0" h="138" w="149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90" name="Google Shape;290;p36"/>
            <p:cNvSpPr/>
            <p:nvPr/>
          </p:nvSpPr>
          <p:spPr>
            <a:xfrm>
              <a:off x="4205288" y="5753100"/>
              <a:ext cx="303213" cy="344488"/>
            </a:xfrm>
            <a:custGeom>
              <a:rect b="b" l="l" r="r" t="t"/>
              <a:pathLst>
                <a:path extrusionOk="0" h="153" w="135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91" name="Google Shape;291;p36"/>
            <p:cNvSpPr/>
            <p:nvPr/>
          </p:nvSpPr>
          <p:spPr>
            <a:xfrm>
              <a:off x="4202113" y="5762625"/>
              <a:ext cx="306388" cy="311150"/>
            </a:xfrm>
            <a:custGeom>
              <a:rect b="b" l="l" r="r" t="t"/>
              <a:pathLst>
                <a:path extrusionOk="0" h="138" w="136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descr="An empty placeholder to add an image. Click on the placeholder and select the image that you wish to add." id="292" name="Google Shape;292;p36"/>
          <p:cNvSpPr/>
          <p:nvPr>
            <p:ph idx="4" type="pic"/>
          </p:nvPr>
        </p:nvSpPr>
        <p:spPr>
          <a:xfrm>
            <a:off x="5546780" y="3456066"/>
            <a:ext cx="2993366" cy="2305338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p36"/>
          <p:cNvSpPr txBox="1"/>
          <p:nvPr>
            <p:ph idx="1" type="body"/>
          </p:nvPr>
        </p:nvSpPr>
        <p:spPr>
          <a:xfrm>
            <a:off x="9066214" y="2484992"/>
            <a:ext cx="2286000" cy="3248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94" name="Google Shape;294;p36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5" name="Google Shape;295;p3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3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9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9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 txBox="1"/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0"/>
          <p:cNvSpPr txBox="1"/>
          <p:nvPr>
            <p:ph idx="1" type="body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9" name="Google Shape;59;p2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0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20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" type="body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2" type="body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1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21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2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" type="body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4" name="Google Shape;74;p22"/>
          <p:cNvSpPr txBox="1"/>
          <p:nvPr>
            <p:ph idx="2" type="body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3" type="body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6" name="Google Shape;76;p22"/>
          <p:cNvSpPr txBox="1"/>
          <p:nvPr>
            <p:ph idx="4" type="body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22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3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3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3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4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4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entury Gothic"/>
              <a:buNone/>
              <a:defRPr b="0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5"/>
          <p:cNvSpPr txBox="1"/>
          <p:nvPr>
            <p:ph idx="1" type="body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95" name="Google Shape;95;p25"/>
          <p:cNvSpPr txBox="1"/>
          <p:nvPr>
            <p:ph idx="2" type="body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96" name="Google Shape;96;p2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5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6"/>
          <p:cNvSpPr txBox="1"/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/>
          <p:nvPr>
            <p:ph idx="2" type="pic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26"/>
          <p:cNvSpPr txBox="1"/>
          <p:nvPr>
            <p:ph idx="1" type="body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04" name="Google Shape;104;p2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6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6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7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11" name="Google Shape;11;p17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7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7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7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7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7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7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7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17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7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7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7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" name="Google Shape;23;p17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24" name="Google Shape;24;p17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7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7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7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7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17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17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7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17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17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17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17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17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17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8" name="Google Shape;38;p17"/>
          <p:cNvSpPr txBox="1"/>
          <p:nvPr>
            <p:ph idx="1" type="body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9" name="Google Shape;39;p1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0" name="Google Shape;40;p1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1" name="Google Shape;41;p17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"/>
          <p:cNvSpPr/>
          <p:nvPr/>
        </p:nvSpPr>
        <p:spPr>
          <a:xfrm>
            <a:off x="6048254" y="3378136"/>
            <a:ext cx="5592417" cy="1205947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E08C47"/>
              </a:gs>
              <a:gs pos="100000">
                <a:srgbClr val="CD7415"/>
              </a:gs>
            </a:gsLst>
            <a:lin ang="5400000" scaled="0"/>
          </a:gradFill>
          <a:ln>
            <a:noFill/>
          </a:ln>
          <a:effectLst>
            <a:outerShdw blurRad="184150" sx="110000" algn="ctr" dir="11520000" dist="241300" sy="110000">
              <a:srgbClr val="000000">
                <a:alpha val="1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2" name="Google Shape;302;p1"/>
          <p:cNvSpPr txBox="1"/>
          <p:nvPr>
            <p:ph type="ctrTitle"/>
          </p:nvPr>
        </p:nvSpPr>
        <p:spPr>
          <a:xfrm>
            <a:off x="3561348" y="2210831"/>
            <a:ext cx="7454668" cy="7424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entury Gothic"/>
              <a:buNone/>
            </a:pPr>
            <a:r>
              <a:rPr lang="en-US" sz="3200">
                <a:solidFill>
                  <a:schemeClr val="accent1"/>
                </a:solidFill>
              </a:rPr>
              <a:t>Stored Procedure and Views</a:t>
            </a:r>
            <a:endParaRPr/>
          </a:p>
        </p:txBody>
      </p:sp>
      <p:sp>
        <p:nvSpPr>
          <p:cNvPr id="303" name="Google Shape;303;p1"/>
          <p:cNvSpPr txBox="1"/>
          <p:nvPr>
            <p:ph idx="1" type="subTitle"/>
          </p:nvPr>
        </p:nvSpPr>
        <p:spPr>
          <a:xfrm rot="-184339">
            <a:off x="7123113" y="3454171"/>
            <a:ext cx="1996196" cy="4617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/>
              <a:t>Presented By</a:t>
            </a:r>
            <a:endParaRPr/>
          </a:p>
        </p:txBody>
      </p:sp>
      <p:sp>
        <p:nvSpPr>
          <p:cNvPr id="304" name="Google Shape;304;p1"/>
          <p:cNvSpPr/>
          <p:nvPr/>
        </p:nvSpPr>
        <p:spPr>
          <a:xfrm>
            <a:off x="9023712" y="3779912"/>
            <a:ext cx="27402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Taslima Ferdaius Shuva</a:t>
            </a:r>
            <a:endParaRPr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Shuva.cse@diu.edu.bd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0"/>
          <p:cNvSpPr txBox="1"/>
          <p:nvPr>
            <p:ph type="title"/>
          </p:nvPr>
        </p:nvSpPr>
        <p:spPr>
          <a:xfrm>
            <a:off x="879682" y="662609"/>
            <a:ext cx="9801570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SQL Views</a:t>
            </a:r>
            <a:endParaRPr/>
          </a:p>
        </p:txBody>
      </p:sp>
      <p:sp>
        <p:nvSpPr>
          <p:cNvPr id="364" name="Google Shape;364;p10"/>
          <p:cNvSpPr txBox="1"/>
          <p:nvPr>
            <p:ph idx="1" type="body"/>
          </p:nvPr>
        </p:nvSpPr>
        <p:spPr>
          <a:xfrm>
            <a:off x="980662" y="1895061"/>
            <a:ext cx="9899374" cy="37480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In SQL, a view is a virtual table based on the result-set of an SQL statement.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A view contains rows and columns, just like a real table. The fields in a view are fields from one or more real tables in the database.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lang="en-US" sz="2800"/>
              <a:t>You can add SQL functions, WHERE, and JOIN statements to a view and present the data as if the data were coming from one single table.</a:t>
            </a:r>
            <a:endParaRPr/>
          </a:p>
        </p:txBody>
      </p:sp>
      <p:sp>
        <p:nvSpPr>
          <p:cNvPr descr="image" id="365" name="Google Shape;365;p10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1"/>
          <p:cNvSpPr txBox="1"/>
          <p:nvPr>
            <p:ph type="title"/>
          </p:nvPr>
        </p:nvSpPr>
        <p:spPr>
          <a:xfrm>
            <a:off x="879682" y="662609"/>
            <a:ext cx="9801570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CREATE VIEW Syntax</a:t>
            </a:r>
            <a:endParaRPr/>
          </a:p>
        </p:txBody>
      </p:sp>
      <p:sp>
        <p:nvSpPr>
          <p:cNvPr id="371" name="Google Shape;371;p11"/>
          <p:cNvSpPr txBox="1"/>
          <p:nvPr>
            <p:ph idx="1" type="body"/>
          </p:nvPr>
        </p:nvSpPr>
        <p:spPr>
          <a:xfrm>
            <a:off x="980662" y="1895061"/>
            <a:ext cx="9899374" cy="1945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CREATE VIEW </a:t>
            </a:r>
            <a:r>
              <a:rPr i="1" lang="en-US" sz="2800">
                <a:latin typeface="Times New Roman"/>
                <a:ea typeface="Times New Roman"/>
                <a:cs typeface="Times New Roman"/>
                <a:sym typeface="Times New Roman"/>
              </a:rPr>
              <a:t>view_name</a:t>
            </a: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 AS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SELECT </a:t>
            </a:r>
            <a:r>
              <a:rPr i="1" lang="en-US" sz="2800">
                <a:latin typeface="Times New Roman"/>
                <a:ea typeface="Times New Roman"/>
                <a:cs typeface="Times New Roman"/>
                <a:sym typeface="Times New Roman"/>
              </a:rPr>
              <a:t>column1</a:t>
            </a: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i="1" lang="en-US" sz="2800">
                <a:latin typeface="Times New Roman"/>
                <a:ea typeface="Times New Roman"/>
                <a:cs typeface="Times New Roman"/>
                <a:sym typeface="Times New Roman"/>
              </a:rPr>
              <a:t>column2</a:t>
            </a: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, ...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FROM </a:t>
            </a:r>
            <a:r>
              <a:rPr i="1" lang="en-US" sz="2800">
                <a:latin typeface="Times New Roman"/>
                <a:ea typeface="Times New Roman"/>
                <a:cs typeface="Times New Roman"/>
                <a:sym typeface="Times New Roman"/>
              </a:rPr>
              <a:t>table_name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WHERE </a:t>
            </a:r>
            <a:r>
              <a:rPr i="1" lang="en-US" sz="2800">
                <a:latin typeface="Times New Roman"/>
                <a:ea typeface="Times New Roman"/>
                <a:cs typeface="Times New Roman"/>
                <a:sym typeface="Times New Roman"/>
              </a:rPr>
              <a:t>condition</a:t>
            </a: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/>
          </a:p>
        </p:txBody>
      </p:sp>
      <p:sp>
        <p:nvSpPr>
          <p:cNvPr descr="image" id="372" name="Google Shape;372;p11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2"/>
          <p:cNvSpPr txBox="1"/>
          <p:nvPr>
            <p:ph type="title"/>
          </p:nvPr>
        </p:nvSpPr>
        <p:spPr>
          <a:xfrm>
            <a:off x="879682" y="662609"/>
            <a:ext cx="9801570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SQL CREATE VIEW Examples</a:t>
            </a:r>
            <a:endParaRPr/>
          </a:p>
        </p:txBody>
      </p:sp>
      <p:sp>
        <p:nvSpPr>
          <p:cNvPr id="378" name="Google Shape;378;p12"/>
          <p:cNvSpPr txBox="1"/>
          <p:nvPr>
            <p:ph idx="1" type="body"/>
          </p:nvPr>
        </p:nvSpPr>
        <p:spPr>
          <a:xfrm>
            <a:off x="980662" y="1895061"/>
            <a:ext cx="9899374" cy="2467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ct val="100000"/>
              <a:buChar char="🠶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The following SQL creates a view that shows all customers from Brazil: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b="1" lang="en-US" sz="2800"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CREATE VIEW [Brazil Customers] AS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SELECT CustomerName, ContactName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FROM Customers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WHERE Country = 'Brazil'; </a:t>
            </a:r>
            <a:endParaRPr/>
          </a:p>
        </p:txBody>
      </p:sp>
      <p:sp>
        <p:nvSpPr>
          <p:cNvPr descr="image" id="379" name="Google Shape;379;p12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0" name="Google Shape;380;p12"/>
          <p:cNvSpPr/>
          <p:nvPr/>
        </p:nvSpPr>
        <p:spPr>
          <a:xfrm>
            <a:off x="1271451" y="4547940"/>
            <a:ext cx="964909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query the view above as follows: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 * FROM [Brazil Customers]; 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3"/>
          <p:cNvSpPr txBox="1"/>
          <p:nvPr>
            <p:ph type="title"/>
          </p:nvPr>
        </p:nvSpPr>
        <p:spPr>
          <a:xfrm>
            <a:off x="879682" y="662609"/>
            <a:ext cx="9801570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SQL CREATE VIEW Examples</a:t>
            </a:r>
            <a:endParaRPr/>
          </a:p>
        </p:txBody>
      </p:sp>
      <p:sp>
        <p:nvSpPr>
          <p:cNvPr id="386" name="Google Shape;386;p13"/>
          <p:cNvSpPr txBox="1"/>
          <p:nvPr>
            <p:ph idx="1" type="body"/>
          </p:nvPr>
        </p:nvSpPr>
        <p:spPr>
          <a:xfrm>
            <a:off x="980662" y="1895061"/>
            <a:ext cx="9899374" cy="2467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following SQL creates a view that selects every product in the "Products" table with a price higher than the average price: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CREATE VIEW [Products Above Average Price] AS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SELECT ProductName, Price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FROM Products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WHERE Price &gt; (SELECT AVG(Price) FROM Products); </a:t>
            </a:r>
            <a:endParaRPr/>
          </a:p>
        </p:txBody>
      </p:sp>
      <p:sp>
        <p:nvSpPr>
          <p:cNvPr descr="image" id="387" name="Google Shape;387;p13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8" name="Google Shape;388;p13"/>
          <p:cNvSpPr/>
          <p:nvPr/>
        </p:nvSpPr>
        <p:spPr>
          <a:xfrm>
            <a:off x="1232261" y="4613255"/>
            <a:ext cx="938784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query the view above as follows: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 * FROM [Products Above Average Price]; 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4"/>
          <p:cNvSpPr txBox="1"/>
          <p:nvPr>
            <p:ph type="title"/>
          </p:nvPr>
        </p:nvSpPr>
        <p:spPr>
          <a:xfrm>
            <a:off x="879682" y="662609"/>
            <a:ext cx="9801570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SQL Updating a View</a:t>
            </a:r>
            <a:endParaRPr/>
          </a:p>
        </p:txBody>
      </p:sp>
      <p:sp>
        <p:nvSpPr>
          <p:cNvPr id="394" name="Google Shape;394;p14"/>
          <p:cNvSpPr txBox="1"/>
          <p:nvPr>
            <p:ph idx="1" type="body"/>
          </p:nvPr>
        </p:nvSpPr>
        <p:spPr>
          <a:xfrm>
            <a:off x="980662" y="1645920"/>
            <a:ext cx="9899374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 view can be updated with the CREATE OR REPLACE VIEW command.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SQL CREATE OR REPLACE VIEW Syntax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CREATE OR REPLACE VIEW </a:t>
            </a:r>
            <a:r>
              <a:rPr i="1" lang="en-US">
                <a:latin typeface="Times New Roman"/>
                <a:ea typeface="Times New Roman"/>
                <a:cs typeface="Times New Roman"/>
                <a:sym typeface="Times New Roman"/>
              </a:rPr>
              <a:t>view_name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AS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SELECT </a:t>
            </a:r>
            <a:r>
              <a:rPr i="1" lang="en-US">
                <a:latin typeface="Times New Roman"/>
                <a:ea typeface="Times New Roman"/>
                <a:cs typeface="Times New Roman"/>
                <a:sym typeface="Times New Roman"/>
              </a:rPr>
              <a:t>column1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i="1" lang="en-US">
                <a:latin typeface="Times New Roman"/>
                <a:ea typeface="Times New Roman"/>
                <a:cs typeface="Times New Roman"/>
                <a:sym typeface="Times New Roman"/>
              </a:rPr>
              <a:t>column2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, ...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FROM </a:t>
            </a:r>
            <a:r>
              <a:rPr i="1" lang="en-US">
                <a:latin typeface="Times New Roman"/>
                <a:ea typeface="Times New Roman"/>
                <a:cs typeface="Times New Roman"/>
                <a:sym typeface="Times New Roman"/>
              </a:rPr>
              <a:t>table_name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WHERE </a:t>
            </a:r>
            <a:r>
              <a:rPr i="1" lang="en-US">
                <a:latin typeface="Times New Roman"/>
                <a:ea typeface="Times New Roman"/>
                <a:cs typeface="Times New Roman"/>
                <a:sym typeface="Times New Roman"/>
              </a:rPr>
              <a:t>condition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following SQL adds the "City" column to the "Brazil Customers" view: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CREATE OR REPLACE VIEW [Brazil Customers] AS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SELECT CustomerName, ContactName, City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FROM Customers</a:t>
            </a:r>
            <a:b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WHERE Country = 'Brazil'; </a:t>
            </a:r>
            <a:endParaRPr/>
          </a:p>
        </p:txBody>
      </p:sp>
      <p:sp>
        <p:nvSpPr>
          <p:cNvPr descr="image" id="395" name="Google Shape;395;p14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5"/>
          <p:cNvSpPr txBox="1"/>
          <p:nvPr>
            <p:ph type="title"/>
          </p:nvPr>
        </p:nvSpPr>
        <p:spPr>
          <a:xfrm>
            <a:off x="879682" y="662609"/>
            <a:ext cx="9801570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SQL Dropping a View</a:t>
            </a:r>
            <a:endParaRPr/>
          </a:p>
        </p:txBody>
      </p:sp>
      <p:sp>
        <p:nvSpPr>
          <p:cNvPr id="401" name="Google Shape;401;p15"/>
          <p:cNvSpPr txBox="1"/>
          <p:nvPr>
            <p:ph idx="1" type="body"/>
          </p:nvPr>
        </p:nvSpPr>
        <p:spPr>
          <a:xfrm>
            <a:off x="980662" y="1645920"/>
            <a:ext cx="9899374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US"/>
              <a:t>A view is deleted with the DROP VIEW command.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>
                <a:solidFill>
                  <a:srgbClr val="FF0000"/>
                </a:solidFill>
              </a:rPr>
              <a:t>SQL DROP VIEW Syntax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DROP VIEW </a:t>
            </a:r>
            <a:r>
              <a:rPr i="1" lang="en-US"/>
              <a:t>view_name</a:t>
            </a:r>
            <a:r>
              <a:rPr lang="en-US"/>
              <a:t>;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/>
              <a:t>The following SQL drops the "Brazil Customers" view: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/>
              <a:t>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   DROP VIEW [Brazil Customers]; </a:t>
            </a:r>
            <a:endParaRPr/>
          </a:p>
        </p:txBody>
      </p:sp>
      <p:sp>
        <p:nvSpPr>
          <p:cNvPr descr="image" id="402" name="Google Shape;402;p15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6"/>
          <p:cNvSpPr txBox="1"/>
          <p:nvPr>
            <p:ph type="title"/>
          </p:nvPr>
        </p:nvSpPr>
        <p:spPr>
          <a:xfrm>
            <a:off x="3404220" y="2398643"/>
            <a:ext cx="7833622" cy="11529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parajita"/>
              <a:buNone/>
            </a:pPr>
            <a:r>
              <a:rPr lang="en-US" sz="3600">
                <a:latin typeface="Aparajita"/>
                <a:ea typeface="Aparajita"/>
                <a:cs typeface="Aparajita"/>
                <a:sym typeface="Aparajita"/>
              </a:rPr>
              <a:t>“Success comes from having dreams that are bigger than your fears.”</a:t>
            </a:r>
            <a:endParaRPr/>
          </a:p>
        </p:txBody>
      </p:sp>
      <p:sp>
        <p:nvSpPr>
          <p:cNvPr id="408" name="Google Shape;408;p16"/>
          <p:cNvSpPr txBox="1"/>
          <p:nvPr>
            <p:ph idx="1" type="body"/>
          </p:nvPr>
        </p:nvSpPr>
        <p:spPr>
          <a:xfrm>
            <a:off x="7989470" y="3309730"/>
            <a:ext cx="2214702" cy="480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>
                <a:latin typeface="Aparajita"/>
                <a:ea typeface="Aparajita"/>
                <a:cs typeface="Aparajita"/>
                <a:sym typeface="Aparajita"/>
              </a:rPr>
              <a:t>– Bobby Unser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"/>
          <p:cNvSpPr txBox="1"/>
          <p:nvPr>
            <p:ph type="title"/>
          </p:nvPr>
        </p:nvSpPr>
        <p:spPr>
          <a:xfrm>
            <a:off x="1660124" y="662609"/>
            <a:ext cx="5032224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A856D"/>
              </a:buClr>
              <a:buSzPct val="100000"/>
              <a:buFont typeface="Century Gothic"/>
              <a:buNone/>
            </a:pPr>
            <a:r>
              <a:rPr lang="en-US">
                <a:solidFill>
                  <a:srgbClr val="4A856D"/>
                </a:solidFill>
              </a:rPr>
              <a:t>এই Lesson এ কি শিখব? </a:t>
            </a:r>
            <a:endParaRPr>
              <a:solidFill>
                <a:srgbClr val="4A856D"/>
              </a:solidFill>
            </a:endParaRPr>
          </a:p>
        </p:txBody>
      </p:sp>
      <p:sp>
        <p:nvSpPr>
          <p:cNvPr id="310" name="Google Shape;310;p2"/>
          <p:cNvSpPr txBox="1"/>
          <p:nvPr>
            <p:ph idx="1" type="body"/>
          </p:nvPr>
        </p:nvSpPr>
        <p:spPr>
          <a:xfrm>
            <a:off x="1065214" y="1630016"/>
            <a:ext cx="9618828" cy="3952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Stored Procedure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800"/>
              <a:buChar char="🠶"/>
            </a:pPr>
            <a:r>
              <a:rPr b="1" lang="en-US" sz="2800"/>
              <a:t>Views in SQL</a:t>
            </a:r>
            <a:endParaRPr/>
          </a:p>
          <a:p>
            <a:pPr indent="-139700" lvl="0" marL="342900" rtl="0" algn="l"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"/>
          <p:cNvSpPr txBox="1"/>
          <p:nvPr>
            <p:ph type="title"/>
          </p:nvPr>
        </p:nvSpPr>
        <p:spPr>
          <a:xfrm>
            <a:off x="1642369" y="662609"/>
            <a:ext cx="6214251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Stored Procedure</a:t>
            </a:r>
            <a:endParaRPr/>
          </a:p>
        </p:txBody>
      </p:sp>
      <p:sp>
        <p:nvSpPr>
          <p:cNvPr id="316" name="Google Shape;316;p3"/>
          <p:cNvSpPr txBox="1"/>
          <p:nvPr>
            <p:ph idx="1" type="body"/>
          </p:nvPr>
        </p:nvSpPr>
        <p:spPr>
          <a:xfrm>
            <a:off x="765646" y="2000904"/>
            <a:ext cx="10455347" cy="32764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ct val="100000"/>
              <a:buChar char="🠶"/>
            </a:pPr>
            <a:r>
              <a:rPr lang="en-US" sz="2800"/>
              <a:t>A stored procedure is a prepared SQL code that you can save, so the code can be reused over and over again.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2800"/>
              <a:t>So if you have an SQL query that you write over and over again, save it as a stored procedure, and then just call it to execute it.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en-US" sz="2800"/>
              <a:t>You can also pass parameters to a stored procedure, so that the stored procedure can act based on the parameter value(s) that is passed.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"/>
          <p:cNvSpPr txBox="1"/>
          <p:nvPr>
            <p:ph type="title"/>
          </p:nvPr>
        </p:nvSpPr>
        <p:spPr>
          <a:xfrm>
            <a:off x="1713390" y="662609"/>
            <a:ext cx="7483618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Stored Procedure Syntax</a:t>
            </a:r>
            <a:endParaRPr/>
          </a:p>
        </p:txBody>
      </p:sp>
      <p:sp>
        <p:nvSpPr>
          <p:cNvPr id="322" name="Google Shape;322;p4"/>
          <p:cNvSpPr/>
          <p:nvPr/>
        </p:nvSpPr>
        <p:spPr>
          <a:xfrm>
            <a:off x="1173165" y="1540564"/>
            <a:ext cx="9945409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 PROCEDURE </a:t>
            </a: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procedure_name</a:t>
            </a:r>
            <a:b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BEGIN</a:t>
            </a:r>
            <a:b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i="1"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sql_statement</a:t>
            </a:r>
            <a:b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END; </a:t>
            </a:r>
            <a:endParaRPr sz="180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3" name="Google Shape;323;p4"/>
          <p:cNvSpPr/>
          <p:nvPr/>
        </p:nvSpPr>
        <p:spPr>
          <a:xfrm>
            <a:off x="3192941" y="4328552"/>
            <a:ext cx="2505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CALL </a:t>
            </a:r>
            <a:r>
              <a:rPr i="1"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procedure_name</a:t>
            </a: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 sz="160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4" name="Google Shape;324;p4"/>
          <p:cNvSpPr/>
          <p:nvPr/>
        </p:nvSpPr>
        <p:spPr>
          <a:xfrm>
            <a:off x="1308451" y="3688471"/>
            <a:ext cx="35044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Execute a Stored Procedure: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"/>
          <p:cNvSpPr txBox="1"/>
          <p:nvPr>
            <p:ph type="title"/>
          </p:nvPr>
        </p:nvSpPr>
        <p:spPr>
          <a:xfrm>
            <a:off x="1748901" y="662609"/>
            <a:ext cx="7448107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Demo Database</a:t>
            </a:r>
            <a:endParaRPr/>
          </a:p>
        </p:txBody>
      </p:sp>
      <p:pic>
        <p:nvPicPr>
          <p:cNvPr id="330" name="Google Shape;33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95562" y="2657474"/>
            <a:ext cx="7448107" cy="2118711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5"/>
          <p:cNvSpPr txBox="1"/>
          <p:nvPr/>
        </p:nvSpPr>
        <p:spPr>
          <a:xfrm>
            <a:off x="2716567" y="1740023"/>
            <a:ext cx="194155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Customer Table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6"/>
          <p:cNvSpPr txBox="1"/>
          <p:nvPr>
            <p:ph type="title"/>
          </p:nvPr>
        </p:nvSpPr>
        <p:spPr>
          <a:xfrm>
            <a:off x="1633490" y="662609"/>
            <a:ext cx="9047761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Stored Procedure Example</a:t>
            </a:r>
            <a:endParaRPr/>
          </a:p>
        </p:txBody>
      </p:sp>
      <p:sp>
        <p:nvSpPr>
          <p:cNvPr id="337" name="Google Shape;337;p6"/>
          <p:cNvSpPr txBox="1"/>
          <p:nvPr>
            <p:ph idx="1" type="body"/>
          </p:nvPr>
        </p:nvSpPr>
        <p:spPr>
          <a:xfrm>
            <a:off x="1065213" y="1752600"/>
            <a:ext cx="9685517" cy="42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following SQL statement creates a stored procedure named "SelectAllCustomers" that selects all records from the "Customers" table: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				CREATE PROCEDURE SelectAllCustomer()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					Begin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	 					Select * from Customer;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					End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Execute the stored procedure above as follows: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    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		CALL SelectAllCustomers;</a:t>
            </a:r>
            <a:endParaRPr/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descr="image" id="338" name="Google Shape;338;p6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"/>
          <p:cNvSpPr txBox="1"/>
          <p:nvPr>
            <p:ph type="title"/>
          </p:nvPr>
        </p:nvSpPr>
        <p:spPr>
          <a:xfrm>
            <a:off x="1677880" y="662609"/>
            <a:ext cx="9003372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Stored Procedure With One Parameter</a:t>
            </a:r>
            <a:endParaRPr/>
          </a:p>
        </p:txBody>
      </p:sp>
      <p:sp>
        <p:nvSpPr>
          <p:cNvPr id="344" name="Google Shape;344;p7"/>
          <p:cNvSpPr txBox="1"/>
          <p:nvPr>
            <p:ph idx="1" type="body"/>
          </p:nvPr>
        </p:nvSpPr>
        <p:spPr>
          <a:xfrm>
            <a:off x="1065214" y="1752600"/>
            <a:ext cx="9881460" cy="42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following SQL statement creates a stored procedure that selects a specific number of rows from customer table.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		 Create Procedure newCust (in Var1 INT)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			BEGIN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				Select * from customer LIMIT var1;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			END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Execute the stored procedure above as follows: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    Example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			Call newCust(2)</a:t>
            </a:r>
            <a:endParaRPr/>
          </a:p>
        </p:txBody>
      </p:sp>
      <p:sp>
        <p:nvSpPr>
          <p:cNvPr descr="image" id="345" name="Google Shape;345;p7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8"/>
          <p:cNvSpPr txBox="1"/>
          <p:nvPr>
            <p:ph type="title"/>
          </p:nvPr>
        </p:nvSpPr>
        <p:spPr>
          <a:xfrm>
            <a:off x="1660124" y="662609"/>
            <a:ext cx="9021128" cy="556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en-US"/>
              <a:t>Stored Procedure With Multiple Parameters</a:t>
            </a:r>
            <a:endParaRPr/>
          </a:p>
        </p:txBody>
      </p:sp>
      <p:sp>
        <p:nvSpPr>
          <p:cNvPr id="351" name="Google Shape;351;p8"/>
          <p:cNvSpPr txBox="1"/>
          <p:nvPr>
            <p:ph idx="1" type="body"/>
          </p:nvPr>
        </p:nvSpPr>
        <p:spPr>
          <a:xfrm>
            <a:off x="809709" y="1672046"/>
            <a:ext cx="10816234" cy="42454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Create Procedure </a:t>
            </a: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newCustomerCount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(in resident varchar(20), OUT countResident INT)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BEGIN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	 Select count(ID) into countResident From customer where customer.city= resident;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END </a:t>
            </a:r>
            <a:endParaRPr/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CALL </a:t>
            </a: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newCustomerCount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('Mexico', @countResident)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Select @countResident;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descr="image" id="352" name="Google Shape;352;p8"/>
          <p:cNvSpPr/>
          <p:nvPr/>
        </p:nvSpPr>
        <p:spPr>
          <a:xfrm>
            <a:off x="155575" y="-1592263"/>
            <a:ext cx="6962775" cy="332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53" name="Google Shape;35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52594" y="4790428"/>
            <a:ext cx="97155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9"/>
          <p:cNvSpPr txBox="1"/>
          <p:nvPr>
            <p:ph type="title"/>
          </p:nvPr>
        </p:nvSpPr>
        <p:spPr>
          <a:xfrm>
            <a:off x="4652546" y="2967815"/>
            <a:ext cx="3177560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</a:pPr>
            <a:r>
              <a:rPr lang="en-US"/>
              <a:t>SQL VIEW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2020-04-17T10:09:40Z</dcterms:created>
  <dc:creator>User</dc:creator>
</cp:coreProperties>
</file>