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handoutMasterIdLst>
    <p:handoutMasterId r:id="rId19"/>
  </p:handoutMasterIdLst>
  <p:sldIdLst>
    <p:sldId id="257" r:id="rId3"/>
    <p:sldId id="258" r:id="rId4"/>
    <p:sldId id="280" r:id="rId5"/>
    <p:sldId id="277" r:id="rId6"/>
    <p:sldId id="272" r:id="rId7"/>
    <p:sldId id="271" r:id="rId8"/>
    <p:sldId id="293" r:id="rId9"/>
    <p:sldId id="278" r:id="rId10"/>
    <p:sldId id="279" r:id="rId11"/>
    <p:sldId id="273" r:id="rId12"/>
    <p:sldId id="282" r:id="rId13"/>
    <p:sldId id="281" r:id="rId14"/>
    <p:sldId id="283" r:id="rId15"/>
    <p:sldId id="284" r:id="rId16"/>
    <p:sldId id="26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F5AB1C69-6EDB-4FF4-983F-18BD219EF322}"/>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5" autoAdjust="0"/>
    <p:restoredTop sz="94660"/>
  </p:normalViewPr>
  <p:slideViewPr>
    <p:cSldViewPr snapToGrid="0">
      <p:cViewPr varScale="1">
        <p:scale>
          <a:sx n="74" d="100"/>
          <a:sy n="74" d="100"/>
        </p:scale>
        <p:origin x="576" y="102"/>
      </p:cViewPr>
      <p:guideLst>
        <p:guide orient="horz" pos="2218"/>
        <p:guide pos="3823"/>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65" d="100"/>
          <a:sy n="65" d="100"/>
        </p:scale>
        <p:origin x="2784" y="48"/>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notesMaster" Target="notesMasters/notesMaster1.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A45BA1-980A-4507-BE5A-5C1E7C2FFD8F}" type="datetimeFigureOut">
              <a:rPr lang="en-US"/>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E03411-58E2-43FD-AE1D-AD77DFF8CB20}" type="slidenum">
              <a:rPr/>
            </a:fld>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3416D-7FED-43BC-AA7C-D92DBA01ED64}" type="datetimeFigureOut">
              <a:rPr lang="en-US"/>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57A8-AE18-4654-B6AF-04B3577165BE}" type="slidenum">
              <a:rPr/>
            </a:fld>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EAB0777-4C60-462E-A92C-CDAFD498799C}" type="datetimeFigureOut">
              <a:rPr lang="en-US" smtClean="0"/>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9DE6EB8-52AB-45EA-A660-3E1EBFA72987}" type="slidenum">
              <a:rPr lang="en-US" smtClean="0"/>
            </a:fld>
            <a:endParaRPr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F99945-0A15-4715-AB6C-F5E56CF20F70}"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B156B-59AE-415F-B24B-8756D48BB977}" type="slidenum">
              <a:rPr lang="en-US" smtClean="0"/>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914402"/>
            <a:ext cx="8026400" cy="5211763"/>
          </a:xfrm>
        </p:spPr>
        <p:txBody>
          <a:bodyPr vert="eaVert"/>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F99945-0A15-4715-AB6C-F5E56CF20F70}"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B156B-59AE-415F-B24B-8756D48BB977}" type="slidenum">
              <a:rPr lang="en-US" smtClean="0"/>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1065212" y="304799"/>
            <a:ext cx="10058402" cy="1216152"/>
          </a:xfrm>
        </p:spPr>
        <p:txBody>
          <a:bodyPr/>
          <a:lstStyle>
            <a:lvl1pPr>
              <a:defRPr/>
            </a:lvl1pPr>
          </a:lstStyle>
          <a:p>
            <a:r>
              <a:rPr lang="en-US" smtClean="0"/>
              <a:t>Click to edit Master title style</a:t>
            </a:r>
            <a:endParaRPr lang="en-US" dirty="0"/>
          </a:p>
        </p:txBody>
      </p:sp>
      <p:grpSp>
        <p:nvGrpSpPr>
          <p:cNvPr id="9" name="Group 8"/>
          <p:cNvGrpSpPr/>
          <p:nvPr/>
        </p:nvGrpSpPr>
        <p:grpSpPr>
          <a:xfrm>
            <a:off x="1052422" y="1733550"/>
            <a:ext cx="4360503" cy="3050038"/>
            <a:chOff x="895350" y="3313113"/>
            <a:chExt cx="3613151" cy="2790825"/>
          </a:xfrm>
          <a:solidFill>
            <a:schemeClr val="tx1">
              <a:lumMod val="50000"/>
            </a:schemeClr>
          </a:solidFill>
        </p:grpSpPr>
        <p:sp>
          <p:nvSpPr>
            <p:cNvPr id="10"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p:txBody>
        </p:sp>
        <p:sp>
          <p:nvSpPr>
            <p:cNvPr id="11"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p:txBody>
        </p:sp>
        <p:sp>
          <p:nvSpPr>
            <p:cNvPr id="12"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p:txBody>
        </p:sp>
        <p:sp>
          <p:nvSpPr>
            <p:cNvPr id="13"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p:txBody>
        </p:sp>
      </p:grpSp>
      <p:sp>
        <p:nvSpPr>
          <p:cNvPr id="36" name="Picture Placeholder 33" descr="An empty placeholder to add an image. Click on the placeholder and select the image that you wish to add."/>
          <p:cNvSpPr>
            <a:spLocks noGrp="1" noChangeAspect="1"/>
          </p:cNvSpPr>
          <p:nvPr>
            <p:ph type="pic" sz="quarter" idx="17"/>
          </p:nvPr>
        </p:nvSpPr>
        <p:spPr>
          <a:xfrm>
            <a:off x="1265028" y="1900210"/>
            <a:ext cx="3935536" cy="2571736"/>
          </a:xfrm>
          <a:solidFill>
            <a:schemeClr val="bg2"/>
          </a:solidFill>
          <a:ln w="38100">
            <a:solidFill>
              <a:schemeClr val="bg1"/>
            </a:solidFill>
          </a:ln>
        </p:spPr>
        <p:txBody>
          <a:bodyPr/>
          <a:lstStyle>
            <a:lvl1pPr marL="0" indent="0" algn="ctr">
              <a:buNone/>
              <a:defRPr/>
            </a:lvl1pPr>
          </a:lstStyle>
          <a:p>
            <a:r>
              <a:rPr lang="en-US" smtClean="0"/>
              <a:t>Click icon to add picture</a:t>
            </a:r>
            <a:endParaRPr dirty="0"/>
          </a:p>
        </p:txBody>
      </p:sp>
      <p:sp>
        <p:nvSpPr>
          <p:cNvPr id="39" name="Text Placeholder 3"/>
          <p:cNvSpPr>
            <a:spLocks noGrp="1"/>
          </p:cNvSpPr>
          <p:nvPr>
            <p:ph type="body" sz="half" idx="2"/>
          </p:nvPr>
        </p:nvSpPr>
        <p:spPr>
          <a:xfrm>
            <a:off x="1052423" y="4935990"/>
            <a:ext cx="4368980" cy="100761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grpSp>
        <p:nvGrpSpPr>
          <p:cNvPr id="22" name="Group 21"/>
          <p:cNvGrpSpPr/>
          <p:nvPr/>
        </p:nvGrpSpPr>
        <p:grpSpPr>
          <a:xfrm>
            <a:off x="6763111" y="1733550"/>
            <a:ext cx="4360503" cy="3050038"/>
            <a:chOff x="895350" y="3313113"/>
            <a:chExt cx="3613151" cy="2790825"/>
          </a:xfrm>
          <a:solidFill>
            <a:schemeClr val="tx1">
              <a:lumMod val="50000"/>
            </a:schemeClr>
          </a:solidFill>
        </p:grpSpPr>
        <p:sp>
          <p:nvSpPr>
            <p:cNvPr id="23"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p:txBody>
        </p:sp>
        <p:sp>
          <p:nvSpPr>
            <p:cNvPr id="24"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p:txBody>
        </p:sp>
        <p:sp>
          <p:nvSpPr>
            <p:cNvPr id="25"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p:txBody>
        </p:sp>
        <p:sp>
          <p:nvSpPr>
            <p:cNvPr id="26"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p:txBody>
        </p:sp>
      </p:grpSp>
      <p:sp>
        <p:nvSpPr>
          <p:cNvPr id="37" name="Picture Placeholder 33" descr="An empty placeholder to add an image. Click on the placeholder and select the image that you wish to add."/>
          <p:cNvSpPr>
            <a:spLocks noGrp="1" noChangeAspect="1"/>
          </p:cNvSpPr>
          <p:nvPr>
            <p:ph type="pic" sz="quarter" idx="18"/>
          </p:nvPr>
        </p:nvSpPr>
        <p:spPr>
          <a:xfrm>
            <a:off x="6975717" y="1900210"/>
            <a:ext cx="3935536" cy="2571736"/>
          </a:xfrm>
          <a:solidFill>
            <a:schemeClr val="bg2"/>
          </a:solidFill>
          <a:ln w="38100">
            <a:solidFill>
              <a:schemeClr val="bg1"/>
            </a:solidFill>
          </a:ln>
        </p:spPr>
        <p:txBody>
          <a:bodyPr/>
          <a:lstStyle>
            <a:lvl1pPr marL="0" indent="0" algn="ctr">
              <a:buNone/>
              <a:defRPr/>
            </a:lvl1pPr>
          </a:lstStyle>
          <a:p>
            <a:r>
              <a:rPr lang="en-US" smtClean="0"/>
              <a:t>Click icon to add picture</a:t>
            </a:r>
            <a:endParaRPr dirty="0"/>
          </a:p>
        </p:txBody>
      </p:sp>
      <p:sp>
        <p:nvSpPr>
          <p:cNvPr id="40" name="Text Placeholder 3"/>
          <p:cNvSpPr>
            <a:spLocks noGrp="1"/>
          </p:cNvSpPr>
          <p:nvPr>
            <p:ph type="body" sz="half" idx="19"/>
          </p:nvPr>
        </p:nvSpPr>
        <p:spPr>
          <a:xfrm>
            <a:off x="6742908" y="4935990"/>
            <a:ext cx="4368980" cy="100761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8" name="Slide Number Placeholder 7"/>
          <p:cNvSpPr>
            <a:spLocks noGrp="1"/>
          </p:cNvSpPr>
          <p:nvPr>
            <p:ph type="sldNum" sz="quarter" idx="12"/>
          </p:nvPr>
        </p:nvSpPr>
        <p:spPr/>
        <p:txBody>
          <a:bodyPr/>
          <a:lstStyle/>
          <a:p>
            <a:fld id="{022B156B-59AE-415F-B24B-8756D48BB977}" type="slidenum">
              <a:rPr/>
            </a:fld>
            <a:endParaRPr/>
          </a:p>
        </p:txBody>
      </p:sp>
      <p:sp>
        <p:nvSpPr>
          <p:cNvPr id="7" name="Footer Placeholder 6"/>
          <p:cNvSpPr>
            <a:spLocks noGrp="1"/>
          </p:cNvSpPr>
          <p:nvPr>
            <p:ph type="ftr" sz="quarter" idx="11"/>
          </p:nvPr>
        </p:nvSpPr>
        <p:spPr/>
        <p:txBody>
          <a:bodyPr/>
          <a:lstStyle/>
          <a:p/>
        </p:txBody>
      </p:sp>
      <p:sp>
        <p:nvSpPr>
          <p:cNvPr id="6" name="Date Placeholder 5"/>
          <p:cNvSpPr>
            <a:spLocks noGrp="1"/>
          </p:cNvSpPr>
          <p:nvPr>
            <p:ph type="dt" sz="half" idx="10"/>
          </p:nvPr>
        </p:nvSpPr>
        <p:spPr/>
        <p:txBody>
          <a:bodyPr/>
          <a:lstStyle/>
          <a:p>
            <a:fld id="{4CF99945-0A15-4715-AB6C-F5E56CF20F70}" type="datetimeFigureOut">
              <a:rPr lang="en-US"/>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Pictures with Ca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grpSp>
        <p:nvGrpSpPr>
          <p:cNvPr id="52" name="Group 51"/>
          <p:cNvGrpSpPr>
            <a:grpSpLocks noChangeAspect="1"/>
          </p:cNvGrpSpPr>
          <p:nvPr/>
        </p:nvGrpSpPr>
        <p:grpSpPr>
          <a:xfrm rot="5400000">
            <a:off x="1045139" y="1678105"/>
            <a:ext cx="3123347" cy="3089730"/>
            <a:chOff x="895350" y="3313113"/>
            <a:chExt cx="3613151" cy="2790825"/>
          </a:xfrm>
          <a:solidFill>
            <a:schemeClr val="tx1">
              <a:lumMod val="50000"/>
            </a:schemeClr>
          </a:solidFill>
        </p:grpSpPr>
        <p:sp>
          <p:nvSpPr>
            <p:cNvPr id="53"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p:txBody>
        </p:sp>
        <p:sp>
          <p:nvSpPr>
            <p:cNvPr id="54"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p:txBody>
        </p:sp>
        <p:sp>
          <p:nvSpPr>
            <p:cNvPr id="55"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p:txBody>
        </p:sp>
        <p:sp>
          <p:nvSpPr>
            <p:cNvPr id="56"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p:txBody>
        </p:sp>
      </p:grpSp>
      <p:sp>
        <p:nvSpPr>
          <p:cNvPr id="79" name="Picture Placeholder 33" descr="An empty placeholder to add an image. Click on the placeholder and select the image that you wish to add."/>
          <p:cNvSpPr>
            <a:spLocks noGrp="1"/>
          </p:cNvSpPr>
          <p:nvPr>
            <p:ph type="pic" sz="quarter" idx="19"/>
          </p:nvPr>
        </p:nvSpPr>
        <p:spPr>
          <a:xfrm>
            <a:off x="1249168" y="1824285"/>
            <a:ext cx="2715289" cy="2776308"/>
          </a:xfrm>
          <a:solidFill>
            <a:schemeClr val="bg2"/>
          </a:solidFill>
          <a:ln w="38100">
            <a:solidFill>
              <a:schemeClr val="bg1"/>
            </a:solidFill>
          </a:ln>
        </p:spPr>
        <p:txBody>
          <a:bodyPr/>
          <a:lstStyle>
            <a:lvl1pPr marL="0" indent="0" algn="ctr">
              <a:buNone/>
              <a:defRPr/>
            </a:lvl1pPr>
          </a:lstStyle>
          <a:p>
            <a:r>
              <a:rPr lang="en-US" smtClean="0"/>
              <a:t>Click icon to add picture</a:t>
            </a:r>
            <a:endParaRPr dirty="0"/>
          </a:p>
        </p:txBody>
      </p:sp>
      <p:sp>
        <p:nvSpPr>
          <p:cNvPr id="81" name="Text Placeholder 3"/>
          <p:cNvSpPr>
            <a:spLocks noGrp="1"/>
          </p:cNvSpPr>
          <p:nvPr>
            <p:ph type="body" sz="half" idx="2"/>
          </p:nvPr>
        </p:nvSpPr>
        <p:spPr>
          <a:xfrm>
            <a:off x="1235212" y="4947405"/>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grpSp>
        <p:nvGrpSpPr>
          <p:cNvPr id="84" name="Group 83"/>
          <p:cNvGrpSpPr>
            <a:grpSpLocks noChangeAspect="1"/>
          </p:cNvGrpSpPr>
          <p:nvPr userDrawn="1"/>
        </p:nvGrpSpPr>
        <p:grpSpPr>
          <a:xfrm rot="5400000">
            <a:off x="4517135" y="1678105"/>
            <a:ext cx="3123347" cy="3089730"/>
            <a:chOff x="895350" y="3313113"/>
            <a:chExt cx="3613151" cy="2790825"/>
          </a:xfrm>
          <a:solidFill>
            <a:schemeClr val="tx1">
              <a:lumMod val="50000"/>
            </a:schemeClr>
          </a:solidFill>
        </p:grpSpPr>
        <p:sp>
          <p:nvSpPr>
            <p:cNvPr id="85"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p:txBody>
        </p:sp>
        <p:sp>
          <p:nvSpPr>
            <p:cNvPr id="86"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p:txBody>
        </p:sp>
        <p:sp>
          <p:nvSpPr>
            <p:cNvPr id="87"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p:txBody>
        </p:sp>
        <p:sp>
          <p:nvSpPr>
            <p:cNvPr id="88"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p:txBody>
        </p:sp>
      </p:grpSp>
      <p:sp>
        <p:nvSpPr>
          <p:cNvPr id="78" name="Picture Placeholder 33" descr="An empty placeholder to add an image. Click on the placeholder and select the image that you wish to add."/>
          <p:cNvSpPr>
            <a:spLocks noGrp="1"/>
          </p:cNvSpPr>
          <p:nvPr>
            <p:ph type="pic" sz="quarter" idx="18"/>
          </p:nvPr>
        </p:nvSpPr>
        <p:spPr>
          <a:xfrm>
            <a:off x="4720924" y="1824285"/>
            <a:ext cx="2715768" cy="2776308"/>
          </a:xfrm>
          <a:solidFill>
            <a:schemeClr val="bg2"/>
          </a:solidFill>
          <a:ln w="38100">
            <a:solidFill>
              <a:schemeClr val="bg1"/>
            </a:solidFill>
          </a:ln>
        </p:spPr>
        <p:txBody>
          <a:bodyPr/>
          <a:lstStyle>
            <a:lvl1pPr marL="0" indent="0" algn="ctr">
              <a:buNone/>
              <a:defRPr/>
            </a:lvl1pPr>
          </a:lstStyle>
          <a:p>
            <a:r>
              <a:rPr lang="en-US" smtClean="0"/>
              <a:t>Click icon to add picture</a:t>
            </a:r>
            <a:endParaRPr dirty="0"/>
          </a:p>
        </p:txBody>
      </p:sp>
      <p:sp>
        <p:nvSpPr>
          <p:cNvPr id="82" name="Text Placeholder 3"/>
          <p:cNvSpPr>
            <a:spLocks noGrp="1"/>
          </p:cNvSpPr>
          <p:nvPr>
            <p:ph type="body" sz="half" idx="21"/>
          </p:nvPr>
        </p:nvSpPr>
        <p:spPr>
          <a:xfrm>
            <a:off x="4707208" y="4947405"/>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grpSp>
        <p:nvGrpSpPr>
          <p:cNvPr id="97" name="Group 96"/>
          <p:cNvGrpSpPr>
            <a:grpSpLocks noChangeAspect="1"/>
          </p:cNvGrpSpPr>
          <p:nvPr userDrawn="1"/>
        </p:nvGrpSpPr>
        <p:grpSpPr>
          <a:xfrm rot="5400000">
            <a:off x="8019009" y="1678105"/>
            <a:ext cx="3123347" cy="3089730"/>
            <a:chOff x="895350" y="3313113"/>
            <a:chExt cx="3613151" cy="2790825"/>
          </a:xfrm>
          <a:solidFill>
            <a:schemeClr val="tx1">
              <a:lumMod val="50000"/>
            </a:schemeClr>
          </a:solidFill>
        </p:grpSpPr>
        <p:sp>
          <p:nvSpPr>
            <p:cNvPr id="98"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p:txBody>
        </p:sp>
        <p:sp>
          <p:nvSpPr>
            <p:cNvPr id="99"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p:txBody>
        </p:sp>
        <p:sp>
          <p:nvSpPr>
            <p:cNvPr id="100"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p:txBody>
        </p:sp>
        <p:sp>
          <p:nvSpPr>
            <p:cNvPr id="101"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p:txBody>
        </p:sp>
        <p:sp>
          <p:nvSpPr>
            <p:cNvPr id="102"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p:txBody>
        </p:sp>
        <p:sp>
          <p:nvSpPr>
            <p:cNvPr id="103"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p:txBody>
        </p:sp>
        <p:sp>
          <p:nvSpPr>
            <p:cNvPr id="104"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p:txBody>
        </p:sp>
        <p:sp>
          <p:nvSpPr>
            <p:cNvPr id="105"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p:txBody>
        </p:sp>
        <p:sp>
          <p:nvSpPr>
            <p:cNvPr id="106"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p:txBody>
        </p:sp>
        <p:sp>
          <p:nvSpPr>
            <p:cNvPr id="107"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p:txBody>
        </p:sp>
        <p:sp>
          <p:nvSpPr>
            <p:cNvPr id="108"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p:txBody>
        </p:sp>
        <p:sp>
          <p:nvSpPr>
            <p:cNvPr id="109"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p:txBody>
        </p:sp>
      </p:grpSp>
      <p:sp>
        <p:nvSpPr>
          <p:cNvPr id="80" name="Picture Placeholder 33" descr="An empty placeholder to add an image. Click on the placeholder and select the image that you wish to add."/>
          <p:cNvSpPr>
            <a:spLocks noGrp="1"/>
          </p:cNvSpPr>
          <p:nvPr>
            <p:ph type="pic" sz="quarter" idx="20"/>
          </p:nvPr>
        </p:nvSpPr>
        <p:spPr>
          <a:xfrm>
            <a:off x="8222798" y="1824285"/>
            <a:ext cx="2715768" cy="2776308"/>
          </a:xfrm>
          <a:solidFill>
            <a:schemeClr val="bg2"/>
          </a:solidFill>
          <a:ln w="38100">
            <a:solidFill>
              <a:schemeClr val="bg1"/>
            </a:solidFill>
          </a:ln>
        </p:spPr>
        <p:txBody>
          <a:bodyPr/>
          <a:lstStyle>
            <a:lvl1pPr marL="0" indent="0" algn="ctr">
              <a:buNone/>
              <a:defRPr/>
            </a:lvl1pPr>
          </a:lstStyle>
          <a:p>
            <a:r>
              <a:rPr lang="en-US" smtClean="0"/>
              <a:t>Click icon to add picture</a:t>
            </a:r>
            <a:endParaRPr dirty="0"/>
          </a:p>
        </p:txBody>
      </p:sp>
      <p:sp>
        <p:nvSpPr>
          <p:cNvPr id="83" name="Text Placeholder 3"/>
          <p:cNvSpPr>
            <a:spLocks noGrp="1"/>
          </p:cNvSpPr>
          <p:nvPr>
            <p:ph type="body" sz="half" idx="22"/>
          </p:nvPr>
        </p:nvSpPr>
        <p:spPr>
          <a:xfrm>
            <a:off x="8209082" y="4947405"/>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8" name="Slide Number Placeholder 7"/>
          <p:cNvSpPr>
            <a:spLocks noGrp="1"/>
          </p:cNvSpPr>
          <p:nvPr>
            <p:ph type="sldNum" sz="quarter" idx="12"/>
          </p:nvPr>
        </p:nvSpPr>
        <p:spPr/>
        <p:txBody>
          <a:bodyPr/>
          <a:lstStyle/>
          <a:p>
            <a:fld id="{022B156B-59AE-415F-B24B-8756D48BB977}" type="slidenum">
              <a:rPr/>
            </a:fld>
            <a:endParaRPr/>
          </a:p>
        </p:txBody>
      </p:sp>
      <p:sp>
        <p:nvSpPr>
          <p:cNvPr id="7" name="Footer Placeholder 6"/>
          <p:cNvSpPr>
            <a:spLocks noGrp="1"/>
          </p:cNvSpPr>
          <p:nvPr>
            <p:ph type="ftr" sz="quarter" idx="11"/>
          </p:nvPr>
        </p:nvSpPr>
        <p:spPr/>
        <p:txBody>
          <a:bodyPr/>
          <a:lstStyle/>
          <a:p/>
        </p:txBody>
      </p:sp>
      <p:sp>
        <p:nvSpPr>
          <p:cNvPr id="6" name="Date Placeholder 5"/>
          <p:cNvSpPr>
            <a:spLocks noGrp="1"/>
          </p:cNvSpPr>
          <p:nvPr>
            <p:ph type="dt" sz="half" idx="10"/>
          </p:nvPr>
        </p:nvSpPr>
        <p:spPr/>
        <p:txBody>
          <a:bodyPr/>
          <a:lstStyle/>
          <a:p>
            <a:fld id="{4CF99945-0A15-4715-AB6C-F5E56CF20F70}" type="datetimeFigureOut">
              <a:rPr lang="en-US"/>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66214" y="421594"/>
            <a:ext cx="2286000" cy="1885508"/>
          </a:xfrm>
        </p:spPr>
        <p:txBody>
          <a:bodyPr>
            <a:normAutofit/>
          </a:bodyPr>
          <a:lstStyle>
            <a:lvl1pPr>
              <a:defRPr sz="2400"/>
            </a:lvl1pPr>
          </a:lstStyle>
          <a:p>
            <a:r>
              <a:rPr lang="en-US" smtClean="0"/>
              <a:t>Click to edit Master title style</a:t>
            </a:r>
            <a:endParaRPr lang="en-US"/>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p:txBody>
        </p:sp>
        <p:sp>
          <p:nvSpPr>
            <p:cNvPr id="86"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p:txBody>
        </p:sp>
        <p:sp>
          <p:nvSpPr>
            <p:cNvPr id="87"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p:txBody>
        </p:sp>
        <p:sp>
          <p:nvSpPr>
            <p:cNvPr id="88"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p:txBody>
        </p:sp>
      </p:grpSp>
      <p:sp>
        <p:nvSpPr>
          <p:cNvPr id="97" name="Picture Placeholder 33" descr="An empty placeholder to add an image. Click on the placeholder and select the image that you wish to add."/>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a:buNone/>
              <a:defRPr/>
            </a:lvl1pPr>
          </a:lstStyle>
          <a:p>
            <a:r>
              <a:rPr lang="en-US" smtClean="0"/>
              <a:t>Click icon to add picture</a:t>
            </a:r>
            <a:endParaRPr dirty="0"/>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p:txBody>
        </p:sp>
        <p:sp>
          <p:nvSpPr>
            <p:cNvPr id="100"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p:txBody>
        </p:sp>
        <p:sp>
          <p:nvSpPr>
            <p:cNvPr id="101"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p:txBody>
        </p:sp>
        <p:sp>
          <p:nvSpPr>
            <p:cNvPr id="102"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p:txBody>
        </p:sp>
      </p:grpSp>
      <p:sp>
        <p:nvSpPr>
          <p:cNvPr id="111" name="Picture Placeholder 33" descr="An empty placeholder to add an image. Click on the placeholder and select the image that you wish to add."/>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a:lstStyle>
            <a:lvl1pPr marL="0" indent="0" algn="ctr">
              <a:buNone/>
              <a:defRPr/>
            </a:lvl1pPr>
          </a:lstStyle>
          <a:p>
            <a:r>
              <a:rPr lang="en-US" smtClean="0"/>
              <a:t>Click icon to add picture</a:t>
            </a:r>
            <a:endParaRPr dirty="0"/>
          </a:p>
        </p:txBody>
      </p:sp>
      <p:grpSp>
        <p:nvGrpSpPr>
          <p:cNvPr id="112" name="Group 111"/>
          <p:cNvGrpSpPr/>
          <p:nvPr/>
        </p:nvGrpSpPr>
        <p:grpSpPr>
          <a:xfrm>
            <a:off x="5322489" y="3245640"/>
            <a:ext cx="3389607" cy="2710838"/>
            <a:chOff x="895350" y="3313113"/>
            <a:chExt cx="3613151" cy="2790825"/>
          </a:xfrm>
          <a:solidFill>
            <a:schemeClr val="tx1">
              <a:lumMod val="50000"/>
            </a:schemeClr>
          </a:solidFill>
        </p:grpSpPr>
        <p:sp>
          <p:nvSpPr>
            <p:cNvPr id="113"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p:txBody>
        </p:sp>
        <p:sp>
          <p:nvSpPr>
            <p:cNvPr id="114"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p:txBody>
        </p:sp>
        <p:sp>
          <p:nvSpPr>
            <p:cNvPr id="115"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p:txBody>
        </p:sp>
        <p:sp>
          <p:nvSpPr>
            <p:cNvPr id="116"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p:txBody>
        </p:sp>
      </p:grpSp>
      <p:sp>
        <p:nvSpPr>
          <p:cNvPr id="125" name="Picture Placeholder 33" descr="An empty placeholder to add an image. Click on the placeholder and select the image that you wish to add."/>
          <p:cNvSpPr>
            <a:spLocks noGrp="1" noChangeAspect="1"/>
          </p:cNvSpPr>
          <p:nvPr>
            <p:ph type="pic" sz="quarter" idx="19"/>
          </p:nvPr>
        </p:nvSpPr>
        <p:spPr>
          <a:xfrm>
            <a:off x="5546780" y="3456066"/>
            <a:ext cx="2993366" cy="2305338"/>
          </a:xfrm>
          <a:solidFill>
            <a:schemeClr val="bg2"/>
          </a:solidFill>
          <a:ln w="38100">
            <a:solidFill>
              <a:schemeClr val="bg1"/>
            </a:solidFill>
          </a:ln>
        </p:spPr>
        <p:txBody>
          <a:bodyPr/>
          <a:lstStyle>
            <a:lvl1pPr marL="0" indent="0" algn="ctr">
              <a:buNone/>
              <a:defRPr/>
            </a:lvl1pPr>
          </a:lstStyle>
          <a:p>
            <a:r>
              <a:rPr lang="en-US" smtClean="0"/>
              <a:t>Click icon to add picture</a:t>
            </a:r>
            <a:endParaRPr dirty="0"/>
          </a:p>
        </p:txBody>
      </p:sp>
      <p:sp>
        <p:nvSpPr>
          <p:cNvPr id="126" name="Text Placeholder 3"/>
          <p:cNvSpPr>
            <a:spLocks noGrp="1"/>
          </p:cNvSpPr>
          <p:nvPr>
            <p:ph type="body" sz="half" idx="21"/>
          </p:nvPr>
        </p:nvSpPr>
        <p:spPr>
          <a:xfrm>
            <a:off x="9066214" y="2484992"/>
            <a:ext cx="2286000" cy="3248729"/>
          </a:xfrm>
        </p:spPr>
        <p:txBody>
          <a:bodyPr anchor="t" anchorCtr="0">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8" name="Slide Number Placeholder 7"/>
          <p:cNvSpPr>
            <a:spLocks noGrp="1"/>
          </p:cNvSpPr>
          <p:nvPr>
            <p:ph type="sldNum" sz="quarter" idx="12"/>
          </p:nvPr>
        </p:nvSpPr>
        <p:spPr/>
        <p:txBody>
          <a:bodyPr/>
          <a:lstStyle/>
          <a:p>
            <a:fld id="{022B156B-59AE-415F-B24B-8756D48BB977}" type="slidenum">
              <a:rPr/>
            </a:fld>
            <a:endParaRPr/>
          </a:p>
        </p:txBody>
      </p:sp>
      <p:sp>
        <p:nvSpPr>
          <p:cNvPr id="7" name="Footer Placeholder 6"/>
          <p:cNvSpPr>
            <a:spLocks noGrp="1"/>
          </p:cNvSpPr>
          <p:nvPr>
            <p:ph type="ftr" sz="quarter" idx="11"/>
          </p:nvPr>
        </p:nvSpPr>
        <p:spPr/>
        <p:txBody>
          <a:bodyPr/>
          <a:lstStyle/>
          <a:p/>
        </p:txBody>
      </p:sp>
      <p:sp>
        <p:nvSpPr>
          <p:cNvPr id="6" name="Date Placeholder 5"/>
          <p:cNvSpPr>
            <a:spLocks noGrp="1"/>
          </p:cNvSpPr>
          <p:nvPr>
            <p:ph type="dt" sz="half" idx="10"/>
          </p:nvPr>
        </p:nvSpPr>
        <p:spPr/>
        <p:txBody>
          <a:bodyPr/>
          <a:lstStyle/>
          <a:p>
            <a:fld id="{4CF99945-0A15-4715-AB6C-F5E56CF20F70}" type="datetimeFigureOut">
              <a:rPr lang="en-US"/>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F99945-0A15-4715-AB6C-F5E56CF20F70}"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B156B-59AE-415F-B24B-8756D48BB977}" type="slidenum">
              <a:rPr lang="en-US" smtClean="0"/>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endParaRPr kumimoji="0" lang="en-US" smtClean="0"/>
          </a:p>
        </p:txBody>
      </p:sp>
      <p:sp>
        <p:nvSpPr>
          <p:cNvPr id="4" name="Date Placeholder 3"/>
          <p:cNvSpPr>
            <a:spLocks noGrp="1"/>
          </p:cNvSpPr>
          <p:nvPr>
            <p:ph type="dt" sz="half" idx="10"/>
          </p:nvPr>
        </p:nvSpPr>
        <p:spPr/>
        <p:txBody>
          <a:bodyPr/>
          <a:lstStyle/>
          <a:p>
            <a:fld id="{0EAB0777-4C60-462E-A92C-CDAFD498799C}"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fld>
            <a:endParaRPr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CF99945-0A15-4715-AB6C-F5E56CF20F70}"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B156B-59AE-415F-B24B-8756D48BB977}" type="slidenum">
              <a:rPr lang="en-US" smtClean="0"/>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endParaRPr kumimoji="0" lang="en-US" smtClean="0"/>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endParaRPr kumimoji="0" lang="en-US" smtClean="0"/>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CF99945-0A15-4715-AB6C-F5E56CF20F70}"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2B156B-59AE-415F-B24B-8756D48BB977}" type="slidenum">
              <a:rPr lang="en-US" smtClean="0"/>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CF99945-0A15-4715-AB6C-F5E56CF20F70}"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2B156B-59AE-415F-B24B-8756D48BB977}" type="slidenum">
              <a:rPr lang="en-US" smtClean="0"/>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99945-0A15-4715-AB6C-F5E56CF20F70}"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2B156B-59AE-415F-B24B-8756D48BB977}" type="slidenum">
              <a:rPr lang="en-US" smtClean="0"/>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endParaRPr kumimoji="0" lang="en-US" smtClean="0"/>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CF99945-0A15-4715-AB6C-F5E56CF20F70}"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B156B-59AE-415F-B24B-8756D48BB977}" type="slidenum">
              <a:rPr lang="en-US" smtClean="0"/>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endParaRPr kumimoji="0" lang="en-US" smtClean="0"/>
          </a:p>
        </p:txBody>
      </p:sp>
      <p:sp>
        <p:nvSpPr>
          <p:cNvPr id="5" name="Date Placeholder 4"/>
          <p:cNvSpPr>
            <a:spLocks noGrp="1"/>
          </p:cNvSpPr>
          <p:nvPr>
            <p:ph type="dt" sz="half" idx="10"/>
          </p:nvPr>
        </p:nvSpPr>
        <p:spPr/>
        <p:txBody>
          <a:bodyPr/>
          <a:lstStyle/>
          <a:p>
            <a:fld id="{4CF99945-0A15-4715-AB6C-F5E56CF20F70}"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69600" y="6356351"/>
            <a:ext cx="812800" cy="365125"/>
          </a:xfrm>
        </p:spPr>
        <p:txBody>
          <a:bodyPr/>
          <a:lstStyle/>
          <a:p>
            <a:fld id="{022B156B-59AE-415F-B24B-8756D48BB977}" type="slidenum">
              <a:rPr lang="en-US" smtClean="0"/>
            </a:fld>
            <a:endParaRPr lang="en-US"/>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1.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Freeform 6"/>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smtClean="0"/>
              <a:t>Click to edit Master text styles</a:t>
            </a:r>
            <a:endParaRPr kumimoji="0" lang="en-US" smtClean="0"/>
          </a:p>
          <a:p>
            <a:pPr lvl="1" eaLnBrk="1" latinLnBrk="0" hangingPunct="1"/>
            <a:r>
              <a:rPr kumimoji="0" lang="en-US" smtClean="0"/>
              <a:t>Second level</a:t>
            </a:r>
            <a:endParaRPr kumimoji="0" lang="en-US" smtClean="0"/>
          </a:p>
          <a:p>
            <a:pPr lvl="2" eaLnBrk="1" latinLnBrk="0" hangingPunct="1"/>
            <a:r>
              <a:rPr kumimoji="0" lang="en-US" smtClean="0"/>
              <a:t>Third level</a:t>
            </a:r>
            <a:endParaRPr kumimoji="0" lang="en-US" smtClean="0"/>
          </a:p>
          <a:p>
            <a:pPr lvl="3" eaLnBrk="1" latinLnBrk="0" hangingPunct="1"/>
            <a:r>
              <a:rPr kumimoji="0" lang="en-US" smtClean="0"/>
              <a:t>Fourth level</a:t>
            </a:r>
            <a:endParaRPr kumimoji="0" lang="en-US" smtClean="0"/>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CF99945-0A15-4715-AB6C-F5E56CF20F70}" type="datetimeFigureOut">
              <a:rPr lang="en-US" smtClean="0"/>
            </a:fld>
            <a:endParaRPr lang="en-US"/>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22B156B-59AE-415F-B24B-8756D48BB977}" type="slidenum">
              <a:rPr lang="en-US" smtClean="0"/>
            </a:fld>
            <a:endParaRPr lang="en-US"/>
          </a:p>
        </p:txBody>
      </p:sp>
      <p:grpSp>
        <p:nvGrpSpPr>
          <p:cNvPr id="2" name="Group 1"/>
          <p:cNvGrpSpPr/>
          <p:nvPr/>
        </p:nvGrpSpPr>
        <p:grpSpPr>
          <a:xfrm>
            <a:off x="-25356" y="202408"/>
            <a:ext cx="12240731"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hyperlink" Target="https://i.stack.imgur.com/VkAT5.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561348" y="2210831"/>
            <a:ext cx="7454668" cy="742406"/>
          </a:xfrm>
        </p:spPr>
        <p:txBody>
          <a:bodyPr>
            <a:noAutofit/>
          </a:bodyPr>
          <a:lstStyle/>
          <a:p>
            <a:r>
              <a:rPr lang="en-US" sz="5400" dirty="0" smtClean="0">
                <a:solidFill>
                  <a:schemeClr val="accent1"/>
                </a:solidFill>
              </a:rPr>
              <a:t>Join Operation in DBMS</a:t>
            </a:r>
            <a:endParaRPr lang="en-US" sz="5400" dirty="0">
              <a:solidFill>
                <a:schemeClr val="accent1"/>
              </a:solidFill>
            </a:endParaRPr>
          </a:p>
        </p:txBody>
      </p:sp>
      <p:sp>
        <p:nvSpPr>
          <p:cNvPr id="6" name="Subtitle 5"/>
          <p:cNvSpPr>
            <a:spLocks noGrp="1"/>
          </p:cNvSpPr>
          <p:nvPr>
            <p:ph type="subTitle" idx="1"/>
          </p:nvPr>
        </p:nvSpPr>
        <p:spPr/>
        <p:txBody>
          <a:bodyPr/>
          <a:lstStyle/>
          <a:p>
            <a:r>
              <a:rPr lang="en-US" dirty="0" smtClean="0"/>
              <a:t> </a:t>
            </a:r>
            <a:endParaRPr lang="en-US" dirty="0"/>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a:spLocks noGrp="1"/>
          </p:cNvSpPr>
          <p:nvPr>
            <p:ph type="title"/>
          </p:nvPr>
        </p:nvSpPr>
        <p:spPr>
          <a:xfrm>
            <a:off x="879682" y="662609"/>
            <a:ext cx="7045118" cy="556591"/>
          </a:xfrm>
        </p:spPr>
        <p:txBody>
          <a:bodyPr>
            <a:normAutofit fontScale="90000"/>
          </a:bodyPr>
          <a:lstStyle/>
          <a:p>
            <a:r>
              <a:rPr lang="en-US" dirty="0" smtClean="0">
                <a:solidFill>
                  <a:schemeClr val="accent6">
                    <a:lumMod val="75000"/>
                  </a:schemeClr>
                </a:solidFill>
              </a:rPr>
              <a:t>Left Join Example</a:t>
            </a:r>
            <a:endParaRPr lang="en-US" dirty="0" smtClean="0">
              <a:solidFill>
                <a:schemeClr val="accent6">
                  <a:lumMod val="75000"/>
                </a:schemeClr>
              </a:solidFill>
            </a:endParaRPr>
          </a:p>
        </p:txBody>
      </p:sp>
      <p:graphicFrame>
        <p:nvGraphicFramePr>
          <p:cNvPr id="7" name="Table 6"/>
          <p:cNvGraphicFramePr>
            <a:graphicFrameLocks noGrp="1"/>
          </p:cNvGraphicFramePr>
          <p:nvPr/>
        </p:nvGraphicFramePr>
        <p:xfrm>
          <a:off x="1338471" y="2073716"/>
          <a:ext cx="3843130" cy="1146810"/>
        </p:xfrm>
        <a:graphic>
          <a:graphicData uri="http://schemas.openxmlformats.org/drawingml/2006/table">
            <a:tbl>
              <a:tblPr/>
              <a:tblGrid>
                <a:gridCol w="1179442"/>
                <a:gridCol w="1311966"/>
                <a:gridCol w="1351722"/>
              </a:tblGrid>
              <a:tr h="229235">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EMP_NAME</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STREET</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CITY</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235">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Ram</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Civil line</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Mumbai</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dirty="0" err="1">
                          <a:latin typeface="Times New Roman" panose="02020603050405020304"/>
                          <a:ea typeface="Times New Roman" panose="02020603050405020304"/>
                          <a:cs typeface="Times New Roman" panose="02020603050405020304"/>
                        </a:rPr>
                        <a:t>Shyam</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Park street</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Kolkata</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Ravi</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M.G. Street</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Delhi</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dirty="0" err="1">
                          <a:latin typeface="Times New Roman" panose="02020603050405020304"/>
                          <a:ea typeface="Times New Roman" panose="02020603050405020304"/>
                          <a:cs typeface="Times New Roman" panose="02020603050405020304"/>
                        </a:rPr>
                        <a:t>Hari</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Nehru </a:t>
                      </a:r>
                      <a:r>
                        <a:rPr lang="en-US" sz="1200" dirty="0" err="1">
                          <a:latin typeface="Times New Roman" panose="02020603050405020304"/>
                          <a:ea typeface="Times New Roman" panose="02020603050405020304"/>
                          <a:cs typeface="Times New Roman" panose="02020603050405020304"/>
                        </a:rPr>
                        <a:t>nagar</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Hyderabad</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6268278" y="2073715"/>
          <a:ext cx="4558749" cy="1133539"/>
        </p:xfrm>
        <a:graphic>
          <a:graphicData uri="http://schemas.openxmlformats.org/drawingml/2006/table">
            <a:tbl>
              <a:tblPr/>
              <a:tblGrid>
                <a:gridCol w="1519583"/>
                <a:gridCol w="1519583"/>
                <a:gridCol w="1519583"/>
              </a:tblGrid>
              <a:tr h="229235">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EMP_NAME</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BRANCH</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SALARY</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Ram</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Infosys</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10000</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235">
                <a:tc>
                  <a:txBody>
                    <a:bodyPr/>
                    <a:lstStyle/>
                    <a:p>
                      <a:pPr marL="0" marR="0">
                        <a:lnSpc>
                          <a:spcPct val="115000"/>
                        </a:lnSpc>
                        <a:spcBef>
                          <a:spcPts val="0"/>
                        </a:spcBef>
                        <a:spcAft>
                          <a:spcPts val="0"/>
                        </a:spcAft>
                      </a:pPr>
                      <a:r>
                        <a:rPr lang="en-US" sz="1200" dirty="0" err="1">
                          <a:latin typeface="Times New Roman" panose="02020603050405020304"/>
                          <a:ea typeface="Times New Roman" panose="02020603050405020304"/>
                          <a:cs typeface="Times New Roman" panose="02020603050405020304"/>
                        </a:rPr>
                        <a:t>Shyam</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Wipro</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20000</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235">
                <a:tc>
                  <a:txBody>
                    <a:bodyPr/>
                    <a:lstStyle/>
                    <a:p>
                      <a:pPr marL="0" marR="0">
                        <a:lnSpc>
                          <a:spcPct val="115000"/>
                        </a:lnSpc>
                        <a:spcBef>
                          <a:spcPts val="0"/>
                        </a:spcBef>
                        <a:spcAft>
                          <a:spcPts val="0"/>
                        </a:spcAft>
                      </a:pPr>
                      <a:r>
                        <a:rPr lang="en-US" sz="1200" dirty="0" err="1">
                          <a:latin typeface="Times New Roman" panose="02020603050405020304"/>
                          <a:ea typeface="Times New Roman" panose="02020603050405020304"/>
                          <a:cs typeface="Times New Roman" panose="02020603050405020304"/>
                        </a:rPr>
                        <a:t>Kuber</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HCL</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30000</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dirty="0" err="1">
                          <a:latin typeface="Times New Roman" panose="02020603050405020304"/>
                          <a:ea typeface="Times New Roman" panose="02020603050405020304"/>
                          <a:cs typeface="Times New Roman" panose="02020603050405020304"/>
                        </a:rPr>
                        <a:t>Hari</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TCS</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50000</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nvGraphicFramePr>
        <p:xfrm>
          <a:off x="2171700" y="4061542"/>
          <a:ext cx="7988300" cy="1189990"/>
        </p:xfrm>
        <a:graphic>
          <a:graphicData uri="http://schemas.openxmlformats.org/drawingml/2006/table">
            <a:tbl>
              <a:tblPr/>
              <a:tblGrid>
                <a:gridCol w="1485900"/>
                <a:gridCol w="1625600"/>
                <a:gridCol w="1625600"/>
                <a:gridCol w="1625600"/>
                <a:gridCol w="1625600"/>
              </a:tblGrid>
              <a:tr h="229235">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EMP_NAME</a:t>
                      </a:r>
                      <a:endParaRPr lang="en-US" sz="1100" b="1"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STREET</a:t>
                      </a:r>
                      <a:endParaRPr lang="en-US" sz="1100" b="1"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CITY</a:t>
                      </a:r>
                      <a:endParaRPr lang="en-US" sz="1100" b="1">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BRANCH</a:t>
                      </a:r>
                      <a:endParaRPr lang="en-US" sz="1100" b="1">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SALARY</a:t>
                      </a:r>
                      <a:endParaRPr lang="en-US" sz="1100" b="1"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Ram</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Civil line</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Mumbai</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Infosys</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10000</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235">
                <a:tc>
                  <a:txBody>
                    <a:bodyPr/>
                    <a:lstStyle/>
                    <a:p>
                      <a:pPr marL="0" marR="0">
                        <a:lnSpc>
                          <a:spcPct val="115000"/>
                        </a:lnSpc>
                        <a:spcBef>
                          <a:spcPts val="0"/>
                        </a:spcBef>
                        <a:spcAft>
                          <a:spcPts val="0"/>
                        </a:spcAft>
                      </a:pPr>
                      <a:r>
                        <a:rPr lang="en-US" sz="1200" dirty="0" err="1">
                          <a:latin typeface="Times New Roman" panose="02020603050405020304"/>
                          <a:ea typeface="Times New Roman" panose="02020603050405020304"/>
                          <a:cs typeface="Times New Roman" panose="02020603050405020304"/>
                        </a:rPr>
                        <a:t>Shyam</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Park street</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Kolkata</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Wipro</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20000</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050">
                <a:tc>
                  <a:txBody>
                    <a:bodyPr/>
                    <a:lstStyle/>
                    <a:p>
                      <a:pPr marL="0" marR="0">
                        <a:lnSpc>
                          <a:spcPct val="115000"/>
                        </a:lnSpc>
                        <a:spcBef>
                          <a:spcPts val="0"/>
                        </a:spcBef>
                        <a:spcAft>
                          <a:spcPts val="0"/>
                        </a:spcAft>
                      </a:pPr>
                      <a:r>
                        <a:rPr lang="en-US" sz="1200" dirty="0" err="1">
                          <a:latin typeface="Times New Roman" panose="02020603050405020304"/>
                          <a:ea typeface="Times New Roman" panose="02020603050405020304"/>
                          <a:cs typeface="Times New Roman" panose="02020603050405020304"/>
                        </a:rPr>
                        <a:t>Hari</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Nehru street</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Hyderabad</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TCS</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50000</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235">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Ravi</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panose="02020603050405020304"/>
                          <a:ea typeface="Times New Roman" panose="02020603050405020304"/>
                          <a:cs typeface="Times New Roman" panose="02020603050405020304"/>
                        </a:rPr>
                        <a:t>M.G. Street</a:t>
                      </a:r>
                      <a:endParaRPr lang="en-US" sz="110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Delhi</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NULL</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panose="02020603050405020304"/>
                          <a:ea typeface="Times New Roman" panose="02020603050405020304"/>
                          <a:cs typeface="Times New Roman" panose="02020603050405020304"/>
                        </a:rPr>
                        <a:t>NULL</a:t>
                      </a:r>
                      <a:endParaRPr lang="en-US" sz="1100"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3" name="Rectangle 1"/>
          <p:cNvSpPr>
            <a:spLocks noChangeArrowheads="1"/>
          </p:cNvSpPr>
          <p:nvPr/>
        </p:nvSpPr>
        <p:spPr bwMode="auto">
          <a:xfrm>
            <a:off x="2690191" y="1630016"/>
            <a:ext cx="1656522" cy="338554"/>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6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EMPLOYEE</a:t>
            </a:r>
            <a:endParaRPr kumimoji="0" lang="en-US" sz="1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2" name="Rectangle 11"/>
          <p:cNvSpPr/>
          <p:nvPr/>
        </p:nvSpPr>
        <p:spPr>
          <a:xfrm>
            <a:off x="4174435" y="3562387"/>
            <a:ext cx="3563889" cy="400110"/>
          </a:xfrm>
          <a:prstGeom prst="rect">
            <a:avLst/>
          </a:prstGeom>
        </p:spPr>
        <p:txBody>
          <a:bodyPr wrap="square">
            <a:spAutoFit/>
          </a:bodyPr>
          <a:lstStyle/>
          <a:p>
            <a:pPr lvl="0" eaLnBrk="0" fontAlgn="base" hangingPunct="0">
              <a:spcBef>
                <a:spcPct val="0"/>
              </a:spcBef>
              <a:spcAft>
                <a:spcPct val="0"/>
              </a:spcAft>
            </a:pPr>
            <a:r>
              <a:rPr lang="en-US" sz="2000" dirty="0" smtClean="0">
                <a:latin typeface="Calibri" panose="020F0502020204030204" pitchFamily="34" charset="0"/>
                <a:ea typeface="Calibri" panose="020F0502020204030204" pitchFamily="34" charset="0"/>
                <a:cs typeface="Times New Roman" panose="02020603050405020304" pitchFamily="18" charset="0"/>
              </a:rPr>
              <a:t>EMPLOYEE </a:t>
            </a:r>
            <a:r>
              <a:rPr lang="en-US" sz="2000" dirty="0" smtClean="0">
                <a:latin typeface="Calibri" panose="020F0502020204030204" pitchFamily="34" charset="0"/>
                <a:ea typeface="Calibri" panose="020F0502020204030204" pitchFamily="34" charset="0"/>
                <a:cs typeface="Cambria Math" panose="02040503050406030204" pitchFamily="18" charset="0"/>
              </a:rPr>
              <a:t>⟕</a:t>
            </a:r>
            <a:r>
              <a:rPr lang="en-US" sz="2000" dirty="0" smtClean="0">
                <a:latin typeface="Calibri" panose="020F0502020204030204" pitchFamily="34" charset="0"/>
                <a:ea typeface="Calibri" panose="020F0502020204030204" pitchFamily="34" charset="0"/>
                <a:cs typeface="Times New Roman" panose="02020603050405020304" pitchFamily="18" charset="0"/>
              </a:rPr>
              <a:t> FACT_WORKERS</a:t>
            </a:r>
            <a:r>
              <a:rPr lang="en-US" dirty="0" smtClean="0">
                <a:latin typeface="Calibri" panose="020F0502020204030204" pitchFamily="34" charset="0"/>
                <a:ea typeface="Calibri" panose="020F0502020204030204" pitchFamily="34" charset="0"/>
                <a:cs typeface="Times New Roman" panose="02020603050405020304" pitchFamily="18" charset="0"/>
              </a:rPr>
              <a:t> </a:t>
            </a:r>
            <a:endParaRPr lang="en-US" sz="3200" dirty="0" smtClean="0">
              <a:latin typeface="Arial" panose="020B0604020202020204" pitchFamily="34" charset="0"/>
              <a:cs typeface="Arial" panose="020B0604020202020204" pitchFamily="34" charset="0"/>
            </a:endParaRPr>
          </a:p>
        </p:txBody>
      </p:sp>
      <p:sp>
        <p:nvSpPr>
          <p:cNvPr id="13" name="Rectangle 12"/>
          <p:cNvSpPr/>
          <p:nvPr/>
        </p:nvSpPr>
        <p:spPr>
          <a:xfrm>
            <a:off x="7640735" y="1640820"/>
            <a:ext cx="1734321" cy="369332"/>
          </a:xfrm>
          <a:prstGeom prst="rect">
            <a:avLst/>
          </a:prstGeom>
        </p:spPr>
        <p:txBody>
          <a:bodyPr wrap="none">
            <a:spAutoFit/>
          </a:bodyPr>
          <a:lstStyle/>
          <a:p>
            <a:pPr lvl="0" eaLnBrk="0" fontAlgn="base" hangingPunct="0">
              <a:spcBef>
                <a:spcPct val="0"/>
              </a:spcBef>
              <a:spcAft>
                <a:spcPct val="0"/>
              </a:spcAft>
            </a:pPr>
            <a:r>
              <a:rPr lang="en-US" b="1" dirty="0" smtClean="0">
                <a:latin typeface="Calibri" panose="020F0502020204030204" pitchFamily="34" charset="0"/>
                <a:ea typeface="Times New Roman" panose="02020603050405020304" pitchFamily="18" charset="0"/>
                <a:cs typeface="Times New Roman" panose="02020603050405020304" pitchFamily="18" charset="0"/>
              </a:rPr>
              <a:t>FACT_WORKERS</a:t>
            </a:r>
            <a:endParaRPr lang="en-US" sz="1600" dirty="0" smtClean="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a:spLocks noGrp="1"/>
          </p:cNvSpPr>
          <p:nvPr>
            <p:ph type="title"/>
          </p:nvPr>
        </p:nvSpPr>
        <p:spPr>
          <a:xfrm>
            <a:off x="879682" y="662609"/>
            <a:ext cx="9801570" cy="556591"/>
          </a:xfrm>
        </p:spPr>
        <p:txBody>
          <a:bodyPr>
            <a:normAutofit fontScale="90000"/>
          </a:bodyPr>
          <a:lstStyle/>
          <a:p>
            <a:r>
              <a:rPr lang="en-US" dirty="0" smtClean="0">
                <a:solidFill>
                  <a:schemeClr val="accent6">
                    <a:lumMod val="75000"/>
                  </a:schemeClr>
                </a:solidFill>
              </a:rPr>
              <a:t>Right Join</a:t>
            </a:r>
            <a:endParaRPr lang="as-IN" dirty="0" smtClean="0">
              <a:solidFill>
                <a:schemeClr val="accent6">
                  <a:lumMod val="75000"/>
                </a:schemeClr>
              </a:solidFill>
            </a:endParaRPr>
          </a:p>
        </p:txBody>
      </p:sp>
      <p:sp>
        <p:nvSpPr>
          <p:cNvPr id="3" name="Content Placeholder 2"/>
          <p:cNvSpPr>
            <a:spLocks noGrp="1"/>
          </p:cNvSpPr>
          <p:nvPr>
            <p:ph idx="1"/>
          </p:nvPr>
        </p:nvSpPr>
        <p:spPr>
          <a:xfrm>
            <a:off x="636104" y="1484244"/>
            <a:ext cx="10840278" cy="2226365"/>
          </a:xfrm>
        </p:spPr>
        <p:txBody>
          <a:bodyPr>
            <a:normAutofit/>
          </a:bodyPr>
          <a:lstStyle/>
          <a:p>
            <a:r>
              <a:rPr lang="en-US" sz="2000" dirty="0" smtClean="0"/>
              <a:t>RIGHT JOIN is similar to LEFT JOIN. This join returns all the rows of the table on the right side of the join and matching rows for the table on the left side of join. </a:t>
            </a:r>
            <a:endParaRPr lang="en-US" sz="2000" dirty="0" smtClean="0"/>
          </a:p>
          <a:p>
            <a:r>
              <a:rPr lang="en-US" sz="2000" dirty="0" smtClean="0"/>
              <a:t>The rows for which there is no matching row on left side, the result-set will contain </a:t>
            </a:r>
            <a:r>
              <a:rPr lang="en-US" sz="2000" i="1" dirty="0" smtClean="0"/>
              <a:t>null</a:t>
            </a:r>
            <a:r>
              <a:rPr lang="en-US" sz="2000" dirty="0" smtClean="0"/>
              <a:t>. </a:t>
            </a:r>
            <a:endParaRPr lang="en-US" sz="2000" dirty="0" smtClean="0"/>
          </a:p>
          <a:p>
            <a:r>
              <a:rPr lang="en-US" sz="2000" dirty="0" smtClean="0"/>
              <a:t>RIGHT JOIN is also known as RIGHT OUTER JOIN</a:t>
            </a:r>
            <a:endParaRPr lang="en-US" sz="2000" dirty="0" smtClean="0"/>
          </a:p>
        </p:txBody>
      </p:sp>
      <p:sp>
        <p:nvSpPr>
          <p:cNvPr id="8194" name="AutoShape 2" descr="image"/>
          <p:cNvSpPr>
            <a:spLocks noChangeAspect="1" noChangeArrowheads="1"/>
          </p:cNvSpPr>
          <p:nvPr/>
        </p:nvSpPr>
        <p:spPr bwMode="auto">
          <a:xfrm>
            <a:off x="155575" y="-1592263"/>
            <a:ext cx="6962775" cy="3324226"/>
          </a:xfrm>
          <a:prstGeom prst="rect">
            <a:avLst/>
          </a:prstGeom>
          <a:noFill/>
        </p:spPr>
        <p:txBody>
          <a:bodyPr vert="horz" wrap="square" lIns="91440" tIns="45720" rIns="91440" bIns="45720" numCol="1" anchor="t" anchorCtr="0" compatLnSpc="1"/>
          <a:lstStyle/>
          <a:p>
            <a:endParaRPr lang="en-US"/>
          </a:p>
        </p:txBody>
      </p:sp>
      <p:sp>
        <p:nvSpPr>
          <p:cNvPr id="4097" name="Rectangle 1"/>
          <p:cNvSpPr>
            <a:spLocks noChangeArrowheads="1"/>
          </p:cNvSpPr>
          <p:nvPr/>
        </p:nvSpPr>
        <p:spPr bwMode="auto">
          <a:xfrm>
            <a:off x="6241774" y="3790122"/>
            <a:ext cx="5221357" cy="203132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SELECT</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table1.column1,table1.column2,table2.column1,....</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FROM</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table1 </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RIGHT JOIN </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table2</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ON </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table1.matching_column = table2.matching_column;</a:t>
            </a:r>
            <a:endParaRPr kumimoji="0" lang="en-US" sz="4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pic>
        <p:nvPicPr>
          <p:cNvPr id="7" name="Picture 6" descr="jk_JustSQL4_image004.jpg"/>
          <p:cNvPicPr/>
          <p:nvPr/>
        </p:nvPicPr>
        <p:blipFill>
          <a:blip r:embed="rId1"/>
          <a:stretch>
            <a:fillRect/>
          </a:stretch>
        </p:blipFill>
        <p:spPr>
          <a:xfrm>
            <a:off x="2080592" y="3909259"/>
            <a:ext cx="2888973" cy="1901952"/>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a:spLocks noGrp="1"/>
          </p:cNvSpPr>
          <p:nvPr>
            <p:ph type="title"/>
          </p:nvPr>
        </p:nvSpPr>
        <p:spPr>
          <a:xfrm>
            <a:off x="879682" y="662609"/>
            <a:ext cx="7045118" cy="556591"/>
          </a:xfrm>
        </p:spPr>
        <p:txBody>
          <a:bodyPr>
            <a:normAutofit fontScale="90000"/>
          </a:bodyPr>
          <a:lstStyle/>
          <a:p>
            <a:r>
              <a:rPr lang="en-US" dirty="0" smtClean="0">
                <a:solidFill>
                  <a:schemeClr val="accent6">
                    <a:lumMod val="75000"/>
                  </a:schemeClr>
                </a:solidFill>
              </a:rPr>
              <a:t>Right Join Example</a:t>
            </a:r>
            <a:endParaRPr lang="en-US" dirty="0" smtClean="0">
              <a:solidFill>
                <a:schemeClr val="accent6">
                  <a:lumMod val="75000"/>
                </a:schemeClr>
              </a:solidFill>
            </a:endParaRPr>
          </a:p>
        </p:txBody>
      </p:sp>
      <p:graphicFrame>
        <p:nvGraphicFramePr>
          <p:cNvPr id="7" name="Table 6"/>
          <p:cNvGraphicFramePr>
            <a:graphicFrameLocks noGrp="1"/>
          </p:cNvGraphicFramePr>
          <p:nvPr/>
        </p:nvGraphicFramePr>
        <p:xfrm>
          <a:off x="1338471" y="2073716"/>
          <a:ext cx="3843130" cy="1146810"/>
        </p:xfrm>
        <a:graphic>
          <a:graphicData uri="http://schemas.openxmlformats.org/drawingml/2006/table">
            <a:tbl>
              <a:tblPr/>
              <a:tblGrid>
                <a:gridCol w="1179442"/>
                <a:gridCol w="1311966"/>
                <a:gridCol w="1351722"/>
              </a:tblGrid>
              <a:tr h="0">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EMP_NAME</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STREET</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CITY</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Ram</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Civil line</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Mumbai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dirty="0" err="1">
                          <a:latin typeface="Times New Roman" panose="02020603050405020304"/>
                          <a:ea typeface="Times New Roman" panose="02020603050405020304"/>
                          <a:cs typeface="Times New Roman" panose="02020603050405020304"/>
                        </a:rPr>
                        <a:t>Shyam</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Park street</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Kolkata</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Ravi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M.G. Street</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Delhi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Hari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Nehru nagar</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Hyderabad</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6268278" y="2073715"/>
          <a:ext cx="4558749" cy="1146810"/>
        </p:xfrm>
        <a:graphic>
          <a:graphicData uri="http://schemas.openxmlformats.org/drawingml/2006/table">
            <a:tbl>
              <a:tblPr/>
              <a:tblGrid>
                <a:gridCol w="1519583"/>
                <a:gridCol w="1519583"/>
                <a:gridCol w="1519583"/>
              </a:tblGrid>
              <a:tr h="0">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EMP_NAME</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BRANCH</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SALARY</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Ram</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Infosys</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10000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235">
                <a:tc>
                  <a:txBody>
                    <a:bodyPr/>
                    <a:lstStyle/>
                    <a:p>
                      <a:pPr marL="0" marR="0">
                        <a:lnSpc>
                          <a:spcPct val="115000"/>
                        </a:lnSpc>
                        <a:spcBef>
                          <a:spcPts val="0"/>
                        </a:spcBef>
                        <a:spcAft>
                          <a:spcPts val="0"/>
                        </a:spcAft>
                      </a:pPr>
                      <a:r>
                        <a:rPr lang="en-US" sz="1200" b="1" dirty="0" err="1">
                          <a:latin typeface="Times New Roman" panose="02020603050405020304"/>
                          <a:ea typeface="Times New Roman" panose="02020603050405020304"/>
                          <a:cs typeface="Times New Roman" panose="02020603050405020304"/>
                        </a:rPr>
                        <a:t>Shyam</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Wipro</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20000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dirty="0" err="1">
                          <a:latin typeface="Times New Roman" panose="02020603050405020304"/>
                          <a:ea typeface="Times New Roman" panose="02020603050405020304"/>
                          <a:cs typeface="Times New Roman" panose="02020603050405020304"/>
                        </a:rPr>
                        <a:t>Kuber</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HCL</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30000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dirty="0" err="1">
                          <a:latin typeface="Times New Roman" panose="02020603050405020304"/>
                          <a:ea typeface="Times New Roman" panose="02020603050405020304"/>
                          <a:cs typeface="Times New Roman" panose="02020603050405020304"/>
                        </a:rPr>
                        <a:t>Hari</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TCS</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50000</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3" name="Rectangle 1"/>
          <p:cNvSpPr>
            <a:spLocks noChangeArrowheads="1"/>
          </p:cNvSpPr>
          <p:nvPr/>
        </p:nvSpPr>
        <p:spPr bwMode="auto">
          <a:xfrm>
            <a:off x="2690191" y="1630016"/>
            <a:ext cx="1656522" cy="338554"/>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6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EMPLOYEE</a:t>
            </a:r>
            <a:endParaRPr kumimoji="0" lang="en-US" sz="1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2" name="Rectangle 11"/>
          <p:cNvSpPr/>
          <p:nvPr/>
        </p:nvSpPr>
        <p:spPr>
          <a:xfrm>
            <a:off x="3578087" y="3522630"/>
            <a:ext cx="5260167" cy="400110"/>
          </a:xfrm>
          <a:prstGeom prst="rect">
            <a:avLst/>
          </a:prstGeom>
        </p:spPr>
        <p:txBody>
          <a:bodyPr wrap="square">
            <a:spAutoFit/>
          </a:bodyPr>
          <a:lstStyle/>
          <a:p>
            <a:pPr lvl="0" eaLnBrk="0" fontAlgn="base" hangingPunct="0">
              <a:spcBef>
                <a:spcPct val="0"/>
              </a:spcBef>
              <a:spcAft>
                <a:spcPct val="0"/>
              </a:spcAft>
            </a:pPr>
            <a:r>
              <a:rPr lang="en-US" sz="2000" dirty="0" smtClean="0"/>
              <a:t>EMPLOYEE ⟖ FACT_WORKERS</a:t>
            </a:r>
            <a:r>
              <a:rPr lang="en-US" dirty="0" smtClean="0">
                <a:latin typeface="Calibri" panose="020F0502020204030204" pitchFamily="34" charset="0"/>
                <a:ea typeface="Calibri" panose="020F0502020204030204" pitchFamily="34" charset="0"/>
                <a:cs typeface="Times New Roman" panose="02020603050405020304" pitchFamily="18" charset="0"/>
              </a:rPr>
              <a:t> </a:t>
            </a:r>
            <a:endParaRPr lang="en-US" sz="3200" dirty="0" smtClean="0">
              <a:latin typeface="Arial" panose="020B0604020202020204" pitchFamily="34" charset="0"/>
              <a:cs typeface="Arial" panose="020B0604020202020204" pitchFamily="34" charset="0"/>
            </a:endParaRPr>
          </a:p>
        </p:txBody>
      </p:sp>
      <p:sp>
        <p:nvSpPr>
          <p:cNvPr id="13" name="Rectangle 12"/>
          <p:cNvSpPr/>
          <p:nvPr/>
        </p:nvSpPr>
        <p:spPr>
          <a:xfrm>
            <a:off x="7640735" y="1640820"/>
            <a:ext cx="1734321" cy="369332"/>
          </a:xfrm>
          <a:prstGeom prst="rect">
            <a:avLst/>
          </a:prstGeom>
        </p:spPr>
        <p:txBody>
          <a:bodyPr wrap="none">
            <a:spAutoFit/>
          </a:bodyPr>
          <a:lstStyle/>
          <a:p>
            <a:pPr lvl="0" eaLnBrk="0" fontAlgn="base" hangingPunct="0">
              <a:spcBef>
                <a:spcPct val="0"/>
              </a:spcBef>
              <a:spcAft>
                <a:spcPct val="0"/>
              </a:spcAft>
            </a:pPr>
            <a:r>
              <a:rPr lang="en-US" b="1" dirty="0" smtClean="0">
                <a:latin typeface="Calibri" panose="020F0502020204030204" pitchFamily="34" charset="0"/>
                <a:ea typeface="Times New Roman" panose="02020603050405020304" pitchFamily="18" charset="0"/>
                <a:cs typeface="Times New Roman" panose="02020603050405020304" pitchFamily="18" charset="0"/>
              </a:rPr>
              <a:t>FACT_WORKERS</a:t>
            </a:r>
            <a:endParaRPr lang="en-US" sz="1600" dirty="0" smtClean="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nvGraphicFramePr>
        <p:xfrm>
          <a:off x="1674192" y="4061542"/>
          <a:ext cx="8128000" cy="1146810"/>
        </p:xfrm>
        <a:graphic>
          <a:graphicData uri="http://schemas.openxmlformats.org/drawingml/2006/table">
            <a:tbl>
              <a:tblPr/>
              <a:tblGrid>
                <a:gridCol w="1625600"/>
                <a:gridCol w="1625600"/>
                <a:gridCol w="1625600"/>
                <a:gridCol w="1625600"/>
                <a:gridCol w="1625600"/>
              </a:tblGrid>
              <a:tr h="0">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EMP_NAME</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BRANCH</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SALARY</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STREET</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CITY</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Ram</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Infosys</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10000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Civil line</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Mumbai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dirty="0" err="1">
                          <a:latin typeface="Times New Roman" panose="02020603050405020304"/>
                          <a:ea typeface="Times New Roman" panose="02020603050405020304"/>
                          <a:cs typeface="Times New Roman" panose="02020603050405020304"/>
                        </a:rPr>
                        <a:t>Shyam</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Wipro</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20000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Park street</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Kolkata</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dirty="0" err="1">
                          <a:latin typeface="Times New Roman" panose="02020603050405020304"/>
                          <a:ea typeface="Times New Roman" panose="02020603050405020304"/>
                          <a:cs typeface="Times New Roman" panose="02020603050405020304"/>
                        </a:rPr>
                        <a:t>Hari</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TCS</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50000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Nehru street</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Hyderabad</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235">
                <a:tc>
                  <a:txBody>
                    <a:bodyPr/>
                    <a:lstStyle/>
                    <a:p>
                      <a:pPr marL="0" marR="0">
                        <a:lnSpc>
                          <a:spcPct val="115000"/>
                        </a:lnSpc>
                        <a:spcBef>
                          <a:spcPts val="0"/>
                        </a:spcBef>
                        <a:spcAft>
                          <a:spcPts val="0"/>
                        </a:spcAft>
                      </a:pPr>
                      <a:r>
                        <a:rPr lang="en-US" sz="1200" b="1" dirty="0" err="1">
                          <a:latin typeface="Times New Roman" panose="02020603050405020304"/>
                          <a:ea typeface="Times New Roman" panose="02020603050405020304"/>
                          <a:cs typeface="Times New Roman" panose="02020603050405020304"/>
                        </a:rPr>
                        <a:t>Kuber</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HCL</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30000</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NULL</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NULL</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a:spLocks noGrp="1"/>
          </p:cNvSpPr>
          <p:nvPr>
            <p:ph type="title"/>
          </p:nvPr>
        </p:nvSpPr>
        <p:spPr>
          <a:xfrm>
            <a:off x="879682" y="662609"/>
            <a:ext cx="9801570" cy="556591"/>
          </a:xfrm>
        </p:spPr>
        <p:txBody>
          <a:bodyPr>
            <a:normAutofit fontScale="90000"/>
          </a:bodyPr>
          <a:lstStyle/>
          <a:p>
            <a:r>
              <a:rPr lang="en-US" dirty="0" smtClean="0">
                <a:solidFill>
                  <a:schemeClr val="accent6">
                    <a:lumMod val="75000"/>
                  </a:schemeClr>
                </a:solidFill>
              </a:rPr>
              <a:t>Full Outer Join</a:t>
            </a:r>
            <a:endParaRPr lang="as-IN" dirty="0" smtClean="0">
              <a:solidFill>
                <a:schemeClr val="accent6">
                  <a:lumMod val="75000"/>
                </a:schemeClr>
              </a:solidFill>
            </a:endParaRPr>
          </a:p>
        </p:txBody>
      </p:sp>
      <p:sp>
        <p:nvSpPr>
          <p:cNvPr id="3" name="Content Placeholder 2"/>
          <p:cNvSpPr>
            <a:spLocks noGrp="1"/>
          </p:cNvSpPr>
          <p:nvPr>
            <p:ph idx="1"/>
          </p:nvPr>
        </p:nvSpPr>
        <p:spPr>
          <a:xfrm>
            <a:off x="636104" y="1484245"/>
            <a:ext cx="10840278" cy="1868556"/>
          </a:xfrm>
        </p:spPr>
        <p:txBody>
          <a:bodyPr>
            <a:normAutofit/>
          </a:bodyPr>
          <a:lstStyle/>
          <a:p>
            <a:r>
              <a:rPr lang="en-US" sz="2000" dirty="0" smtClean="0"/>
              <a:t>FULL JOIN creates the result-set by combining result of both LEFT JOIN and RIGHT JOIN. </a:t>
            </a:r>
            <a:endParaRPr lang="en-US" sz="2000" dirty="0" smtClean="0"/>
          </a:p>
          <a:p>
            <a:r>
              <a:rPr lang="en-US" sz="2000" dirty="0" smtClean="0"/>
              <a:t>The result-set will contain all the rows from both the tables. The rows for which there is no matching, the result-set will contain </a:t>
            </a:r>
            <a:r>
              <a:rPr lang="en-US" sz="2000" i="1" dirty="0" smtClean="0"/>
              <a:t>NULL</a:t>
            </a:r>
            <a:r>
              <a:rPr lang="en-US" sz="2000" dirty="0" smtClean="0"/>
              <a:t> values.</a:t>
            </a:r>
            <a:endParaRPr lang="en-US" sz="2000" dirty="0" smtClean="0"/>
          </a:p>
        </p:txBody>
      </p:sp>
      <p:sp>
        <p:nvSpPr>
          <p:cNvPr id="8194" name="AutoShape 2" descr="image"/>
          <p:cNvSpPr>
            <a:spLocks noChangeAspect="1" noChangeArrowheads="1"/>
          </p:cNvSpPr>
          <p:nvPr/>
        </p:nvSpPr>
        <p:spPr bwMode="auto">
          <a:xfrm>
            <a:off x="155575" y="-1592263"/>
            <a:ext cx="6962775" cy="3324226"/>
          </a:xfrm>
          <a:prstGeom prst="rect">
            <a:avLst/>
          </a:prstGeom>
          <a:noFill/>
        </p:spPr>
        <p:txBody>
          <a:bodyPr vert="horz" wrap="square" lIns="91440" tIns="45720" rIns="91440" bIns="45720" numCol="1" anchor="t" anchorCtr="0" compatLnSpc="1"/>
          <a:lstStyle/>
          <a:p>
            <a:endParaRPr lang="en-US"/>
          </a:p>
        </p:txBody>
      </p:sp>
      <p:sp>
        <p:nvSpPr>
          <p:cNvPr id="4097" name="Rectangle 1"/>
          <p:cNvSpPr>
            <a:spLocks noChangeArrowheads="1"/>
          </p:cNvSpPr>
          <p:nvPr/>
        </p:nvSpPr>
        <p:spPr bwMode="auto">
          <a:xfrm>
            <a:off x="6241774" y="3790122"/>
            <a:ext cx="5221357" cy="203132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SELECT</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table1.column1,table1.column2,table2.column1,....</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FROM</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table1 </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FULL</a:t>
            </a:r>
            <a:r>
              <a:rPr kumimoji="0" lang="en-US" b="0" i="0" u="none" strike="noStrike" cap="none" normalizeH="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 </a:t>
            </a: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JOIN </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table2</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ON </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table1.matching_column = table2.matching_column;</a:t>
            </a:r>
            <a:endParaRPr kumimoji="0" lang="en-US" sz="4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pic>
        <p:nvPicPr>
          <p:cNvPr id="8" name="Picture 7" descr="https://i.stack.imgur.com/3Ll1h.png"/>
          <p:cNvPicPr/>
          <p:nvPr/>
        </p:nvPicPr>
        <p:blipFill>
          <a:blip r:embed="rId1"/>
          <a:srcRect/>
          <a:stretch>
            <a:fillRect/>
          </a:stretch>
        </p:blipFill>
        <p:spPr bwMode="auto">
          <a:xfrm>
            <a:off x="1881810" y="3790121"/>
            <a:ext cx="3074504" cy="1802296"/>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a:spLocks noGrp="1"/>
          </p:cNvSpPr>
          <p:nvPr>
            <p:ph type="title"/>
          </p:nvPr>
        </p:nvSpPr>
        <p:spPr>
          <a:xfrm>
            <a:off x="879682" y="662609"/>
            <a:ext cx="7045118" cy="556591"/>
          </a:xfrm>
        </p:spPr>
        <p:txBody>
          <a:bodyPr>
            <a:normAutofit fontScale="90000"/>
          </a:bodyPr>
          <a:lstStyle/>
          <a:p>
            <a:r>
              <a:rPr lang="en-US" dirty="0" smtClean="0">
                <a:solidFill>
                  <a:schemeClr val="accent6">
                    <a:lumMod val="75000"/>
                  </a:schemeClr>
                </a:solidFill>
              </a:rPr>
              <a:t>Full Join Example</a:t>
            </a:r>
            <a:endParaRPr lang="en-US" dirty="0" smtClean="0">
              <a:solidFill>
                <a:schemeClr val="accent6">
                  <a:lumMod val="75000"/>
                </a:schemeClr>
              </a:solidFill>
            </a:endParaRPr>
          </a:p>
        </p:txBody>
      </p:sp>
      <p:graphicFrame>
        <p:nvGraphicFramePr>
          <p:cNvPr id="7" name="Table 6"/>
          <p:cNvGraphicFramePr>
            <a:graphicFrameLocks noGrp="1"/>
          </p:cNvGraphicFramePr>
          <p:nvPr/>
        </p:nvGraphicFramePr>
        <p:xfrm>
          <a:off x="1338471" y="2073716"/>
          <a:ext cx="3843130" cy="1146810"/>
        </p:xfrm>
        <a:graphic>
          <a:graphicData uri="http://schemas.openxmlformats.org/drawingml/2006/table">
            <a:tbl>
              <a:tblPr/>
              <a:tblGrid>
                <a:gridCol w="1179442"/>
                <a:gridCol w="1311966"/>
                <a:gridCol w="1351722"/>
              </a:tblGrid>
              <a:tr h="0">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EMP_NAME</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STREET</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CITY</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Ram</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Civil line</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Mumbai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dirty="0" err="1">
                          <a:latin typeface="Times New Roman" panose="02020603050405020304"/>
                          <a:ea typeface="Times New Roman" panose="02020603050405020304"/>
                          <a:cs typeface="Times New Roman" panose="02020603050405020304"/>
                        </a:rPr>
                        <a:t>Shyam</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Park street</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Kolkata</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Ravi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M.G. Street</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Delhi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Hari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Nehru nagar</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Hyderabad</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6268278" y="2073715"/>
          <a:ext cx="4558749" cy="1146810"/>
        </p:xfrm>
        <a:graphic>
          <a:graphicData uri="http://schemas.openxmlformats.org/drawingml/2006/table">
            <a:tbl>
              <a:tblPr/>
              <a:tblGrid>
                <a:gridCol w="1519583"/>
                <a:gridCol w="1519583"/>
                <a:gridCol w="1519583"/>
              </a:tblGrid>
              <a:tr h="0">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EMP_NAME</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BRANCH</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SALARY</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Ram</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Infosys</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10000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Shyam</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Wipro</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20000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Kuber</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HCL</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30000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Hari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TCS</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50000</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3" name="Rectangle 1"/>
          <p:cNvSpPr>
            <a:spLocks noChangeArrowheads="1"/>
          </p:cNvSpPr>
          <p:nvPr/>
        </p:nvSpPr>
        <p:spPr bwMode="auto">
          <a:xfrm>
            <a:off x="2690191" y="1630016"/>
            <a:ext cx="1656522" cy="338554"/>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6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EMPLOYEE</a:t>
            </a:r>
            <a:endParaRPr kumimoji="0" lang="en-US" sz="1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2" name="Rectangle 11"/>
          <p:cNvSpPr/>
          <p:nvPr/>
        </p:nvSpPr>
        <p:spPr>
          <a:xfrm>
            <a:off x="3578087" y="3522630"/>
            <a:ext cx="5260167" cy="400110"/>
          </a:xfrm>
          <a:prstGeom prst="rect">
            <a:avLst/>
          </a:prstGeom>
        </p:spPr>
        <p:txBody>
          <a:bodyPr wrap="square">
            <a:spAutoFit/>
          </a:bodyPr>
          <a:lstStyle/>
          <a:p>
            <a:pPr lvl="0" eaLnBrk="0" fontAlgn="base" hangingPunct="0">
              <a:spcBef>
                <a:spcPct val="0"/>
              </a:spcBef>
              <a:spcAft>
                <a:spcPct val="0"/>
              </a:spcAft>
            </a:pPr>
            <a:r>
              <a:rPr lang="en-US" dirty="0" smtClean="0"/>
              <a:t>EMPLOYEE ⟗ FACT_WORKERS</a:t>
            </a:r>
            <a:r>
              <a:rPr lang="en-US" sz="2000" dirty="0" smtClean="0"/>
              <a:t>  </a:t>
            </a:r>
            <a:r>
              <a:rPr lang="en-US" dirty="0" smtClean="0">
                <a:latin typeface="Calibri" panose="020F0502020204030204" pitchFamily="34" charset="0"/>
                <a:ea typeface="Calibri" panose="020F0502020204030204" pitchFamily="34" charset="0"/>
                <a:cs typeface="Times New Roman" panose="02020603050405020304" pitchFamily="18" charset="0"/>
              </a:rPr>
              <a:t> </a:t>
            </a:r>
            <a:endParaRPr lang="en-US" sz="3200" dirty="0" smtClean="0">
              <a:latin typeface="Arial" panose="020B0604020202020204" pitchFamily="34" charset="0"/>
              <a:cs typeface="Arial" panose="020B0604020202020204" pitchFamily="34" charset="0"/>
            </a:endParaRPr>
          </a:p>
        </p:txBody>
      </p:sp>
      <p:sp>
        <p:nvSpPr>
          <p:cNvPr id="13" name="Rectangle 12"/>
          <p:cNvSpPr/>
          <p:nvPr/>
        </p:nvSpPr>
        <p:spPr>
          <a:xfrm>
            <a:off x="7640735" y="1640820"/>
            <a:ext cx="1734321" cy="369332"/>
          </a:xfrm>
          <a:prstGeom prst="rect">
            <a:avLst/>
          </a:prstGeom>
        </p:spPr>
        <p:txBody>
          <a:bodyPr wrap="none">
            <a:spAutoFit/>
          </a:bodyPr>
          <a:lstStyle/>
          <a:p>
            <a:pPr lvl="0" eaLnBrk="0" fontAlgn="base" hangingPunct="0">
              <a:spcBef>
                <a:spcPct val="0"/>
              </a:spcBef>
              <a:spcAft>
                <a:spcPct val="0"/>
              </a:spcAft>
            </a:pPr>
            <a:r>
              <a:rPr lang="en-US" b="1" dirty="0" smtClean="0">
                <a:latin typeface="Calibri" panose="020F0502020204030204" pitchFamily="34" charset="0"/>
                <a:ea typeface="Times New Roman" panose="02020603050405020304" pitchFamily="18" charset="0"/>
                <a:cs typeface="Times New Roman" panose="02020603050405020304" pitchFamily="18" charset="0"/>
              </a:rPr>
              <a:t>FACT_WORKERS</a:t>
            </a:r>
            <a:endParaRPr lang="en-US" sz="1600" dirty="0" smtClean="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nvGraphicFramePr>
        <p:xfrm>
          <a:off x="2005495" y="4105887"/>
          <a:ext cx="8128000" cy="1376172"/>
        </p:xfrm>
        <a:graphic>
          <a:graphicData uri="http://schemas.openxmlformats.org/drawingml/2006/table">
            <a:tbl>
              <a:tblPr/>
              <a:tblGrid>
                <a:gridCol w="1625600"/>
                <a:gridCol w="1625600"/>
                <a:gridCol w="1625600"/>
                <a:gridCol w="1625600"/>
                <a:gridCol w="1625600"/>
              </a:tblGrid>
              <a:tr h="0">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EMP_NAME</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STREET</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CITY</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FF0000"/>
                          </a:solidFill>
                          <a:latin typeface="Times New Roman" panose="02020603050405020304"/>
                          <a:ea typeface="Times New Roman" panose="02020603050405020304"/>
                          <a:cs typeface="Times New Roman" panose="02020603050405020304"/>
                        </a:rPr>
                        <a:t>BRANCH</a:t>
                      </a:r>
                      <a:endParaRPr lang="en-US" sz="110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FF0000"/>
                          </a:solidFill>
                          <a:latin typeface="Times New Roman" panose="02020603050405020304"/>
                          <a:ea typeface="Times New Roman" panose="02020603050405020304"/>
                          <a:cs typeface="Times New Roman" panose="02020603050405020304"/>
                        </a:rPr>
                        <a:t>SALARY</a:t>
                      </a:r>
                      <a:endParaRPr lang="en-US" sz="1100" dirty="0">
                        <a:solidFill>
                          <a:srgbClr val="FF0000"/>
                        </a:solidFill>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Ram</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Civil line</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Mumbai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Infosys</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10000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Shyam</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Park street</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Kolkata</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Wipro</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20000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Hari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Nehru street</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Hyderabad</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TCS</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50000</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Ravi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M.G. Street </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Delhi</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NULL</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NULL</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Kuber</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NULL</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NULL</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latin typeface="Times New Roman" panose="02020603050405020304"/>
                          <a:ea typeface="Times New Roman" panose="02020603050405020304"/>
                          <a:cs typeface="Times New Roman" panose="02020603050405020304"/>
                        </a:rPr>
                        <a:t>HCL</a:t>
                      </a:r>
                      <a:endParaRPr lang="en-US" sz="1100" b="1">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latin typeface="Times New Roman" panose="02020603050405020304"/>
                          <a:ea typeface="Times New Roman" panose="02020603050405020304"/>
                          <a:cs typeface="Times New Roman" panose="02020603050405020304"/>
                        </a:rPr>
                        <a:t>30000</a:t>
                      </a:r>
                      <a:endParaRPr lang="en-US" sz="1100" b="1" dirty="0">
                        <a:latin typeface="Calibri" panose="020F0502020204030204"/>
                        <a:ea typeface="Calibri" panose="020F0502020204030204"/>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2186" y="2173356"/>
            <a:ext cx="7833622" cy="1152939"/>
          </a:xfrm>
        </p:spPr>
        <p:txBody>
          <a:bodyPr>
            <a:noAutofit/>
          </a:bodyPr>
          <a:lstStyle/>
          <a:p>
            <a:r>
              <a:rPr lang="en-US" sz="3600" dirty="0" smtClean="0">
                <a:latin typeface="Aparajita" pitchFamily="34" charset="0"/>
                <a:cs typeface="Aparajita" pitchFamily="34" charset="0"/>
              </a:rPr>
              <a:t>“Start where you are. Use what you have. Do what you can.”</a:t>
            </a:r>
            <a:endParaRPr lang="en-US" sz="3600" dirty="0">
              <a:latin typeface="Aparajita" pitchFamily="34" charset="0"/>
              <a:cs typeface="Aparajita" pitchFamily="34" charset="0"/>
            </a:endParaRPr>
          </a:p>
        </p:txBody>
      </p:sp>
      <p:sp>
        <p:nvSpPr>
          <p:cNvPr id="3" name="Text Placeholder 2"/>
          <p:cNvSpPr>
            <a:spLocks noGrp="1"/>
          </p:cNvSpPr>
          <p:nvPr>
            <p:ph type="body" idx="1"/>
          </p:nvPr>
        </p:nvSpPr>
        <p:spPr>
          <a:xfrm>
            <a:off x="7989470" y="3309730"/>
            <a:ext cx="2214702" cy="480391"/>
          </a:xfrm>
        </p:spPr>
        <p:txBody>
          <a:bodyPr>
            <a:normAutofit/>
          </a:bodyPr>
          <a:lstStyle/>
          <a:p>
            <a:r>
              <a:rPr lang="en-US" dirty="0" smtClean="0">
                <a:latin typeface="Aparajita" pitchFamily="34" charset="0"/>
                <a:cs typeface="Aparajita" pitchFamily="34" charset="0"/>
              </a:rPr>
              <a:t>– – Arthur Ashe</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879682" y="662609"/>
            <a:ext cx="5812666" cy="556591"/>
          </a:xfrm>
        </p:spPr>
        <p:txBody>
          <a:bodyPr>
            <a:normAutofit fontScale="90000"/>
          </a:bodyPr>
          <a:lstStyle/>
          <a:p>
            <a:r>
              <a:rPr lang="en-US" dirty="0" err="1" smtClean="0">
                <a:solidFill>
                  <a:schemeClr val="accent6">
                    <a:lumMod val="75000"/>
                  </a:schemeClr>
                </a:solidFill>
              </a:rPr>
              <a:t>এই</a:t>
            </a:r>
            <a:r>
              <a:rPr lang="en-US" dirty="0" smtClean="0">
                <a:solidFill>
                  <a:schemeClr val="accent6">
                    <a:lumMod val="75000"/>
                  </a:schemeClr>
                </a:solidFill>
              </a:rPr>
              <a:t> Lesson এ </a:t>
            </a:r>
            <a:r>
              <a:rPr lang="en-US" dirty="0" err="1" smtClean="0">
                <a:solidFill>
                  <a:schemeClr val="accent6">
                    <a:lumMod val="75000"/>
                  </a:schemeClr>
                </a:solidFill>
              </a:rPr>
              <a:t>কি</a:t>
            </a:r>
            <a:r>
              <a:rPr lang="en-US" dirty="0" smtClean="0">
                <a:solidFill>
                  <a:schemeClr val="accent6">
                    <a:lumMod val="75000"/>
                  </a:schemeClr>
                </a:solidFill>
              </a:rPr>
              <a:t> </a:t>
            </a:r>
            <a:r>
              <a:rPr lang="en-US" dirty="0" err="1" smtClean="0">
                <a:solidFill>
                  <a:schemeClr val="accent6">
                    <a:lumMod val="75000"/>
                  </a:schemeClr>
                </a:solidFill>
              </a:rPr>
              <a:t>শিখব</a:t>
            </a:r>
            <a:r>
              <a:rPr lang="en-US" dirty="0" smtClean="0">
                <a:solidFill>
                  <a:schemeClr val="accent6">
                    <a:lumMod val="75000"/>
                  </a:schemeClr>
                </a:solidFill>
              </a:rPr>
              <a:t>? </a:t>
            </a:r>
            <a:endParaRPr>
              <a:solidFill>
                <a:schemeClr val="accent6">
                  <a:lumMod val="75000"/>
                </a:schemeClr>
              </a:solidFill>
            </a:endParaRPr>
          </a:p>
        </p:txBody>
      </p:sp>
      <p:sp>
        <p:nvSpPr>
          <p:cNvPr id="14" name="Content Placeholder 13"/>
          <p:cNvSpPr>
            <a:spLocks noGrp="1"/>
          </p:cNvSpPr>
          <p:nvPr>
            <p:ph idx="1"/>
          </p:nvPr>
        </p:nvSpPr>
        <p:spPr>
          <a:xfrm>
            <a:off x="1065214" y="1630016"/>
            <a:ext cx="9618828" cy="3952637"/>
          </a:xfrm>
        </p:spPr>
        <p:txBody>
          <a:bodyPr>
            <a:normAutofit/>
          </a:bodyPr>
          <a:lstStyle/>
          <a:p>
            <a:r>
              <a:rPr lang="en-US" sz="2800" b="1" dirty="0" smtClean="0"/>
              <a:t>What is Join?</a:t>
            </a:r>
            <a:endParaRPr lang="en-US" sz="2800" b="1" dirty="0" smtClean="0"/>
          </a:p>
          <a:p>
            <a:r>
              <a:rPr lang="en-US" sz="2800" b="1" dirty="0" smtClean="0"/>
              <a:t>Cross Product?</a:t>
            </a:r>
            <a:endParaRPr lang="en-US" sz="2800" b="1" dirty="0" smtClean="0"/>
          </a:p>
          <a:p>
            <a:r>
              <a:rPr lang="en-US" sz="2800" b="1" dirty="0" smtClean="0"/>
              <a:t>Inner Join</a:t>
            </a:r>
            <a:endParaRPr lang="en-US" sz="2800" b="1" dirty="0" smtClean="0"/>
          </a:p>
          <a:p>
            <a:r>
              <a:rPr lang="en-US" sz="2800" b="1" dirty="0" smtClean="0"/>
              <a:t>Left Join</a:t>
            </a:r>
            <a:endParaRPr lang="en-US" sz="2800" b="1" dirty="0" smtClean="0"/>
          </a:p>
          <a:p>
            <a:r>
              <a:rPr lang="en-US" sz="2800" b="1" dirty="0" smtClean="0"/>
              <a:t>Right Join</a:t>
            </a:r>
            <a:endParaRPr lang="en-US" sz="2800" b="1" dirty="0" smtClean="0"/>
          </a:p>
          <a:p>
            <a:r>
              <a:rPr lang="en-US" sz="2800" b="1" dirty="0" smtClean="0"/>
              <a:t>Full join</a:t>
            </a:r>
            <a:endParaRPr lang="en-US" sz="2800" b="1" dirty="0" smtClean="0"/>
          </a:p>
          <a:p>
            <a:endParaRPr sz="32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xEl>
                                              <p:pRg st="1" end="1"/>
                                            </p:txEl>
                                          </p:spTgt>
                                        </p:tgtEl>
                                        <p:attrNameLst>
                                          <p:attrName>style.visibility</p:attrName>
                                        </p:attrNameLst>
                                      </p:cBhvr>
                                      <p:to>
                                        <p:strVal val="visible"/>
                                      </p:to>
                                    </p:set>
                                    <p:anim calcmode="lin" valueType="num">
                                      <p:cBhvr additive="base">
                                        <p:cTn id="13"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anim calcmode="lin" valueType="num">
                                      <p:cBhvr additive="base">
                                        <p:cTn id="19"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anim calcmode="lin" valueType="num">
                                      <p:cBhvr additive="base">
                                        <p:cTn id="25"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anim calcmode="lin" valueType="num">
                                      <p:cBhvr additive="base">
                                        <p:cTn id="31"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4">
                                            <p:txEl>
                                              <p:pRg st="5" end="5"/>
                                            </p:txEl>
                                          </p:spTgt>
                                        </p:tgtEl>
                                        <p:attrNameLst>
                                          <p:attrName>style.visibility</p:attrName>
                                        </p:attrNameLst>
                                      </p:cBhvr>
                                      <p:to>
                                        <p:strVal val="visible"/>
                                      </p:to>
                                    </p:set>
                                    <p:anim calcmode="lin" valueType="num">
                                      <p:cBhvr additive="base">
                                        <p:cTn id="37" dur="500" fill="hold"/>
                                        <p:tgtEl>
                                          <p:spTgt spid="1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Join Operation in DBMS</a:t>
            </a:r>
            <a:endParaRPr lang="en-US" dirty="0">
              <a:solidFill>
                <a:schemeClr val="accent6">
                  <a:lumMod val="75000"/>
                </a:schemeClr>
              </a:solidFill>
            </a:endParaRPr>
          </a:p>
        </p:txBody>
      </p:sp>
      <p:sp>
        <p:nvSpPr>
          <p:cNvPr id="3" name="Content Placeholder 2"/>
          <p:cNvSpPr>
            <a:spLocks noGrp="1"/>
          </p:cNvSpPr>
          <p:nvPr>
            <p:ph idx="1"/>
          </p:nvPr>
        </p:nvSpPr>
        <p:spPr>
          <a:xfrm>
            <a:off x="1065214" y="2372138"/>
            <a:ext cx="10058400" cy="3609561"/>
          </a:xfrm>
        </p:spPr>
        <p:txBody>
          <a:bodyPr/>
          <a:lstStyle/>
          <a:p>
            <a:r>
              <a:rPr lang="en-US" dirty="0" smtClean="0"/>
              <a:t>It is used to combine two or more tables based on column having similar values. </a:t>
            </a:r>
            <a:endParaRPr lang="en-US" dirty="0" smtClean="0"/>
          </a:p>
          <a:p>
            <a:r>
              <a:rPr lang="en-US" dirty="0" smtClean="0"/>
              <a:t>Join indicates joining two or more tables. Data is fetched from two or more tables based on some conditions. </a:t>
            </a:r>
            <a:endParaRPr lang="en-US" dirty="0" smtClean="0"/>
          </a:p>
          <a:p>
            <a:r>
              <a:rPr lang="en-US" dirty="0" smtClean="0"/>
              <a:t>It is denoted by ⋈.</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879681" y="662609"/>
            <a:ext cx="6976939" cy="556591"/>
          </a:xfrm>
        </p:spPr>
        <p:txBody>
          <a:bodyPr>
            <a:normAutofit fontScale="90000"/>
          </a:bodyPr>
          <a:lstStyle/>
          <a:p>
            <a:r>
              <a:rPr lang="en-US" dirty="0" smtClean="0">
                <a:solidFill>
                  <a:schemeClr val="accent6">
                    <a:lumMod val="75000"/>
                  </a:schemeClr>
                </a:solidFill>
              </a:rPr>
              <a:t>Natural Join</a:t>
            </a:r>
            <a:endParaRPr>
              <a:solidFill>
                <a:schemeClr val="accent6">
                  <a:lumMod val="75000"/>
                </a:schemeClr>
              </a:solidFill>
            </a:endParaRPr>
          </a:p>
        </p:txBody>
      </p:sp>
      <p:sp>
        <p:nvSpPr>
          <p:cNvPr id="14" name="Content Placeholder 13"/>
          <p:cNvSpPr>
            <a:spLocks noGrp="1"/>
          </p:cNvSpPr>
          <p:nvPr>
            <p:ph idx="1"/>
          </p:nvPr>
        </p:nvSpPr>
        <p:spPr>
          <a:xfrm>
            <a:off x="752395" y="1762364"/>
            <a:ext cx="10167396" cy="3543562"/>
          </a:xfrm>
        </p:spPr>
        <p:txBody>
          <a:bodyPr>
            <a:normAutofit/>
          </a:bodyPr>
          <a:lstStyle/>
          <a:p>
            <a:r>
              <a:rPr lang="en-US" dirty="0" smtClean="0"/>
              <a:t>A </a:t>
            </a:r>
            <a:r>
              <a:rPr lang="en-US" b="1" dirty="0" smtClean="0"/>
              <a:t>NATURAL JOIN</a:t>
            </a:r>
            <a:r>
              <a:rPr lang="en-US" dirty="0" smtClean="0"/>
              <a:t> is a </a:t>
            </a:r>
            <a:r>
              <a:rPr lang="en-US" b="1" dirty="0" smtClean="0"/>
              <a:t>JOIN</a:t>
            </a:r>
            <a:r>
              <a:rPr lang="en-US" dirty="0" smtClean="0"/>
              <a:t> operation that creates an implicit </a:t>
            </a:r>
            <a:r>
              <a:rPr lang="en-US" b="1" dirty="0" smtClean="0"/>
              <a:t>join</a:t>
            </a:r>
            <a:r>
              <a:rPr lang="en-US" dirty="0" smtClean="0"/>
              <a:t> clause for you based on the </a:t>
            </a:r>
            <a:r>
              <a:rPr lang="en-US" dirty="0" smtClean="0">
                <a:solidFill>
                  <a:srgbClr val="FF0000"/>
                </a:solidFill>
              </a:rPr>
              <a:t>common columns </a:t>
            </a:r>
            <a:r>
              <a:rPr lang="en-US" dirty="0" smtClean="0"/>
              <a:t>in the two tables being </a:t>
            </a:r>
            <a:r>
              <a:rPr lang="en-US" b="1" dirty="0" smtClean="0"/>
              <a:t>joined</a:t>
            </a:r>
            <a:r>
              <a:rPr lang="en-US" dirty="0" smtClean="0"/>
              <a:t>. </a:t>
            </a:r>
            <a:endParaRPr lang="en-US" dirty="0" smtClean="0"/>
          </a:p>
          <a:p>
            <a:r>
              <a:rPr lang="en-US" dirty="0" smtClean="0"/>
              <a:t>Common columns are columns that have the same name in both tables. A </a:t>
            </a:r>
            <a:r>
              <a:rPr lang="en-US" b="1" dirty="0" smtClean="0"/>
              <a:t>NATURAL JOIN</a:t>
            </a:r>
            <a:r>
              <a:rPr lang="en-US" dirty="0" smtClean="0"/>
              <a:t> can be an INNER </a:t>
            </a:r>
            <a:r>
              <a:rPr lang="en-US" b="1" dirty="0" smtClean="0"/>
              <a:t>join</a:t>
            </a:r>
            <a:r>
              <a:rPr lang="en-US" dirty="0" smtClean="0"/>
              <a:t>, a LEFT OUTER </a:t>
            </a:r>
            <a:r>
              <a:rPr lang="en-US" b="1" dirty="0" smtClean="0"/>
              <a:t>join</a:t>
            </a:r>
            <a:r>
              <a:rPr lang="en-US" dirty="0" smtClean="0"/>
              <a:t>, or a RIGHT OUTER </a:t>
            </a:r>
            <a:r>
              <a:rPr lang="en-US" b="1" dirty="0" smtClean="0"/>
              <a:t>join</a:t>
            </a:r>
            <a:r>
              <a:rPr lang="en-US" dirty="0" smtClean="0"/>
              <a:t>. The default is INNER </a:t>
            </a:r>
            <a:r>
              <a:rPr lang="en-US" b="1" dirty="0" smtClean="0"/>
              <a:t>join</a:t>
            </a:r>
            <a:r>
              <a:rPr lang="en-US" dirty="0" smtClean="0"/>
              <a:t>.</a:t>
            </a:r>
            <a:endParaRPr lang="en-US" dirty="0" smtClean="0"/>
          </a:p>
          <a:p>
            <a:r>
              <a:rPr lang="en-US" b="1" dirty="0" smtClean="0"/>
              <a:t>                    Join= Cross Product + Condition</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4">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a:spLocks noGrp="1"/>
          </p:cNvSpPr>
          <p:nvPr>
            <p:ph type="title"/>
          </p:nvPr>
        </p:nvSpPr>
        <p:spPr>
          <a:xfrm>
            <a:off x="879681" y="662609"/>
            <a:ext cx="8317327" cy="556591"/>
          </a:xfrm>
        </p:spPr>
        <p:txBody>
          <a:bodyPr>
            <a:normAutofit fontScale="90000"/>
          </a:bodyPr>
          <a:lstStyle/>
          <a:p>
            <a:r>
              <a:rPr lang="en-US" dirty="0" smtClean="0">
                <a:solidFill>
                  <a:schemeClr val="accent6">
                    <a:lumMod val="75000"/>
                  </a:schemeClr>
                </a:solidFill>
              </a:rPr>
              <a:t>Cross Product</a:t>
            </a:r>
            <a:endParaRPr lang="en-US" dirty="0" smtClean="0">
              <a:solidFill>
                <a:schemeClr val="accent6">
                  <a:lumMod val="75000"/>
                </a:schemeClr>
              </a:solidFill>
            </a:endParaRPr>
          </a:p>
        </p:txBody>
      </p:sp>
      <p:graphicFrame>
        <p:nvGraphicFramePr>
          <p:cNvPr id="9" name="Table 8"/>
          <p:cNvGraphicFramePr>
            <a:graphicFrameLocks noGrp="1"/>
          </p:cNvGraphicFramePr>
          <p:nvPr/>
        </p:nvGraphicFramePr>
        <p:xfrm>
          <a:off x="876098" y="2092790"/>
          <a:ext cx="2540869" cy="1155735"/>
        </p:xfrm>
        <a:graphic>
          <a:graphicData uri="http://schemas.openxmlformats.org/drawingml/2006/table">
            <a:tbl>
              <a:tblPr/>
              <a:tblGrid>
                <a:gridCol w="629050"/>
                <a:gridCol w="1048417"/>
                <a:gridCol w="863402"/>
              </a:tblGrid>
              <a:tr h="231147">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E_No</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E_Name</a:t>
                      </a:r>
                      <a:endParaRPr lang="en-US" sz="110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FF0000"/>
                          </a:solidFill>
                          <a:latin typeface="Calibri" panose="020F0502020204030204"/>
                          <a:ea typeface="Calibri" panose="020F0502020204030204"/>
                          <a:cs typeface="Times New Roman" panose="02020603050405020304"/>
                        </a:rPr>
                        <a:t>Address</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14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14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Bintia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14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Dhanmondi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14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err="1">
                          <a:latin typeface="Calibri" panose="020F0502020204030204"/>
                          <a:ea typeface="Calibri" panose="020F0502020204030204"/>
                          <a:cs typeface="Times New Roman" panose="02020603050405020304"/>
                        </a:rPr>
                        <a:t>Mintia</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err="1">
                          <a:latin typeface="Calibri" panose="020F0502020204030204"/>
                          <a:ea typeface="Calibri" panose="020F0502020204030204"/>
                          <a:cs typeface="Times New Roman" panose="02020603050405020304"/>
                        </a:rPr>
                        <a:t>Motijheel</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nvGraphicFramePr>
        <p:xfrm>
          <a:off x="880444" y="4222382"/>
          <a:ext cx="2765125" cy="1059480"/>
        </p:xfrm>
        <a:graphic>
          <a:graphicData uri="http://schemas.openxmlformats.org/drawingml/2006/table">
            <a:tbl>
              <a:tblPr/>
              <a:tblGrid>
                <a:gridCol w="739206"/>
                <a:gridCol w="1110988"/>
                <a:gridCol w="914931"/>
              </a:tblGrid>
              <a:tr h="423792">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Dept_No</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Name</a:t>
                      </a:r>
                      <a:endParaRPr lang="en-US" sz="110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E_No</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1896">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HR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1896">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1896">
                <a:tc>
                  <a:txBody>
                    <a:bodyPr/>
                    <a:lstStyle/>
                    <a:p>
                      <a:pPr marL="0" marR="0">
                        <a:lnSpc>
                          <a:spcPct val="115000"/>
                        </a:lnSpc>
                        <a:spcBef>
                          <a:spcPts val="0"/>
                        </a:spcBef>
                        <a:spcAft>
                          <a:spcPts val="0"/>
                        </a:spcAft>
                      </a:pPr>
                      <a:r>
                        <a:rPr lang="en-US" sz="1100" b="1" dirty="0">
                          <a:latin typeface="Calibri" panose="020F0502020204030204"/>
                          <a:ea typeface="Calibri" panose="020F0502020204030204"/>
                          <a:cs typeface="Times New Roman" panose="02020603050405020304"/>
                        </a:rPr>
                        <a:t>D3</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panose="020F0502020204030204"/>
                          <a:ea typeface="Calibri" panose="020F0502020204030204"/>
                          <a:cs typeface="Times New Roman" panose="02020603050405020304"/>
                        </a:rPr>
                        <a:t>MRKT</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panose="020F0502020204030204"/>
                          <a:ea typeface="Calibri" panose="020F0502020204030204"/>
                          <a:cs typeface="Times New Roman" panose="02020603050405020304"/>
                        </a:rPr>
                        <a:t>4</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171" name="Rectangle 3"/>
          <p:cNvSpPr>
            <a:spLocks noChangeArrowheads="1"/>
          </p:cNvSpPr>
          <p:nvPr/>
        </p:nvSpPr>
        <p:spPr bwMode="auto">
          <a:xfrm>
            <a:off x="938464" y="1600199"/>
            <a:ext cx="1612232" cy="369332"/>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EMP (4 rows)</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7172" name="Rectangle 4"/>
          <p:cNvSpPr>
            <a:spLocks noChangeArrowheads="1"/>
          </p:cNvSpPr>
          <p:nvPr/>
        </p:nvSpPr>
        <p:spPr bwMode="auto">
          <a:xfrm>
            <a:off x="878304" y="3753853"/>
            <a:ext cx="2093495" cy="369332"/>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Dept (3 rows)</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graphicFrame>
        <p:nvGraphicFramePr>
          <p:cNvPr id="13" name="Table 12"/>
          <p:cNvGraphicFramePr>
            <a:graphicFrameLocks noGrp="1"/>
          </p:cNvGraphicFramePr>
          <p:nvPr/>
        </p:nvGraphicFramePr>
        <p:xfrm>
          <a:off x="5821546" y="2079630"/>
          <a:ext cx="5840369" cy="3234491"/>
        </p:xfrm>
        <a:graphic>
          <a:graphicData uri="http://schemas.openxmlformats.org/drawingml/2006/table">
            <a:tbl>
              <a:tblPr/>
              <a:tblGrid>
                <a:gridCol w="715243"/>
                <a:gridCol w="1192070"/>
                <a:gridCol w="983264"/>
                <a:gridCol w="983264"/>
                <a:gridCol w="983264"/>
                <a:gridCol w="983264"/>
              </a:tblGrid>
              <a:tr h="248807">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E_No</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E_Name</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Address</a:t>
                      </a:r>
                      <a:endParaRPr lang="en-US" sz="110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Dept_No</a:t>
                      </a:r>
                      <a:endParaRPr lang="en-US" sz="110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Name</a:t>
                      </a:r>
                      <a:endParaRPr lang="en-US" sz="110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E_No</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HR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MRKT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dirty="0">
                          <a:latin typeface="Calibri" panose="020F0502020204030204"/>
                          <a:ea typeface="Calibri" panose="020F0502020204030204"/>
                          <a:cs typeface="Times New Roman" panose="02020603050405020304"/>
                        </a:rPr>
                        <a:t>2</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Bintia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HR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Bintia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Bintia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MRKT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Dhanmondi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HR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Dhanmondi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Dhanmondi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MRKT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HR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07">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MRKT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panose="020F0502020204030204"/>
                          <a:ea typeface="Calibri" panose="020F0502020204030204"/>
                          <a:cs typeface="Times New Roman" panose="02020603050405020304"/>
                        </a:rPr>
                        <a:t>4</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8" name="Group 17"/>
          <p:cNvGrpSpPr/>
          <p:nvPr/>
        </p:nvGrpSpPr>
        <p:grpSpPr>
          <a:xfrm>
            <a:off x="3416968" y="2574758"/>
            <a:ext cx="2358190" cy="2249905"/>
            <a:chOff x="3416968" y="2574758"/>
            <a:chExt cx="2358190" cy="2249905"/>
          </a:xfrm>
        </p:grpSpPr>
        <p:cxnSp>
          <p:nvCxnSpPr>
            <p:cNvPr id="15" name="Straight Arrow Connector 14"/>
            <p:cNvCxnSpPr/>
            <p:nvPr/>
          </p:nvCxnSpPr>
          <p:spPr>
            <a:xfrm>
              <a:off x="3416968" y="2574758"/>
              <a:ext cx="2358190" cy="80611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3657600" y="3453063"/>
              <a:ext cx="2117558" cy="13716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a:spLocks noGrp="1"/>
          </p:cNvSpPr>
          <p:nvPr>
            <p:ph type="title"/>
          </p:nvPr>
        </p:nvSpPr>
        <p:spPr>
          <a:xfrm>
            <a:off x="879682" y="662609"/>
            <a:ext cx="9801570" cy="556591"/>
          </a:xfrm>
        </p:spPr>
        <p:txBody>
          <a:bodyPr>
            <a:normAutofit fontScale="90000"/>
          </a:bodyPr>
          <a:lstStyle/>
          <a:p>
            <a:r>
              <a:rPr lang="en-US" dirty="0" smtClean="0">
                <a:solidFill>
                  <a:schemeClr val="accent6">
                    <a:lumMod val="75000"/>
                  </a:schemeClr>
                </a:solidFill>
              </a:rPr>
              <a:t>Inner Join</a:t>
            </a:r>
            <a:endParaRPr lang="as-IN" dirty="0" smtClean="0">
              <a:solidFill>
                <a:schemeClr val="accent6">
                  <a:lumMod val="75000"/>
                </a:schemeClr>
              </a:solidFill>
            </a:endParaRPr>
          </a:p>
        </p:txBody>
      </p:sp>
      <p:sp>
        <p:nvSpPr>
          <p:cNvPr id="3" name="Content Placeholder 2"/>
          <p:cNvSpPr>
            <a:spLocks noGrp="1"/>
          </p:cNvSpPr>
          <p:nvPr>
            <p:ph idx="1"/>
          </p:nvPr>
        </p:nvSpPr>
        <p:spPr>
          <a:xfrm>
            <a:off x="530591" y="4282023"/>
            <a:ext cx="4757025" cy="979090"/>
          </a:xfrm>
        </p:spPr>
        <p:txBody>
          <a:bodyPr>
            <a:normAutofit/>
          </a:bodyPr>
          <a:lstStyle/>
          <a:p>
            <a:pPr>
              <a:buNone/>
            </a:pPr>
            <a:r>
              <a:rPr lang="en-US" dirty="0" smtClean="0"/>
              <a:t>-&gt; </a:t>
            </a:r>
            <a:r>
              <a:rPr lang="en-US" sz="2000" dirty="0" smtClean="0"/>
              <a:t>select </a:t>
            </a:r>
            <a:r>
              <a:rPr lang="en-US" sz="2000" dirty="0" err="1" smtClean="0"/>
              <a:t>E_Name</a:t>
            </a:r>
            <a:r>
              <a:rPr lang="en-US" sz="2000" dirty="0" smtClean="0"/>
              <a:t> from EMP, Dept where EMP. </a:t>
            </a:r>
            <a:r>
              <a:rPr lang="en-US" sz="2000" dirty="0" err="1" smtClean="0"/>
              <a:t>E_No</a:t>
            </a:r>
            <a:r>
              <a:rPr lang="en-US" sz="2000" dirty="0" smtClean="0"/>
              <a:t>= Dept. </a:t>
            </a:r>
            <a:r>
              <a:rPr lang="en-US" sz="2000" dirty="0" err="1" smtClean="0"/>
              <a:t>E_No</a:t>
            </a:r>
            <a:endParaRPr lang="en-US" dirty="0"/>
          </a:p>
        </p:txBody>
      </p:sp>
      <p:sp>
        <p:nvSpPr>
          <p:cNvPr id="8194" name="AutoShape 2" descr="image"/>
          <p:cNvSpPr>
            <a:spLocks noChangeAspect="1" noChangeArrowheads="1"/>
          </p:cNvSpPr>
          <p:nvPr/>
        </p:nvSpPr>
        <p:spPr bwMode="auto">
          <a:xfrm>
            <a:off x="155575" y="-1592263"/>
            <a:ext cx="6962775" cy="3324226"/>
          </a:xfrm>
          <a:prstGeom prst="rect">
            <a:avLst/>
          </a:prstGeom>
          <a:noFill/>
        </p:spPr>
        <p:txBody>
          <a:bodyPr vert="horz" wrap="square" lIns="91440" tIns="45720" rIns="91440" bIns="45720" numCol="1" anchor="t" anchorCtr="0" compatLnSpc="1"/>
          <a:lstStyle/>
          <a:p>
            <a:endParaRPr lang="en-US"/>
          </a:p>
        </p:txBody>
      </p:sp>
      <p:graphicFrame>
        <p:nvGraphicFramePr>
          <p:cNvPr id="6" name="Table 5"/>
          <p:cNvGraphicFramePr>
            <a:graphicFrameLocks noGrp="1"/>
          </p:cNvGraphicFramePr>
          <p:nvPr/>
        </p:nvGraphicFramePr>
        <p:xfrm>
          <a:off x="5671930" y="1855299"/>
          <a:ext cx="6029740" cy="3313050"/>
        </p:xfrm>
        <a:graphic>
          <a:graphicData uri="http://schemas.openxmlformats.org/drawingml/2006/table">
            <a:tbl>
              <a:tblPr/>
              <a:tblGrid>
                <a:gridCol w="738433"/>
                <a:gridCol w="1230723"/>
                <a:gridCol w="1015146"/>
                <a:gridCol w="1015146"/>
                <a:gridCol w="1015146"/>
                <a:gridCol w="1015146"/>
              </a:tblGrid>
              <a:tr h="254850">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E_No</a:t>
                      </a:r>
                      <a:endParaRPr lang="en-US" sz="1100" b="1"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E_Name</a:t>
                      </a:r>
                      <a:endParaRPr lang="en-US" sz="1100" b="1"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Address</a:t>
                      </a:r>
                      <a:endParaRPr lang="en-US" sz="1100" b="1">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Dept_No</a:t>
                      </a:r>
                      <a:endParaRPr lang="en-US" sz="1100" b="1">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Name</a:t>
                      </a:r>
                      <a:endParaRPr lang="en-US" sz="1100" b="1">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E_No</a:t>
                      </a:r>
                      <a:endParaRPr lang="en-US" sz="1100" b="1"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HR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IT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MRKT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Bintia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HR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Bintia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Bintia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MRKT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Sintia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Dhanmondi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HR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Sintia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Dhanmondi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IT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Sintia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Dhanmondi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MRKT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Mintia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HR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Mintia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IT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strike="sngStrike">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850">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MRKT</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panose="020F0502020204030204"/>
                          <a:ea typeface="Calibri" panose="020F0502020204030204"/>
                          <a:cs typeface="Times New Roman" panose="02020603050405020304"/>
                        </a:rPr>
                        <a:t>4</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Rectangle 7"/>
          <p:cNvSpPr/>
          <p:nvPr/>
        </p:nvSpPr>
        <p:spPr>
          <a:xfrm>
            <a:off x="516836" y="3450390"/>
            <a:ext cx="4572001" cy="707886"/>
          </a:xfrm>
          <a:prstGeom prst="rect">
            <a:avLst/>
          </a:prstGeom>
        </p:spPr>
        <p:txBody>
          <a:bodyPr wrap="square">
            <a:spAutoFit/>
          </a:bodyPr>
          <a:lstStyle/>
          <a:p>
            <a:r>
              <a:rPr lang="en-US" sz="2000" dirty="0" smtClean="0">
                <a:solidFill>
                  <a:srgbClr val="FF0000"/>
                </a:solidFill>
              </a:rPr>
              <a:t>Query: </a:t>
            </a:r>
            <a:r>
              <a:rPr lang="en-US" sz="2000" dirty="0" smtClean="0"/>
              <a:t>Find the </a:t>
            </a:r>
            <a:r>
              <a:rPr lang="en-US" sz="2000" dirty="0" err="1" smtClean="0"/>
              <a:t>emp</a:t>
            </a:r>
            <a:r>
              <a:rPr lang="en-US" sz="2000" dirty="0" smtClean="0"/>
              <a:t> names who is working in a department</a:t>
            </a:r>
            <a:endParaRPr lang="en-US" sz="2000" dirty="0" smtClean="0"/>
          </a:p>
        </p:txBody>
      </p:sp>
      <p:pic>
        <p:nvPicPr>
          <p:cNvPr id="9" name="Picture 8" descr="6a0120a85dcdae970b012877702708970c-pi.png"/>
          <p:cNvPicPr/>
          <p:nvPr/>
        </p:nvPicPr>
        <p:blipFill>
          <a:blip r:embed="rId1"/>
          <a:stretch>
            <a:fillRect/>
          </a:stretch>
        </p:blipFill>
        <p:spPr>
          <a:xfrm>
            <a:off x="1236179" y="1510747"/>
            <a:ext cx="2683829" cy="1510749"/>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1"/>
          <p:cNvSpPr>
            <a:spLocks noChangeArrowheads="1"/>
          </p:cNvSpPr>
          <p:nvPr/>
        </p:nvSpPr>
        <p:spPr bwMode="auto">
          <a:xfrm>
            <a:off x="755374" y="2099945"/>
            <a:ext cx="5221357" cy="203009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SELECT</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table1.column1,table1.column2,table2.column1,....</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FROM</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table1 </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lang="en-US" dirty="0" smtClean="0">
                <a:solidFill>
                  <a:srgbClr val="FF0000"/>
                </a:solidFill>
                <a:latin typeface="Courier New" panose="02070309020205020404" pitchFamily="49" charset="0"/>
                <a:ea typeface="Times New Roman" panose="02020603050405020304" pitchFamily="18" charset="0"/>
                <a:cs typeface="Courier New" panose="02070309020205020404" pitchFamily="49" charset="0"/>
              </a:rPr>
              <a:t>INNER</a:t>
            </a: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 </a:t>
            </a: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JOIN </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table2</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ON </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table1.matching_column = table2.matching_column;</a:t>
            </a:r>
            <a:endParaRPr kumimoji="0" lang="en-US" sz="4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a:spLocks noGrp="1"/>
          </p:cNvSpPr>
          <p:nvPr>
            <p:ph type="title"/>
          </p:nvPr>
        </p:nvSpPr>
        <p:spPr>
          <a:xfrm>
            <a:off x="879682" y="662609"/>
            <a:ext cx="9801570" cy="556591"/>
          </a:xfrm>
        </p:spPr>
        <p:txBody>
          <a:bodyPr>
            <a:normAutofit fontScale="90000"/>
          </a:bodyPr>
          <a:lstStyle/>
          <a:p>
            <a:r>
              <a:rPr lang="en-US" dirty="0" err="1" smtClean="0">
                <a:solidFill>
                  <a:schemeClr val="accent6">
                    <a:lumMod val="75000"/>
                  </a:schemeClr>
                </a:solidFill>
              </a:rPr>
              <a:t>Equi</a:t>
            </a:r>
            <a:r>
              <a:rPr lang="en-US" dirty="0" smtClean="0">
                <a:solidFill>
                  <a:schemeClr val="accent6">
                    <a:lumMod val="75000"/>
                  </a:schemeClr>
                </a:solidFill>
              </a:rPr>
              <a:t> Join</a:t>
            </a:r>
            <a:endParaRPr lang="as-IN" dirty="0" smtClean="0">
              <a:solidFill>
                <a:schemeClr val="accent6">
                  <a:lumMod val="75000"/>
                </a:schemeClr>
              </a:solidFill>
            </a:endParaRPr>
          </a:p>
        </p:txBody>
      </p:sp>
      <p:sp>
        <p:nvSpPr>
          <p:cNvPr id="3" name="Content Placeholder 2"/>
          <p:cNvSpPr>
            <a:spLocks noGrp="1"/>
          </p:cNvSpPr>
          <p:nvPr>
            <p:ph idx="1"/>
          </p:nvPr>
        </p:nvSpPr>
        <p:spPr>
          <a:xfrm>
            <a:off x="808886" y="1485814"/>
            <a:ext cx="11065061" cy="1151369"/>
          </a:xfrm>
        </p:spPr>
        <p:txBody>
          <a:bodyPr>
            <a:normAutofit/>
          </a:bodyPr>
          <a:lstStyle/>
          <a:p>
            <a:r>
              <a:rPr lang="en-US" sz="2000" dirty="0" smtClean="0"/>
              <a:t>Find the employee name who worked in a department having location same as their address.</a:t>
            </a:r>
            <a:endParaRPr lang="en-US" sz="2000" dirty="0" smtClean="0"/>
          </a:p>
        </p:txBody>
      </p:sp>
      <p:sp>
        <p:nvSpPr>
          <p:cNvPr id="8194" name="AutoShape 2" descr="image"/>
          <p:cNvSpPr>
            <a:spLocks noChangeAspect="1" noChangeArrowheads="1"/>
          </p:cNvSpPr>
          <p:nvPr/>
        </p:nvSpPr>
        <p:spPr bwMode="auto">
          <a:xfrm>
            <a:off x="155575" y="-1592263"/>
            <a:ext cx="6962775" cy="3324226"/>
          </a:xfrm>
          <a:prstGeom prst="rect">
            <a:avLst/>
          </a:prstGeom>
          <a:noFill/>
        </p:spPr>
        <p:txBody>
          <a:bodyPr vert="horz" wrap="square" lIns="91440" tIns="45720" rIns="91440" bIns="45720" numCol="1" anchor="t" anchorCtr="0" compatLnSpc="1"/>
          <a:lstStyle/>
          <a:p>
            <a:endParaRPr lang="en-US"/>
          </a:p>
        </p:txBody>
      </p:sp>
      <p:graphicFrame>
        <p:nvGraphicFramePr>
          <p:cNvPr id="6" name="Table 5"/>
          <p:cNvGraphicFramePr>
            <a:graphicFrameLocks noGrp="1"/>
          </p:cNvGraphicFramePr>
          <p:nvPr/>
        </p:nvGraphicFramePr>
        <p:xfrm>
          <a:off x="1115336" y="3516877"/>
          <a:ext cx="2354580" cy="963930"/>
        </p:xfrm>
        <a:graphic>
          <a:graphicData uri="http://schemas.openxmlformats.org/drawingml/2006/table">
            <a:tbl>
              <a:tblPr/>
              <a:tblGrid>
                <a:gridCol w="582930"/>
                <a:gridCol w="971550"/>
                <a:gridCol w="800100"/>
              </a:tblGrid>
              <a:tr h="0">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E_No</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E_Name</a:t>
                      </a:r>
                      <a:endParaRPr lang="en-US" sz="110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FF0000"/>
                          </a:solidFill>
                          <a:latin typeface="Calibri" panose="020F0502020204030204"/>
                          <a:ea typeface="Calibri" panose="020F0502020204030204"/>
                          <a:cs typeface="Times New Roman" panose="02020603050405020304"/>
                        </a:rPr>
                        <a:t>Address</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Bintia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err="1">
                          <a:latin typeface="Calibri" panose="020F0502020204030204"/>
                          <a:ea typeface="Calibri" panose="020F0502020204030204"/>
                          <a:cs typeface="Times New Roman" panose="02020603050405020304"/>
                        </a:rPr>
                        <a:t>Motijheel</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1030579" y="5054130"/>
          <a:ext cx="2640274" cy="771144"/>
        </p:xfrm>
        <a:graphic>
          <a:graphicData uri="http://schemas.openxmlformats.org/drawingml/2006/table">
            <a:tbl>
              <a:tblPr/>
              <a:tblGrid>
                <a:gridCol w="705830"/>
                <a:gridCol w="1060824"/>
                <a:gridCol w="873620"/>
              </a:tblGrid>
              <a:tr h="0">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Dept_No</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Location</a:t>
                      </a:r>
                      <a:endParaRPr lang="en-US" sz="110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E_No</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panose="020F0502020204030204"/>
                          <a:ea typeface="Calibri" panose="020F0502020204030204"/>
                          <a:cs typeface="Times New Roman" panose="02020603050405020304"/>
                        </a:rPr>
                        <a:t>4</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nvGraphicFramePr>
        <p:xfrm>
          <a:off x="5742801" y="3214534"/>
          <a:ext cx="5150485" cy="2589917"/>
        </p:xfrm>
        <a:graphic>
          <a:graphicData uri="http://schemas.openxmlformats.org/drawingml/2006/table">
            <a:tbl>
              <a:tblPr/>
              <a:tblGrid>
                <a:gridCol w="623601"/>
                <a:gridCol w="1039336"/>
                <a:gridCol w="857282"/>
                <a:gridCol w="857282"/>
                <a:gridCol w="915702"/>
                <a:gridCol w="857282"/>
              </a:tblGrid>
              <a:tr h="188646">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E_No</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E_Name</a:t>
                      </a:r>
                      <a:endParaRPr lang="en-US" sz="110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Address</a:t>
                      </a:r>
                      <a:endParaRPr lang="en-US" sz="110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Dept_No</a:t>
                      </a:r>
                      <a:endParaRPr lang="en-US" sz="110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panose="020F0502020204030204"/>
                          <a:ea typeface="Calibri" panose="020F0502020204030204"/>
                          <a:cs typeface="Times New Roman" panose="02020603050405020304"/>
                        </a:rPr>
                        <a:t>Name</a:t>
                      </a:r>
                      <a:endParaRPr lang="en-US" sz="110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err="1">
                          <a:solidFill>
                            <a:srgbClr val="FF0000"/>
                          </a:solidFill>
                          <a:latin typeface="Calibri" panose="020F0502020204030204"/>
                          <a:ea typeface="Calibri" panose="020F0502020204030204"/>
                          <a:cs typeface="Times New Roman" panose="02020603050405020304"/>
                        </a:rPr>
                        <a:t>E_No</a:t>
                      </a:r>
                      <a:endParaRPr lang="en-US" sz="1100" dirty="0">
                        <a:solidFill>
                          <a:srgbClr val="FF000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646">
                <a:tc>
                  <a:txBody>
                    <a:bodyPr/>
                    <a:lstStyle/>
                    <a:p>
                      <a:pPr marL="0" marR="0">
                        <a:lnSpc>
                          <a:spcPct val="115000"/>
                        </a:lnSpc>
                        <a:spcBef>
                          <a:spcPts val="0"/>
                        </a:spcBef>
                        <a:spcAft>
                          <a:spcPts val="0"/>
                        </a:spcAft>
                      </a:pPr>
                      <a:r>
                        <a:rPr lang="en-US" sz="1100" b="1">
                          <a:solidFill>
                            <a:srgbClr val="0070C0"/>
                          </a:solidFill>
                          <a:latin typeface="Calibri" panose="020F0502020204030204"/>
                          <a:ea typeface="Calibri" panose="020F0502020204030204"/>
                          <a:cs typeface="Times New Roman" panose="02020603050405020304"/>
                        </a:rPr>
                        <a:t>1</a:t>
                      </a:r>
                      <a:endParaRPr lang="en-US" sz="1100" b="1">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70C0"/>
                          </a:solidFill>
                          <a:latin typeface="Calibri" panose="020F0502020204030204"/>
                          <a:ea typeface="Calibri" panose="020F0502020204030204"/>
                          <a:cs typeface="Times New Roman" panose="02020603050405020304"/>
                        </a:rPr>
                        <a:t>Intia</a:t>
                      </a:r>
                      <a:endParaRPr lang="en-US" sz="1100" b="1">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70C0"/>
                          </a:solidFill>
                          <a:latin typeface="Calibri" panose="020F0502020204030204"/>
                          <a:ea typeface="Calibri" panose="020F0502020204030204"/>
                          <a:cs typeface="Times New Roman" panose="02020603050405020304"/>
                        </a:rPr>
                        <a:t>Motijheel</a:t>
                      </a:r>
                      <a:endParaRPr lang="en-US" sz="1100" b="1">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70C0"/>
                          </a:solidFill>
                          <a:latin typeface="Calibri" panose="020F0502020204030204"/>
                          <a:ea typeface="Calibri" panose="020F0502020204030204"/>
                          <a:cs typeface="Times New Roman" panose="02020603050405020304"/>
                        </a:rPr>
                        <a:t>D1</a:t>
                      </a:r>
                      <a:endParaRPr lang="en-US" sz="1100" b="1">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70C0"/>
                          </a:solidFill>
                          <a:latin typeface="Calibri" panose="020F0502020204030204"/>
                          <a:ea typeface="Calibri" panose="020F0502020204030204"/>
                          <a:cs typeface="Times New Roman" panose="02020603050405020304"/>
                        </a:rPr>
                        <a:t>Motijheel</a:t>
                      </a:r>
                      <a:endParaRPr lang="en-US" sz="1100" b="1">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70C0"/>
                          </a:solidFill>
                          <a:latin typeface="Calibri" panose="020F0502020204030204"/>
                          <a:ea typeface="Calibri" panose="020F0502020204030204"/>
                          <a:cs typeface="Times New Roman" panose="02020603050405020304"/>
                        </a:rPr>
                        <a:t>1</a:t>
                      </a:r>
                      <a:endParaRPr lang="en-US" sz="1100" b="1" dirty="0">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95">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panose="020F0502020204030204"/>
                          <a:ea typeface="Calibri" panose="020F0502020204030204"/>
                          <a:cs typeface="Times New Roman" panose="02020603050405020304"/>
                        </a:rPr>
                        <a:t>2</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95">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95">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Bintia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95">
                <a:tc>
                  <a:txBody>
                    <a:bodyPr/>
                    <a:lstStyle/>
                    <a:p>
                      <a:pPr marL="0" marR="0">
                        <a:lnSpc>
                          <a:spcPct val="115000"/>
                        </a:lnSpc>
                        <a:spcBef>
                          <a:spcPts val="0"/>
                        </a:spcBef>
                        <a:spcAft>
                          <a:spcPts val="0"/>
                        </a:spcAft>
                      </a:pPr>
                      <a:r>
                        <a:rPr lang="en-US" sz="1100" b="1">
                          <a:solidFill>
                            <a:srgbClr val="0070C0"/>
                          </a:solidFill>
                          <a:latin typeface="Calibri" panose="020F0502020204030204"/>
                          <a:ea typeface="Calibri" panose="020F0502020204030204"/>
                          <a:cs typeface="Times New Roman" panose="02020603050405020304"/>
                        </a:rPr>
                        <a:t>2</a:t>
                      </a:r>
                      <a:endParaRPr lang="en-US" sz="1100" b="1">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70C0"/>
                          </a:solidFill>
                          <a:latin typeface="Calibri" panose="020F0502020204030204"/>
                          <a:ea typeface="Calibri" panose="020F0502020204030204"/>
                          <a:cs typeface="Times New Roman" panose="02020603050405020304"/>
                        </a:rPr>
                        <a:t>Bintia</a:t>
                      </a:r>
                      <a:endParaRPr lang="en-US" sz="1100" b="1">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70C0"/>
                          </a:solidFill>
                          <a:latin typeface="Calibri" panose="020F0502020204030204"/>
                          <a:ea typeface="Calibri" panose="020F0502020204030204"/>
                          <a:cs typeface="Times New Roman" panose="02020603050405020304"/>
                        </a:rPr>
                        <a:t>Shamoli</a:t>
                      </a:r>
                      <a:endParaRPr lang="en-US" sz="1100" b="1">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70C0"/>
                          </a:solidFill>
                          <a:latin typeface="Calibri" panose="020F0502020204030204"/>
                          <a:ea typeface="Calibri" panose="020F0502020204030204"/>
                          <a:cs typeface="Times New Roman" panose="02020603050405020304"/>
                        </a:rPr>
                        <a:t>D2</a:t>
                      </a:r>
                      <a:endParaRPr lang="en-US" sz="1100" b="1">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70C0"/>
                          </a:solidFill>
                          <a:latin typeface="Calibri" panose="020F0502020204030204"/>
                          <a:ea typeface="Calibri" panose="020F0502020204030204"/>
                          <a:cs typeface="Times New Roman" panose="02020603050405020304"/>
                        </a:rPr>
                        <a:t>Shamoli</a:t>
                      </a:r>
                      <a:endParaRPr lang="en-US" sz="1100" b="1">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70C0"/>
                          </a:solidFill>
                          <a:latin typeface="Calibri" panose="020F0502020204030204"/>
                          <a:ea typeface="Calibri" panose="020F0502020204030204"/>
                          <a:cs typeface="Times New Roman" panose="02020603050405020304"/>
                        </a:rPr>
                        <a:t>2</a:t>
                      </a:r>
                      <a:endParaRPr lang="en-US" sz="1100" b="1" dirty="0">
                        <a:solidFill>
                          <a:srgbClr val="0070C0"/>
                        </a:solidFill>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95">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Bintia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95">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95">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95">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95">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1</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95">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Mintia</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Shamoli</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2</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95">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4</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err="1">
                          <a:latin typeface="Calibri" panose="020F0502020204030204"/>
                          <a:ea typeface="Calibri" panose="020F0502020204030204"/>
                          <a:cs typeface="Times New Roman" panose="02020603050405020304"/>
                        </a:rPr>
                        <a:t>Mintia</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Motijheel</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D3</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panose="020F0502020204030204"/>
                          <a:ea typeface="Calibri" panose="020F0502020204030204"/>
                          <a:cs typeface="Times New Roman" panose="02020603050405020304"/>
                        </a:rPr>
                        <a:t>Mirpur</a:t>
                      </a:r>
                      <a:endParaRPr lang="en-US" sz="1100" b="1">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panose="020F0502020204030204"/>
                          <a:ea typeface="Calibri" panose="020F0502020204030204"/>
                          <a:cs typeface="Times New Roman" panose="02020603050405020304"/>
                        </a:rPr>
                        <a:t>4</a:t>
                      </a:r>
                      <a:endParaRPr lang="en-US" sz="1100" b="1" dirty="0">
                        <a:latin typeface="Calibri" panose="020F0502020204030204"/>
                        <a:ea typeface="Calibri" panose="020F0502020204030204"/>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Rectangle 9"/>
          <p:cNvSpPr/>
          <p:nvPr/>
        </p:nvSpPr>
        <p:spPr>
          <a:xfrm>
            <a:off x="1166192" y="2198709"/>
            <a:ext cx="10270434" cy="646331"/>
          </a:xfrm>
          <a:prstGeom prst="rect">
            <a:avLst/>
          </a:prstGeom>
        </p:spPr>
        <p:txBody>
          <a:bodyPr wrap="square">
            <a:spAutoFit/>
          </a:bodyPr>
          <a:lstStyle/>
          <a:p>
            <a:r>
              <a:rPr lang="en-US" dirty="0" smtClean="0"/>
              <a:t>-&gt; select </a:t>
            </a:r>
            <a:r>
              <a:rPr lang="en-US" dirty="0" err="1" smtClean="0"/>
              <a:t>E_Name</a:t>
            </a:r>
            <a:r>
              <a:rPr lang="en-US" dirty="0" smtClean="0"/>
              <a:t> from EMP, Dept where EMP. </a:t>
            </a:r>
            <a:r>
              <a:rPr lang="en-US" dirty="0" err="1" smtClean="0"/>
              <a:t>E_No</a:t>
            </a:r>
            <a:r>
              <a:rPr lang="en-US" dirty="0" smtClean="0"/>
              <a:t>= Dept. </a:t>
            </a:r>
            <a:r>
              <a:rPr lang="en-US" dirty="0" err="1" smtClean="0"/>
              <a:t>E_No</a:t>
            </a:r>
            <a:r>
              <a:rPr lang="en-US" dirty="0" smtClean="0"/>
              <a:t> and EMP. address= Dept. Location</a:t>
            </a:r>
            <a:endParaRPr lang="en-US" dirty="0"/>
          </a:p>
        </p:txBody>
      </p:sp>
      <p:sp>
        <p:nvSpPr>
          <p:cNvPr id="11" name="Rectangle 3"/>
          <p:cNvSpPr>
            <a:spLocks noChangeArrowheads="1"/>
          </p:cNvSpPr>
          <p:nvPr/>
        </p:nvSpPr>
        <p:spPr bwMode="auto">
          <a:xfrm>
            <a:off x="1852864" y="3097694"/>
            <a:ext cx="810823" cy="369332"/>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EMP </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2" name="Rectangle 4"/>
          <p:cNvSpPr>
            <a:spLocks noChangeArrowheads="1"/>
          </p:cNvSpPr>
          <p:nvPr/>
        </p:nvSpPr>
        <p:spPr bwMode="auto">
          <a:xfrm>
            <a:off x="1951730" y="4655001"/>
            <a:ext cx="817975" cy="369332"/>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Dept</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a:spLocks noGrp="1"/>
          </p:cNvSpPr>
          <p:nvPr>
            <p:ph type="title"/>
          </p:nvPr>
        </p:nvSpPr>
        <p:spPr>
          <a:xfrm>
            <a:off x="879682" y="662609"/>
            <a:ext cx="9801570" cy="556591"/>
          </a:xfrm>
        </p:spPr>
        <p:txBody>
          <a:bodyPr>
            <a:normAutofit fontScale="90000"/>
          </a:bodyPr>
          <a:lstStyle/>
          <a:p>
            <a:r>
              <a:rPr lang="en-US" dirty="0" smtClean="0">
                <a:solidFill>
                  <a:schemeClr val="accent6">
                    <a:lumMod val="75000"/>
                  </a:schemeClr>
                </a:solidFill>
              </a:rPr>
              <a:t>Left Join</a:t>
            </a:r>
            <a:endParaRPr lang="as-IN" dirty="0" smtClean="0">
              <a:solidFill>
                <a:schemeClr val="accent6">
                  <a:lumMod val="75000"/>
                </a:schemeClr>
              </a:solidFill>
            </a:endParaRPr>
          </a:p>
        </p:txBody>
      </p:sp>
      <p:sp>
        <p:nvSpPr>
          <p:cNvPr id="3" name="Content Placeholder 2"/>
          <p:cNvSpPr>
            <a:spLocks noGrp="1"/>
          </p:cNvSpPr>
          <p:nvPr>
            <p:ph idx="1"/>
          </p:nvPr>
        </p:nvSpPr>
        <p:spPr>
          <a:xfrm>
            <a:off x="636104" y="1484244"/>
            <a:ext cx="10840278" cy="2226365"/>
          </a:xfrm>
        </p:spPr>
        <p:txBody>
          <a:bodyPr>
            <a:normAutofit/>
          </a:bodyPr>
          <a:lstStyle/>
          <a:p>
            <a:r>
              <a:rPr lang="en-US" sz="2000" dirty="0" smtClean="0"/>
              <a:t>This join returns all the rows of the table on the left side of the join and matching rows for the table on the right side of join. </a:t>
            </a:r>
            <a:endParaRPr lang="en-US" sz="2000" dirty="0" smtClean="0"/>
          </a:p>
          <a:p>
            <a:r>
              <a:rPr lang="en-US" sz="2000" dirty="0" smtClean="0"/>
              <a:t>The rows for which there is no matching row on right side, the result-set will contain </a:t>
            </a:r>
            <a:r>
              <a:rPr lang="en-US" sz="2000" i="1" dirty="0" smtClean="0"/>
              <a:t>null</a:t>
            </a:r>
            <a:r>
              <a:rPr lang="en-US" sz="2000" dirty="0" smtClean="0"/>
              <a:t>. </a:t>
            </a:r>
            <a:endParaRPr lang="en-US" sz="2000" dirty="0" smtClean="0"/>
          </a:p>
          <a:p>
            <a:r>
              <a:rPr lang="en-US" sz="2000" dirty="0" smtClean="0"/>
              <a:t>LEFT JOIN is also known as LEFT OUTER JOIN</a:t>
            </a:r>
            <a:endParaRPr lang="en-US" sz="2000" dirty="0" smtClean="0"/>
          </a:p>
        </p:txBody>
      </p:sp>
      <p:sp>
        <p:nvSpPr>
          <p:cNvPr id="8194" name="AutoShape 2" descr="image"/>
          <p:cNvSpPr>
            <a:spLocks noChangeAspect="1" noChangeArrowheads="1"/>
          </p:cNvSpPr>
          <p:nvPr/>
        </p:nvSpPr>
        <p:spPr bwMode="auto">
          <a:xfrm>
            <a:off x="155575" y="-1592263"/>
            <a:ext cx="6962775" cy="3324226"/>
          </a:xfrm>
          <a:prstGeom prst="rect">
            <a:avLst/>
          </a:prstGeom>
          <a:noFill/>
        </p:spPr>
        <p:txBody>
          <a:bodyPr vert="horz" wrap="square" lIns="91440" tIns="45720" rIns="91440" bIns="45720" numCol="1" anchor="t" anchorCtr="0" compatLnSpc="1"/>
          <a:lstStyle/>
          <a:p>
            <a:endParaRPr lang="en-US"/>
          </a:p>
        </p:txBody>
      </p:sp>
      <p:pic>
        <p:nvPicPr>
          <p:cNvPr id="9" name="Picture 8" descr="https://i.stack.imgur.com/VkAT5.png">
            <a:hlinkClick r:id="rId1"/>
          </p:cNvPr>
          <p:cNvPicPr/>
          <p:nvPr/>
        </p:nvPicPr>
        <p:blipFill>
          <a:blip r:embed="rId2"/>
          <a:srcRect/>
          <a:stretch>
            <a:fillRect/>
          </a:stretch>
        </p:blipFill>
        <p:spPr bwMode="auto">
          <a:xfrm>
            <a:off x="2789371" y="3799758"/>
            <a:ext cx="2849642" cy="1855907"/>
          </a:xfrm>
          <a:prstGeom prst="rect">
            <a:avLst/>
          </a:prstGeom>
          <a:noFill/>
          <a:ln w="9525">
            <a:noFill/>
            <a:miter lim="800000"/>
            <a:headEnd/>
            <a:tailEnd/>
          </a:ln>
        </p:spPr>
      </p:pic>
      <p:sp>
        <p:nvSpPr>
          <p:cNvPr id="4097" name="Rectangle 1"/>
          <p:cNvSpPr>
            <a:spLocks noChangeArrowheads="1"/>
          </p:cNvSpPr>
          <p:nvPr/>
        </p:nvSpPr>
        <p:spPr bwMode="auto">
          <a:xfrm>
            <a:off x="6241774" y="3790737"/>
            <a:ext cx="5221357" cy="203009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SELECT</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table1.column1,table1.column2,table2.column1,....</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FROM</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 table1 </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LEFT </a:t>
            </a: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JOIN </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table2</a:t>
            </a:r>
            <a:endParaRPr kumimoji="0" 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320" algn="l"/>
                <a:tab pos="1744345" algn="l"/>
                <a:tab pos="2327275" algn="l"/>
                <a:tab pos="2908300" algn="l"/>
                <a:tab pos="3489325" algn="l"/>
                <a:tab pos="4071620" algn="l"/>
                <a:tab pos="4652645" algn="l"/>
                <a:tab pos="5235575" algn="l"/>
                <a:tab pos="5816600" algn="l"/>
                <a:tab pos="6397625" algn="l"/>
                <a:tab pos="6979920" algn="l"/>
                <a:tab pos="7560945" algn="l"/>
                <a:tab pos="8143875" algn="l"/>
                <a:tab pos="8724900" algn="l"/>
                <a:tab pos="9305925" algn="l"/>
              </a:tabLst>
            </a:pPr>
            <a:r>
              <a:rPr kumimoji="0" lang="en-US" b="0" i="0" u="none" strike="noStrike" cap="none" normalizeH="0" baseline="0" dirty="0" smtClean="0">
                <a:ln>
                  <a:noFill/>
                </a:ln>
                <a:solidFill>
                  <a:srgbClr val="FF0000"/>
                </a:solidFill>
                <a:effectLst/>
                <a:latin typeface="Courier New" panose="02070309020205020404" pitchFamily="49" charset="0"/>
                <a:ea typeface="Times New Roman" panose="02020603050405020304" pitchFamily="18" charset="0"/>
                <a:cs typeface="Courier New" panose="02070309020205020404" pitchFamily="49" charset="0"/>
              </a:rPr>
              <a:t>ON </a:t>
            </a:r>
            <a:r>
              <a:rPr kumimoji="0" lang="en-US" b="0" i="0" u="none" strike="noStrike" cap="none" normalizeH="0" baseline="0" dirty="0" smtClean="0">
                <a:ln>
                  <a:noFill/>
                </a:ln>
                <a:solidFill>
                  <a:schemeClr val="tx1"/>
                </a:solidFill>
                <a:effectLst/>
                <a:latin typeface="Courier New" panose="02070309020205020404" pitchFamily="49" charset="0"/>
                <a:ea typeface="Times New Roman" panose="02020603050405020304" pitchFamily="18" charset="0"/>
                <a:cs typeface="Courier New" panose="02070309020205020404" pitchFamily="49" charset="0"/>
              </a:rPr>
              <a:t>table1.matching_column = table2.matching_column;</a:t>
            </a:r>
            <a:endParaRPr kumimoji="0" lang="en-US" sz="4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4842</Words>
  <Application>WPS Presentation</Application>
  <PresentationFormat>Widescreen</PresentationFormat>
  <Paragraphs>1029</Paragraphs>
  <Slides>15</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15</vt:i4>
      </vt:variant>
    </vt:vector>
  </HeadingPairs>
  <TitlesOfParts>
    <vt:vector size="33" baseType="lpstr">
      <vt:lpstr>Arial</vt:lpstr>
      <vt:lpstr>SimSun</vt:lpstr>
      <vt:lpstr>Wingdings</vt:lpstr>
      <vt:lpstr>Wingdings 2</vt:lpstr>
      <vt:lpstr>Calibri</vt:lpstr>
      <vt:lpstr>Times New Roman</vt:lpstr>
      <vt:lpstr>Calibri</vt:lpstr>
      <vt:lpstr>Times New Roman</vt:lpstr>
      <vt:lpstr>Courier New</vt:lpstr>
      <vt:lpstr>Cambria Math</vt:lpstr>
      <vt:lpstr>Aparajita</vt:lpstr>
      <vt:lpstr>Nirmala UI</vt:lpstr>
      <vt:lpstr>Constantia</vt:lpstr>
      <vt:lpstr>Microsoft YaHei</vt:lpstr>
      <vt:lpstr>Arial Unicode MS</vt:lpstr>
      <vt:lpstr>Segoe Print</vt:lpstr>
      <vt:lpstr>Kalpurush</vt:lpstr>
      <vt:lpstr>Flow</vt:lpstr>
      <vt:lpstr>Join Operation in DBMS</vt:lpstr>
      <vt:lpstr>এই Lesson এ কি শিখব? </vt:lpstr>
      <vt:lpstr>Join Operation in DBMS</vt:lpstr>
      <vt:lpstr>Natural Join</vt:lpstr>
      <vt:lpstr>Cross Product</vt:lpstr>
      <vt:lpstr>Inner Join</vt:lpstr>
      <vt:lpstr>PowerPoint 演示文稿</vt:lpstr>
      <vt:lpstr>Equi Join</vt:lpstr>
      <vt:lpstr>Left Join</vt:lpstr>
      <vt:lpstr>Left Join Example</vt:lpstr>
      <vt:lpstr>Right Join</vt:lpstr>
      <vt:lpstr>Left Join Example</vt:lpstr>
      <vt:lpstr>Full Outer Join</vt:lpstr>
      <vt:lpstr>Left Join Example</vt:lpstr>
      <vt:lpstr>“Start where you are. Use what you have. Do what you can.”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Introduction</dc:title>
  <dc:creator>User</dc:creator>
  <cp:lastModifiedBy>DELL</cp:lastModifiedBy>
  <cp:revision>171</cp:revision>
  <dcterms:created xsi:type="dcterms:W3CDTF">2020-04-17T10:09:00Z</dcterms:created>
  <dcterms:modified xsi:type="dcterms:W3CDTF">2022-10-06T09:07:50Z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0E86BB8A2005452693CE938DE96DB3F0</vt:lpwstr>
  </property>
  <property fmtid="{D5CDD505-2E9C-101B-9397-08002B2CF9AE}" pid="3" name="KSOProductBuildVer">
    <vt:lpwstr>1033-11.2.0.11341</vt:lpwstr>
  </property>
</Properties>
</file>