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GoogleSlidesCustomDataVersion2">
      <go:slidesCustomData xmlns:go="http://customooxmlschemas.google.com/" r:id="rId24" roundtripDataSignature="AMtx7miFyZtUq525QYbb/ZpsdLbINpkC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4820"/>
          </a:xfrm>
          <a:prstGeom prst="rect">
            <a:avLst/>
          </a:prstGeom>
          <a:noFill/>
          <a:ln>
            <a:noFill/>
          </a:ln>
        </p:spPr>
        <p:txBody>
          <a:bodyPr anchorCtr="0" anchor="t" bIns="46575" lIns="93175" spcFirstLastPara="1" rIns="93175" wrap="square" tIns="4657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4820"/>
          </a:xfrm>
          <a:prstGeom prst="rect">
            <a:avLst/>
          </a:prstGeom>
          <a:noFill/>
          <a:ln>
            <a:noFill/>
          </a:ln>
        </p:spPr>
        <p:txBody>
          <a:bodyPr anchorCtr="0" anchor="t" bIns="46575" lIns="93175" spcFirstLastPara="1" rIns="93175" wrap="square" tIns="46575">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4820"/>
          </a:xfrm>
          <a:prstGeom prst="rect">
            <a:avLst/>
          </a:prstGeom>
          <a:noFill/>
          <a:ln>
            <a:noFill/>
          </a:ln>
        </p:spPr>
        <p:txBody>
          <a:bodyPr anchorCtr="0" anchor="b" bIns="46575" lIns="93175" spcFirstLastPara="1" rIns="93175" wrap="square" tIns="4657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 name="Google Shape;89;p1:notes"/>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rmAutofit/>
          </a:bodyPr>
          <a:lstStyle/>
          <a:p>
            <a:pPr indent="0" lvl="0" marL="0" rtl="0" algn="l">
              <a:spcBef>
                <a:spcPts val="0"/>
              </a:spcBef>
              <a:spcAft>
                <a:spcPts val="0"/>
              </a:spcAft>
              <a:buNone/>
            </a:pPr>
            <a:r>
              <a:t/>
            </a:r>
            <a:endParaRPr/>
          </a:p>
        </p:txBody>
      </p:sp>
      <p:sp>
        <p:nvSpPr>
          <p:cNvPr id="90" name="Google Shape;90;p1:notes"/>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9: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61" name="Google Shape;161;p9: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0: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69" name="Google Shape;169;p10: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77" name="Google Shape;177;p11: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2:notes"/>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
        <p:nvSpPr>
          <p:cNvPr id="189" name="Google Shape;189;p12: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0" name="Google Shape;190;p12:notes"/>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None/>
            </a:pPr>
            <a:r>
              <a:t/>
            </a:r>
            <a:endParaRPr>
              <a:latin typeface="Times New Roman"/>
              <a:ea typeface="Times New Roman"/>
              <a:cs typeface="Times New Roman"/>
              <a:sym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3:notes"/>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
        <p:nvSpPr>
          <p:cNvPr id="197" name="Google Shape;197;p13: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8" name="Google Shape;198;p13:notes"/>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None/>
            </a:pPr>
            <a:r>
              <a:t/>
            </a:r>
            <a:endParaRPr>
              <a:latin typeface="Times New Roman"/>
              <a:ea typeface="Times New Roman"/>
              <a:cs typeface="Times New Roman"/>
              <a:sym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fcac1702c6_1_5:notes"/>
          <p:cNvSpPr/>
          <p:nvPr>
            <p:ph idx="2" type="sldImg"/>
          </p:nvPr>
        </p:nvSpPr>
        <p:spPr>
          <a:xfrm>
            <a:off x="406400" y="696913"/>
            <a:ext cx="6197700" cy="34863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fcac1702c6_1_5:notes"/>
          <p:cNvSpPr txBox="1"/>
          <p:nvPr>
            <p:ph idx="1" type="body"/>
          </p:nvPr>
        </p:nvSpPr>
        <p:spPr>
          <a:xfrm>
            <a:off x="701040" y="4415790"/>
            <a:ext cx="5608200" cy="41835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205" name="Google Shape;205;g2fcac1702c6_1_5:notes"/>
          <p:cNvSpPr txBox="1"/>
          <p:nvPr>
            <p:ph idx="12" type="sldNum"/>
          </p:nvPr>
        </p:nvSpPr>
        <p:spPr>
          <a:xfrm>
            <a:off x="3970938" y="8829967"/>
            <a:ext cx="3037800" cy="4647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fcac1702c6_1_29:notes"/>
          <p:cNvSpPr/>
          <p:nvPr>
            <p:ph idx="2" type="sldImg"/>
          </p:nvPr>
        </p:nvSpPr>
        <p:spPr>
          <a:xfrm>
            <a:off x="406400" y="696913"/>
            <a:ext cx="6197700" cy="34863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fcac1702c6_1_29:notes"/>
          <p:cNvSpPr txBox="1"/>
          <p:nvPr>
            <p:ph idx="1" type="body"/>
          </p:nvPr>
        </p:nvSpPr>
        <p:spPr>
          <a:xfrm>
            <a:off x="701040" y="4415790"/>
            <a:ext cx="5608200" cy="41835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212" name="Google Shape;212;g2fcac1702c6_1_29:notes"/>
          <p:cNvSpPr txBox="1"/>
          <p:nvPr>
            <p:ph idx="12" type="sldNum"/>
          </p:nvPr>
        </p:nvSpPr>
        <p:spPr>
          <a:xfrm>
            <a:off x="3970938" y="8829967"/>
            <a:ext cx="3037800" cy="4647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4:notes"/>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
        <p:nvSpPr>
          <p:cNvPr id="218" name="Google Shape;218;p14: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9" name="Google Shape;219;p14:notes"/>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None/>
            </a:pPr>
            <a:r>
              <a:t/>
            </a:r>
            <a:endParaRPr>
              <a:latin typeface="Times New Roman"/>
              <a:ea typeface="Times New Roman"/>
              <a:cs typeface="Times New Roman"/>
              <a:sym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5:notes"/>
          <p:cNvSpPr txBox="1"/>
          <p:nvPr>
            <p:ph idx="12" type="sldNum"/>
          </p:nvPr>
        </p:nvSpPr>
        <p:spPr>
          <a:xfrm>
            <a:off x="3970938" y="8829967"/>
            <a:ext cx="3037840" cy="464820"/>
          </a:xfrm>
          <a:prstGeom prst="rect">
            <a:avLst/>
          </a:prstGeom>
          <a:noFill/>
          <a:ln>
            <a:noFill/>
          </a:ln>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
        <p:nvSpPr>
          <p:cNvPr id="228" name="Google Shape;228;p15: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9" name="Google Shape;229;p15:notes"/>
          <p:cNvSpPr txBox="1"/>
          <p:nvPr>
            <p:ph idx="1" type="body"/>
          </p:nvPr>
        </p:nvSpPr>
        <p:spPr>
          <a:xfrm>
            <a:off x="701040" y="4415790"/>
            <a:ext cx="5608320" cy="418338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None/>
            </a:pPr>
            <a:r>
              <a:t/>
            </a:r>
            <a:endParaRPr>
              <a:latin typeface="Times New Roman"/>
              <a:ea typeface="Times New Roman"/>
              <a:cs typeface="Times New Roman"/>
              <a:sym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 name="Google Shape;98;p2: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5" name="Google Shape;105;p3: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3" name="Google Shape;113;p4: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1" name="Google Shape;121;p5: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9" name="Google Shape;129;p6: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7" name="Google Shape;137;p7: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fcac1702c6_1_18:notes"/>
          <p:cNvSpPr/>
          <p:nvPr>
            <p:ph idx="2" type="sldImg"/>
          </p:nvPr>
        </p:nvSpPr>
        <p:spPr>
          <a:xfrm>
            <a:off x="406400" y="696913"/>
            <a:ext cx="6197700" cy="34863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fcac1702c6_1_18:notes"/>
          <p:cNvSpPr txBox="1"/>
          <p:nvPr>
            <p:ph idx="1" type="body"/>
          </p:nvPr>
        </p:nvSpPr>
        <p:spPr>
          <a:xfrm>
            <a:off x="701040" y="4415790"/>
            <a:ext cx="5608200" cy="41835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47" name="Google Shape;147;g2fcac1702c6_1_18:notes"/>
          <p:cNvSpPr txBox="1"/>
          <p:nvPr>
            <p:ph idx="12" type="sldNum"/>
          </p:nvPr>
        </p:nvSpPr>
        <p:spPr>
          <a:xfrm>
            <a:off x="3970938" y="8829967"/>
            <a:ext cx="3037800" cy="4647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txBox="1"/>
          <p:nvPr>
            <p:ph idx="1" type="body"/>
          </p:nvPr>
        </p:nvSpPr>
        <p:spPr>
          <a:xfrm>
            <a:off x="701040" y="4415790"/>
            <a:ext cx="5608320" cy="418338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53" name="Google Shape;153;p8: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16"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8" name="Shape 68"/>
        <p:cNvGrpSpPr/>
        <p:nvPr/>
      </p:nvGrpSpPr>
      <p:grpSpPr>
        <a:xfrm>
          <a:off x="0" y="0"/>
          <a:ext cx="0" cy="0"/>
          <a:chOff x="0" y="0"/>
          <a:chExt cx="0" cy="0"/>
        </a:xfrm>
      </p:grpSpPr>
      <p:sp>
        <p:nvSpPr>
          <p:cNvPr id="69" name="Google Shape;69;p26"/>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6"/>
          <p:cNvSpPr/>
          <p:nvPr>
            <p:ph idx="2" type="pic"/>
          </p:nvPr>
        </p:nvSpPr>
        <p:spPr>
          <a:xfrm>
            <a:off x="1792288" y="459581"/>
            <a:ext cx="5486400" cy="3086100"/>
          </a:xfrm>
          <a:prstGeom prst="rect">
            <a:avLst/>
          </a:prstGeom>
          <a:noFill/>
          <a:ln>
            <a:noFill/>
          </a:ln>
        </p:spPr>
      </p:sp>
      <p:sp>
        <p:nvSpPr>
          <p:cNvPr id="71" name="Google Shape;71;p26"/>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2" name="Google Shape;72;p2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5" name="Shape 75"/>
        <p:cNvGrpSpPr/>
        <p:nvPr/>
      </p:nvGrpSpPr>
      <p:grpSpPr>
        <a:xfrm>
          <a:off x="0" y="0"/>
          <a:ext cx="0" cy="0"/>
          <a:chOff x="0" y="0"/>
          <a:chExt cx="0" cy="0"/>
        </a:xfrm>
      </p:grpSpPr>
      <p:sp>
        <p:nvSpPr>
          <p:cNvPr id="76" name="Google Shape;76;p2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27"/>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8" name="Google Shape;78;p2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1" name="Shape 81"/>
        <p:cNvGrpSpPr/>
        <p:nvPr/>
      </p:nvGrpSpPr>
      <p:grpSpPr>
        <a:xfrm>
          <a:off x="0" y="0"/>
          <a:ext cx="0" cy="0"/>
          <a:chOff x="0" y="0"/>
          <a:chExt cx="0" cy="0"/>
        </a:xfrm>
      </p:grpSpPr>
      <p:sp>
        <p:nvSpPr>
          <p:cNvPr id="82" name="Google Shape;82;p28"/>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28"/>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4" name="Google Shape;84;p2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8"/>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3" name="Shape 23"/>
        <p:cNvGrpSpPr/>
        <p:nvPr/>
      </p:nvGrpSpPr>
      <p:grpSpPr>
        <a:xfrm>
          <a:off x="0" y="0"/>
          <a:ext cx="0" cy="0"/>
          <a:chOff x="0" y="0"/>
          <a:chExt cx="0" cy="0"/>
        </a:xfrm>
      </p:grpSpPr>
      <p:sp>
        <p:nvSpPr>
          <p:cNvPr id="24" name="Google Shape;24;p19"/>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8" name="Shape 28"/>
        <p:cNvGrpSpPr/>
        <p:nvPr/>
      </p:nvGrpSpPr>
      <p:grpSpPr>
        <a:xfrm>
          <a:off x="0" y="0"/>
          <a:ext cx="0" cy="0"/>
          <a:chOff x="0" y="0"/>
          <a:chExt cx="0" cy="0"/>
        </a:xfrm>
      </p:grpSpPr>
      <p:sp>
        <p:nvSpPr>
          <p:cNvPr id="29" name="Google Shape;29;p20"/>
          <p:cNvSpPr/>
          <p:nvPr/>
        </p:nvSpPr>
        <p:spPr>
          <a:xfrm>
            <a:off x="8365066" y="4819650"/>
            <a:ext cx="762000" cy="3048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 name="Google Shape;30;p20"/>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0"/>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2" name="Google Shape;32;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0"/>
          <p:cNvSpPr txBox="1"/>
          <p:nvPr>
            <p:ph idx="12" type="sldNum"/>
          </p:nvPr>
        </p:nvSpPr>
        <p:spPr>
          <a:xfrm>
            <a:off x="6553200" y="4736306"/>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21"/>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21"/>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8" name="Google Shape;38;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1" name="Shape 41"/>
        <p:cNvGrpSpPr/>
        <p:nvPr/>
      </p:nvGrpSpPr>
      <p:grpSpPr>
        <a:xfrm>
          <a:off x="0" y="0"/>
          <a:ext cx="0" cy="0"/>
          <a:chOff x="0" y="0"/>
          <a:chExt cx="0" cy="0"/>
        </a:xfrm>
      </p:grpSpPr>
      <p:sp>
        <p:nvSpPr>
          <p:cNvPr id="42" name="Google Shape;42;p2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2"/>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4" name="Google Shape;44;p22"/>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5" name="Google Shape;45;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8" name="Shape 48"/>
        <p:cNvGrpSpPr/>
        <p:nvPr/>
      </p:nvGrpSpPr>
      <p:grpSpPr>
        <a:xfrm>
          <a:off x="0" y="0"/>
          <a:ext cx="0" cy="0"/>
          <a:chOff x="0" y="0"/>
          <a:chExt cx="0" cy="0"/>
        </a:xfrm>
      </p:grpSpPr>
      <p:sp>
        <p:nvSpPr>
          <p:cNvPr id="49" name="Google Shape;49;p2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3"/>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1" name="Google Shape;51;p23"/>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2" name="Google Shape;52;p23"/>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3" name="Google Shape;53;p23"/>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4" name="Google Shape;54;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2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5"/>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4" name="Google Shape;64;p25"/>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6"/>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6"/>
          <p:cNvSpPr txBox="1"/>
          <p:nvPr/>
        </p:nvSpPr>
        <p:spPr>
          <a:xfrm>
            <a:off x="8153400" y="4931718"/>
            <a:ext cx="990600" cy="230832"/>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900" u="none" cap="none" strike="noStrike">
                <a:solidFill>
                  <a:schemeClr val="dk1"/>
                </a:solidFill>
                <a:latin typeface="Calibri"/>
                <a:ea typeface="Calibri"/>
                <a:cs typeface="Calibri"/>
                <a:sym typeface="Calibri"/>
              </a:rPr>
              <a:t>Mahmudun Nabi</a:t>
            </a:r>
            <a:endParaRPr b="0" i="0" sz="9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descr="C:\Users\OpenClassroom\Desktop\database square.png" id="92" name="Google Shape;92;p1"/>
          <p:cNvPicPr preferRelativeResize="0"/>
          <p:nvPr/>
        </p:nvPicPr>
        <p:blipFill rotWithShape="1">
          <a:blip r:embed="rId3">
            <a:alphaModFix/>
          </a:blip>
          <a:srcRect b="0" l="0" r="0" t="0"/>
          <a:stretch/>
        </p:blipFill>
        <p:spPr>
          <a:xfrm>
            <a:off x="457200" y="895350"/>
            <a:ext cx="3354922" cy="3354922"/>
          </a:xfrm>
          <a:prstGeom prst="rect">
            <a:avLst/>
          </a:prstGeom>
          <a:noFill/>
          <a:ln>
            <a:noFill/>
          </a:ln>
        </p:spPr>
      </p:pic>
      <p:sp>
        <p:nvSpPr>
          <p:cNvPr id="93" name="Google Shape;93;p1"/>
          <p:cNvSpPr txBox="1"/>
          <p:nvPr/>
        </p:nvSpPr>
        <p:spPr>
          <a:xfrm>
            <a:off x="4097863" y="752475"/>
            <a:ext cx="4953000" cy="142875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rgbClr val="3F3F3F"/>
              </a:buClr>
              <a:buSzPts val="4400"/>
              <a:buFont typeface="Calibri"/>
              <a:buNone/>
            </a:pPr>
            <a:r>
              <a:rPr b="0" i="0" lang="en-US" sz="4400" u="none" cap="none" strike="noStrike">
                <a:solidFill>
                  <a:srgbClr val="3F3F3F"/>
                </a:solidFill>
                <a:latin typeface="Calibri"/>
                <a:ea typeface="Calibri"/>
                <a:cs typeface="Calibri"/>
                <a:sym typeface="Calibri"/>
              </a:rPr>
              <a:t>CSE 4507</a:t>
            </a:r>
            <a:endParaRPr b="0" i="0" sz="4400" u="none" cap="none" strike="noStrike">
              <a:solidFill>
                <a:srgbClr val="3F3F3F"/>
              </a:solidFill>
              <a:latin typeface="Calibri"/>
              <a:ea typeface="Calibri"/>
              <a:cs typeface="Calibri"/>
              <a:sym typeface="Calibri"/>
            </a:endParaRPr>
          </a:p>
        </p:txBody>
      </p:sp>
      <p:cxnSp>
        <p:nvCxnSpPr>
          <p:cNvPr id="94" name="Google Shape;94;p1"/>
          <p:cNvCxnSpPr/>
          <p:nvPr/>
        </p:nvCxnSpPr>
        <p:spPr>
          <a:xfrm>
            <a:off x="4224865" y="1971675"/>
            <a:ext cx="429768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647"/>
              </a:srgbClr>
            </a:outerShdw>
          </a:effectLst>
        </p:spPr>
      </p:cxnSp>
      <p:sp>
        <p:nvSpPr>
          <p:cNvPr id="95" name="Google Shape;95;p1"/>
          <p:cNvSpPr txBox="1"/>
          <p:nvPr/>
        </p:nvSpPr>
        <p:spPr>
          <a:xfrm>
            <a:off x="4253440" y="2118794"/>
            <a:ext cx="4637087" cy="1905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3F3F3F"/>
              </a:buClr>
              <a:buSzPts val="4400"/>
              <a:buFont typeface="Calibri"/>
              <a:buNone/>
            </a:pPr>
            <a:r>
              <a:rPr b="0" i="0" lang="en-US" sz="4400" u="none" cap="none" strike="noStrike">
                <a:solidFill>
                  <a:srgbClr val="3F3F3F"/>
                </a:solidFill>
                <a:latin typeface="Calibri"/>
                <a:ea typeface="Calibri"/>
                <a:cs typeface="Calibri"/>
                <a:sym typeface="Calibri"/>
              </a:rPr>
              <a:t>PL/SQL Transactions</a:t>
            </a:r>
            <a:endParaRPr b="0" i="0" sz="4400" u="none" cap="none" strike="noStrike">
              <a:solidFill>
                <a:srgbClr val="3F3F3F"/>
              </a:solidFill>
              <a:latin typeface="Calibri"/>
              <a:ea typeface="Calibri"/>
              <a:cs typeface="Calibri"/>
              <a:sym typeface="Calibri"/>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descr="C:\Users\OpenClassroom\Desktop\database square.png" id="163" name="Google Shape;163;p9"/>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64" name="Google Shape;164;p9"/>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800"/>
              <a:buFont typeface="Calibri"/>
              <a:buNone/>
            </a:pPr>
            <a:r>
              <a:rPr lang="en-US" sz="2800"/>
              <a:t>Advantages of COMMIT and ROLLBACK</a:t>
            </a:r>
            <a:endParaRPr/>
          </a:p>
        </p:txBody>
      </p:sp>
      <p:sp>
        <p:nvSpPr>
          <p:cNvPr id="165" name="Google Shape;165;p9"/>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sz="2400"/>
              <a:t>With COMMIT and ROLLBACK statements, you can:</a:t>
            </a:r>
            <a:endParaRPr/>
          </a:p>
          <a:p>
            <a:pPr indent="-158750" lvl="1" marL="742950" rtl="0" algn="l">
              <a:spcBef>
                <a:spcPts val="400"/>
              </a:spcBef>
              <a:spcAft>
                <a:spcPts val="0"/>
              </a:spcAft>
              <a:buClr>
                <a:schemeClr val="dk1"/>
              </a:buClr>
              <a:buSzPts val="2000"/>
              <a:buNone/>
            </a:pPr>
            <a:r>
              <a:t/>
            </a:r>
            <a:endParaRPr sz="2000"/>
          </a:p>
          <a:p>
            <a:pPr indent="-285750" lvl="1" marL="742950" rtl="0" algn="l">
              <a:spcBef>
                <a:spcPts val="400"/>
              </a:spcBef>
              <a:spcAft>
                <a:spcPts val="0"/>
              </a:spcAft>
              <a:buClr>
                <a:schemeClr val="dk1"/>
              </a:buClr>
              <a:buSzPts val="2000"/>
              <a:buChar char="–"/>
            </a:pPr>
            <a:r>
              <a:rPr lang="en-US" sz="2000"/>
              <a:t>Ensure data consistency</a:t>
            </a:r>
            <a:endParaRPr/>
          </a:p>
          <a:p>
            <a:pPr indent="-158750" lvl="1" marL="742950" rtl="0" algn="l">
              <a:spcBef>
                <a:spcPts val="400"/>
              </a:spcBef>
              <a:spcAft>
                <a:spcPts val="0"/>
              </a:spcAft>
              <a:buClr>
                <a:schemeClr val="dk1"/>
              </a:buClr>
              <a:buSzPts val="2000"/>
              <a:buNone/>
            </a:pPr>
            <a:r>
              <a:t/>
            </a:r>
            <a:endParaRPr sz="2000"/>
          </a:p>
          <a:p>
            <a:pPr indent="-285750" lvl="1" marL="742950" rtl="0" algn="l">
              <a:spcBef>
                <a:spcPts val="400"/>
              </a:spcBef>
              <a:spcAft>
                <a:spcPts val="0"/>
              </a:spcAft>
              <a:buClr>
                <a:schemeClr val="dk1"/>
              </a:buClr>
              <a:buSzPts val="2000"/>
              <a:buChar char="–"/>
            </a:pPr>
            <a:r>
              <a:rPr lang="en-US" sz="2000"/>
              <a:t>Preview data changes before making changes permanent</a:t>
            </a:r>
            <a:endParaRPr sz="2000"/>
          </a:p>
          <a:p>
            <a:pPr indent="-158750" lvl="1" marL="742950" rtl="0" algn="l">
              <a:spcBef>
                <a:spcPts val="400"/>
              </a:spcBef>
              <a:spcAft>
                <a:spcPts val="0"/>
              </a:spcAft>
              <a:buClr>
                <a:schemeClr val="dk1"/>
              </a:buClr>
              <a:buSzPts val="2000"/>
              <a:buNone/>
            </a:pPr>
            <a:r>
              <a:t/>
            </a:r>
            <a:endParaRPr sz="2000"/>
          </a:p>
          <a:p>
            <a:pPr indent="-285750" lvl="1" marL="742950" rtl="0" algn="l">
              <a:spcBef>
                <a:spcPts val="400"/>
              </a:spcBef>
              <a:spcAft>
                <a:spcPts val="0"/>
              </a:spcAft>
              <a:buClr>
                <a:schemeClr val="dk1"/>
              </a:buClr>
              <a:buSzPts val="2000"/>
              <a:buChar char="–"/>
            </a:pPr>
            <a:r>
              <a:rPr lang="en-US" sz="2000"/>
              <a:t>Group logically related operations</a:t>
            </a:r>
            <a:endParaRPr/>
          </a:p>
          <a:p>
            <a:pPr indent="-190500" lvl="0" marL="342900" rtl="0" algn="l">
              <a:spcBef>
                <a:spcPts val="480"/>
              </a:spcBef>
              <a:spcAft>
                <a:spcPts val="0"/>
              </a:spcAft>
              <a:buClr>
                <a:schemeClr val="dk1"/>
              </a:buClr>
              <a:buSzPts val="2400"/>
              <a:buNone/>
            </a:pPr>
            <a:r>
              <a:t/>
            </a:r>
            <a:endParaRPr sz="2400"/>
          </a:p>
        </p:txBody>
      </p:sp>
      <p:sp>
        <p:nvSpPr>
          <p:cNvPr id="166" name="Google Shape;166;p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descr="C:\Users\OpenClassroom\Desktop\database square.png" id="171" name="Google Shape;171;p10"/>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72" name="Google Shape;172;p10"/>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Calibri"/>
              <a:buNone/>
            </a:pPr>
            <a:r>
              <a:rPr lang="en-US" sz="3600"/>
              <a:t>Transaction Control</a:t>
            </a:r>
            <a:endParaRPr sz="3600"/>
          </a:p>
        </p:txBody>
      </p:sp>
      <p:sp>
        <p:nvSpPr>
          <p:cNvPr id="173" name="Google Shape;173;p10"/>
          <p:cNvSpPr txBox="1"/>
          <p:nvPr>
            <p:ph idx="1" type="body"/>
          </p:nvPr>
        </p:nvSpPr>
        <p:spPr>
          <a:xfrm>
            <a:off x="457200" y="971550"/>
            <a:ext cx="8229600" cy="36230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A50021"/>
              </a:buClr>
              <a:buSzPts val="2400"/>
              <a:buChar char="•"/>
            </a:pPr>
            <a:r>
              <a:rPr lang="en-US" sz="2400">
                <a:solidFill>
                  <a:srgbClr val="A50021"/>
                </a:solidFill>
              </a:rPr>
              <a:t>Savepoints:</a:t>
            </a:r>
            <a:endParaRPr/>
          </a:p>
          <a:p>
            <a:pPr indent="-285750" lvl="1" marL="742950" rtl="0" algn="l">
              <a:spcBef>
                <a:spcPts val="400"/>
              </a:spcBef>
              <a:spcAft>
                <a:spcPts val="0"/>
              </a:spcAft>
              <a:buClr>
                <a:schemeClr val="dk1"/>
              </a:buClr>
              <a:buSzPts val="2000"/>
              <a:buChar char="–"/>
            </a:pPr>
            <a:r>
              <a:rPr lang="en-US" sz="2000"/>
              <a:t>Savepoints are </a:t>
            </a:r>
            <a:r>
              <a:rPr lang="en-US" sz="2000">
                <a:solidFill>
                  <a:srgbClr val="FF0000"/>
                </a:solidFill>
              </a:rPr>
              <a:t>sort of markers </a:t>
            </a:r>
            <a:r>
              <a:rPr lang="en-US" sz="2000"/>
              <a:t>that help in splitting a long transaction into smaller units by setting some </a:t>
            </a:r>
            <a:r>
              <a:rPr lang="en-US" sz="2000">
                <a:solidFill>
                  <a:srgbClr val="FF0000"/>
                </a:solidFill>
              </a:rPr>
              <a:t>checkpoints</a:t>
            </a:r>
            <a:r>
              <a:rPr lang="en-US" sz="2000"/>
              <a:t>. </a:t>
            </a:r>
            <a:endParaRPr/>
          </a:p>
          <a:p>
            <a:pPr indent="-285750" lvl="1" marL="742950" rtl="0" algn="l">
              <a:spcBef>
                <a:spcPts val="400"/>
              </a:spcBef>
              <a:spcAft>
                <a:spcPts val="0"/>
              </a:spcAft>
              <a:buClr>
                <a:schemeClr val="dk1"/>
              </a:buClr>
              <a:buSzPts val="2000"/>
              <a:buChar char="–"/>
            </a:pPr>
            <a:r>
              <a:rPr lang="en-US" sz="2000"/>
              <a:t>By setting savepoints within a long transaction, you can </a:t>
            </a:r>
            <a:r>
              <a:rPr lang="en-US" sz="2000">
                <a:solidFill>
                  <a:srgbClr val="FF0000"/>
                </a:solidFill>
              </a:rPr>
              <a:t>roll back to a checkpoint</a:t>
            </a:r>
            <a:r>
              <a:rPr lang="en-US" sz="2000"/>
              <a:t> if required. </a:t>
            </a:r>
            <a:endParaRPr/>
          </a:p>
          <a:p>
            <a:pPr indent="-285750" lvl="1" marL="742950" rtl="0" algn="l">
              <a:spcBef>
                <a:spcPts val="400"/>
              </a:spcBef>
              <a:spcAft>
                <a:spcPts val="0"/>
              </a:spcAft>
              <a:buClr>
                <a:schemeClr val="dk1"/>
              </a:buClr>
              <a:buSzPts val="2000"/>
              <a:buChar char="–"/>
            </a:pPr>
            <a:r>
              <a:rPr lang="en-US" sz="2000"/>
              <a:t>This is done by issuing the SAVEPOINT command.</a:t>
            </a:r>
            <a:endParaRPr/>
          </a:p>
          <a:p>
            <a:pPr indent="0" lvl="1" marL="457200" rtl="0" algn="l">
              <a:spcBef>
                <a:spcPts val="480"/>
              </a:spcBef>
              <a:spcAft>
                <a:spcPts val="0"/>
              </a:spcAft>
              <a:buClr>
                <a:schemeClr val="dk1"/>
              </a:buClr>
              <a:buSzPts val="2400"/>
              <a:buNone/>
            </a:pPr>
            <a:r>
              <a:t/>
            </a:r>
            <a:endParaRPr sz="2400">
              <a:solidFill>
                <a:srgbClr val="A50021"/>
              </a:solidFill>
            </a:endParaRPr>
          </a:p>
          <a:p>
            <a:pPr indent="-342900" lvl="1" marL="342900" rtl="0" algn="l">
              <a:spcBef>
                <a:spcPts val="480"/>
              </a:spcBef>
              <a:spcAft>
                <a:spcPts val="0"/>
              </a:spcAft>
              <a:buClr>
                <a:schemeClr val="dk1"/>
              </a:buClr>
              <a:buSzPts val="2400"/>
              <a:buFont typeface="Noto Sans Symbols"/>
              <a:buChar char="✔"/>
            </a:pPr>
            <a:r>
              <a:rPr lang="en-US" sz="2400"/>
              <a:t>The general syntax for the SAVEPOINT command is:</a:t>
            </a:r>
            <a:endParaRPr/>
          </a:p>
          <a:p>
            <a:pPr indent="0" lvl="0" marL="0" rtl="0" algn="ctr">
              <a:spcBef>
                <a:spcPts val="480"/>
              </a:spcBef>
              <a:spcAft>
                <a:spcPts val="0"/>
              </a:spcAft>
              <a:buClr>
                <a:srgbClr val="0070C0"/>
              </a:buClr>
              <a:buSzPts val="2400"/>
              <a:buNone/>
            </a:pPr>
            <a:r>
              <a:rPr lang="en-US" sz="2400">
                <a:solidFill>
                  <a:srgbClr val="0070C0"/>
                </a:solidFill>
              </a:rPr>
              <a:t>SAVEPOINT &lt; savepoint_name &gt;;</a:t>
            </a:r>
            <a:endParaRPr/>
          </a:p>
          <a:p>
            <a:pPr indent="0" lvl="0" marL="0" rtl="0" algn="l">
              <a:spcBef>
                <a:spcPts val="480"/>
              </a:spcBef>
              <a:spcAft>
                <a:spcPts val="0"/>
              </a:spcAft>
              <a:buClr>
                <a:schemeClr val="dk1"/>
              </a:buClr>
              <a:buSzPts val="2400"/>
              <a:buNone/>
            </a:pPr>
            <a:r>
              <a:t/>
            </a:r>
            <a:endParaRPr sz="2400"/>
          </a:p>
        </p:txBody>
      </p:sp>
      <p:sp>
        <p:nvSpPr>
          <p:cNvPr id="174" name="Google Shape;174;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descr="C:\Users\OpenClassroom\Desktop\database square.png" id="179" name="Google Shape;179;p11"/>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80" name="Google Shape;180;p11"/>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800"/>
              <a:buFont typeface="Calibri"/>
              <a:buNone/>
            </a:pPr>
            <a:r>
              <a:rPr lang="en-US" sz="2800"/>
              <a:t>Example of Rollback and Savepoint</a:t>
            </a:r>
            <a:endParaRPr sz="2800"/>
          </a:p>
        </p:txBody>
      </p:sp>
      <p:sp>
        <p:nvSpPr>
          <p:cNvPr id="181" name="Google Shape;181;p11"/>
          <p:cNvSpPr txBox="1"/>
          <p:nvPr>
            <p:ph idx="1" type="body"/>
          </p:nvPr>
        </p:nvSpPr>
        <p:spPr>
          <a:xfrm>
            <a:off x="445089" y="4171950"/>
            <a:ext cx="8229600" cy="651273"/>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Clr>
                <a:schemeClr val="dk1"/>
              </a:buClr>
              <a:buSzPct val="100000"/>
              <a:buNone/>
            </a:pPr>
            <a:r>
              <a:rPr lang="en-US" sz="2000"/>
              <a:t>Here, </a:t>
            </a:r>
            <a:r>
              <a:rPr lang="en-US" sz="2000">
                <a:solidFill>
                  <a:srgbClr val="00CC00"/>
                </a:solidFill>
              </a:rPr>
              <a:t>ROLLBACK TO sav1</a:t>
            </a:r>
            <a:r>
              <a:rPr lang="en-US" sz="2000"/>
              <a:t>; statement rolls back the changes up to the point, where you had marked </a:t>
            </a:r>
            <a:r>
              <a:rPr lang="en-US" sz="2000">
                <a:solidFill>
                  <a:srgbClr val="5F497A"/>
                </a:solidFill>
              </a:rPr>
              <a:t>savepoint sav1 </a:t>
            </a:r>
            <a:r>
              <a:rPr lang="en-US" sz="2000"/>
              <a:t>and after that new changes will start.</a:t>
            </a:r>
            <a:endParaRPr/>
          </a:p>
        </p:txBody>
      </p:sp>
      <p:pic>
        <p:nvPicPr>
          <p:cNvPr id="182" name="Google Shape;182;p11"/>
          <p:cNvPicPr preferRelativeResize="0"/>
          <p:nvPr/>
        </p:nvPicPr>
        <p:blipFill rotWithShape="1">
          <a:blip r:embed="rId4">
            <a:alphaModFix/>
          </a:blip>
          <a:srcRect b="0" l="0" r="0" t="0"/>
          <a:stretch/>
        </p:blipFill>
        <p:spPr>
          <a:xfrm>
            <a:off x="619125" y="819150"/>
            <a:ext cx="8143875" cy="3276600"/>
          </a:xfrm>
          <a:prstGeom prst="rect">
            <a:avLst/>
          </a:prstGeom>
          <a:noFill/>
          <a:ln>
            <a:noFill/>
          </a:ln>
        </p:spPr>
      </p:pic>
      <p:sp>
        <p:nvSpPr>
          <p:cNvPr id="183" name="Google Shape;183;p11"/>
          <p:cNvSpPr/>
          <p:nvPr/>
        </p:nvSpPr>
        <p:spPr>
          <a:xfrm>
            <a:off x="762000" y="2343150"/>
            <a:ext cx="1905000" cy="228600"/>
          </a:xfrm>
          <a:prstGeom prst="rect">
            <a:avLst/>
          </a:prstGeom>
          <a:noFill/>
          <a:ln cap="flat" cmpd="sng" w="25400">
            <a:solidFill>
              <a:srgbClr val="00CC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4" name="Google Shape;184;p11"/>
          <p:cNvSpPr/>
          <p:nvPr/>
        </p:nvSpPr>
        <p:spPr>
          <a:xfrm>
            <a:off x="4038600" y="1790700"/>
            <a:ext cx="4191000" cy="1104900"/>
          </a:xfrm>
          <a:custGeom>
            <a:rect b="b" l="l" r="r" t="t"/>
            <a:pathLst>
              <a:path extrusionOk="0" h="120000" w="120000">
                <a:moveTo>
                  <a:pt x="0" y="0"/>
                </a:moveTo>
                <a:lnTo>
                  <a:pt x="120000" y="0"/>
                </a:lnTo>
                <a:lnTo>
                  <a:pt x="120000" y="120000"/>
                </a:lnTo>
                <a:lnTo>
                  <a:pt x="0" y="120000"/>
                </a:lnTo>
                <a:close/>
              </a:path>
              <a:path extrusionOk="0" fill="none" h="120000" w="120000">
                <a:moveTo>
                  <a:pt x="-45182" y="-4397"/>
                </a:moveTo>
                <a:lnTo>
                  <a:pt x="-7728" y="-2328"/>
                </a:lnTo>
                <a:lnTo>
                  <a:pt x="-2818" y="86897"/>
                </a:lnTo>
                <a:lnTo>
                  <a:pt x="-39454" y="74521"/>
                </a:lnTo>
              </a:path>
            </a:pathLst>
          </a:custGeom>
          <a:noFill/>
          <a:ln cap="flat" cmpd="sng" w="28575">
            <a:solidFill>
              <a:srgbClr val="76923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5" name="Google Shape;185;p11"/>
          <p:cNvSpPr/>
          <p:nvPr/>
        </p:nvSpPr>
        <p:spPr>
          <a:xfrm>
            <a:off x="762000" y="1657350"/>
            <a:ext cx="1676400" cy="228600"/>
          </a:xfrm>
          <a:prstGeom prst="rect">
            <a:avLst/>
          </a:prstGeom>
          <a:noFill/>
          <a:ln cap="flat" cmpd="sng" w="25400">
            <a:solidFill>
              <a:srgbClr val="B2A0C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6" name="Google Shape;186;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2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500"/>
                                        <p:tgtEl>
                                          <p:spTgt spid="184"/>
                                        </p:tgtEl>
                                      </p:cBhvr>
                                    </p:animEffec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2000"/>
                                        <p:tgtEl>
                                          <p:spTgt spid="1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Deadlocks</a:t>
            </a:r>
            <a:endParaRPr/>
          </a:p>
        </p:txBody>
      </p:sp>
      <p:sp>
        <p:nvSpPr>
          <p:cNvPr id="193" name="Google Shape;193;p12"/>
          <p:cNvSpPr txBox="1"/>
          <p:nvPr>
            <p:ph idx="4294967295" type="body"/>
          </p:nvPr>
        </p:nvSpPr>
        <p:spPr>
          <a:xfrm>
            <a:off x="825501" y="809625"/>
            <a:ext cx="7466013" cy="3857625"/>
          </a:xfrm>
          <a:prstGeom prst="rect">
            <a:avLst/>
          </a:prstGeom>
          <a:noFill/>
          <a:ln>
            <a:noFill/>
          </a:ln>
        </p:spPr>
        <p:txBody>
          <a:bodyPr anchorCtr="0" anchor="t" bIns="45700" lIns="91425" spcFirstLastPara="1" rIns="91425" wrap="square" tIns="45700">
            <a:normAutofit fontScale="55000" lnSpcReduction="20000"/>
          </a:bodyPr>
          <a:lstStyle/>
          <a:p>
            <a:pPr indent="-342900" lvl="0" marL="342900" rtl="0" algn="l">
              <a:lnSpc>
                <a:spcPct val="90000"/>
              </a:lnSpc>
              <a:spcBef>
                <a:spcPts val="0"/>
              </a:spcBef>
              <a:spcAft>
                <a:spcPts val="0"/>
              </a:spcAft>
              <a:buClr>
                <a:schemeClr val="dk1"/>
              </a:buClr>
              <a:buSzPct val="100000"/>
              <a:buChar char="•"/>
            </a:pPr>
            <a:r>
              <a:rPr lang="en-US"/>
              <a:t>Consider the partial schedule</a:t>
            </a:r>
            <a:endParaRPr/>
          </a:p>
          <a:p>
            <a:pPr indent="-231140" lvl="0" marL="342900" rtl="0" algn="l">
              <a:lnSpc>
                <a:spcPct val="90000"/>
              </a:lnSpc>
              <a:spcBef>
                <a:spcPts val="352"/>
              </a:spcBef>
              <a:spcAft>
                <a:spcPts val="0"/>
              </a:spcAft>
              <a:buClr>
                <a:schemeClr val="dk1"/>
              </a:buClr>
              <a:buSzPct val="100000"/>
              <a:buNone/>
            </a:pPr>
            <a:r>
              <a:t/>
            </a:r>
            <a:endParaRPr/>
          </a:p>
          <a:p>
            <a:pPr indent="-231140" lvl="0" marL="342900" rtl="0" algn="l">
              <a:lnSpc>
                <a:spcPct val="90000"/>
              </a:lnSpc>
              <a:spcBef>
                <a:spcPts val="352"/>
              </a:spcBef>
              <a:spcAft>
                <a:spcPts val="0"/>
              </a:spcAft>
              <a:buClr>
                <a:schemeClr val="dk1"/>
              </a:buClr>
              <a:buSzPct val="100000"/>
              <a:buNone/>
            </a:pPr>
            <a:r>
              <a:t/>
            </a:r>
            <a:endParaRPr/>
          </a:p>
          <a:p>
            <a:pPr indent="-231140" lvl="0" marL="342900" rtl="0" algn="l">
              <a:lnSpc>
                <a:spcPct val="90000"/>
              </a:lnSpc>
              <a:spcBef>
                <a:spcPts val="352"/>
              </a:spcBef>
              <a:spcAft>
                <a:spcPts val="0"/>
              </a:spcAft>
              <a:buClr>
                <a:schemeClr val="dk1"/>
              </a:buClr>
              <a:buSzPct val="100000"/>
              <a:buNone/>
            </a:pPr>
            <a:r>
              <a:t/>
            </a:r>
            <a:endParaRPr/>
          </a:p>
          <a:p>
            <a:pPr indent="-342900" lvl="0" marL="342900" rtl="0" algn="l">
              <a:lnSpc>
                <a:spcPct val="90000"/>
              </a:lnSpc>
              <a:spcBef>
                <a:spcPts val="352"/>
              </a:spcBef>
              <a:spcAft>
                <a:spcPts val="0"/>
              </a:spcAft>
              <a:buClr>
                <a:schemeClr val="dk1"/>
              </a:buClr>
              <a:buSzPct val="100000"/>
              <a:buFont typeface="Arial"/>
              <a:buNone/>
            </a:pPr>
            <a:br>
              <a:rPr lang="en-US"/>
            </a:br>
            <a:endParaRPr/>
          </a:p>
          <a:p>
            <a:pPr indent="-231140" lvl="0" marL="342900" rtl="0" algn="l">
              <a:lnSpc>
                <a:spcPct val="90000"/>
              </a:lnSpc>
              <a:spcBef>
                <a:spcPts val="352"/>
              </a:spcBef>
              <a:spcAft>
                <a:spcPts val="0"/>
              </a:spcAft>
              <a:buClr>
                <a:schemeClr val="dk1"/>
              </a:buClr>
              <a:buSzPct val="100000"/>
              <a:buNone/>
            </a:pPr>
            <a:r>
              <a:t/>
            </a:r>
            <a:endParaRPr/>
          </a:p>
          <a:p>
            <a:pPr indent="-231140" lvl="0" marL="342900" rtl="0" algn="l">
              <a:lnSpc>
                <a:spcPct val="90000"/>
              </a:lnSpc>
              <a:spcBef>
                <a:spcPts val="352"/>
              </a:spcBef>
              <a:spcAft>
                <a:spcPts val="0"/>
              </a:spcAft>
              <a:buClr>
                <a:schemeClr val="dk1"/>
              </a:buClr>
              <a:buSzPct val="100000"/>
              <a:buNone/>
            </a:pPr>
            <a:r>
              <a:t/>
            </a:r>
            <a:endParaRPr/>
          </a:p>
          <a:p>
            <a:pPr indent="-342900" lvl="0" marL="342900" rtl="0" algn="l">
              <a:lnSpc>
                <a:spcPct val="90000"/>
              </a:lnSpc>
              <a:spcBef>
                <a:spcPts val="352"/>
              </a:spcBef>
              <a:spcAft>
                <a:spcPts val="0"/>
              </a:spcAft>
              <a:buClr>
                <a:schemeClr val="dk1"/>
              </a:buClr>
              <a:buSzPct val="100000"/>
              <a:buFont typeface="Arial"/>
              <a:buNone/>
            </a:pPr>
            <a:br>
              <a:rPr lang="en-US"/>
            </a:br>
            <a:endParaRPr/>
          </a:p>
          <a:p>
            <a:pPr indent="-342900" lvl="0" marL="342900" rtl="0" algn="l">
              <a:lnSpc>
                <a:spcPct val="90000"/>
              </a:lnSpc>
              <a:spcBef>
                <a:spcPts val="352"/>
              </a:spcBef>
              <a:spcAft>
                <a:spcPts val="0"/>
              </a:spcAft>
              <a:buClr>
                <a:schemeClr val="dk1"/>
              </a:buClr>
              <a:buSzPct val="100000"/>
              <a:buChar char="•"/>
            </a:pPr>
            <a:r>
              <a:rPr lang="en-US"/>
              <a:t>Neither </a:t>
            </a:r>
            <a:r>
              <a:rPr i="1" lang="en-US"/>
              <a:t>T</a:t>
            </a:r>
            <a:r>
              <a:rPr baseline="-25000" i="1" lang="en-US"/>
              <a:t>3</a:t>
            </a:r>
            <a:r>
              <a:rPr lang="en-US"/>
              <a:t> nor </a:t>
            </a:r>
            <a:r>
              <a:rPr i="1" lang="en-US"/>
              <a:t>T</a:t>
            </a:r>
            <a:r>
              <a:rPr baseline="-25000" i="1" lang="en-US"/>
              <a:t>4</a:t>
            </a:r>
            <a:r>
              <a:rPr lang="en-US"/>
              <a:t> can make progress — executing  </a:t>
            </a:r>
            <a:r>
              <a:rPr b="1" lang="en-US"/>
              <a:t>lock-S</a:t>
            </a:r>
            <a:r>
              <a:rPr i="1" lang="en-US"/>
              <a:t>(B)</a:t>
            </a:r>
            <a:r>
              <a:rPr lang="en-US"/>
              <a:t> causes </a:t>
            </a:r>
            <a:r>
              <a:rPr i="1" lang="en-US"/>
              <a:t>T</a:t>
            </a:r>
            <a:r>
              <a:rPr baseline="-25000" i="1" lang="en-US"/>
              <a:t>4</a:t>
            </a:r>
            <a:r>
              <a:rPr lang="en-US"/>
              <a:t> to wait for </a:t>
            </a:r>
            <a:r>
              <a:rPr i="1" lang="en-US"/>
              <a:t>T</a:t>
            </a:r>
            <a:r>
              <a:rPr baseline="-25000" i="1" lang="en-US"/>
              <a:t>3</a:t>
            </a:r>
            <a:r>
              <a:rPr lang="en-US"/>
              <a:t> to release its lock on </a:t>
            </a:r>
            <a:r>
              <a:rPr i="1" lang="en-US"/>
              <a:t>B</a:t>
            </a:r>
            <a:r>
              <a:rPr lang="en-US"/>
              <a:t>, while executing  </a:t>
            </a:r>
            <a:r>
              <a:rPr b="1" lang="en-US"/>
              <a:t>lock-X</a:t>
            </a:r>
            <a:r>
              <a:rPr i="1" lang="en-US"/>
              <a:t>(A)</a:t>
            </a:r>
            <a:r>
              <a:rPr lang="en-US"/>
              <a:t> causes </a:t>
            </a:r>
            <a:r>
              <a:rPr i="1" lang="en-US"/>
              <a:t>T</a:t>
            </a:r>
            <a:r>
              <a:rPr baseline="-25000" i="1" lang="en-US"/>
              <a:t>3</a:t>
            </a:r>
            <a:r>
              <a:rPr i="1" lang="en-US"/>
              <a:t> </a:t>
            </a:r>
            <a:r>
              <a:rPr lang="en-US"/>
              <a:t> to wait for </a:t>
            </a:r>
            <a:r>
              <a:rPr i="1" lang="en-US"/>
              <a:t>T</a:t>
            </a:r>
            <a:r>
              <a:rPr baseline="-25000" i="1" lang="en-US"/>
              <a:t>4</a:t>
            </a:r>
            <a:r>
              <a:rPr lang="en-US"/>
              <a:t> to release its lock on </a:t>
            </a:r>
            <a:r>
              <a:rPr i="1" lang="en-US"/>
              <a:t>A</a:t>
            </a:r>
            <a:r>
              <a:rPr lang="en-US"/>
              <a:t>.</a:t>
            </a:r>
            <a:endParaRPr/>
          </a:p>
          <a:p>
            <a:pPr indent="-342900" lvl="0" marL="342900" rtl="0" algn="l">
              <a:lnSpc>
                <a:spcPct val="90000"/>
              </a:lnSpc>
              <a:spcBef>
                <a:spcPts val="352"/>
              </a:spcBef>
              <a:spcAft>
                <a:spcPts val="0"/>
              </a:spcAft>
              <a:buClr>
                <a:schemeClr val="dk1"/>
              </a:buClr>
              <a:buSzPct val="100000"/>
              <a:buChar char="•"/>
            </a:pPr>
            <a:r>
              <a:rPr lang="en-US"/>
              <a:t>Such a situation is called a </a:t>
            </a:r>
            <a:r>
              <a:rPr b="1" lang="en-US">
                <a:solidFill>
                  <a:srgbClr val="000099"/>
                </a:solidFill>
              </a:rPr>
              <a:t>deadlock</a:t>
            </a:r>
            <a:r>
              <a:rPr lang="en-US"/>
              <a:t>. </a:t>
            </a:r>
            <a:endParaRPr/>
          </a:p>
          <a:p>
            <a:pPr indent="-285750" lvl="1" marL="742950" rtl="0" algn="l">
              <a:lnSpc>
                <a:spcPct val="90000"/>
              </a:lnSpc>
              <a:spcBef>
                <a:spcPts val="308"/>
              </a:spcBef>
              <a:spcAft>
                <a:spcPts val="0"/>
              </a:spcAft>
              <a:buClr>
                <a:schemeClr val="dk1"/>
              </a:buClr>
              <a:buSzPct val="100000"/>
              <a:buChar char="–"/>
            </a:pPr>
            <a:r>
              <a:rPr lang="en-US"/>
              <a:t>To handle a deadlock one of </a:t>
            </a:r>
            <a:r>
              <a:rPr i="1" lang="en-US"/>
              <a:t>T</a:t>
            </a:r>
            <a:r>
              <a:rPr baseline="-25000" i="1" lang="en-US"/>
              <a:t>3</a:t>
            </a:r>
            <a:r>
              <a:rPr lang="en-US"/>
              <a:t> or </a:t>
            </a:r>
            <a:r>
              <a:rPr i="1" lang="en-US"/>
              <a:t>T</a:t>
            </a:r>
            <a:r>
              <a:rPr baseline="-25000" i="1" lang="en-US"/>
              <a:t>4</a:t>
            </a:r>
            <a:r>
              <a:rPr lang="en-US"/>
              <a:t> must be rolled back </a:t>
            </a:r>
            <a:br>
              <a:rPr lang="en-US"/>
            </a:br>
            <a:r>
              <a:rPr lang="en-US"/>
              <a:t>and its locks released.</a:t>
            </a:r>
            <a:endParaRPr/>
          </a:p>
        </p:txBody>
      </p:sp>
      <p:pic>
        <p:nvPicPr>
          <p:cNvPr descr="15" id="194" name="Google Shape;194;p12"/>
          <p:cNvPicPr preferRelativeResize="0"/>
          <p:nvPr/>
        </p:nvPicPr>
        <p:blipFill rotWithShape="1">
          <a:blip r:embed="rId3">
            <a:alphaModFix/>
          </a:blip>
          <a:srcRect b="0" l="0" r="0" t="0"/>
          <a:stretch/>
        </p:blipFill>
        <p:spPr>
          <a:xfrm>
            <a:off x="2765425" y="1189435"/>
            <a:ext cx="2960688" cy="183237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3"/>
          <p:cNvSpPr txBox="1"/>
          <p:nvPr>
            <p:ph type="title"/>
          </p:nvPr>
        </p:nvSpPr>
        <p:spPr>
          <a:xfrm>
            <a:off x="889000" y="41672"/>
            <a:ext cx="8077200" cy="4572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Deadlocks (Cont.)</a:t>
            </a:r>
            <a:endParaRPr/>
          </a:p>
        </p:txBody>
      </p:sp>
      <p:sp>
        <p:nvSpPr>
          <p:cNvPr id="201" name="Google Shape;201;p13"/>
          <p:cNvSpPr txBox="1"/>
          <p:nvPr>
            <p:ph idx="4294967295" type="body"/>
          </p:nvPr>
        </p:nvSpPr>
        <p:spPr>
          <a:xfrm>
            <a:off x="925513" y="584598"/>
            <a:ext cx="6915150" cy="3677840"/>
          </a:xfrm>
          <a:prstGeom prst="rect">
            <a:avLst/>
          </a:prstGeom>
          <a:noFill/>
          <a:ln>
            <a:noFill/>
          </a:ln>
        </p:spPr>
        <p:txBody>
          <a:bodyPr anchorCtr="0" anchor="t" bIns="45700" lIns="91425" spcFirstLastPara="1" rIns="91425" wrap="square" tIns="45700">
            <a:normAutofit fontScale="70000" lnSpcReduction="20000"/>
          </a:bodyPr>
          <a:lstStyle/>
          <a:p>
            <a:pPr indent="-200660" lvl="0" marL="342900" rtl="0" algn="l">
              <a:spcBef>
                <a:spcPts val="0"/>
              </a:spcBef>
              <a:spcAft>
                <a:spcPts val="0"/>
              </a:spcAft>
              <a:buClr>
                <a:schemeClr val="dk1"/>
              </a:buClr>
              <a:buSzPct val="100000"/>
              <a:buNone/>
            </a:pPr>
            <a:r>
              <a:t/>
            </a:r>
            <a:endParaRPr/>
          </a:p>
          <a:p>
            <a:pPr indent="-342900" lvl="0" marL="342900" rtl="0" algn="l">
              <a:spcBef>
                <a:spcPts val="448"/>
              </a:spcBef>
              <a:spcAft>
                <a:spcPts val="0"/>
              </a:spcAft>
              <a:buClr>
                <a:schemeClr val="dk1"/>
              </a:buClr>
              <a:buSzPct val="100000"/>
              <a:buChar char="•"/>
            </a:pPr>
            <a:r>
              <a:rPr lang="en-US"/>
              <a:t>In addition to deadlocks</a:t>
            </a:r>
            <a:r>
              <a:rPr b="1" lang="en-US">
                <a:solidFill>
                  <a:srgbClr val="000099"/>
                </a:solidFill>
              </a:rPr>
              <a:t>, </a:t>
            </a:r>
            <a:r>
              <a:rPr lang="en-US"/>
              <a:t>there is a possibility of </a:t>
            </a:r>
            <a:r>
              <a:rPr b="1" lang="en-US">
                <a:solidFill>
                  <a:srgbClr val="000099"/>
                </a:solidFill>
              </a:rPr>
              <a:t>starvation.</a:t>
            </a:r>
            <a:endParaRPr/>
          </a:p>
          <a:p>
            <a:pPr indent="-342900" lvl="0" marL="342900" rtl="0" algn="l">
              <a:spcBef>
                <a:spcPts val="448"/>
              </a:spcBef>
              <a:spcAft>
                <a:spcPts val="0"/>
              </a:spcAft>
              <a:buClr>
                <a:srgbClr val="000099"/>
              </a:buClr>
              <a:buSzPct val="100000"/>
              <a:buChar char="•"/>
            </a:pPr>
            <a:r>
              <a:rPr b="1" lang="en-US">
                <a:solidFill>
                  <a:srgbClr val="000099"/>
                </a:solidFill>
              </a:rPr>
              <a:t>Starvation </a:t>
            </a:r>
            <a:r>
              <a:rPr lang="en-US"/>
              <a:t> occurs if the concurrency control manager is badly designed. For example:</a:t>
            </a:r>
            <a:endParaRPr/>
          </a:p>
          <a:p>
            <a:pPr indent="-285750" lvl="1" marL="742950" rtl="0" algn="l">
              <a:spcBef>
                <a:spcPts val="392"/>
              </a:spcBef>
              <a:spcAft>
                <a:spcPts val="0"/>
              </a:spcAft>
              <a:buClr>
                <a:schemeClr val="dk1"/>
              </a:buClr>
              <a:buSzPct val="100000"/>
              <a:buChar char="–"/>
            </a:pPr>
            <a:r>
              <a:rPr lang="en-US"/>
              <a:t>A transaction may be waiting for an X-lock on an item, while a sequence of other transactions request and are granted an S-lock on the same item.  </a:t>
            </a:r>
            <a:endParaRPr/>
          </a:p>
          <a:p>
            <a:pPr indent="-285750" lvl="1" marL="742950" rtl="0" algn="l">
              <a:spcBef>
                <a:spcPts val="392"/>
              </a:spcBef>
              <a:spcAft>
                <a:spcPts val="0"/>
              </a:spcAft>
              <a:buClr>
                <a:schemeClr val="dk1"/>
              </a:buClr>
              <a:buSzPct val="100000"/>
              <a:buChar char="–"/>
            </a:pPr>
            <a:r>
              <a:rPr lang="en-US"/>
              <a:t>The same transaction is repeatedly rolled back due to deadlocks.</a:t>
            </a:r>
            <a:endParaRPr/>
          </a:p>
          <a:p>
            <a:pPr indent="-342900" lvl="0" marL="342900" rtl="0" algn="l">
              <a:spcBef>
                <a:spcPts val="448"/>
              </a:spcBef>
              <a:spcAft>
                <a:spcPts val="0"/>
              </a:spcAft>
              <a:buClr>
                <a:schemeClr val="dk1"/>
              </a:buClr>
              <a:buSzPct val="100000"/>
              <a:buChar char="•"/>
            </a:pPr>
            <a:r>
              <a:rPr lang="en-US"/>
              <a:t>Concurrency control manager can be designed to prevent starvation.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2fcac1702c6_1_5"/>
          <p:cNvSpPr txBox="1"/>
          <p:nvPr/>
        </p:nvSpPr>
        <p:spPr>
          <a:xfrm>
            <a:off x="-65775" y="783300"/>
            <a:ext cx="9091200" cy="436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400"/>
              </a:spcBef>
              <a:spcAft>
                <a:spcPts val="0"/>
              </a:spcAft>
              <a:buNone/>
            </a:pPr>
            <a:r>
              <a:rPr b="1" lang="en-US" sz="2000">
                <a:solidFill>
                  <a:schemeClr val="dk1"/>
                </a:solidFill>
              </a:rPr>
              <a:t>Scenario: Bank Transfers</a:t>
            </a:r>
            <a:endParaRPr b="1" sz="2000">
              <a:solidFill>
                <a:schemeClr val="dk1"/>
              </a:solidFill>
            </a:endParaRPr>
          </a:p>
          <a:p>
            <a:pPr indent="-342900" lvl="0" marL="457200" rtl="0" algn="l">
              <a:lnSpc>
                <a:spcPct val="115000"/>
              </a:lnSpc>
              <a:spcBef>
                <a:spcPts val="1200"/>
              </a:spcBef>
              <a:spcAft>
                <a:spcPts val="0"/>
              </a:spcAft>
              <a:buClr>
                <a:schemeClr val="dk1"/>
              </a:buClr>
              <a:buSzPts val="1800"/>
              <a:buAutoNum type="arabicPeriod"/>
            </a:pPr>
            <a:r>
              <a:rPr b="1" lang="en-US" sz="1800">
                <a:solidFill>
                  <a:schemeClr val="dk1"/>
                </a:solidFill>
              </a:rPr>
              <a:t>Transaction 1:</a:t>
            </a:r>
            <a:r>
              <a:rPr lang="en-US" sz="1800">
                <a:solidFill>
                  <a:schemeClr val="dk1"/>
                </a:solidFill>
              </a:rPr>
              <a:t> Wants to move $100 from </a:t>
            </a:r>
            <a:r>
              <a:rPr b="1" lang="en-US" sz="1800">
                <a:solidFill>
                  <a:schemeClr val="dk1"/>
                </a:solidFill>
              </a:rPr>
              <a:t>Account A</a:t>
            </a:r>
            <a:r>
              <a:rPr lang="en-US" sz="1800">
                <a:solidFill>
                  <a:schemeClr val="dk1"/>
                </a:solidFill>
              </a:rPr>
              <a:t> to </a:t>
            </a:r>
            <a:r>
              <a:rPr b="1" lang="en-US" sz="1800">
                <a:solidFill>
                  <a:schemeClr val="dk1"/>
                </a:solidFill>
              </a:rPr>
              <a:t>Account B</a:t>
            </a:r>
            <a:r>
              <a:rPr lang="en-US" sz="1800">
                <a:solidFill>
                  <a:schemeClr val="dk1"/>
                </a:solidFill>
              </a:rPr>
              <a:t>.</a:t>
            </a:r>
            <a:endParaRPr sz="1800">
              <a:solidFill>
                <a:schemeClr val="dk1"/>
              </a:solidFill>
            </a:endParaRPr>
          </a:p>
          <a:p>
            <a:pPr indent="-342900" lvl="1" marL="914400" rtl="0" algn="l">
              <a:lnSpc>
                <a:spcPct val="115000"/>
              </a:lnSpc>
              <a:spcBef>
                <a:spcPts val="0"/>
              </a:spcBef>
              <a:spcAft>
                <a:spcPts val="0"/>
              </a:spcAft>
              <a:buClr>
                <a:schemeClr val="dk1"/>
              </a:buClr>
              <a:buSzPts val="1800"/>
              <a:buChar char="○"/>
            </a:pPr>
            <a:r>
              <a:rPr lang="en-US" sz="1800">
                <a:solidFill>
                  <a:schemeClr val="dk1"/>
                </a:solidFill>
              </a:rPr>
              <a:t>Locks </a:t>
            </a:r>
            <a:r>
              <a:rPr b="1" lang="en-US" sz="1800">
                <a:solidFill>
                  <a:schemeClr val="dk1"/>
                </a:solidFill>
              </a:rPr>
              <a:t>Account A</a:t>
            </a:r>
            <a:r>
              <a:rPr lang="en-US" sz="1800">
                <a:solidFill>
                  <a:schemeClr val="dk1"/>
                </a:solidFill>
              </a:rPr>
              <a:t>.</a:t>
            </a:r>
            <a:endParaRPr sz="1800">
              <a:solidFill>
                <a:schemeClr val="dk1"/>
              </a:solidFill>
            </a:endParaRPr>
          </a:p>
          <a:p>
            <a:pPr indent="-342900" lvl="1" marL="914400" rtl="0" algn="l">
              <a:lnSpc>
                <a:spcPct val="115000"/>
              </a:lnSpc>
              <a:spcBef>
                <a:spcPts val="0"/>
              </a:spcBef>
              <a:spcAft>
                <a:spcPts val="0"/>
              </a:spcAft>
              <a:buClr>
                <a:schemeClr val="dk1"/>
              </a:buClr>
              <a:buSzPts val="1800"/>
              <a:buChar char="○"/>
            </a:pPr>
            <a:r>
              <a:rPr lang="en-US" sz="1800">
                <a:solidFill>
                  <a:schemeClr val="dk1"/>
                </a:solidFill>
              </a:rPr>
              <a:t>Tries to lock </a:t>
            </a:r>
            <a:r>
              <a:rPr b="1" lang="en-US" sz="1800">
                <a:solidFill>
                  <a:schemeClr val="dk1"/>
                </a:solidFill>
              </a:rPr>
              <a:t>Account B</a:t>
            </a:r>
            <a:r>
              <a:rPr lang="en-US" sz="1800">
                <a:solidFill>
                  <a:schemeClr val="dk1"/>
                </a:solidFill>
              </a:rPr>
              <a:t> (but can't because it's already locked).</a:t>
            </a:r>
            <a:endParaRPr sz="1800">
              <a:solidFill>
                <a:schemeClr val="dk1"/>
              </a:solidFill>
            </a:endParaRPr>
          </a:p>
          <a:p>
            <a:pPr indent="-342900" lvl="0" marL="457200" rtl="0" algn="l">
              <a:lnSpc>
                <a:spcPct val="115000"/>
              </a:lnSpc>
              <a:spcBef>
                <a:spcPts val="0"/>
              </a:spcBef>
              <a:spcAft>
                <a:spcPts val="0"/>
              </a:spcAft>
              <a:buClr>
                <a:schemeClr val="dk1"/>
              </a:buClr>
              <a:buSzPts val="1800"/>
              <a:buAutoNum type="arabicPeriod"/>
            </a:pPr>
            <a:r>
              <a:rPr b="1" lang="en-US" sz="1800">
                <a:solidFill>
                  <a:schemeClr val="dk1"/>
                </a:solidFill>
              </a:rPr>
              <a:t>Transaction 2:</a:t>
            </a:r>
            <a:r>
              <a:rPr lang="en-US" sz="1800">
                <a:solidFill>
                  <a:schemeClr val="dk1"/>
                </a:solidFill>
              </a:rPr>
              <a:t> Wants to move $200 from </a:t>
            </a:r>
            <a:r>
              <a:rPr b="1" lang="en-US" sz="1800">
                <a:solidFill>
                  <a:schemeClr val="dk1"/>
                </a:solidFill>
              </a:rPr>
              <a:t>Account B</a:t>
            </a:r>
            <a:r>
              <a:rPr lang="en-US" sz="1800">
                <a:solidFill>
                  <a:schemeClr val="dk1"/>
                </a:solidFill>
              </a:rPr>
              <a:t> to </a:t>
            </a:r>
            <a:r>
              <a:rPr b="1" lang="en-US" sz="1800">
                <a:solidFill>
                  <a:schemeClr val="dk1"/>
                </a:solidFill>
              </a:rPr>
              <a:t>Account A</a:t>
            </a:r>
            <a:r>
              <a:rPr lang="en-US" sz="1800">
                <a:solidFill>
                  <a:schemeClr val="dk1"/>
                </a:solidFill>
              </a:rPr>
              <a:t>.</a:t>
            </a:r>
            <a:endParaRPr sz="1800">
              <a:solidFill>
                <a:schemeClr val="dk1"/>
              </a:solidFill>
            </a:endParaRPr>
          </a:p>
          <a:p>
            <a:pPr indent="-342900" lvl="1" marL="914400" rtl="0" algn="l">
              <a:lnSpc>
                <a:spcPct val="115000"/>
              </a:lnSpc>
              <a:spcBef>
                <a:spcPts val="0"/>
              </a:spcBef>
              <a:spcAft>
                <a:spcPts val="0"/>
              </a:spcAft>
              <a:buClr>
                <a:schemeClr val="dk1"/>
              </a:buClr>
              <a:buSzPts val="1800"/>
              <a:buChar char="○"/>
            </a:pPr>
            <a:r>
              <a:rPr lang="en-US" sz="1800">
                <a:solidFill>
                  <a:schemeClr val="dk1"/>
                </a:solidFill>
              </a:rPr>
              <a:t>Locks </a:t>
            </a:r>
            <a:r>
              <a:rPr b="1" lang="en-US" sz="1800">
                <a:solidFill>
                  <a:schemeClr val="dk1"/>
                </a:solidFill>
              </a:rPr>
              <a:t>Account B</a:t>
            </a:r>
            <a:r>
              <a:rPr lang="en-US" sz="1800">
                <a:solidFill>
                  <a:schemeClr val="dk1"/>
                </a:solidFill>
              </a:rPr>
              <a:t>.</a:t>
            </a:r>
            <a:endParaRPr sz="1800">
              <a:solidFill>
                <a:schemeClr val="dk1"/>
              </a:solidFill>
            </a:endParaRPr>
          </a:p>
          <a:p>
            <a:pPr indent="-342900" lvl="1" marL="914400" rtl="0" algn="l">
              <a:lnSpc>
                <a:spcPct val="115000"/>
              </a:lnSpc>
              <a:spcBef>
                <a:spcPts val="0"/>
              </a:spcBef>
              <a:spcAft>
                <a:spcPts val="0"/>
              </a:spcAft>
              <a:buClr>
                <a:schemeClr val="dk1"/>
              </a:buClr>
              <a:buSzPts val="1800"/>
              <a:buChar char="○"/>
            </a:pPr>
            <a:r>
              <a:rPr lang="en-US" sz="1800">
                <a:solidFill>
                  <a:schemeClr val="dk1"/>
                </a:solidFill>
              </a:rPr>
              <a:t>Tries to lock </a:t>
            </a:r>
            <a:r>
              <a:rPr b="1" lang="en-US" sz="1800">
                <a:solidFill>
                  <a:schemeClr val="dk1"/>
                </a:solidFill>
              </a:rPr>
              <a:t>Account A</a:t>
            </a:r>
            <a:r>
              <a:rPr lang="en-US" sz="1800">
                <a:solidFill>
                  <a:schemeClr val="dk1"/>
                </a:solidFill>
              </a:rPr>
              <a:t> (but can't because it's already locked).</a:t>
            </a:r>
            <a:endParaRPr sz="1800">
              <a:solidFill>
                <a:schemeClr val="dk1"/>
              </a:solidFill>
            </a:endParaRPr>
          </a:p>
          <a:p>
            <a:pPr indent="0" lvl="0" marL="0" rtl="0" algn="l">
              <a:lnSpc>
                <a:spcPct val="115000"/>
              </a:lnSpc>
              <a:spcBef>
                <a:spcPts val="1400"/>
              </a:spcBef>
              <a:spcAft>
                <a:spcPts val="0"/>
              </a:spcAft>
              <a:buNone/>
            </a:pPr>
            <a:r>
              <a:rPr b="1" lang="en-US" sz="2000">
                <a:solidFill>
                  <a:schemeClr val="dk1"/>
                </a:solidFill>
              </a:rPr>
              <a:t>Deadlock Situation:</a:t>
            </a:r>
            <a:endParaRPr b="1" sz="2000">
              <a:solidFill>
                <a:schemeClr val="dk1"/>
              </a:solidFill>
            </a:endParaRPr>
          </a:p>
          <a:p>
            <a:pPr indent="-342900" lvl="0" marL="457200" rtl="0" algn="l">
              <a:lnSpc>
                <a:spcPct val="115000"/>
              </a:lnSpc>
              <a:spcBef>
                <a:spcPts val="1200"/>
              </a:spcBef>
              <a:spcAft>
                <a:spcPts val="0"/>
              </a:spcAft>
              <a:buClr>
                <a:schemeClr val="dk1"/>
              </a:buClr>
              <a:buSzPts val="1800"/>
              <a:buChar char="●"/>
            </a:pPr>
            <a:r>
              <a:rPr b="1" lang="en-US" sz="1800">
                <a:solidFill>
                  <a:schemeClr val="dk1"/>
                </a:solidFill>
              </a:rPr>
              <a:t>Transaction 1</a:t>
            </a:r>
            <a:r>
              <a:rPr lang="en-US" sz="1800">
                <a:solidFill>
                  <a:schemeClr val="dk1"/>
                </a:solidFill>
              </a:rPr>
              <a:t> is waiting for </a:t>
            </a:r>
            <a:r>
              <a:rPr b="1" lang="en-US" sz="1800">
                <a:solidFill>
                  <a:schemeClr val="dk1"/>
                </a:solidFill>
              </a:rPr>
              <a:t>Account B</a:t>
            </a:r>
            <a:r>
              <a:rPr lang="en-US" sz="1800">
                <a:solidFill>
                  <a:schemeClr val="dk1"/>
                </a:solidFill>
              </a:rPr>
              <a:t>, which </a:t>
            </a:r>
            <a:r>
              <a:rPr b="1" lang="en-US" sz="1800">
                <a:solidFill>
                  <a:schemeClr val="dk1"/>
                </a:solidFill>
              </a:rPr>
              <a:t>Transaction 2</a:t>
            </a:r>
            <a:r>
              <a:rPr lang="en-US" sz="1800">
                <a:solidFill>
                  <a:schemeClr val="dk1"/>
                </a:solidFill>
              </a:rPr>
              <a:t> has locked.</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b="1" lang="en-US" sz="1800">
                <a:solidFill>
                  <a:schemeClr val="dk1"/>
                </a:solidFill>
              </a:rPr>
              <a:t>Transaction 2</a:t>
            </a:r>
            <a:r>
              <a:rPr lang="en-US" sz="1800">
                <a:solidFill>
                  <a:schemeClr val="dk1"/>
                </a:solidFill>
              </a:rPr>
              <a:t> is waiting for </a:t>
            </a:r>
            <a:r>
              <a:rPr b="1" lang="en-US" sz="1800">
                <a:solidFill>
                  <a:schemeClr val="dk1"/>
                </a:solidFill>
              </a:rPr>
              <a:t>Account A</a:t>
            </a:r>
            <a:r>
              <a:rPr lang="en-US" sz="1800">
                <a:solidFill>
                  <a:schemeClr val="dk1"/>
                </a:solidFill>
              </a:rPr>
              <a:t>, which </a:t>
            </a:r>
            <a:r>
              <a:rPr b="1" lang="en-US" sz="1800">
                <a:solidFill>
                  <a:schemeClr val="dk1"/>
                </a:solidFill>
              </a:rPr>
              <a:t>Transaction 1</a:t>
            </a:r>
            <a:r>
              <a:rPr lang="en-US" sz="1800">
                <a:solidFill>
                  <a:schemeClr val="dk1"/>
                </a:solidFill>
              </a:rPr>
              <a:t> has locked.</a:t>
            </a:r>
            <a:endParaRPr sz="1800">
              <a:solidFill>
                <a:schemeClr val="dk1"/>
              </a:solidFill>
            </a:endParaRPr>
          </a:p>
          <a:p>
            <a:pPr indent="0" lvl="0" marL="0" rtl="0" algn="l">
              <a:lnSpc>
                <a:spcPct val="115000"/>
              </a:lnSpc>
              <a:spcBef>
                <a:spcPts val="1200"/>
              </a:spcBef>
              <a:spcAft>
                <a:spcPts val="1200"/>
              </a:spcAft>
              <a:buNone/>
            </a:pPr>
            <a:r>
              <a:rPr lang="en-US" sz="1800">
                <a:solidFill>
                  <a:schemeClr val="dk1"/>
                </a:solidFill>
              </a:rPr>
              <a:t>Both transactions are stuck, as each is waiting for the other to release a lock.</a:t>
            </a:r>
            <a:endParaRPr b="1" sz="1300">
              <a:solidFill>
                <a:schemeClr val="dk1"/>
              </a:solidFill>
            </a:endParaRPr>
          </a:p>
        </p:txBody>
      </p:sp>
      <p:sp>
        <p:nvSpPr>
          <p:cNvPr id="208" name="Google Shape;208;g2fcac1702c6_1_5"/>
          <p:cNvSpPr txBox="1"/>
          <p:nvPr/>
        </p:nvSpPr>
        <p:spPr>
          <a:xfrm>
            <a:off x="0" y="0"/>
            <a:ext cx="8446500" cy="58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200"/>
              </a:spcBef>
              <a:spcAft>
                <a:spcPts val="1200"/>
              </a:spcAft>
              <a:buNone/>
            </a:pPr>
            <a:r>
              <a:rPr b="1" lang="en-US" sz="2600">
                <a:solidFill>
                  <a:schemeClr val="dk1"/>
                </a:solidFill>
              </a:rPr>
              <a:t>Deadlock Example </a:t>
            </a:r>
            <a:endParaRPr sz="24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2fcac1702c6_1_29"/>
          <p:cNvSpPr txBox="1"/>
          <p:nvPr>
            <p:ph type="title"/>
          </p:nvPr>
        </p:nvSpPr>
        <p:spPr>
          <a:xfrm>
            <a:off x="457200" y="205979"/>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Solution</a:t>
            </a:r>
            <a:endParaRPr/>
          </a:p>
        </p:txBody>
      </p:sp>
      <p:sp>
        <p:nvSpPr>
          <p:cNvPr id="215" name="Google Shape;215;g2fcac1702c6_1_29"/>
          <p:cNvSpPr txBox="1"/>
          <p:nvPr/>
        </p:nvSpPr>
        <p:spPr>
          <a:xfrm>
            <a:off x="172275" y="1420850"/>
            <a:ext cx="8721600" cy="363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600">
                <a:solidFill>
                  <a:schemeClr val="dk1"/>
                </a:solidFill>
              </a:rPr>
              <a:t>Resource Ordering:</a:t>
            </a:r>
            <a:r>
              <a:rPr lang="en-US" sz="1600">
                <a:solidFill>
                  <a:schemeClr val="dk1"/>
                </a:solidFill>
              </a:rPr>
              <a:t> Enforce a consistent order for acquiring locks to avoid circular waits.</a:t>
            </a:r>
            <a:br>
              <a:rPr lang="en-US" sz="1600">
                <a:solidFill>
                  <a:schemeClr val="dk1"/>
                </a:solidFill>
              </a:rPr>
            </a:br>
            <a:endParaRPr sz="1600">
              <a:solidFill>
                <a:schemeClr val="dk1"/>
              </a:solidFill>
            </a:endParaRPr>
          </a:p>
          <a:p>
            <a:pPr indent="0" lvl="0" marL="0" rtl="0" algn="l">
              <a:spcBef>
                <a:spcPts val="0"/>
              </a:spcBef>
              <a:spcAft>
                <a:spcPts val="0"/>
              </a:spcAft>
              <a:buNone/>
            </a:pPr>
            <a:r>
              <a:rPr b="1" lang="en-US" sz="1600">
                <a:solidFill>
                  <a:schemeClr val="dk1"/>
                </a:solidFill>
              </a:rPr>
              <a:t>Wait-Die and Wound-Wait:</a:t>
            </a:r>
            <a:r>
              <a:rPr lang="en-US" sz="1600">
                <a:solidFill>
                  <a:schemeClr val="dk1"/>
                </a:solidFill>
              </a:rPr>
              <a:t> Older transactions can wait for younger ones; younger ones rollback if older transactions need their locks (Wait-Die). Alternatively, older transactions can roll back younger ones holding locks (Wound-Wait).</a:t>
            </a:r>
            <a:br>
              <a:rPr lang="en-US" sz="1600">
                <a:solidFill>
                  <a:schemeClr val="dk1"/>
                </a:solidFill>
              </a:rPr>
            </a:br>
            <a:endParaRPr sz="1600">
              <a:solidFill>
                <a:schemeClr val="dk1"/>
              </a:solidFill>
            </a:endParaRPr>
          </a:p>
          <a:p>
            <a:pPr indent="0" lvl="0" marL="0" rtl="0" algn="l">
              <a:spcBef>
                <a:spcPts val="0"/>
              </a:spcBef>
              <a:spcAft>
                <a:spcPts val="0"/>
              </a:spcAft>
              <a:buNone/>
            </a:pPr>
            <a:r>
              <a:rPr b="1" lang="en-US" sz="1600">
                <a:solidFill>
                  <a:schemeClr val="dk1"/>
                </a:solidFill>
              </a:rPr>
              <a:t>Timeouts:</a:t>
            </a:r>
            <a:r>
              <a:rPr lang="en-US" sz="1600">
                <a:solidFill>
                  <a:schemeClr val="dk1"/>
                </a:solidFill>
              </a:rPr>
              <a:t> Set a time limit for acquiring locks; transactions that exceed the limit are rolled back to free resources.</a:t>
            </a:r>
            <a:br>
              <a:rPr lang="en-US" sz="1600">
                <a:solidFill>
                  <a:schemeClr val="dk1"/>
                </a:solidFill>
              </a:rPr>
            </a:br>
            <a:endParaRPr sz="1600">
              <a:solidFill>
                <a:schemeClr val="dk1"/>
              </a:solidFill>
            </a:endParaRPr>
          </a:p>
          <a:p>
            <a:pPr indent="0" lvl="0" marL="0" rtl="0" algn="l">
              <a:spcBef>
                <a:spcPts val="0"/>
              </a:spcBef>
              <a:spcAft>
                <a:spcPts val="0"/>
              </a:spcAft>
              <a:buNone/>
            </a:pPr>
            <a:r>
              <a:rPr b="1" lang="en-US" sz="1600">
                <a:solidFill>
                  <a:schemeClr val="dk1"/>
                </a:solidFill>
              </a:rPr>
              <a:t>Two-Phase Locking (2PL):</a:t>
            </a:r>
            <a:r>
              <a:rPr lang="en-US" sz="1600">
                <a:solidFill>
                  <a:schemeClr val="dk1"/>
                </a:solidFill>
              </a:rPr>
              <a:t> Separate the lock acquisition (growing phase) from the lock release (shrinking phase) to prevent deadlocks.</a:t>
            </a:r>
            <a:br>
              <a:rPr lang="en-US" sz="1600">
                <a:solidFill>
                  <a:schemeClr val="dk1"/>
                </a:solidFill>
              </a:rPr>
            </a:br>
            <a:br>
              <a:rPr lang="en-US" sz="1600">
                <a:solidFill>
                  <a:schemeClr val="dk1"/>
                </a:solidFill>
              </a:rPr>
            </a:br>
            <a:r>
              <a:rPr b="1" lang="en-US" sz="1600">
                <a:solidFill>
                  <a:schemeClr val="dk1"/>
                </a:solidFill>
              </a:rPr>
              <a:t>Finer Lock Granularity:</a:t>
            </a:r>
            <a:r>
              <a:rPr lang="en-US" sz="1600">
                <a:solidFill>
                  <a:schemeClr val="dk1"/>
                </a:solidFill>
              </a:rPr>
              <a:t> Lock smaller data segments (e.g., rows instead of tables) to reduce conflicts and lower deadlock chances.</a:t>
            </a:r>
            <a:endParaRPr sz="16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4"/>
          <p:cNvSpPr txBox="1"/>
          <p:nvPr>
            <p:ph type="title"/>
          </p:nvPr>
        </p:nvSpPr>
        <p:spPr>
          <a:xfrm>
            <a:off x="552450" y="113110"/>
            <a:ext cx="8077200" cy="4572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Deadlock Detection (Cont.)</a:t>
            </a:r>
            <a:endParaRPr/>
          </a:p>
        </p:txBody>
      </p:sp>
      <p:sp>
        <p:nvSpPr>
          <p:cNvPr id="222" name="Google Shape;222;p14"/>
          <p:cNvSpPr txBox="1"/>
          <p:nvPr/>
        </p:nvSpPr>
        <p:spPr>
          <a:xfrm>
            <a:off x="909639" y="3157538"/>
            <a:ext cx="333738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000" u="none" cap="none" strike="noStrike">
                <a:solidFill>
                  <a:schemeClr val="dk1"/>
                </a:solidFill>
                <a:latin typeface="Calibri"/>
                <a:ea typeface="Calibri"/>
                <a:cs typeface="Calibri"/>
                <a:sym typeface="Calibri"/>
              </a:rPr>
              <a:t>Wait-for graph without a cycle</a:t>
            </a:r>
            <a:endParaRPr/>
          </a:p>
        </p:txBody>
      </p:sp>
      <p:sp>
        <p:nvSpPr>
          <p:cNvPr id="223" name="Google Shape;223;p14"/>
          <p:cNvSpPr txBox="1"/>
          <p:nvPr/>
        </p:nvSpPr>
        <p:spPr>
          <a:xfrm>
            <a:off x="5284788" y="3184923"/>
            <a:ext cx="298152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Wait-for graph with a cycle</a:t>
            </a:r>
            <a:endParaRPr/>
          </a:p>
        </p:txBody>
      </p:sp>
      <p:pic>
        <p:nvPicPr>
          <p:cNvPr id="224" name="Google Shape;224;p14"/>
          <p:cNvPicPr preferRelativeResize="0"/>
          <p:nvPr/>
        </p:nvPicPr>
        <p:blipFill rotWithShape="1">
          <a:blip r:embed="rId3">
            <a:alphaModFix/>
          </a:blip>
          <a:srcRect b="0" l="0" r="0" t="0"/>
          <a:stretch/>
        </p:blipFill>
        <p:spPr>
          <a:xfrm>
            <a:off x="1211263" y="1181100"/>
            <a:ext cx="2882900" cy="1595438"/>
          </a:xfrm>
          <a:prstGeom prst="rect">
            <a:avLst/>
          </a:prstGeom>
          <a:noFill/>
          <a:ln>
            <a:noFill/>
          </a:ln>
        </p:spPr>
      </p:pic>
      <p:pic>
        <p:nvPicPr>
          <p:cNvPr id="225" name="Google Shape;225;p14"/>
          <p:cNvPicPr preferRelativeResize="0"/>
          <p:nvPr/>
        </p:nvPicPr>
        <p:blipFill rotWithShape="1">
          <a:blip r:embed="rId4">
            <a:alphaModFix/>
          </a:blip>
          <a:srcRect b="0" l="0" r="0" t="0"/>
          <a:stretch/>
        </p:blipFill>
        <p:spPr>
          <a:xfrm>
            <a:off x="5599114" y="1310878"/>
            <a:ext cx="2562225" cy="140374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1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Deadlock Recovery</a:t>
            </a:r>
            <a:endParaRPr/>
          </a:p>
        </p:txBody>
      </p:sp>
      <p:sp>
        <p:nvSpPr>
          <p:cNvPr id="232" name="Google Shape;232;p15"/>
          <p:cNvSpPr txBox="1"/>
          <p:nvPr>
            <p:ph idx="4294967295" type="body"/>
          </p:nvPr>
        </p:nvSpPr>
        <p:spPr>
          <a:xfrm>
            <a:off x="814388" y="1123950"/>
            <a:ext cx="7415212" cy="3374232"/>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en-US"/>
              <a:t>When deadlock is  detected :</a:t>
            </a:r>
            <a:endParaRPr/>
          </a:p>
          <a:p>
            <a:pPr indent="-285750" lvl="1" marL="742950" rtl="0" algn="l">
              <a:spcBef>
                <a:spcPts val="434"/>
              </a:spcBef>
              <a:spcAft>
                <a:spcPts val="0"/>
              </a:spcAft>
              <a:buClr>
                <a:schemeClr val="dk1"/>
              </a:buClr>
              <a:buSzPct val="100000"/>
              <a:buChar char="–"/>
            </a:pPr>
            <a:r>
              <a:rPr lang="en-US"/>
              <a:t>Some transaction will have to rolled back (</a:t>
            </a:r>
            <a:r>
              <a:rPr lang="en-US">
                <a:solidFill>
                  <a:srgbClr val="FF0000"/>
                </a:solidFill>
              </a:rPr>
              <a:t>made a victim</a:t>
            </a:r>
            <a:r>
              <a:rPr lang="en-US"/>
              <a:t>) to break deadlock.  Select that transaction as victim that will incur minimum cost.</a:t>
            </a:r>
            <a:endParaRPr/>
          </a:p>
          <a:p>
            <a:pPr indent="-285750" lvl="1" marL="742950" rtl="0" algn="l">
              <a:spcBef>
                <a:spcPts val="434"/>
              </a:spcBef>
              <a:spcAft>
                <a:spcPts val="0"/>
              </a:spcAft>
              <a:buClr>
                <a:srgbClr val="FF0000"/>
              </a:buClr>
              <a:buSzPct val="100000"/>
              <a:buChar char="–"/>
            </a:pPr>
            <a:r>
              <a:rPr lang="en-US">
                <a:solidFill>
                  <a:srgbClr val="FF0000"/>
                </a:solidFill>
              </a:rPr>
              <a:t>Rollback</a:t>
            </a:r>
            <a:r>
              <a:rPr lang="en-US"/>
              <a:t> -- determine how far to roll back transaction</a:t>
            </a:r>
            <a:endParaRPr/>
          </a:p>
          <a:p>
            <a:pPr indent="-228600" lvl="2" marL="1143000" rtl="0" algn="l">
              <a:spcBef>
                <a:spcPts val="372"/>
              </a:spcBef>
              <a:spcAft>
                <a:spcPts val="0"/>
              </a:spcAft>
              <a:buClr>
                <a:srgbClr val="000099"/>
              </a:buClr>
              <a:buSzPct val="100000"/>
              <a:buChar char="•"/>
            </a:pPr>
            <a:r>
              <a:rPr lang="en-US">
                <a:solidFill>
                  <a:srgbClr val="000099"/>
                </a:solidFill>
              </a:rPr>
              <a:t>Total rollback</a:t>
            </a:r>
            <a:r>
              <a:rPr lang="en-US"/>
              <a:t>: Abort the transaction and then restart it.</a:t>
            </a:r>
            <a:endParaRPr/>
          </a:p>
          <a:p>
            <a:pPr indent="-228600" lvl="2" marL="1143000" rtl="0" algn="l">
              <a:spcBef>
                <a:spcPts val="372"/>
              </a:spcBef>
              <a:spcAft>
                <a:spcPts val="0"/>
              </a:spcAft>
              <a:buClr>
                <a:schemeClr val="dk1"/>
              </a:buClr>
              <a:buSzPct val="100000"/>
              <a:buChar char="•"/>
            </a:pPr>
            <a:r>
              <a:rPr lang="en-US"/>
              <a:t>More effective to roll back transaction only as far as necessary to break deadlock.</a:t>
            </a:r>
            <a:endParaRPr/>
          </a:p>
          <a:p>
            <a:pPr indent="-285750" lvl="1" marL="742950" rtl="0" algn="l">
              <a:spcBef>
                <a:spcPts val="434"/>
              </a:spcBef>
              <a:spcAft>
                <a:spcPts val="0"/>
              </a:spcAft>
              <a:buClr>
                <a:schemeClr val="dk1"/>
              </a:buClr>
              <a:buSzPct val="100000"/>
              <a:buChar char="–"/>
            </a:pPr>
            <a:r>
              <a:rPr lang="en-US"/>
              <a:t>Starvation happens if same transaction is always chosen as victim. Include the number of rollbacks in the cost factor to avoid starvation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
          <p:cNvSpPr txBox="1"/>
          <p:nvPr/>
        </p:nvSpPr>
        <p:spPr>
          <a:xfrm>
            <a:off x="5562600" y="0"/>
            <a:ext cx="3581400" cy="514350"/>
          </a:xfrm>
          <a:prstGeom prst="rect">
            <a:avLst/>
          </a:prstGeom>
          <a:noFill/>
          <a:ln cap="flat" cmpd="sng" w="9525">
            <a:solidFill>
              <a:schemeClr val="dk1"/>
            </a:solidFill>
            <a:prstDash val="solid"/>
            <a:round/>
            <a:headEnd len="sm" w="sm" type="none"/>
            <a:tailEnd len="sm" w="sm" type="none"/>
          </a:ln>
        </p:spPr>
        <p:txBody>
          <a:bodyPr anchorCtr="0" anchor="b" bIns="45700" lIns="91425" spcFirstLastPara="1" rIns="91425" wrap="square" tIns="45700">
            <a:normAutofit fontScale="75000" lnSpcReduction="20000"/>
          </a:bodyPr>
          <a:lstStyle/>
          <a:p>
            <a:pPr indent="0" lvl="0" marL="0" marR="0" rtl="0" algn="l">
              <a:spcBef>
                <a:spcPts val="0"/>
              </a:spcBef>
              <a:spcAft>
                <a:spcPts val="0"/>
              </a:spcAft>
              <a:buClr>
                <a:schemeClr val="dk1"/>
              </a:buClr>
              <a:buSzPct val="100000"/>
              <a:buFont typeface="Calibri"/>
              <a:buNone/>
            </a:pPr>
            <a:r>
              <a:rPr b="0" i="0" lang="en-US" sz="4400" u="none" cap="none" strike="noStrike">
                <a:solidFill>
                  <a:schemeClr val="dk1"/>
                </a:solidFill>
                <a:latin typeface="Calibri"/>
                <a:ea typeface="Calibri"/>
                <a:cs typeface="Calibri"/>
                <a:sym typeface="Calibri"/>
              </a:rPr>
              <a:t>Outline</a:t>
            </a:r>
            <a:endParaRPr b="0" i="0" sz="4400" u="none" cap="none" strike="noStrike">
              <a:solidFill>
                <a:schemeClr val="dk1"/>
              </a:solidFill>
              <a:latin typeface="Calibri"/>
              <a:ea typeface="Calibri"/>
              <a:cs typeface="Calibri"/>
              <a:sym typeface="Calibri"/>
            </a:endParaRPr>
          </a:p>
        </p:txBody>
      </p:sp>
      <p:sp>
        <p:nvSpPr>
          <p:cNvPr id="101" name="Google Shape;101;p2"/>
          <p:cNvSpPr txBox="1"/>
          <p:nvPr/>
        </p:nvSpPr>
        <p:spPr>
          <a:xfrm>
            <a:off x="381000" y="761999"/>
            <a:ext cx="8534400" cy="3943351"/>
          </a:xfrm>
          <a:prstGeom prst="rect">
            <a:avLst/>
          </a:prstGeom>
          <a:noFill/>
          <a:ln>
            <a:noFill/>
          </a:ln>
        </p:spPr>
        <p:txBody>
          <a:bodyPr anchorCtr="0" anchor="t" bIns="45700" lIns="91425" spcFirstLastPara="1" rIns="91425" wrap="square" tIns="45700">
            <a:noAutofit/>
          </a:bodyPr>
          <a:lstStyle/>
          <a:p>
            <a:pPr indent="-68579" lvl="0" marL="274320" marR="0" rtl="0" algn="l">
              <a:spcBef>
                <a:spcPts val="0"/>
              </a:spcBef>
              <a:spcAft>
                <a:spcPts val="0"/>
              </a:spcAft>
              <a:buClr>
                <a:srgbClr val="990000"/>
              </a:buClr>
              <a:buSzPts val="1800"/>
              <a:buFont typeface="Noto Sans Symbols"/>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Transaction Definition</a:t>
            </a:r>
            <a:endParaRPr/>
          </a:p>
          <a:p>
            <a:pPr indent="-68579" lvl="0" marL="274320" marR="0" rtl="0" algn="l">
              <a:spcBef>
                <a:spcPts val="0"/>
              </a:spcBef>
              <a:spcAft>
                <a:spcPts val="0"/>
              </a:spcAft>
              <a:buClr>
                <a:srgbClr val="990000"/>
              </a:buClr>
              <a:buSzPts val="1800"/>
              <a:buFont typeface="Noto Sans Symbols"/>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Transaction Boundaries</a:t>
            </a:r>
            <a:endParaRPr/>
          </a:p>
          <a:p>
            <a:pPr indent="-68579" lvl="0" marL="274320" marR="0" rtl="0" algn="l">
              <a:spcBef>
                <a:spcPts val="0"/>
              </a:spcBef>
              <a:spcAft>
                <a:spcPts val="0"/>
              </a:spcAft>
              <a:buClr>
                <a:srgbClr val="990000"/>
              </a:buClr>
              <a:buSzPts val="1800"/>
              <a:buFont typeface="Noto Sans Symbols"/>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Committing a transaction</a:t>
            </a:r>
            <a:endParaRPr/>
          </a:p>
          <a:p>
            <a:pPr indent="-68579" lvl="0" marL="274320" marR="0" rtl="0" algn="l">
              <a:spcBef>
                <a:spcPts val="0"/>
              </a:spcBef>
              <a:spcAft>
                <a:spcPts val="0"/>
              </a:spcAft>
              <a:buClr>
                <a:srgbClr val="990000"/>
              </a:buClr>
              <a:buSzPts val="1800"/>
              <a:buFont typeface="Noto Sans Symbols"/>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Rolling Back transaction</a:t>
            </a:r>
            <a:endParaRPr/>
          </a:p>
          <a:p>
            <a:pPr indent="-68579" lvl="0" marL="274320" marR="0" rtl="0" algn="l">
              <a:spcBef>
                <a:spcPts val="0"/>
              </a:spcBef>
              <a:spcAft>
                <a:spcPts val="0"/>
              </a:spcAft>
              <a:buClr>
                <a:srgbClr val="990000"/>
              </a:buClr>
              <a:buSzPts val="1800"/>
              <a:buFont typeface="Noto Sans Symbols"/>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Transaction Control</a:t>
            </a:r>
            <a:endParaRPr/>
          </a:p>
          <a:p>
            <a:pPr indent="-182879" lvl="1" marL="67437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Savepoint</a:t>
            </a:r>
            <a:endParaRPr b="0" i="0" sz="1800" u="none" cap="none" strike="noStrike">
              <a:solidFill>
                <a:srgbClr val="974806"/>
              </a:solidFill>
              <a:latin typeface="Calibri"/>
              <a:ea typeface="Calibri"/>
              <a:cs typeface="Calibri"/>
              <a:sym typeface="Calibri"/>
            </a:endParaRPr>
          </a:p>
          <a:p>
            <a:pPr indent="0" lvl="0" marL="91440" marR="0" rtl="0" algn="l">
              <a:spcBef>
                <a:spcPts val="0"/>
              </a:spcBef>
              <a:spcAft>
                <a:spcPts val="0"/>
              </a:spcAft>
              <a:buClr>
                <a:srgbClr val="990000"/>
              </a:buClr>
              <a:buSzPts val="1800"/>
              <a:buFont typeface="Arial"/>
              <a:buNone/>
            </a:pPr>
            <a:r>
              <a:t/>
            </a:r>
            <a:endParaRPr b="0" i="0" sz="1800" u="none" cap="none" strike="noStrike">
              <a:solidFill>
                <a:srgbClr val="974806"/>
              </a:solidFill>
              <a:latin typeface="Calibri"/>
              <a:ea typeface="Calibri"/>
              <a:cs typeface="Calibri"/>
              <a:sym typeface="Calibri"/>
            </a:endParaRPr>
          </a:p>
          <a:p>
            <a:pPr indent="-182880" lvl="0" marL="274320" marR="0" rtl="0" algn="l">
              <a:spcBef>
                <a:spcPts val="0"/>
              </a:spcBef>
              <a:spcAft>
                <a:spcPts val="0"/>
              </a:spcAft>
              <a:buClr>
                <a:srgbClr val="990000"/>
              </a:buClr>
              <a:buSzPts val="1800"/>
              <a:buFont typeface="Noto Sans Symbols"/>
              <a:buChar char="▪"/>
            </a:pPr>
            <a:r>
              <a:rPr b="0" i="0" lang="en-US" sz="1800" u="none" cap="none" strike="noStrike">
                <a:solidFill>
                  <a:srgbClr val="974806"/>
                </a:solidFill>
                <a:latin typeface="Calibri"/>
                <a:ea typeface="Calibri"/>
                <a:cs typeface="Calibri"/>
                <a:sym typeface="Calibri"/>
              </a:rPr>
              <a:t>An Example</a:t>
            </a:r>
            <a:endParaRPr/>
          </a:p>
        </p:txBody>
      </p:sp>
      <p:pic>
        <p:nvPicPr>
          <p:cNvPr descr="C:\Users\OpenClassroom\Desktop\database square.png" id="102" name="Google Shape;102;p2"/>
          <p:cNvPicPr preferRelativeResize="0"/>
          <p:nvPr/>
        </p:nvPicPr>
        <p:blipFill rotWithShape="1">
          <a:blip r:embed="rId3">
            <a:alphaModFix/>
          </a:blip>
          <a:srcRect b="0" l="0" r="0" t="0"/>
          <a:stretch/>
        </p:blipFill>
        <p:spPr>
          <a:xfrm>
            <a:off x="0" y="0"/>
            <a:ext cx="890178" cy="761999"/>
          </a:xfrm>
          <a:prstGeom prst="rect">
            <a:avLst/>
          </a:prstGeom>
          <a:noFill/>
          <a:ln>
            <a:noFill/>
          </a:ln>
        </p:spPr>
      </p:pic>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pic>
        <p:nvPicPr>
          <p:cNvPr descr="C:\Users\OpenClassroom\Desktop\database square.png" id="107" name="Google Shape;107;p3"/>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08" name="Google Shape;108;p3"/>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Transactions</a:t>
            </a:r>
            <a:endParaRPr/>
          </a:p>
        </p:txBody>
      </p:sp>
      <p:sp>
        <p:nvSpPr>
          <p:cNvPr id="109" name="Google Shape;109;p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Clr>
                <a:schemeClr val="dk1"/>
              </a:buClr>
              <a:buSzPct val="100000"/>
              <a:buChar char="•"/>
            </a:pPr>
            <a:r>
              <a:rPr lang="en-US" sz="2400"/>
              <a:t>Transaction is </a:t>
            </a:r>
            <a:r>
              <a:rPr lang="en-US" sz="2400">
                <a:solidFill>
                  <a:srgbClr val="FF0000"/>
                </a:solidFill>
              </a:rPr>
              <a:t>a series of one or more SQL statements </a:t>
            </a:r>
            <a:r>
              <a:rPr lang="en-US" sz="2400"/>
              <a:t>that are logically related or </a:t>
            </a:r>
            <a:r>
              <a:rPr lang="en-US" sz="2400">
                <a:solidFill>
                  <a:srgbClr val="C00000"/>
                </a:solidFill>
              </a:rPr>
              <a:t>a series of operations</a:t>
            </a:r>
            <a:r>
              <a:rPr lang="en-US" sz="2400"/>
              <a:t> performed on Oracle table data. </a:t>
            </a:r>
            <a:endParaRPr/>
          </a:p>
          <a:p>
            <a:pPr indent="0" lvl="0" marL="0" rtl="0" algn="l">
              <a:spcBef>
                <a:spcPts val="408"/>
              </a:spcBef>
              <a:spcAft>
                <a:spcPts val="0"/>
              </a:spcAft>
              <a:buClr>
                <a:schemeClr val="dk1"/>
              </a:buClr>
              <a:buSzPct val="100000"/>
              <a:buNone/>
            </a:pPr>
            <a:r>
              <a:t/>
            </a:r>
            <a:endParaRPr sz="2400"/>
          </a:p>
          <a:p>
            <a:pPr indent="-342900" lvl="0" marL="342900" rtl="0" algn="l">
              <a:spcBef>
                <a:spcPts val="408"/>
              </a:spcBef>
              <a:spcAft>
                <a:spcPts val="0"/>
              </a:spcAft>
              <a:buClr>
                <a:schemeClr val="dk1"/>
              </a:buClr>
              <a:buSzPct val="100000"/>
              <a:buChar char="•"/>
            </a:pPr>
            <a:r>
              <a:rPr lang="en-US" sz="2400"/>
              <a:t>Transactions are a means to break programming code into manageable units.</a:t>
            </a:r>
            <a:endParaRPr/>
          </a:p>
          <a:p>
            <a:pPr indent="0" lvl="0" marL="0" rtl="0" algn="l">
              <a:spcBef>
                <a:spcPts val="408"/>
              </a:spcBef>
              <a:spcAft>
                <a:spcPts val="0"/>
              </a:spcAft>
              <a:buClr>
                <a:schemeClr val="dk1"/>
              </a:buClr>
              <a:buSzPct val="100000"/>
              <a:buNone/>
            </a:pPr>
            <a:r>
              <a:t/>
            </a:r>
            <a:endParaRPr sz="2400"/>
          </a:p>
          <a:p>
            <a:pPr indent="-342900" lvl="0" marL="342900" rtl="0" algn="l">
              <a:spcBef>
                <a:spcPts val="408"/>
              </a:spcBef>
              <a:spcAft>
                <a:spcPts val="0"/>
              </a:spcAft>
              <a:buClr>
                <a:schemeClr val="dk1"/>
              </a:buClr>
              <a:buSzPct val="100000"/>
              <a:buChar char="•"/>
            </a:pPr>
            <a:r>
              <a:rPr lang="en-US" sz="2400"/>
              <a:t>A successfully executed SQL statement and a committed transaction are not same. Even if an SQL statement is executed successfully, unless the transaction containing the statement is committed, it can be rolled back and all changes made by the statement(s) can be undone.</a:t>
            </a:r>
            <a:endParaRPr sz="2400"/>
          </a:p>
          <a:p>
            <a:pPr indent="-213359" lvl="0" marL="342900" rtl="0" algn="l">
              <a:spcBef>
                <a:spcPts val="408"/>
              </a:spcBef>
              <a:spcAft>
                <a:spcPts val="0"/>
              </a:spcAft>
              <a:buClr>
                <a:schemeClr val="dk1"/>
              </a:buClr>
              <a:buSzPct val="100000"/>
              <a:buNone/>
            </a:pPr>
            <a:r>
              <a:t/>
            </a:r>
            <a:endParaRPr sz="2400"/>
          </a:p>
        </p:txBody>
      </p:sp>
      <p:sp>
        <p:nvSpPr>
          <p:cNvPr id="110" name="Google Shape;110;p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descr="C:\Users\OpenClassroom\Desktop\database square.png" id="115" name="Google Shape;115;p4"/>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16" name="Google Shape;116;p4"/>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Transaction Boundaries</a:t>
            </a:r>
            <a:endParaRPr/>
          </a:p>
        </p:txBody>
      </p:sp>
      <p:sp>
        <p:nvSpPr>
          <p:cNvPr id="117" name="Google Shape;117;p4"/>
          <p:cNvSpPr txBox="1"/>
          <p:nvPr>
            <p:ph idx="1" type="body"/>
          </p:nvPr>
        </p:nvSpPr>
        <p:spPr>
          <a:xfrm>
            <a:off x="457200" y="1047750"/>
            <a:ext cx="8229600" cy="35468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Font typeface="Noto Sans Symbols"/>
              <a:buChar char="⮚"/>
            </a:pPr>
            <a:r>
              <a:rPr lang="en-US" sz="2400"/>
              <a:t>A transaction has a beginning and an end.</a:t>
            </a:r>
            <a:endParaRPr/>
          </a:p>
          <a:p>
            <a:pPr indent="-342900" lvl="0" marL="342900" rtl="0" algn="l">
              <a:spcBef>
                <a:spcPts val="480"/>
              </a:spcBef>
              <a:spcAft>
                <a:spcPts val="0"/>
              </a:spcAft>
              <a:buClr>
                <a:schemeClr val="dk1"/>
              </a:buClr>
              <a:buSzPts val="2400"/>
              <a:buFont typeface="Noto Sans Symbols"/>
              <a:buChar char="⮚"/>
            </a:pPr>
            <a:r>
              <a:rPr lang="en-US" sz="2400"/>
              <a:t>A </a:t>
            </a:r>
            <a:r>
              <a:rPr lang="en-US" sz="2400">
                <a:solidFill>
                  <a:srgbClr val="FF0000"/>
                </a:solidFill>
              </a:rPr>
              <a:t>transaction begins </a:t>
            </a:r>
            <a:r>
              <a:rPr lang="en-US" sz="2400"/>
              <a:t>when one of the following events take place: </a:t>
            </a:r>
            <a:endParaRPr/>
          </a:p>
          <a:p>
            <a:pPr indent="-158750" lvl="1" marL="742950" rtl="0" algn="l">
              <a:spcBef>
                <a:spcPts val="400"/>
              </a:spcBef>
              <a:spcAft>
                <a:spcPts val="0"/>
              </a:spcAft>
              <a:buClr>
                <a:schemeClr val="dk1"/>
              </a:buClr>
              <a:buSzPts val="2000"/>
              <a:buNone/>
            </a:pPr>
            <a:r>
              <a:t/>
            </a:r>
            <a:endParaRPr sz="2000"/>
          </a:p>
          <a:p>
            <a:pPr indent="-285750" lvl="1" marL="742950" rtl="0" algn="l">
              <a:spcBef>
                <a:spcPts val="400"/>
              </a:spcBef>
              <a:spcAft>
                <a:spcPts val="0"/>
              </a:spcAft>
              <a:buClr>
                <a:schemeClr val="dk1"/>
              </a:buClr>
              <a:buSzPts val="2000"/>
              <a:buChar char="–"/>
            </a:pPr>
            <a:r>
              <a:rPr lang="en-US" sz="2000"/>
              <a:t>When the </a:t>
            </a:r>
            <a:r>
              <a:rPr lang="en-US" sz="2000">
                <a:solidFill>
                  <a:srgbClr val="C00000"/>
                </a:solidFill>
              </a:rPr>
              <a:t>first SQL statement is executed </a:t>
            </a:r>
            <a:r>
              <a:rPr lang="en-US" sz="2000"/>
              <a:t>after connecting to the database. </a:t>
            </a:r>
            <a:endParaRPr/>
          </a:p>
          <a:p>
            <a:pPr indent="-158750" lvl="1" marL="742950" rtl="0" algn="l">
              <a:spcBef>
                <a:spcPts val="400"/>
              </a:spcBef>
              <a:spcAft>
                <a:spcPts val="0"/>
              </a:spcAft>
              <a:buClr>
                <a:schemeClr val="dk1"/>
              </a:buClr>
              <a:buSzPts val="2000"/>
              <a:buNone/>
            </a:pPr>
            <a:r>
              <a:t/>
            </a:r>
            <a:endParaRPr sz="2000"/>
          </a:p>
          <a:p>
            <a:pPr indent="-285750" lvl="1" marL="742950" rtl="0" algn="l">
              <a:spcBef>
                <a:spcPts val="400"/>
              </a:spcBef>
              <a:spcAft>
                <a:spcPts val="0"/>
              </a:spcAft>
              <a:buClr>
                <a:schemeClr val="dk1"/>
              </a:buClr>
              <a:buSzPts val="2000"/>
              <a:buChar char="–"/>
            </a:pPr>
            <a:r>
              <a:rPr lang="en-US" sz="2000"/>
              <a:t>At </a:t>
            </a:r>
            <a:r>
              <a:rPr lang="en-US" sz="2000">
                <a:solidFill>
                  <a:srgbClr val="C00000"/>
                </a:solidFill>
              </a:rPr>
              <a:t>each new SQL statement issued </a:t>
            </a:r>
            <a:r>
              <a:rPr lang="en-US" sz="2000"/>
              <a:t>after a transaction is completed. </a:t>
            </a:r>
            <a:endParaRPr/>
          </a:p>
          <a:p>
            <a:pPr indent="-190500" lvl="0" marL="342900" rtl="0" algn="l">
              <a:spcBef>
                <a:spcPts val="480"/>
              </a:spcBef>
              <a:spcAft>
                <a:spcPts val="0"/>
              </a:spcAft>
              <a:buClr>
                <a:schemeClr val="dk1"/>
              </a:buClr>
              <a:buSzPts val="2400"/>
              <a:buNone/>
            </a:pPr>
            <a:r>
              <a:t/>
            </a:r>
            <a:endParaRPr sz="2400"/>
          </a:p>
        </p:txBody>
      </p:sp>
      <p:sp>
        <p:nvSpPr>
          <p:cNvPr id="118" name="Google Shape;118;p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descr="C:\Users\OpenClassroom\Desktop\database square.png" id="123" name="Google Shape;123;p5"/>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24" name="Google Shape;124;p5"/>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800"/>
              <a:buFont typeface="Calibri"/>
              <a:buNone/>
            </a:pPr>
            <a:r>
              <a:rPr lang="en-US" sz="2800"/>
              <a:t>Transaction Boundaries (Cont..)</a:t>
            </a:r>
            <a:endParaRPr sz="2800"/>
          </a:p>
        </p:txBody>
      </p:sp>
      <p:sp>
        <p:nvSpPr>
          <p:cNvPr id="125" name="Google Shape;125;p5"/>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sz="2400"/>
              <a:t>A </a:t>
            </a:r>
            <a:r>
              <a:rPr lang="en-US" sz="2400">
                <a:solidFill>
                  <a:srgbClr val="FF0000"/>
                </a:solidFill>
              </a:rPr>
              <a:t>transaction ends </a:t>
            </a:r>
            <a:r>
              <a:rPr lang="en-US" sz="2400"/>
              <a:t>when one of the following events take place: </a:t>
            </a:r>
            <a:endParaRPr/>
          </a:p>
          <a:p>
            <a:pPr indent="-285750" lvl="1" marL="742950" rtl="0" algn="l">
              <a:spcBef>
                <a:spcPts val="400"/>
              </a:spcBef>
              <a:spcAft>
                <a:spcPts val="0"/>
              </a:spcAft>
              <a:buClr>
                <a:schemeClr val="dk1"/>
              </a:buClr>
              <a:buSzPts val="2000"/>
              <a:buChar char="–"/>
            </a:pPr>
            <a:r>
              <a:rPr lang="en-US" sz="2000"/>
              <a:t> A </a:t>
            </a:r>
            <a:r>
              <a:rPr lang="en-US" sz="2000">
                <a:solidFill>
                  <a:srgbClr val="7030A0"/>
                </a:solidFill>
              </a:rPr>
              <a:t>COMMIT</a:t>
            </a:r>
            <a:r>
              <a:rPr lang="en-US" sz="2000"/>
              <a:t> or a </a:t>
            </a:r>
            <a:r>
              <a:rPr lang="en-US" sz="2000">
                <a:solidFill>
                  <a:srgbClr val="7030A0"/>
                </a:solidFill>
              </a:rPr>
              <a:t>ROLLBACK</a:t>
            </a:r>
            <a:r>
              <a:rPr lang="en-US" sz="2000"/>
              <a:t> statement is issued. </a:t>
            </a:r>
            <a:endParaRPr sz="2000"/>
          </a:p>
          <a:p>
            <a:pPr indent="-228600" lvl="2" marL="1143000" rtl="0" algn="l">
              <a:spcBef>
                <a:spcPts val="320"/>
              </a:spcBef>
              <a:spcAft>
                <a:spcPts val="0"/>
              </a:spcAft>
              <a:buClr>
                <a:srgbClr val="7030A0"/>
              </a:buClr>
              <a:buSzPts val="1600"/>
              <a:buChar char="•"/>
            </a:pPr>
            <a:r>
              <a:rPr lang="en-US" sz="1600">
                <a:solidFill>
                  <a:srgbClr val="7030A0"/>
                </a:solidFill>
              </a:rPr>
              <a:t>COMMIT</a:t>
            </a:r>
            <a:r>
              <a:rPr lang="en-US" sz="1600"/>
              <a:t> makes events within a transaction permanent.</a:t>
            </a:r>
            <a:endParaRPr/>
          </a:p>
          <a:p>
            <a:pPr indent="-228600" lvl="2" marL="1143000" rtl="0" algn="l">
              <a:spcBef>
                <a:spcPts val="320"/>
              </a:spcBef>
              <a:spcAft>
                <a:spcPts val="0"/>
              </a:spcAft>
              <a:buClr>
                <a:srgbClr val="7030A0"/>
              </a:buClr>
              <a:buSzPts val="1600"/>
              <a:buChar char="•"/>
            </a:pPr>
            <a:r>
              <a:rPr lang="en-US" sz="1600">
                <a:solidFill>
                  <a:srgbClr val="7030A0"/>
                </a:solidFill>
              </a:rPr>
              <a:t>ROLLBACK</a:t>
            </a:r>
            <a:r>
              <a:rPr lang="en-US" sz="1600"/>
              <a:t> erases events within a transaction.</a:t>
            </a:r>
            <a:endParaRPr sz="1600"/>
          </a:p>
          <a:p>
            <a:pPr indent="-285750" lvl="1" marL="742950" rtl="0" algn="l">
              <a:spcBef>
                <a:spcPts val="400"/>
              </a:spcBef>
              <a:spcAft>
                <a:spcPts val="0"/>
              </a:spcAft>
              <a:buClr>
                <a:schemeClr val="dk1"/>
              </a:buClr>
              <a:buSzPts val="2000"/>
              <a:buChar char="–"/>
            </a:pPr>
            <a:r>
              <a:rPr lang="en-US" sz="2000"/>
              <a:t>A </a:t>
            </a:r>
            <a:r>
              <a:rPr lang="en-US" sz="2000">
                <a:solidFill>
                  <a:srgbClr val="00B050"/>
                </a:solidFill>
              </a:rPr>
              <a:t>DDL statement</a:t>
            </a:r>
            <a:r>
              <a:rPr lang="en-US" sz="2000"/>
              <a:t>, like CREATE TABLE statement, is issued; because in that case a COMMIT is automatically performed.</a:t>
            </a:r>
            <a:endParaRPr/>
          </a:p>
          <a:p>
            <a:pPr indent="-285750" lvl="1" marL="742950" rtl="0" algn="l">
              <a:spcBef>
                <a:spcPts val="400"/>
              </a:spcBef>
              <a:spcAft>
                <a:spcPts val="0"/>
              </a:spcAft>
              <a:buClr>
                <a:schemeClr val="dk1"/>
              </a:buClr>
              <a:buSzPts val="2000"/>
              <a:buChar char="–"/>
            </a:pPr>
            <a:r>
              <a:rPr lang="en-US" sz="2000"/>
              <a:t>The </a:t>
            </a:r>
            <a:r>
              <a:rPr lang="en-US" sz="2000">
                <a:solidFill>
                  <a:srgbClr val="0070C0"/>
                </a:solidFill>
              </a:rPr>
              <a:t>user exits SQL*Plus.</a:t>
            </a:r>
            <a:endParaRPr sz="2000">
              <a:solidFill>
                <a:srgbClr val="0070C0"/>
              </a:solidFill>
            </a:endParaRPr>
          </a:p>
          <a:p>
            <a:pPr indent="-285750" lvl="1" marL="742950" rtl="0" algn="l">
              <a:spcBef>
                <a:spcPts val="400"/>
              </a:spcBef>
              <a:spcAft>
                <a:spcPts val="0"/>
              </a:spcAft>
              <a:buClr>
                <a:schemeClr val="dk1"/>
              </a:buClr>
              <a:buSzPts val="2000"/>
              <a:buChar char="–"/>
            </a:pPr>
            <a:r>
              <a:rPr lang="en-US" sz="2000"/>
              <a:t>The </a:t>
            </a:r>
            <a:r>
              <a:rPr lang="en-US" sz="2000">
                <a:solidFill>
                  <a:srgbClr val="C00000"/>
                </a:solidFill>
              </a:rPr>
              <a:t>system crashes.</a:t>
            </a:r>
            <a:endParaRPr sz="2000">
              <a:solidFill>
                <a:srgbClr val="C00000"/>
              </a:solidFill>
            </a:endParaRPr>
          </a:p>
          <a:p>
            <a:pPr indent="-158750" lvl="1" marL="742950" rtl="0" algn="l">
              <a:spcBef>
                <a:spcPts val="400"/>
              </a:spcBef>
              <a:spcAft>
                <a:spcPts val="0"/>
              </a:spcAft>
              <a:buClr>
                <a:schemeClr val="dk1"/>
              </a:buClr>
              <a:buSzPts val="2000"/>
              <a:buNone/>
            </a:pPr>
            <a:r>
              <a:t/>
            </a:r>
            <a:endParaRPr sz="2000"/>
          </a:p>
        </p:txBody>
      </p:sp>
      <p:sp>
        <p:nvSpPr>
          <p:cNvPr id="126" name="Google Shape;126;p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descr="C:\Users\OpenClassroom\Desktop\database square.png" id="131" name="Google Shape;131;p6"/>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32" name="Google Shape;132;p6"/>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Calibri"/>
              <a:buNone/>
            </a:pPr>
            <a:r>
              <a:rPr lang="en-US" sz="3200"/>
              <a:t>Committing a Transaction</a:t>
            </a:r>
            <a:endParaRPr/>
          </a:p>
        </p:txBody>
      </p:sp>
      <p:sp>
        <p:nvSpPr>
          <p:cNvPr id="133" name="Google Shape;133;p6"/>
          <p:cNvSpPr txBox="1"/>
          <p:nvPr>
            <p:ph idx="1" type="body"/>
          </p:nvPr>
        </p:nvSpPr>
        <p:spPr>
          <a:xfrm>
            <a:off x="457200" y="971550"/>
            <a:ext cx="8229600" cy="3733799"/>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sz="2400"/>
              <a:t>A </a:t>
            </a:r>
            <a:r>
              <a:rPr lang="en-US" sz="2400">
                <a:solidFill>
                  <a:srgbClr val="FF0000"/>
                </a:solidFill>
              </a:rPr>
              <a:t>transaction is made permanent </a:t>
            </a:r>
            <a:r>
              <a:rPr lang="en-US" sz="2400"/>
              <a:t>by issuing the SQL command COMMIT. </a:t>
            </a:r>
            <a:endParaRPr sz="2400"/>
          </a:p>
          <a:p>
            <a:pPr indent="-342900" lvl="0" marL="342900" rtl="0" algn="l">
              <a:spcBef>
                <a:spcPts val="480"/>
              </a:spcBef>
              <a:spcAft>
                <a:spcPts val="0"/>
              </a:spcAft>
              <a:buClr>
                <a:schemeClr val="dk1"/>
              </a:buClr>
              <a:buSzPts val="2400"/>
              <a:buChar char="•"/>
            </a:pPr>
            <a:r>
              <a:rPr lang="en-US" sz="2400"/>
              <a:t>The general syntax for the COMMIT command is:</a:t>
            </a:r>
            <a:endParaRPr/>
          </a:p>
          <a:p>
            <a:pPr indent="0" lvl="0" marL="0" rtl="0" algn="ctr">
              <a:spcBef>
                <a:spcPts val="600"/>
              </a:spcBef>
              <a:spcAft>
                <a:spcPts val="0"/>
              </a:spcAft>
              <a:buClr>
                <a:srgbClr val="0070C0"/>
              </a:buClr>
              <a:buSzPts val="3000"/>
              <a:buNone/>
            </a:pPr>
            <a:r>
              <a:rPr lang="en-US" sz="3000">
                <a:solidFill>
                  <a:srgbClr val="0070C0"/>
                </a:solidFill>
              </a:rPr>
              <a:t>Commit;</a:t>
            </a:r>
            <a:endParaRPr/>
          </a:p>
          <a:p>
            <a:pPr indent="-342900" lvl="0" marL="342900" rtl="0" algn="l">
              <a:spcBef>
                <a:spcPts val="480"/>
              </a:spcBef>
              <a:spcAft>
                <a:spcPts val="0"/>
              </a:spcAft>
              <a:buClr>
                <a:schemeClr val="dk1"/>
              </a:buClr>
              <a:buSzPts val="2400"/>
              <a:buChar char="•"/>
            </a:pPr>
            <a:r>
              <a:rPr lang="en-US" sz="2400"/>
              <a:t>When a COMMIT statement is issued to the database, the following results are true:</a:t>
            </a:r>
            <a:endParaRPr/>
          </a:p>
          <a:p>
            <a:pPr indent="-285750" lvl="1" marL="742950" rtl="0" algn="l">
              <a:spcBef>
                <a:spcPts val="400"/>
              </a:spcBef>
              <a:spcAft>
                <a:spcPts val="0"/>
              </a:spcAft>
              <a:buClr>
                <a:schemeClr val="dk1"/>
              </a:buClr>
              <a:buSzPts val="2000"/>
              <a:buChar char="–"/>
            </a:pPr>
            <a:r>
              <a:rPr lang="en-US" sz="2000"/>
              <a:t>All work done by the transaction becomes permanent.</a:t>
            </a:r>
            <a:endParaRPr/>
          </a:p>
          <a:p>
            <a:pPr indent="-285750" lvl="1" marL="742950" rtl="0" algn="l">
              <a:spcBef>
                <a:spcPts val="400"/>
              </a:spcBef>
              <a:spcAft>
                <a:spcPts val="0"/>
              </a:spcAft>
              <a:buClr>
                <a:schemeClr val="dk1"/>
              </a:buClr>
              <a:buSzPts val="2000"/>
              <a:buChar char="–"/>
            </a:pPr>
            <a:r>
              <a:rPr lang="en-US" sz="2000"/>
              <a:t>Other users can see changes in data made by the transaction.</a:t>
            </a:r>
            <a:endParaRPr/>
          </a:p>
          <a:p>
            <a:pPr indent="-285750" lvl="1" marL="742950" rtl="0" algn="l">
              <a:spcBef>
                <a:spcPts val="400"/>
              </a:spcBef>
              <a:spcAft>
                <a:spcPts val="0"/>
              </a:spcAft>
              <a:buClr>
                <a:schemeClr val="dk1"/>
              </a:buClr>
              <a:buSzPts val="2000"/>
              <a:buChar char="–"/>
            </a:pPr>
            <a:r>
              <a:rPr lang="en-US" sz="2000"/>
              <a:t>Any locks acquired by the transaction are released.</a:t>
            </a:r>
            <a:endParaRPr sz="2000"/>
          </a:p>
        </p:txBody>
      </p:sp>
      <p:sp>
        <p:nvSpPr>
          <p:cNvPr id="134" name="Google Shape;134;p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pic>
        <p:nvPicPr>
          <p:cNvPr descr="C:\Users\OpenClassroom\Desktop\database square.png" id="139" name="Google Shape;139;p7"/>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40" name="Google Shape;140;p7"/>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Example of Commit</a:t>
            </a:r>
            <a:endParaRPr/>
          </a:p>
        </p:txBody>
      </p:sp>
      <p:pic>
        <p:nvPicPr>
          <p:cNvPr id="141" name="Google Shape;141;p7"/>
          <p:cNvPicPr preferRelativeResize="0"/>
          <p:nvPr/>
        </p:nvPicPr>
        <p:blipFill rotWithShape="1">
          <a:blip r:embed="rId4">
            <a:alphaModFix/>
          </a:blip>
          <a:srcRect b="0" l="0" r="0" t="0"/>
          <a:stretch/>
        </p:blipFill>
        <p:spPr>
          <a:xfrm>
            <a:off x="464139" y="1200148"/>
            <a:ext cx="8172450" cy="3000375"/>
          </a:xfrm>
          <a:prstGeom prst="rect">
            <a:avLst/>
          </a:prstGeom>
          <a:noFill/>
          <a:ln>
            <a:noFill/>
          </a:ln>
        </p:spPr>
      </p:pic>
      <p:sp>
        <p:nvSpPr>
          <p:cNvPr id="142" name="Google Shape;142;p7"/>
          <p:cNvSpPr/>
          <p:nvPr/>
        </p:nvSpPr>
        <p:spPr>
          <a:xfrm>
            <a:off x="609600" y="3867150"/>
            <a:ext cx="838200" cy="152400"/>
          </a:xfrm>
          <a:prstGeom prst="rect">
            <a:avLst/>
          </a:prstGeom>
          <a:noFill/>
          <a:ln cap="flat" cmpd="sng" w="25400">
            <a:solidFill>
              <a:srgbClr val="C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3" name="Google Shape;143;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2000"/>
                                        <p:tgtEl>
                                          <p:spTgt spid="1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2fcac1702c6_1_18"/>
          <p:cNvSpPr txBox="1"/>
          <p:nvPr>
            <p:ph type="title"/>
          </p:nvPr>
        </p:nvSpPr>
        <p:spPr>
          <a:xfrm>
            <a:off x="457200" y="205979"/>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Roll Back</a:t>
            </a:r>
            <a:endParaRPr/>
          </a:p>
        </p:txBody>
      </p:sp>
      <p:sp>
        <p:nvSpPr>
          <p:cNvPr id="150" name="Google Shape;150;g2fcac1702c6_1_18"/>
          <p:cNvSpPr txBox="1"/>
          <p:nvPr>
            <p:ph idx="1" type="body"/>
          </p:nvPr>
        </p:nvSpPr>
        <p:spPr>
          <a:xfrm>
            <a:off x="457200" y="1200151"/>
            <a:ext cx="8229600" cy="3394500"/>
          </a:xfrm>
          <a:prstGeom prst="rect">
            <a:avLst/>
          </a:prstGeom>
        </p:spPr>
        <p:txBody>
          <a:bodyPr anchorCtr="0" anchor="t" bIns="45700" lIns="91425" spcFirstLastPara="1" rIns="91425" wrap="square" tIns="45700">
            <a:normAutofit lnSpcReduction="20000"/>
          </a:bodyPr>
          <a:lstStyle/>
          <a:p>
            <a:pPr indent="0" lvl="0" marL="0" rtl="0" algn="l">
              <a:lnSpc>
                <a:spcPct val="115000"/>
              </a:lnSpc>
              <a:spcBef>
                <a:spcPts val="1200"/>
              </a:spcBef>
              <a:spcAft>
                <a:spcPts val="0"/>
              </a:spcAft>
              <a:buClr>
                <a:schemeClr val="dk1"/>
              </a:buClr>
              <a:buSzPts val="1100"/>
              <a:buFont typeface="Arial"/>
              <a:buNone/>
            </a:pPr>
            <a:r>
              <a:rPr lang="en-US" sz="1900">
                <a:latin typeface="Arial"/>
                <a:ea typeface="Arial"/>
                <a:cs typeface="Arial"/>
                <a:sym typeface="Arial"/>
              </a:rPr>
              <a:t>A </a:t>
            </a:r>
            <a:r>
              <a:rPr b="1" lang="en-US" sz="1900">
                <a:latin typeface="Arial"/>
                <a:ea typeface="Arial"/>
                <a:cs typeface="Arial"/>
                <a:sym typeface="Arial"/>
              </a:rPr>
              <a:t>rollback</a:t>
            </a:r>
            <a:r>
              <a:rPr lang="en-US" sz="1900">
                <a:latin typeface="Arial"/>
                <a:ea typeface="Arial"/>
                <a:cs typeface="Arial"/>
                <a:sym typeface="Arial"/>
              </a:rPr>
              <a:t> is a proce</a:t>
            </a:r>
            <a:r>
              <a:rPr lang="en-US" sz="2150">
                <a:latin typeface="Arial"/>
                <a:ea typeface="Arial"/>
                <a:cs typeface="Arial"/>
                <a:sym typeface="Arial"/>
              </a:rPr>
              <a:t>ss that undoes changes made by a transaction, returning the database to its previous consistent state. It's used when a transaction cannot be completed successfully due to errors, deadlocks, or other issues.</a:t>
            </a:r>
            <a:endParaRPr sz="215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2150">
                <a:latin typeface="Arial"/>
                <a:ea typeface="Arial"/>
                <a:cs typeface="Arial"/>
                <a:sym typeface="Arial"/>
              </a:rPr>
              <a:t>Example:</a:t>
            </a:r>
            <a:endParaRPr b="1" sz="2150">
              <a:latin typeface="Arial"/>
              <a:ea typeface="Arial"/>
              <a:cs typeface="Arial"/>
              <a:sym typeface="Arial"/>
            </a:endParaRPr>
          </a:p>
          <a:p>
            <a:pPr indent="0" lvl="0" marL="0" rtl="0" algn="l">
              <a:lnSpc>
                <a:spcPct val="115000"/>
              </a:lnSpc>
              <a:spcBef>
                <a:spcPts val="1200"/>
              </a:spcBef>
              <a:spcAft>
                <a:spcPts val="1200"/>
              </a:spcAft>
              <a:buNone/>
            </a:pPr>
            <a:r>
              <a:rPr lang="en-US" sz="2150">
                <a:latin typeface="Arial"/>
                <a:ea typeface="Arial"/>
                <a:cs typeface="Arial"/>
                <a:sym typeface="Arial"/>
              </a:rPr>
              <a:t>If a bank transfer transaction deducts $100 from </a:t>
            </a:r>
            <a:r>
              <a:rPr b="1" lang="en-US" sz="2150">
                <a:latin typeface="Arial"/>
                <a:ea typeface="Arial"/>
                <a:cs typeface="Arial"/>
                <a:sym typeface="Arial"/>
              </a:rPr>
              <a:t>Account A</a:t>
            </a:r>
            <a:r>
              <a:rPr lang="en-US" sz="2150">
                <a:latin typeface="Arial"/>
                <a:ea typeface="Arial"/>
                <a:cs typeface="Arial"/>
                <a:sym typeface="Arial"/>
              </a:rPr>
              <a:t> but fails to add it to </a:t>
            </a:r>
            <a:r>
              <a:rPr b="1" lang="en-US" sz="2150">
                <a:latin typeface="Arial"/>
                <a:ea typeface="Arial"/>
                <a:cs typeface="Arial"/>
                <a:sym typeface="Arial"/>
              </a:rPr>
              <a:t>Account B</a:t>
            </a:r>
            <a:r>
              <a:rPr lang="en-US" sz="2150">
                <a:latin typeface="Arial"/>
                <a:ea typeface="Arial"/>
                <a:cs typeface="Arial"/>
                <a:sym typeface="Arial"/>
              </a:rPr>
              <a:t> (due to a deadlock or error), a rollback will undo the deduction, ensuring </a:t>
            </a:r>
            <a:r>
              <a:rPr b="1" lang="en-US" sz="2150">
                <a:latin typeface="Arial"/>
                <a:ea typeface="Arial"/>
                <a:cs typeface="Arial"/>
                <a:sym typeface="Arial"/>
              </a:rPr>
              <a:t>Account A</a:t>
            </a:r>
            <a:r>
              <a:rPr lang="en-US" sz="2150">
                <a:latin typeface="Arial"/>
                <a:ea typeface="Arial"/>
                <a:cs typeface="Arial"/>
                <a:sym typeface="Arial"/>
              </a:rPr>
              <a:t> still has its original balance, preventing data inconsistency.</a:t>
            </a:r>
            <a:endParaRPr sz="215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descr="C:\Users\OpenClassroom\Desktop\database square.png" id="155" name="Google Shape;155;p8"/>
          <p:cNvPicPr preferRelativeResize="0"/>
          <p:nvPr/>
        </p:nvPicPr>
        <p:blipFill rotWithShape="1">
          <a:blip r:embed="rId3">
            <a:alphaModFix/>
          </a:blip>
          <a:srcRect b="0" l="0" r="0" t="0"/>
          <a:stretch/>
        </p:blipFill>
        <p:spPr>
          <a:xfrm>
            <a:off x="0" y="0"/>
            <a:ext cx="890178" cy="761999"/>
          </a:xfrm>
          <a:prstGeom prst="rect">
            <a:avLst/>
          </a:prstGeom>
          <a:noFill/>
          <a:ln>
            <a:noFill/>
          </a:ln>
        </p:spPr>
      </p:pic>
      <p:sp>
        <p:nvSpPr>
          <p:cNvPr id="156" name="Google Shape;156;p8"/>
          <p:cNvSpPr txBox="1"/>
          <p:nvPr>
            <p:ph type="title"/>
          </p:nvPr>
        </p:nvSpPr>
        <p:spPr>
          <a:xfrm>
            <a:off x="1295400" y="205979"/>
            <a:ext cx="6400800" cy="4607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Rolling Back Transactions</a:t>
            </a:r>
            <a:endParaRPr/>
          </a:p>
        </p:txBody>
      </p:sp>
      <p:sp>
        <p:nvSpPr>
          <p:cNvPr id="157" name="Google Shape;157;p8"/>
          <p:cNvSpPr txBox="1"/>
          <p:nvPr>
            <p:ph idx="1" type="body"/>
          </p:nvPr>
        </p:nvSpPr>
        <p:spPr>
          <a:xfrm>
            <a:off x="457200" y="895350"/>
            <a:ext cx="8229600" cy="3699273"/>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Clr>
                <a:schemeClr val="dk1"/>
              </a:buClr>
              <a:buSzPct val="100000"/>
              <a:buChar char="•"/>
            </a:pPr>
            <a:r>
              <a:rPr lang="en-US" sz="2400"/>
              <a:t>Changes made to the database without </a:t>
            </a:r>
            <a:r>
              <a:rPr lang="en-US" sz="2400">
                <a:solidFill>
                  <a:srgbClr val="FF0000"/>
                </a:solidFill>
              </a:rPr>
              <a:t>COMMIT could be undone </a:t>
            </a:r>
            <a:r>
              <a:rPr lang="en-US" sz="2400"/>
              <a:t>using the ROLLBACK command.</a:t>
            </a:r>
            <a:endParaRPr/>
          </a:p>
          <a:p>
            <a:pPr indent="-224790" lvl="0" marL="342900" rtl="0" algn="l">
              <a:spcBef>
                <a:spcPts val="372"/>
              </a:spcBef>
              <a:spcAft>
                <a:spcPts val="0"/>
              </a:spcAft>
              <a:buClr>
                <a:schemeClr val="dk1"/>
              </a:buClr>
              <a:buSzPct val="100000"/>
              <a:buNone/>
            </a:pPr>
            <a:r>
              <a:t/>
            </a:r>
            <a:endParaRPr sz="2400"/>
          </a:p>
          <a:p>
            <a:pPr indent="-342900" lvl="0" marL="342900" rtl="0" algn="l">
              <a:spcBef>
                <a:spcPts val="372"/>
              </a:spcBef>
              <a:spcAft>
                <a:spcPts val="0"/>
              </a:spcAft>
              <a:buClr>
                <a:schemeClr val="dk1"/>
              </a:buClr>
              <a:buSzPct val="100000"/>
              <a:buChar char="•"/>
            </a:pPr>
            <a:r>
              <a:rPr lang="en-US" sz="2400"/>
              <a:t>The general syntax for the ROLLBACK command is:</a:t>
            </a:r>
            <a:endParaRPr/>
          </a:p>
          <a:p>
            <a:pPr indent="0" lvl="0" marL="0" rtl="0" algn="ctr">
              <a:spcBef>
                <a:spcPts val="372"/>
              </a:spcBef>
              <a:spcAft>
                <a:spcPts val="0"/>
              </a:spcAft>
              <a:buClr>
                <a:srgbClr val="0070C0"/>
              </a:buClr>
              <a:buSzPct val="100000"/>
              <a:buNone/>
            </a:pPr>
            <a:r>
              <a:rPr lang="en-US" sz="2400">
                <a:solidFill>
                  <a:srgbClr val="0070C0"/>
                </a:solidFill>
              </a:rPr>
              <a:t>ROLLBACK [TO SAVEPOINT &lt; savepoint_name&gt;]; </a:t>
            </a:r>
            <a:endParaRPr sz="2000">
              <a:solidFill>
                <a:srgbClr val="0070C0"/>
              </a:solidFill>
            </a:endParaRPr>
          </a:p>
          <a:p>
            <a:pPr indent="-342900" lvl="0" marL="342900" rtl="0" algn="l">
              <a:spcBef>
                <a:spcPts val="372"/>
              </a:spcBef>
              <a:spcAft>
                <a:spcPts val="0"/>
              </a:spcAft>
              <a:buClr>
                <a:schemeClr val="dk1"/>
              </a:buClr>
              <a:buSzPct val="100000"/>
              <a:buChar char="•"/>
            </a:pPr>
            <a:r>
              <a:rPr lang="en-US" sz="2400"/>
              <a:t>If you are not using savepoint, then simply use the following statement to rollback all the changes:</a:t>
            </a:r>
            <a:endParaRPr/>
          </a:p>
          <a:p>
            <a:pPr indent="0" lvl="0" marL="0" rtl="0" algn="ctr">
              <a:spcBef>
                <a:spcPts val="372"/>
              </a:spcBef>
              <a:spcAft>
                <a:spcPts val="0"/>
              </a:spcAft>
              <a:buClr>
                <a:srgbClr val="0070C0"/>
              </a:buClr>
              <a:buSzPct val="100000"/>
              <a:buNone/>
            </a:pPr>
            <a:r>
              <a:rPr lang="en-US" sz="2400">
                <a:solidFill>
                  <a:srgbClr val="0070C0"/>
                </a:solidFill>
              </a:rPr>
              <a:t>ROLLBACK;</a:t>
            </a:r>
            <a:endParaRPr/>
          </a:p>
          <a:p>
            <a:pPr indent="0" lvl="0" marL="0" rtl="0" algn="ctr">
              <a:spcBef>
                <a:spcPts val="372"/>
              </a:spcBef>
              <a:spcAft>
                <a:spcPts val="0"/>
              </a:spcAft>
              <a:buClr>
                <a:schemeClr val="dk1"/>
              </a:buClr>
              <a:buSzPct val="100000"/>
              <a:buNone/>
            </a:pPr>
            <a:r>
              <a:t/>
            </a:r>
            <a:endParaRPr sz="2400"/>
          </a:p>
          <a:p>
            <a:pPr indent="-342900" lvl="0" marL="342900" rtl="0" algn="l">
              <a:spcBef>
                <a:spcPts val="372"/>
              </a:spcBef>
              <a:spcAft>
                <a:spcPts val="0"/>
              </a:spcAft>
              <a:buClr>
                <a:schemeClr val="dk1"/>
              </a:buClr>
              <a:buSzPct val="100000"/>
              <a:buChar char="•"/>
            </a:pPr>
            <a:r>
              <a:rPr lang="en-US" sz="2400"/>
              <a:t>When a ROLLBACK statement is issued to the database, the following results are true:</a:t>
            </a:r>
            <a:endParaRPr/>
          </a:p>
          <a:p>
            <a:pPr indent="-285750" lvl="1" marL="742950" rtl="0" algn="l">
              <a:spcBef>
                <a:spcPts val="310"/>
              </a:spcBef>
              <a:spcAft>
                <a:spcPts val="0"/>
              </a:spcAft>
              <a:buClr>
                <a:schemeClr val="dk1"/>
              </a:buClr>
              <a:buSzPct val="100000"/>
              <a:buChar char="–"/>
            </a:pPr>
            <a:r>
              <a:rPr lang="en-US" sz="2000"/>
              <a:t>All work done by the transaction is undone.</a:t>
            </a:r>
            <a:endParaRPr/>
          </a:p>
          <a:p>
            <a:pPr indent="-285750" lvl="1" marL="742950" rtl="0" algn="l">
              <a:spcBef>
                <a:spcPts val="310"/>
              </a:spcBef>
              <a:spcAft>
                <a:spcPts val="0"/>
              </a:spcAft>
              <a:buClr>
                <a:schemeClr val="dk1"/>
              </a:buClr>
              <a:buSzPct val="100000"/>
              <a:buChar char="–"/>
            </a:pPr>
            <a:r>
              <a:rPr lang="en-US" sz="2000"/>
              <a:t>Any locks acquired by the transaction are released.</a:t>
            </a:r>
            <a:endParaRPr/>
          </a:p>
        </p:txBody>
      </p:sp>
      <p:sp>
        <p:nvSpPr>
          <p:cNvPr id="158" name="Google Shape;158;p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rgbClr val="888888"/>
                </a:solidFill>
              </a:rPr>
              <a:t>April 9, 2017</a:t>
            </a:r>
            <a:endParaRPr>
              <a:solidFill>
                <a:srgbClr val="888888"/>
              </a:solidFill>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4_Lectur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2010-07-08T21:59:02Z</dcterms:created>
  <dc:creator>OpenClassroom</dc:creator>
</cp:coreProperties>
</file>