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312" r:id="rId3"/>
    <p:sldId id="313" r:id="rId4"/>
    <p:sldId id="314" r:id="rId5"/>
    <p:sldId id="315" r:id="rId6"/>
    <p:sldId id="317" r:id="rId7"/>
    <p:sldId id="258" r:id="rId8"/>
    <p:sldId id="266" r:id="rId9"/>
    <p:sldId id="262" r:id="rId10"/>
    <p:sldId id="339" r:id="rId11"/>
    <p:sldId id="340" r:id="rId12"/>
    <p:sldId id="341" r:id="rId13"/>
    <p:sldId id="263" r:id="rId14"/>
    <p:sldId id="264" r:id="rId15"/>
    <p:sldId id="280" r:id="rId16"/>
    <p:sldId id="344" r:id="rId17"/>
    <p:sldId id="272" r:id="rId18"/>
    <p:sldId id="279" r:id="rId19"/>
    <p:sldId id="275" r:id="rId20"/>
    <p:sldId id="342" r:id="rId21"/>
    <p:sldId id="343" r:id="rId22"/>
    <p:sldId id="281" r:id="rId23"/>
    <p:sldId id="282" r:id="rId24"/>
    <p:sldId id="284" r:id="rId25"/>
    <p:sldId id="31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A57F61-3E95-4B28-9C8F-43520ECB6EF4}" type="datetimeFigureOut">
              <a:rPr lang="en-US" smtClean="0"/>
              <a:pPr/>
              <a:t>7/21/2021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0F48A3-154B-4EE0-9CDB-C68166F00ECB}" type="slidenum">
              <a:rPr lang="en-US" smtClean="0"/>
              <a:pPr/>
              <a:t>‹#›</a:t>
            </a:fld>
            <a:endParaRPr lang="en-US"/>
          </a:p>
        </p:txBody>
      </p:sp>
    </p:spTree>
    <p:extLst>
      <p:ext uri="{BB962C8B-B14F-4D97-AF65-F5344CB8AC3E}">
        <p14:creationId xmlns="" xmlns:p14="http://schemas.microsoft.com/office/powerpoint/2010/main" val="1067157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4CE0C4-6186-4B0F-A48A-61B16FC1726C}" type="datetimeFigureOut">
              <a:rPr lang="en-US" smtClean="0"/>
              <a:pPr/>
              <a:t>7/21/2021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D7B00D-558C-47A0-8C49-14FA7719B4AC}" type="slidenum">
              <a:rPr lang="en-US" smtClean="0"/>
              <a:pPr/>
              <a:t>‹#›</a:t>
            </a:fld>
            <a:endParaRPr lang="en-US"/>
          </a:p>
        </p:txBody>
      </p:sp>
    </p:spTree>
    <p:extLst>
      <p:ext uri="{BB962C8B-B14F-4D97-AF65-F5344CB8AC3E}">
        <p14:creationId xmlns="" xmlns:p14="http://schemas.microsoft.com/office/powerpoint/2010/main" val="451764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5"/>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5038">
              <a:defRPr sz="2400">
                <a:solidFill>
                  <a:schemeClr val="tx1"/>
                </a:solidFill>
                <a:latin typeface="Times New Roman" pitchFamily="18" charset="0"/>
              </a:defRPr>
            </a:lvl1pPr>
            <a:lvl2pPr marL="742950" indent="-285750" defTabSz="935038">
              <a:defRPr sz="2400">
                <a:solidFill>
                  <a:schemeClr val="tx1"/>
                </a:solidFill>
                <a:latin typeface="Times New Roman" pitchFamily="18" charset="0"/>
              </a:defRPr>
            </a:lvl2pPr>
            <a:lvl3pPr marL="1143000" indent="-228600" defTabSz="935038">
              <a:defRPr sz="2400">
                <a:solidFill>
                  <a:schemeClr val="tx1"/>
                </a:solidFill>
                <a:latin typeface="Times New Roman" pitchFamily="18" charset="0"/>
              </a:defRPr>
            </a:lvl3pPr>
            <a:lvl4pPr marL="1600200" indent="-228600" defTabSz="935038">
              <a:defRPr sz="2400">
                <a:solidFill>
                  <a:schemeClr val="tx1"/>
                </a:solidFill>
                <a:latin typeface="Times New Roman" pitchFamily="18" charset="0"/>
              </a:defRPr>
            </a:lvl4pPr>
            <a:lvl5pPr marL="2057400" indent="-228600" defTabSz="935038">
              <a:defRPr sz="2400">
                <a:solidFill>
                  <a:schemeClr val="tx1"/>
                </a:solidFill>
                <a:latin typeface="Times New Roman" pitchFamily="18" charset="0"/>
              </a:defRPr>
            </a:lvl5pPr>
            <a:lvl6pPr marL="2514600" indent="-228600" defTabSz="935038" eaLnBrk="0" fontAlgn="base" hangingPunct="0">
              <a:spcBef>
                <a:spcPct val="0"/>
              </a:spcBef>
              <a:spcAft>
                <a:spcPct val="0"/>
              </a:spcAft>
              <a:defRPr sz="2400">
                <a:solidFill>
                  <a:schemeClr val="tx1"/>
                </a:solidFill>
                <a:latin typeface="Times New Roman" pitchFamily="18" charset="0"/>
              </a:defRPr>
            </a:lvl6pPr>
            <a:lvl7pPr marL="2971800" indent="-228600" defTabSz="935038" eaLnBrk="0" fontAlgn="base" hangingPunct="0">
              <a:spcBef>
                <a:spcPct val="0"/>
              </a:spcBef>
              <a:spcAft>
                <a:spcPct val="0"/>
              </a:spcAft>
              <a:defRPr sz="2400">
                <a:solidFill>
                  <a:schemeClr val="tx1"/>
                </a:solidFill>
                <a:latin typeface="Times New Roman" pitchFamily="18" charset="0"/>
              </a:defRPr>
            </a:lvl7pPr>
            <a:lvl8pPr marL="3429000" indent="-228600" defTabSz="935038" eaLnBrk="0" fontAlgn="base" hangingPunct="0">
              <a:spcBef>
                <a:spcPct val="0"/>
              </a:spcBef>
              <a:spcAft>
                <a:spcPct val="0"/>
              </a:spcAft>
              <a:defRPr sz="2400">
                <a:solidFill>
                  <a:schemeClr val="tx1"/>
                </a:solidFill>
                <a:latin typeface="Times New Roman" pitchFamily="18" charset="0"/>
              </a:defRPr>
            </a:lvl8pPr>
            <a:lvl9pPr marL="3886200" indent="-228600" defTabSz="935038" eaLnBrk="0" fontAlgn="base" hangingPunct="0">
              <a:spcBef>
                <a:spcPct val="0"/>
              </a:spcBef>
              <a:spcAft>
                <a:spcPct val="0"/>
              </a:spcAft>
              <a:defRPr sz="2400">
                <a:solidFill>
                  <a:schemeClr val="tx1"/>
                </a:solidFill>
                <a:latin typeface="Times New Roman" pitchFamily="18" charset="0"/>
              </a:defRPr>
            </a:lvl9pPr>
          </a:lstStyle>
          <a:p>
            <a:fld id="{BB19FA99-C8FC-4723-A546-2E798BB8BF4C}" type="slidenum">
              <a:rPr lang="en-US" sz="1000" smtClean="0"/>
              <a:pPr/>
              <a:t>3</a:t>
            </a:fld>
            <a:endParaRPr lang="en-US" sz="1000"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mtClean="0"/>
              <a:t>Cross section al studies are some of the first studies completed because of  ease and low cost</a:t>
            </a:r>
          </a:p>
        </p:txBody>
      </p:sp>
    </p:spTree>
    <p:extLst>
      <p:ext uri="{BB962C8B-B14F-4D97-AF65-F5344CB8AC3E}">
        <p14:creationId xmlns="" xmlns:p14="http://schemas.microsoft.com/office/powerpoint/2010/main" val="2971162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5038">
              <a:defRPr sz="2400">
                <a:solidFill>
                  <a:schemeClr val="tx1"/>
                </a:solidFill>
                <a:latin typeface="Times New Roman" pitchFamily="18" charset="0"/>
              </a:defRPr>
            </a:lvl1pPr>
            <a:lvl2pPr marL="742950" indent="-285750" defTabSz="935038">
              <a:defRPr sz="2400">
                <a:solidFill>
                  <a:schemeClr val="tx1"/>
                </a:solidFill>
                <a:latin typeface="Times New Roman" pitchFamily="18" charset="0"/>
              </a:defRPr>
            </a:lvl2pPr>
            <a:lvl3pPr marL="1143000" indent="-228600" defTabSz="935038">
              <a:defRPr sz="2400">
                <a:solidFill>
                  <a:schemeClr val="tx1"/>
                </a:solidFill>
                <a:latin typeface="Times New Roman" pitchFamily="18" charset="0"/>
              </a:defRPr>
            </a:lvl3pPr>
            <a:lvl4pPr marL="1600200" indent="-228600" defTabSz="935038">
              <a:defRPr sz="2400">
                <a:solidFill>
                  <a:schemeClr val="tx1"/>
                </a:solidFill>
                <a:latin typeface="Times New Roman" pitchFamily="18" charset="0"/>
              </a:defRPr>
            </a:lvl4pPr>
            <a:lvl5pPr marL="2057400" indent="-228600" defTabSz="935038">
              <a:defRPr sz="2400">
                <a:solidFill>
                  <a:schemeClr val="tx1"/>
                </a:solidFill>
                <a:latin typeface="Times New Roman" pitchFamily="18" charset="0"/>
              </a:defRPr>
            </a:lvl5pPr>
            <a:lvl6pPr marL="2514600" indent="-228600" defTabSz="935038" eaLnBrk="0" fontAlgn="base" hangingPunct="0">
              <a:spcBef>
                <a:spcPct val="0"/>
              </a:spcBef>
              <a:spcAft>
                <a:spcPct val="0"/>
              </a:spcAft>
              <a:defRPr sz="2400">
                <a:solidFill>
                  <a:schemeClr val="tx1"/>
                </a:solidFill>
                <a:latin typeface="Times New Roman" pitchFamily="18" charset="0"/>
              </a:defRPr>
            </a:lvl6pPr>
            <a:lvl7pPr marL="2971800" indent="-228600" defTabSz="935038" eaLnBrk="0" fontAlgn="base" hangingPunct="0">
              <a:spcBef>
                <a:spcPct val="0"/>
              </a:spcBef>
              <a:spcAft>
                <a:spcPct val="0"/>
              </a:spcAft>
              <a:defRPr sz="2400">
                <a:solidFill>
                  <a:schemeClr val="tx1"/>
                </a:solidFill>
                <a:latin typeface="Times New Roman" pitchFamily="18" charset="0"/>
              </a:defRPr>
            </a:lvl7pPr>
            <a:lvl8pPr marL="3429000" indent="-228600" defTabSz="935038" eaLnBrk="0" fontAlgn="base" hangingPunct="0">
              <a:spcBef>
                <a:spcPct val="0"/>
              </a:spcBef>
              <a:spcAft>
                <a:spcPct val="0"/>
              </a:spcAft>
              <a:defRPr sz="2400">
                <a:solidFill>
                  <a:schemeClr val="tx1"/>
                </a:solidFill>
                <a:latin typeface="Times New Roman" pitchFamily="18" charset="0"/>
              </a:defRPr>
            </a:lvl8pPr>
            <a:lvl9pPr marL="3886200" indent="-228600" defTabSz="935038" eaLnBrk="0" fontAlgn="base" hangingPunct="0">
              <a:spcBef>
                <a:spcPct val="0"/>
              </a:spcBef>
              <a:spcAft>
                <a:spcPct val="0"/>
              </a:spcAft>
              <a:defRPr sz="2400">
                <a:solidFill>
                  <a:schemeClr val="tx1"/>
                </a:solidFill>
                <a:latin typeface="Times New Roman" pitchFamily="18" charset="0"/>
              </a:defRPr>
            </a:lvl9pPr>
          </a:lstStyle>
          <a:p>
            <a:fld id="{D8EE1B36-FDAC-45AB-B50D-FD0A55413035}" type="slidenum">
              <a:rPr lang="en-US" sz="1000" smtClean="0">
                <a:latin typeface="Arial" pitchFamily="34" charset="0"/>
                <a:cs typeface="Arial" pitchFamily="34" charset="0"/>
              </a:rPr>
              <a:pPr/>
              <a:t>4</a:t>
            </a:fld>
            <a:endParaRPr lang="en-US" sz="1000" smtClean="0">
              <a:latin typeface="Arial" pitchFamily="34" charset="0"/>
              <a:cs typeface="Arial" pitchFamily="34"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 xmlns:p14="http://schemas.microsoft.com/office/powerpoint/2010/main" val="500253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5038">
              <a:defRPr sz="2400">
                <a:solidFill>
                  <a:schemeClr val="tx1"/>
                </a:solidFill>
                <a:latin typeface="Times New Roman" pitchFamily="18" charset="0"/>
              </a:defRPr>
            </a:lvl1pPr>
            <a:lvl2pPr marL="742950" indent="-285750" defTabSz="935038">
              <a:defRPr sz="2400">
                <a:solidFill>
                  <a:schemeClr val="tx1"/>
                </a:solidFill>
                <a:latin typeface="Times New Roman" pitchFamily="18" charset="0"/>
              </a:defRPr>
            </a:lvl2pPr>
            <a:lvl3pPr marL="1143000" indent="-228600" defTabSz="935038">
              <a:defRPr sz="2400">
                <a:solidFill>
                  <a:schemeClr val="tx1"/>
                </a:solidFill>
                <a:latin typeface="Times New Roman" pitchFamily="18" charset="0"/>
              </a:defRPr>
            </a:lvl3pPr>
            <a:lvl4pPr marL="1600200" indent="-228600" defTabSz="935038">
              <a:defRPr sz="2400">
                <a:solidFill>
                  <a:schemeClr val="tx1"/>
                </a:solidFill>
                <a:latin typeface="Times New Roman" pitchFamily="18" charset="0"/>
              </a:defRPr>
            </a:lvl4pPr>
            <a:lvl5pPr marL="2057400" indent="-228600" defTabSz="935038">
              <a:defRPr sz="2400">
                <a:solidFill>
                  <a:schemeClr val="tx1"/>
                </a:solidFill>
                <a:latin typeface="Times New Roman" pitchFamily="18" charset="0"/>
              </a:defRPr>
            </a:lvl5pPr>
            <a:lvl6pPr marL="2514600" indent="-228600" defTabSz="935038" eaLnBrk="0" fontAlgn="base" hangingPunct="0">
              <a:spcBef>
                <a:spcPct val="0"/>
              </a:spcBef>
              <a:spcAft>
                <a:spcPct val="0"/>
              </a:spcAft>
              <a:defRPr sz="2400">
                <a:solidFill>
                  <a:schemeClr val="tx1"/>
                </a:solidFill>
                <a:latin typeface="Times New Roman" pitchFamily="18" charset="0"/>
              </a:defRPr>
            </a:lvl6pPr>
            <a:lvl7pPr marL="2971800" indent="-228600" defTabSz="935038" eaLnBrk="0" fontAlgn="base" hangingPunct="0">
              <a:spcBef>
                <a:spcPct val="0"/>
              </a:spcBef>
              <a:spcAft>
                <a:spcPct val="0"/>
              </a:spcAft>
              <a:defRPr sz="2400">
                <a:solidFill>
                  <a:schemeClr val="tx1"/>
                </a:solidFill>
                <a:latin typeface="Times New Roman" pitchFamily="18" charset="0"/>
              </a:defRPr>
            </a:lvl7pPr>
            <a:lvl8pPr marL="3429000" indent="-228600" defTabSz="935038" eaLnBrk="0" fontAlgn="base" hangingPunct="0">
              <a:spcBef>
                <a:spcPct val="0"/>
              </a:spcBef>
              <a:spcAft>
                <a:spcPct val="0"/>
              </a:spcAft>
              <a:defRPr sz="2400">
                <a:solidFill>
                  <a:schemeClr val="tx1"/>
                </a:solidFill>
                <a:latin typeface="Times New Roman" pitchFamily="18" charset="0"/>
              </a:defRPr>
            </a:lvl8pPr>
            <a:lvl9pPr marL="3886200" indent="-228600" defTabSz="935038" eaLnBrk="0" fontAlgn="base" hangingPunct="0">
              <a:spcBef>
                <a:spcPct val="0"/>
              </a:spcBef>
              <a:spcAft>
                <a:spcPct val="0"/>
              </a:spcAft>
              <a:defRPr sz="2400">
                <a:solidFill>
                  <a:schemeClr val="tx1"/>
                </a:solidFill>
                <a:latin typeface="Times New Roman" pitchFamily="18" charset="0"/>
              </a:defRPr>
            </a:lvl9pPr>
          </a:lstStyle>
          <a:p>
            <a:fld id="{8597322F-0F11-43F8-BDA6-A8FE40D0C56F}" type="slidenum">
              <a:rPr lang="en-US" sz="1000" smtClean="0"/>
              <a:pPr/>
              <a:t>5</a:t>
            </a:fld>
            <a:endParaRPr lang="en-US" sz="1000"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mtClean="0"/>
              <a:t>Cross-sectional studies examine a point in time</a:t>
            </a:r>
          </a:p>
        </p:txBody>
      </p:sp>
    </p:spTree>
    <p:extLst>
      <p:ext uri="{BB962C8B-B14F-4D97-AF65-F5344CB8AC3E}">
        <p14:creationId xmlns="" xmlns:p14="http://schemas.microsoft.com/office/powerpoint/2010/main" val="3269511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5038">
              <a:defRPr sz="2400">
                <a:solidFill>
                  <a:schemeClr val="tx1"/>
                </a:solidFill>
                <a:latin typeface="Times New Roman" pitchFamily="18" charset="0"/>
              </a:defRPr>
            </a:lvl1pPr>
            <a:lvl2pPr marL="742950" indent="-285750" defTabSz="935038">
              <a:defRPr sz="2400">
                <a:solidFill>
                  <a:schemeClr val="tx1"/>
                </a:solidFill>
                <a:latin typeface="Times New Roman" pitchFamily="18" charset="0"/>
              </a:defRPr>
            </a:lvl2pPr>
            <a:lvl3pPr marL="1143000" indent="-228600" defTabSz="935038">
              <a:defRPr sz="2400">
                <a:solidFill>
                  <a:schemeClr val="tx1"/>
                </a:solidFill>
                <a:latin typeface="Times New Roman" pitchFamily="18" charset="0"/>
              </a:defRPr>
            </a:lvl3pPr>
            <a:lvl4pPr marL="1600200" indent="-228600" defTabSz="935038">
              <a:defRPr sz="2400">
                <a:solidFill>
                  <a:schemeClr val="tx1"/>
                </a:solidFill>
                <a:latin typeface="Times New Roman" pitchFamily="18" charset="0"/>
              </a:defRPr>
            </a:lvl4pPr>
            <a:lvl5pPr marL="2057400" indent="-228600" defTabSz="935038">
              <a:defRPr sz="2400">
                <a:solidFill>
                  <a:schemeClr val="tx1"/>
                </a:solidFill>
                <a:latin typeface="Times New Roman" pitchFamily="18" charset="0"/>
              </a:defRPr>
            </a:lvl5pPr>
            <a:lvl6pPr marL="2514600" indent="-228600" defTabSz="935038" eaLnBrk="0" fontAlgn="base" hangingPunct="0">
              <a:spcBef>
                <a:spcPct val="0"/>
              </a:spcBef>
              <a:spcAft>
                <a:spcPct val="0"/>
              </a:spcAft>
              <a:defRPr sz="2400">
                <a:solidFill>
                  <a:schemeClr val="tx1"/>
                </a:solidFill>
                <a:latin typeface="Times New Roman" pitchFamily="18" charset="0"/>
              </a:defRPr>
            </a:lvl6pPr>
            <a:lvl7pPr marL="2971800" indent="-228600" defTabSz="935038" eaLnBrk="0" fontAlgn="base" hangingPunct="0">
              <a:spcBef>
                <a:spcPct val="0"/>
              </a:spcBef>
              <a:spcAft>
                <a:spcPct val="0"/>
              </a:spcAft>
              <a:defRPr sz="2400">
                <a:solidFill>
                  <a:schemeClr val="tx1"/>
                </a:solidFill>
                <a:latin typeface="Times New Roman" pitchFamily="18" charset="0"/>
              </a:defRPr>
            </a:lvl7pPr>
            <a:lvl8pPr marL="3429000" indent="-228600" defTabSz="935038" eaLnBrk="0" fontAlgn="base" hangingPunct="0">
              <a:spcBef>
                <a:spcPct val="0"/>
              </a:spcBef>
              <a:spcAft>
                <a:spcPct val="0"/>
              </a:spcAft>
              <a:defRPr sz="2400">
                <a:solidFill>
                  <a:schemeClr val="tx1"/>
                </a:solidFill>
                <a:latin typeface="Times New Roman" pitchFamily="18" charset="0"/>
              </a:defRPr>
            </a:lvl8pPr>
            <a:lvl9pPr marL="3886200" indent="-228600" defTabSz="935038" eaLnBrk="0" fontAlgn="base" hangingPunct="0">
              <a:spcBef>
                <a:spcPct val="0"/>
              </a:spcBef>
              <a:spcAft>
                <a:spcPct val="0"/>
              </a:spcAft>
              <a:defRPr sz="2400">
                <a:solidFill>
                  <a:schemeClr val="tx1"/>
                </a:solidFill>
                <a:latin typeface="Times New Roman" pitchFamily="18" charset="0"/>
              </a:defRPr>
            </a:lvl9pPr>
          </a:lstStyle>
          <a:p>
            <a:fld id="{D2927B36-0955-4B58-BB36-8C0B16D59F0F}" type="slidenum">
              <a:rPr lang="en-US" sz="1000" smtClean="0"/>
              <a:pPr/>
              <a:t>6</a:t>
            </a:fld>
            <a:endParaRPr lang="en-US" sz="1000"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b="1" smtClean="0"/>
              <a:t>Cross-sectional study</a:t>
            </a:r>
          </a:p>
          <a:p>
            <a:r>
              <a:rPr lang="en-US" smtClean="0"/>
              <a:t>From Wikipedia, the free encyclopedia</a:t>
            </a:r>
          </a:p>
          <a:p>
            <a:r>
              <a:rPr lang="en-US" smtClean="0"/>
              <a:t>http://en.wikipedia.org/wiki/Cross-sectional_study</a:t>
            </a:r>
          </a:p>
        </p:txBody>
      </p:sp>
    </p:spTree>
    <p:extLst>
      <p:ext uri="{BB962C8B-B14F-4D97-AF65-F5344CB8AC3E}">
        <p14:creationId xmlns="" xmlns:p14="http://schemas.microsoft.com/office/powerpoint/2010/main" val="1458852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704503-971F-4D81-8E1B-4CD207A2B380}"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04503-971F-4D81-8E1B-4CD207A2B380}"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04503-971F-4D81-8E1B-4CD207A2B380}"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5696903-4DDB-496A-9DD1-749E20B1C97F}" type="datetime1">
              <a:rPr lang="en-US"/>
              <a:pPr>
                <a:defRPr/>
              </a:pPr>
              <a:t>7/21/2021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D75C9B-74DC-45DA-9064-E765352C057D}" type="slidenum">
              <a:rPr lang="en-US"/>
              <a:pPr>
                <a:defRPr/>
              </a:pPr>
              <a:t>‹#›</a:t>
            </a:fld>
            <a:endParaRPr lang="en-US"/>
          </a:p>
        </p:txBody>
      </p:sp>
    </p:spTree>
    <p:extLst>
      <p:ext uri="{BB962C8B-B14F-4D97-AF65-F5344CB8AC3E}">
        <p14:creationId xmlns="" xmlns:p14="http://schemas.microsoft.com/office/powerpoint/2010/main" val="256924058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smtClean="0"/>
              <a:t>Click to edit Master title style</a:t>
            </a:r>
            <a:endParaRPr lang="ru-RU"/>
          </a:p>
        </p:txBody>
      </p:sp>
      <p:sp>
        <p:nvSpPr>
          <p:cNvPr id="3" name="Table Placeholder 2"/>
          <p:cNvSpPr>
            <a:spLocks noGrp="1"/>
          </p:cNvSpPr>
          <p:nvPr>
            <p:ph type="tbl" idx="1"/>
          </p:nvPr>
        </p:nvSpPr>
        <p:spPr>
          <a:xfrm>
            <a:off x="685800" y="1641475"/>
            <a:ext cx="7772400" cy="4454525"/>
          </a:xfrm>
        </p:spPr>
        <p:txBody>
          <a:bodyPr/>
          <a:lstStyle/>
          <a:p>
            <a:pPr lvl="0"/>
            <a:endParaRPr lang="ru-RU" noProof="0" smtClean="0"/>
          </a:p>
        </p:txBody>
      </p:sp>
      <p:sp>
        <p:nvSpPr>
          <p:cNvPr id="4" name="Rectangle 1032"/>
          <p:cNvSpPr>
            <a:spLocks noGrp="1" noChangeArrowheads="1"/>
          </p:cNvSpPr>
          <p:nvPr>
            <p:ph type="dt" sz="half" idx="10"/>
          </p:nvPr>
        </p:nvSpPr>
        <p:spPr>
          <a:ln/>
        </p:spPr>
        <p:txBody>
          <a:bodyPr/>
          <a:lstStyle>
            <a:lvl1pPr>
              <a:defRPr/>
            </a:lvl1pPr>
          </a:lstStyle>
          <a:p>
            <a:pPr>
              <a:defRPr/>
            </a:pPr>
            <a:endParaRPr lang="ru-RU"/>
          </a:p>
        </p:txBody>
      </p:sp>
      <p:sp>
        <p:nvSpPr>
          <p:cNvPr id="5" name="Rectangle 1033"/>
          <p:cNvSpPr>
            <a:spLocks noGrp="1" noChangeArrowheads="1"/>
          </p:cNvSpPr>
          <p:nvPr>
            <p:ph type="ftr" sz="quarter" idx="11"/>
          </p:nvPr>
        </p:nvSpPr>
        <p:spPr>
          <a:ln/>
        </p:spPr>
        <p:txBody>
          <a:bodyPr/>
          <a:lstStyle>
            <a:lvl1pPr>
              <a:defRPr/>
            </a:lvl1pPr>
          </a:lstStyle>
          <a:p>
            <a:pPr>
              <a:defRPr/>
            </a:pPr>
            <a:endParaRPr lang="ru-RU"/>
          </a:p>
        </p:txBody>
      </p:sp>
      <p:sp>
        <p:nvSpPr>
          <p:cNvPr id="6" name="Rectangle 1034"/>
          <p:cNvSpPr>
            <a:spLocks noGrp="1" noChangeArrowheads="1"/>
          </p:cNvSpPr>
          <p:nvPr>
            <p:ph type="sldNum" sz="quarter" idx="12"/>
          </p:nvPr>
        </p:nvSpPr>
        <p:spPr>
          <a:ln/>
        </p:spPr>
        <p:txBody>
          <a:bodyPr/>
          <a:lstStyle>
            <a:lvl1pPr>
              <a:defRPr/>
            </a:lvl1pPr>
          </a:lstStyle>
          <a:p>
            <a:pPr>
              <a:defRPr/>
            </a:pPr>
            <a:fld id="{E833D7EB-BB73-4EF4-9D7B-D831B64F8E69}" type="slidenum">
              <a:rPr lang="ar-SA"/>
              <a:pPr>
                <a:defRPr/>
              </a:pPr>
              <a:t>‹#›</a:t>
            </a:fld>
            <a:endParaRPr lang="en-US"/>
          </a:p>
        </p:txBody>
      </p:sp>
    </p:spTree>
    <p:extLst>
      <p:ext uri="{BB962C8B-B14F-4D97-AF65-F5344CB8AC3E}">
        <p14:creationId xmlns="" xmlns:p14="http://schemas.microsoft.com/office/powerpoint/2010/main" val="2780933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04503-971F-4D81-8E1B-4CD207A2B380}"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704503-971F-4D81-8E1B-4CD207A2B380}" type="datetimeFigureOut">
              <a:rPr lang="en-US" smtClean="0"/>
              <a:pPr/>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704503-971F-4D81-8E1B-4CD207A2B380}" type="datetimeFigureOut">
              <a:rPr lang="en-US" smtClean="0"/>
              <a:pPr/>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704503-971F-4D81-8E1B-4CD207A2B380}" type="datetimeFigureOut">
              <a:rPr lang="en-US" smtClean="0"/>
              <a:pPr/>
              <a:t>7/21/2021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704503-971F-4D81-8E1B-4CD207A2B380}" type="datetimeFigureOut">
              <a:rPr lang="en-US" smtClean="0"/>
              <a:pPr/>
              <a:t>7/21/2021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04503-971F-4D81-8E1B-4CD207A2B380}" type="datetimeFigureOut">
              <a:rPr lang="en-US" smtClean="0"/>
              <a:pPr/>
              <a:t>7/21/2021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04503-971F-4D81-8E1B-4CD207A2B380}" type="datetimeFigureOut">
              <a:rPr lang="en-US" smtClean="0"/>
              <a:pPr/>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04503-971F-4D81-8E1B-4CD207A2B380}" type="datetimeFigureOut">
              <a:rPr lang="en-US" smtClean="0"/>
              <a:pPr/>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3F85A-CD72-44F0-8A0A-961F93AFB8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04503-971F-4D81-8E1B-4CD207A2B380}" type="datetimeFigureOut">
              <a:rPr lang="en-US" smtClean="0"/>
              <a:pPr/>
              <a:t>7/21/2021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3F85A-CD72-44F0-8A0A-961F93AFB8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b="1" dirty="0" smtClean="0">
                <a:solidFill>
                  <a:srgbClr val="FF0000"/>
                </a:solidFill>
              </a:rPr>
              <a:t>Epidemiological studies</a:t>
            </a:r>
            <a:endParaRPr lang="en-US" b="1" dirty="0">
              <a:solidFill>
                <a:srgbClr val="FF0000"/>
              </a:solidFill>
            </a:endParaRPr>
          </a:p>
        </p:txBody>
      </p:sp>
      <p:sp>
        <p:nvSpPr>
          <p:cNvPr id="4" name="Subtitle 2"/>
          <p:cNvSpPr>
            <a:spLocks noGrp="1"/>
          </p:cNvSpPr>
          <p:nvPr/>
        </p:nvSpPr>
        <p:spPr>
          <a:xfrm>
            <a:off x="1066800" y="4114800"/>
            <a:ext cx="7000875" cy="2217738"/>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2400" b="1" dirty="0" smtClean="0">
                <a:solidFill>
                  <a:schemeClr val="tx1">
                    <a:lumMod val="75000"/>
                    <a:lumOff val="25000"/>
                  </a:schemeClr>
                </a:solidFill>
              </a:rPr>
              <a:t>Faisal </a:t>
            </a:r>
            <a:r>
              <a:rPr lang="en-US" sz="2400" b="1" dirty="0">
                <a:solidFill>
                  <a:schemeClr val="tx1">
                    <a:lumMod val="75000"/>
                    <a:lumOff val="25000"/>
                  </a:schemeClr>
                </a:solidFill>
              </a:rPr>
              <a:t>Muhammad</a:t>
            </a:r>
            <a:endParaRPr lang="en-US" sz="2400" dirty="0">
              <a:solidFill>
                <a:schemeClr val="tx1">
                  <a:lumMod val="75000"/>
                  <a:lumOff val="25000"/>
                </a:schemeClr>
              </a:solidFill>
            </a:endParaRPr>
          </a:p>
          <a:p>
            <a:pPr algn="ctr">
              <a:defRPr/>
            </a:pPr>
            <a:r>
              <a:rPr lang="en-US" sz="2400" dirty="0">
                <a:solidFill>
                  <a:schemeClr val="tx1">
                    <a:lumMod val="75000"/>
                    <a:lumOff val="25000"/>
                  </a:schemeClr>
                </a:solidFill>
              </a:rPr>
              <a:t>Lecturer &amp; IMPH Coordinator,                                                         Department of Public Health, </a:t>
            </a:r>
            <a:r>
              <a:rPr lang="en-US" sz="2400" dirty="0" smtClean="0">
                <a:solidFill>
                  <a:schemeClr val="tx1">
                    <a:lumMod val="75000"/>
                    <a:lumOff val="25000"/>
                  </a:schemeClr>
                </a:solidFill>
              </a:rPr>
              <a:t>DIU</a:t>
            </a:r>
            <a:endParaRPr lang="en-US" sz="2400" dirty="0">
              <a:solidFill>
                <a:schemeClr val="tx1">
                  <a:lumMod val="75000"/>
                  <a:lumOff val="25000"/>
                </a:schemeClr>
              </a:solidFill>
            </a:endParaRPr>
          </a:p>
          <a:p>
            <a:pPr eaLnBrk="1" hangingPunct="1">
              <a:defRPr/>
            </a:pPr>
            <a:endParaRPr lang="en-US" sz="24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42938" y="0"/>
            <a:ext cx="7772400" cy="1219200"/>
          </a:xfrm>
        </p:spPr>
        <p:txBody>
          <a:bodyPr/>
          <a:lstStyle/>
          <a:p>
            <a:pPr eaLnBrk="1" hangingPunct="1">
              <a:defRPr/>
            </a:pPr>
            <a:r>
              <a:rPr lang="en-US" sz="3200" dirty="0" smtClean="0">
                <a:solidFill>
                  <a:srgbClr val="FF0000"/>
                </a:solidFill>
              </a:rPr>
              <a:t>What is odds ratio?</a:t>
            </a:r>
            <a:endParaRPr lang="en-US" sz="3200" dirty="0" smtClean="0">
              <a:solidFill>
                <a:srgbClr val="002060"/>
              </a:solidFill>
            </a:endParaRPr>
          </a:p>
        </p:txBody>
      </p:sp>
      <p:sp>
        <p:nvSpPr>
          <p:cNvPr id="56323" name="Rectangle 3"/>
          <p:cNvSpPr>
            <a:spLocks noGrp="1" noChangeArrowheads="1"/>
          </p:cNvSpPr>
          <p:nvPr>
            <p:ph idx="1"/>
          </p:nvPr>
        </p:nvSpPr>
        <p:spPr>
          <a:xfrm>
            <a:off x="500063" y="928688"/>
            <a:ext cx="8643937" cy="5700712"/>
          </a:xfrm>
        </p:spPr>
        <p:txBody>
          <a:bodyPr>
            <a:noAutofit/>
          </a:bodyPr>
          <a:lstStyle/>
          <a:p>
            <a:pPr algn="just" eaLnBrk="1" hangingPunct="1">
              <a:lnSpc>
                <a:spcPct val="90000"/>
              </a:lnSpc>
              <a:defRPr/>
            </a:pPr>
            <a:r>
              <a:rPr lang="en-US" sz="2800" b="1" dirty="0" smtClean="0">
                <a:solidFill>
                  <a:srgbClr val="333399"/>
                </a:solidFill>
              </a:rPr>
              <a:t>In case-control study design  to identify the odds ratio at first we need to;</a:t>
            </a:r>
          </a:p>
          <a:p>
            <a:pPr lvl="1" algn="just" eaLnBrk="1" hangingPunct="1">
              <a:lnSpc>
                <a:spcPct val="90000"/>
              </a:lnSpc>
              <a:buClr>
                <a:srgbClr val="333399"/>
              </a:buClr>
              <a:defRPr/>
            </a:pPr>
            <a:r>
              <a:rPr lang="en-US" sz="2400" dirty="0" smtClean="0"/>
              <a:t>classify persons </a:t>
            </a:r>
            <a:r>
              <a:rPr lang="en-US" sz="2400" dirty="0" smtClean="0">
                <a:solidFill>
                  <a:srgbClr val="FFC000"/>
                </a:solidFill>
              </a:rPr>
              <a:t>on the basis of infection status</a:t>
            </a:r>
          </a:p>
          <a:p>
            <a:pPr lvl="1" algn="just" eaLnBrk="1" hangingPunct="1">
              <a:lnSpc>
                <a:spcPct val="90000"/>
              </a:lnSpc>
              <a:buClr>
                <a:srgbClr val="333399"/>
              </a:buClr>
              <a:defRPr/>
            </a:pPr>
            <a:r>
              <a:rPr lang="en-US" sz="2400" dirty="0" smtClean="0"/>
              <a:t>compare odds of </a:t>
            </a:r>
            <a:r>
              <a:rPr lang="en-US" sz="2400" dirty="0" smtClean="0">
                <a:solidFill>
                  <a:srgbClr val="FFC000"/>
                </a:solidFill>
              </a:rPr>
              <a:t>exposed to suspected causal agent</a:t>
            </a:r>
            <a:r>
              <a:rPr lang="en-US" sz="2400" dirty="0" smtClean="0"/>
              <a:t> between cases and control subjects</a:t>
            </a:r>
          </a:p>
          <a:p>
            <a:pPr algn="just">
              <a:defRPr/>
            </a:pPr>
            <a:r>
              <a:rPr lang="en-US" sz="2800" dirty="0" smtClean="0"/>
              <a:t>An odds ratio is another measure of association which quantifies the relationship between an exposure and health outcome from a comparative study. It is sometimes called the </a:t>
            </a:r>
            <a:r>
              <a:rPr lang="en-US" sz="2800" b="1" dirty="0" smtClean="0"/>
              <a:t>cross-product ratio. </a:t>
            </a:r>
            <a:r>
              <a:rPr lang="en-US" sz="2800" dirty="0" smtClean="0"/>
              <a:t>The odds ratio is calculated as:</a:t>
            </a:r>
          </a:p>
          <a:p>
            <a:pPr>
              <a:buFont typeface="Wingdings" pitchFamily="2" charset="2"/>
              <a:buNone/>
              <a:defRPr/>
            </a:pPr>
            <a:r>
              <a:rPr lang="en-US" sz="2800" i="1" dirty="0" smtClean="0"/>
              <a:t>                              ad</a:t>
            </a:r>
            <a:endParaRPr lang="en-US" sz="2800" dirty="0" smtClean="0"/>
          </a:p>
          <a:p>
            <a:pPr>
              <a:defRPr/>
            </a:pPr>
            <a:r>
              <a:rPr lang="en-US" sz="2800" i="1" dirty="0" smtClean="0"/>
              <a:t>Odds ratio =-------------------------</a:t>
            </a:r>
          </a:p>
          <a:p>
            <a:pPr>
              <a:buFont typeface="Wingdings" pitchFamily="2" charset="2"/>
              <a:buNone/>
              <a:defRPr/>
            </a:pPr>
            <a:r>
              <a:rPr lang="en-US" sz="2800" i="1" dirty="0" smtClean="0"/>
              <a:t>                               </a:t>
            </a:r>
            <a:r>
              <a:rPr lang="en-US" sz="2800" i="1" dirty="0" err="1" smtClean="0"/>
              <a:t>bc</a:t>
            </a:r>
            <a:endParaRPr lang="en-US" sz="2800" i="1" dirty="0" smtClean="0"/>
          </a:p>
        </p:txBody>
      </p:sp>
      <p:sp>
        <p:nvSpPr>
          <p:cNvPr id="22532" name="Rectangle 11"/>
          <p:cNvSpPr>
            <a:spLocks noGrp="1" noChangeArrowheads="1"/>
          </p:cNvSpPr>
          <p:nvPr>
            <p:ph type="sldNum" sz="quarter" idx="12"/>
          </p:nvPr>
        </p:nvSpPr>
        <p:spPr>
          <a:xfrm>
            <a:off x="7010400" y="6492875"/>
            <a:ext cx="2133600" cy="365125"/>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32F2D78-C991-4453-8B48-1F6043612810}" type="slidenum">
              <a:rPr lang="en-US" smtClean="0">
                <a:solidFill>
                  <a:srgbClr val="0070C0"/>
                </a:solidFill>
              </a:rPr>
              <a:pPr/>
              <a:t>10</a:t>
            </a:fld>
            <a:endParaRPr lang="en-US" smtClean="0">
              <a:solidFill>
                <a:srgbClr val="0070C0"/>
              </a:solidFill>
            </a:endParaRPr>
          </a:p>
        </p:txBody>
      </p:sp>
    </p:spTree>
    <p:extLst>
      <p:ext uri="{BB962C8B-B14F-4D97-AF65-F5344CB8AC3E}">
        <p14:creationId xmlns="" xmlns:p14="http://schemas.microsoft.com/office/powerpoint/2010/main" val="80529461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56323">
                                            <p:txEl>
                                              <p:pRg st="4" end="4"/>
                                            </p:txEl>
                                          </p:spTgt>
                                        </p:tgtEl>
                                        <p:attrNameLst>
                                          <p:attrName>style.visibility</p:attrName>
                                        </p:attrNameLst>
                                      </p:cBhvr>
                                      <p:to>
                                        <p:strVal val="visible"/>
                                      </p:to>
                                    </p:set>
                                    <p:animEffect transition="in" filter="diamond(in)">
                                      <p:cBhvr>
                                        <p:cTn id="7" dur="2000"/>
                                        <p:tgtEl>
                                          <p:spTgt spid="56323">
                                            <p:txEl>
                                              <p:pRg st="4" end="4"/>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56323">
                                            <p:txEl>
                                              <p:pRg st="5" end="5"/>
                                            </p:txEl>
                                          </p:spTgt>
                                        </p:tgtEl>
                                        <p:attrNameLst>
                                          <p:attrName>style.visibility</p:attrName>
                                        </p:attrNameLst>
                                      </p:cBhvr>
                                      <p:to>
                                        <p:strVal val="visible"/>
                                      </p:to>
                                    </p:set>
                                    <p:animEffect transition="in" filter="diamond(in)">
                                      <p:cBhvr>
                                        <p:cTn id="10" dur="2000"/>
                                        <p:tgtEl>
                                          <p:spTgt spid="56323">
                                            <p:txEl>
                                              <p:pRg st="5" end="5"/>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56323">
                                            <p:txEl>
                                              <p:pRg st="6" end="6"/>
                                            </p:txEl>
                                          </p:spTgt>
                                        </p:tgtEl>
                                        <p:attrNameLst>
                                          <p:attrName>style.visibility</p:attrName>
                                        </p:attrNameLst>
                                      </p:cBhvr>
                                      <p:to>
                                        <p:strVal val="visible"/>
                                      </p:to>
                                    </p:set>
                                    <p:animEffect transition="in" filter="diamond(in)">
                                      <p:cBhvr>
                                        <p:cTn id="13" dur="2000"/>
                                        <p:tgtEl>
                                          <p:spTgt spid="563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11"/>
          <p:cNvSpPr>
            <a:spLocks noGrp="1" noChangeArrowheads="1"/>
          </p:cNvSpPr>
          <p:nvPr>
            <p:ph type="sldNum" sz="quarter" idx="12"/>
          </p:nvPr>
        </p:nvSpPr>
        <p:spPr>
          <a:xfrm>
            <a:off x="7010400" y="6492875"/>
            <a:ext cx="2133600" cy="365125"/>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8A2CBEB-5074-4485-A46D-95EFFCA8C10A}" type="slidenum">
              <a:rPr lang="en-US" smtClean="0">
                <a:solidFill>
                  <a:srgbClr val="0070C0"/>
                </a:solidFill>
              </a:rPr>
              <a:pPr/>
              <a:t>11</a:t>
            </a:fld>
            <a:endParaRPr lang="en-US" dirty="0" smtClean="0">
              <a:solidFill>
                <a:srgbClr val="0070C0"/>
              </a:solidFill>
            </a:endParaRPr>
          </a:p>
        </p:txBody>
      </p:sp>
      <p:graphicFrame>
        <p:nvGraphicFramePr>
          <p:cNvPr id="6" name="Table 5"/>
          <p:cNvGraphicFramePr>
            <a:graphicFrameLocks noGrp="1"/>
          </p:cNvGraphicFramePr>
          <p:nvPr/>
        </p:nvGraphicFramePr>
        <p:xfrm>
          <a:off x="990600" y="1143000"/>
          <a:ext cx="6977063" cy="1571625"/>
        </p:xfrm>
        <a:graphic>
          <a:graphicData uri="http://schemas.openxmlformats.org/drawingml/2006/table">
            <a:tbl>
              <a:tblPr firstRow="1" bandRow="1">
                <a:tableStyleId>{5C22544A-7EE6-4342-B048-85BDC9FD1C3A}</a:tableStyleId>
              </a:tblPr>
              <a:tblGrid>
                <a:gridCol w="1744266"/>
                <a:gridCol w="1662503"/>
                <a:gridCol w="1826028"/>
                <a:gridCol w="1744266"/>
              </a:tblGrid>
              <a:tr h="523875">
                <a:tc>
                  <a:txBody>
                    <a:bodyPr/>
                    <a:lstStyle/>
                    <a:p>
                      <a:r>
                        <a:rPr lang="en-US" sz="1800" dirty="0" smtClean="0"/>
                        <a:t>Groups</a:t>
                      </a:r>
                      <a:endParaRPr lang="en-US" sz="1800" dirty="0"/>
                    </a:p>
                  </a:txBody>
                  <a:tcPr marL="91439" marR="91439"/>
                </a:tc>
                <a:tc>
                  <a:txBody>
                    <a:bodyPr/>
                    <a:lstStyle/>
                    <a:p>
                      <a:r>
                        <a:rPr lang="en-US" sz="1800" dirty="0" smtClean="0"/>
                        <a:t>Case </a:t>
                      </a:r>
                      <a:endParaRPr lang="en-US" sz="1800" dirty="0"/>
                    </a:p>
                  </a:txBody>
                  <a:tcPr marL="91439" marR="91439"/>
                </a:tc>
                <a:tc>
                  <a:txBody>
                    <a:bodyPr/>
                    <a:lstStyle/>
                    <a:p>
                      <a:r>
                        <a:rPr lang="en-US" sz="1800" dirty="0" smtClean="0"/>
                        <a:t>Non-case </a:t>
                      </a:r>
                      <a:endParaRPr lang="en-US" sz="1800" dirty="0"/>
                    </a:p>
                  </a:txBody>
                  <a:tcPr marL="91439" marR="91439"/>
                </a:tc>
                <a:tc>
                  <a:txBody>
                    <a:bodyPr/>
                    <a:lstStyle/>
                    <a:p>
                      <a:r>
                        <a:rPr lang="en-US" sz="1800" dirty="0" smtClean="0"/>
                        <a:t>Total</a:t>
                      </a:r>
                      <a:endParaRPr lang="en-US" sz="1800" dirty="0"/>
                    </a:p>
                  </a:txBody>
                  <a:tcPr marL="91439" marR="91439"/>
                </a:tc>
              </a:tr>
              <a:tr h="523875">
                <a:tc>
                  <a:txBody>
                    <a:bodyPr/>
                    <a:lstStyle/>
                    <a:p>
                      <a:r>
                        <a:rPr lang="en-US" sz="1800" dirty="0" smtClean="0"/>
                        <a:t>Exposed </a:t>
                      </a:r>
                      <a:endParaRPr lang="en-US" sz="1800" dirty="0"/>
                    </a:p>
                  </a:txBody>
                  <a:tcPr marL="91439" marR="91439"/>
                </a:tc>
                <a:tc>
                  <a:txBody>
                    <a:bodyPr/>
                    <a:lstStyle/>
                    <a:p>
                      <a:r>
                        <a:rPr lang="en-US" sz="1800" dirty="0" smtClean="0"/>
                        <a:t>a</a:t>
                      </a:r>
                      <a:endParaRPr lang="en-US" sz="1800" dirty="0"/>
                    </a:p>
                  </a:txBody>
                  <a:tcPr marL="91439" marR="91439"/>
                </a:tc>
                <a:tc>
                  <a:txBody>
                    <a:bodyPr/>
                    <a:lstStyle/>
                    <a:p>
                      <a:r>
                        <a:rPr lang="en-US" sz="1800" dirty="0" smtClean="0"/>
                        <a:t>b</a:t>
                      </a:r>
                      <a:endParaRPr lang="en-US" sz="1800" dirty="0"/>
                    </a:p>
                  </a:txBody>
                  <a:tcPr marL="91439" marR="91439"/>
                </a:tc>
                <a:tc>
                  <a:txBody>
                    <a:bodyPr/>
                    <a:lstStyle/>
                    <a:p>
                      <a:r>
                        <a:rPr lang="en-US" sz="1800" dirty="0" err="1" smtClean="0"/>
                        <a:t>a+b</a:t>
                      </a:r>
                      <a:endParaRPr lang="en-US" sz="1800" dirty="0"/>
                    </a:p>
                  </a:txBody>
                  <a:tcPr marL="91439" marR="91439"/>
                </a:tc>
              </a:tr>
              <a:tr h="523875">
                <a:tc>
                  <a:txBody>
                    <a:bodyPr/>
                    <a:lstStyle/>
                    <a:p>
                      <a:r>
                        <a:rPr lang="en-US" sz="1800" dirty="0" smtClean="0"/>
                        <a:t>Unexposed </a:t>
                      </a:r>
                      <a:endParaRPr lang="en-US" sz="1800" dirty="0"/>
                    </a:p>
                  </a:txBody>
                  <a:tcPr marL="91439" marR="91439"/>
                </a:tc>
                <a:tc>
                  <a:txBody>
                    <a:bodyPr/>
                    <a:lstStyle/>
                    <a:p>
                      <a:r>
                        <a:rPr lang="en-US" sz="1800" dirty="0" smtClean="0"/>
                        <a:t>c</a:t>
                      </a:r>
                      <a:endParaRPr lang="en-US" sz="1800" dirty="0"/>
                    </a:p>
                  </a:txBody>
                  <a:tcPr marL="91439" marR="91439"/>
                </a:tc>
                <a:tc>
                  <a:txBody>
                    <a:bodyPr/>
                    <a:lstStyle/>
                    <a:p>
                      <a:r>
                        <a:rPr lang="en-US" sz="1800" dirty="0" smtClean="0"/>
                        <a:t>d</a:t>
                      </a:r>
                      <a:endParaRPr lang="en-US" sz="1800" dirty="0"/>
                    </a:p>
                  </a:txBody>
                  <a:tcPr marL="91439" marR="91439"/>
                </a:tc>
                <a:tc>
                  <a:txBody>
                    <a:bodyPr/>
                    <a:lstStyle/>
                    <a:p>
                      <a:r>
                        <a:rPr lang="en-US" sz="1800" dirty="0" err="1" smtClean="0"/>
                        <a:t>c+d</a:t>
                      </a:r>
                      <a:endParaRPr lang="en-US" sz="1800" dirty="0"/>
                    </a:p>
                  </a:txBody>
                  <a:tcPr marL="91439" marR="91439"/>
                </a:tc>
              </a:tr>
            </a:tbl>
          </a:graphicData>
        </a:graphic>
      </p:graphicFrame>
      <p:sp>
        <p:nvSpPr>
          <p:cNvPr id="23578" name="Rectangle 6"/>
          <p:cNvSpPr>
            <a:spLocks noChangeArrowheads="1"/>
          </p:cNvSpPr>
          <p:nvPr/>
        </p:nvSpPr>
        <p:spPr bwMode="auto">
          <a:xfrm>
            <a:off x="762000" y="533400"/>
            <a:ext cx="785812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eaLnBrk="1" hangingPunct="1">
              <a:buFont typeface="Wingdings" pitchFamily="2" charset="2"/>
              <a:buChar char="q"/>
            </a:pPr>
            <a:r>
              <a:rPr lang="en-US" dirty="0"/>
              <a:t>  Such two-by-two table is often useful to find out the odds:</a:t>
            </a:r>
          </a:p>
        </p:txBody>
      </p:sp>
      <p:sp>
        <p:nvSpPr>
          <p:cNvPr id="23579" name="Rectangle 7"/>
          <p:cNvSpPr>
            <a:spLocks noChangeArrowheads="1"/>
          </p:cNvSpPr>
          <p:nvPr/>
        </p:nvSpPr>
        <p:spPr bwMode="auto">
          <a:xfrm>
            <a:off x="1000125" y="3357563"/>
            <a:ext cx="7858125" cy="2678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eaLnBrk="1" hangingPunct="1"/>
            <a:r>
              <a:rPr lang="en-US" i="1"/>
              <a:t>Here, </a:t>
            </a:r>
          </a:p>
          <a:p>
            <a:pPr eaLnBrk="1" hangingPunct="1"/>
            <a:r>
              <a:rPr lang="en-US" i="1"/>
              <a:t>a = number of persons with disease and with exposure </a:t>
            </a:r>
          </a:p>
          <a:p>
            <a:pPr eaLnBrk="1" hangingPunct="1"/>
            <a:r>
              <a:rPr lang="en-US" i="1"/>
              <a:t>b = number of persons without disease, but with exposure </a:t>
            </a:r>
          </a:p>
          <a:p>
            <a:pPr eaLnBrk="1" hangingPunct="1"/>
            <a:r>
              <a:rPr lang="en-US" i="1"/>
              <a:t>c = number of persons with disease, but without exposure </a:t>
            </a:r>
          </a:p>
          <a:p>
            <a:pPr eaLnBrk="1" hangingPunct="1"/>
            <a:r>
              <a:rPr lang="en-US" i="1"/>
              <a:t>d = number of persons without disease and without exposure </a:t>
            </a:r>
          </a:p>
          <a:p>
            <a:pPr eaLnBrk="1" hangingPunct="1"/>
            <a:r>
              <a:rPr lang="en-US" i="1"/>
              <a:t>a + c = total number of persons with disease (“cases”)</a:t>
            </a:r>
          </a:p>
          <a:p>
            <a:pPr eaLnBrk="1" hangingPunct="1"/>
            <a:r>
              <a:rPr lang="en-US" i="1"/>
              <a:t>b + d = total number of persons without disease (“controls”)</a:t>
            </a:r>
            <a:endParaRPr lang="en-US"/>
          </a:p>
        </p:txBody>
      </p:sp>
    </p:spTree>
    <p:extLst>
      <p:ext uri="{BB962C8B-B14F-4D97-AF65-F5344CB8AC3E}">
        <p14:creationId xmlns="" xmlns:p14="http://schemas.microsoft.com/office/powerpoint/2010/main" val="383535793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857250" y="0"/>
            <a:ext cx="7772400" cy="1143000"/>
          </a:xfrm>
        </p:spPr>
        <p:txBody>
          <a:bodyPr/>
          <a:lstStyle/>
          <a:p>
            <a:pPr eaLnBrk="1" hangingPunct="1">
              <a:defRPr/>
            </a:pPr>
            <a:r>
              <a:rPr lang="en-US" sz="3200" smtClean="0">
                <a:solidFill>
                  <a:srgbClr val="FF0000"/>
                </a:solidFill>
              </a:rPr>
              <a:t>How to find odds ratio?</a:t>
            </a:r>
            <a:endParaRPr lang="en-US" sz="3200" dirty="0" smtClean="0">
              <a:solidFill>
                <a:srgbClr val="002060"/>
              </a:solidFill>
            </a:endParaRPr>
          </a:p>
        </p:txBody>
      </p:sp>
      <p:sp>
        <p:nvSpPr>
          <p:cNvPr id="57347" name="Rectangle 3"/>
          <p:cNvSpPr>
            <a:spLocks noGrp="1" noChangeArrowheads="1"/>
          </p:cNvSpPr>
          <p:nvPr>
            <p:ph type="body" sz="half" idx="1"/>
          </p:nvPr>
        </p:nvSpPr>
        <p:spPr>
          <a:xfrm>
            <a:off x="0" y="857250"/>
            <a:ext cx="9144000" cy="1714500"/>
          </a:xfrm>
        </p:spPr>
        <p:txBody>
          <a:bodyPr>
            <a:normAutofit fontScale="92500"/>
          </a:bodyPr>
          <a:lstStyle/>
          <a:p>
            <a:pPr lvl="1" eaLnBrk="1" hangingPunct="1">
              <a:lnSpc>
                <a:spcPct val="90000"/>
              </a:lnSpc>
              <a:buClr>
                <a:srgbClr val="333399"/>
              </a:buClr>
              <a:buFontTx/>
              <a:buNone/>
              <a:defRPr/>
            </a:pPr>
            <a:r>
              <a:rPr lang="en-US" dirty="0" smtClean="0"/>
              <a:t>  Example: Several college students presented with GI related symptoms thought to have been associated with food served in the cafeteria.</a:t>
            </a:r>
          </a:p>
          <a:p>
            <a:pPr lvl="1" eaLnBrk="1" hangingPunct="1">
              <a:lnSpc>
                <a:spcPct val="90000"/>
              </a:lnSpc>
              <a:buClr>
                <a:srgbClr val="333399"/>
              </a:buClr>
              <a:buFontTx/>
              <a:buNone/>
              <a:defRPr/>
            </a:pPr>
            <a:r>
              <a:rPr lang="en-US" b="1" dirty="0" smtClean="0"/>
              <a:t>  </a:t>
            </a:r>
            <a:r>
              <a:rPr lang="en-US" b="1" u="sng" dirty="0" smtClean="0"/>
              <a:t>Hypothesis</a:t>
            </a:r>
            <a:r>
              <a:rPr lang="en-US" b="1" dirty="0" smtClean="0"/>
              <a:t>:</a:t>
            </a:r>
            <a:r>
              <a:rPr lang="en-US" dirty="0" smtClean="0"/>
              <a:t> contaminated salad was the source of infection</a:t>
            </a:r>
          </a:p>
        </p:txBody>
      </p:sp>
      <p:sp>
        <p:nvSpPr>
          <p:cNvPr id="24580" name="Slide Number Placeholder 6"/>
          <p:cNvSpPr>
            <a:spLocks noGrp="1"/>
          </p:cNvSpPr>
          <p:nvPr>
            <p:ph type="sldNum" sz="quarter" idx="12"/>
          </p:nvPr>
        </p:nvSpPr>
        <p:spPr>
          <a:xfrm>
            <a:off x="7010400" y="6492875"/>
            <a:ext cx="2133600" cy="365125"/>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4964B3A-BD70-49BC-957F-3A9E8078EE33}" type="slidenum">
              <a:rPr lang="en-US" smtClean="0">
                <a:solidFill>
                  <a:srgbClr val="0070C0"/>
                </a:solidFill>
              </a:rPr>
              <a:pPr/>
              <a:t>12</a:t>
            </a:fld>
            <a:endParaRPr lang="en-US" smtClean="0">
              <a:solidFill>
                <a:srgbClr val="0070C0"/>
              </a:solidFill>
            </a:endParaRPr>
          </a:p>
        </p:txBody>
      </p:sp>
      <p:sp>
        <p:nvSpPr>
          <p:cNvPr id="24581" name="Line 59"/>
          <p:cNvSpPr>
            <a:spLocks noChangeShapeType="1"/>
          </p:cNvSpPr>
          <p:nvPr/>
        </p:nvSpPr>
        <p:spPr bwMode="auto">
          <a:xfrm>
            <a:off x="7429500" y="4500563"/>
            <a:ext cx="609600" cy="0"/>
          </a:xfrm>
          <a:prstGeom prst="line">
            <a:avLst/>
          </a:prstGeom>
          <a:noFill/>
          <a:ln w="9525">
            <a:solidFill>
              <a:schemeClr val="tx1"/>
            </a:solidFill>
            <a:miter lim="800000"/>
            <a:headEnd/>
            <a:tailEnd/>
          </a:ln>
          <a:extLst>
            <a:ext uri="{909E8E84-426E-40DD-AFC4-6F175D3DCCD1}">
              <a14:hiddenFill xmlns="" xmlns:a14="http://schemas.microsoft.com/office/drawing/2010/main">
                <a:noFill/>
              </a14:hiddenFill>
            </a:ext>
          </a:extLst>
        </p:spPr>
        <p:txBody>
          <a:bodyPr wrap="none"/>
          <a:lstStyle/>
          <a:p>
            <a:endParaRPr lang="en-US"/>
          </a:p>
        </p:txBody>
      </p:sp>
      <p:graphicFrame>
        <p:nvGraphicFramePr>
          <p:cNvPr id="8" name="Group 64"/>
          <p:cNvGraphicFramePr>
            <a:graphicFrameLocks/>
          </p:cNvGraphicFramePr>
          <p:nvPr/>
        </p:nvGraphicFramePr>
        <p:xfrm>
          <a:off x="1143000" y="2571750"/>
          <a:ext cx="7086600" cy="3932239"/>
        </p:xfrm>
        <a:graphic>
          <a:graphicData uri="http://schemas.openxmlformats.org/drawingml/2006/table">
            <a:tbl>
              <a:tblPr/>
              <a:tblGrid>
                <a:gridCol w="2133600"/>
                <a:gridCol w="1676400"/>
                <a:gridCol w="1600200"/>
                <a:gridCol w="1676400"/>
              </a:tblGrid>
              <a:tr h="823030">
                <a:tc>
                  <a:txBody>
                    <a:body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Exposure status</a:t>
                      </a:r>
                    </a:p>
                  </a:txBody>
                  <a:tcPr marT="45727" marB="4572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     Cases</a:t>
                      </a:r>
                    </a:p>
                  </a:txBody>
                  <a:tcPr marT="45727" marB="4572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pitchFamily="18" charset="0"/>
                        </a:rPr>
                        <a:t>  Controls</a:t>
                      </a:r>
                    </a:p>
                  </a:txBody>
                  <a:tcPr marT="45727" marB="4572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7" marB="4572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774077">
                <a:tc>
                  <a:txBody>
                    <a:body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Ate salad</a:t>
                      </a:r>
                    </a:p>
                  </a:txBody>
                  <a:tcPr marT="45727" marB="4572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12 </a:t>
                      </a:r>
                    </a:p>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(a)</a:t>
                      </a:r>
                    </a:p>
                  </a:txBody>
                  <a:tcPr marT="45727" marB="4572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4</a:t>
                      </a:r>
                    </a:p>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(b)</a:t>
                      </a:r>
                    </a:p>
                  </a:txBody>
                  <a:tcPr marT="45727" marB="4572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              </a:t>
                      </a:r>
                    </a:p>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rPr>
                        <a:t>12</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×14</a:t>
                      </a:r>
                    </a:p>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OR= </a:t>
                      </a:r>
                    </a:p>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         4</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rPr>
                        <a:t>6</a:t>
                      </a:r>
                    </a:p>
                  </a:txBody>
                  <a:tcPr marT="45727" marB="4572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335132">
                <a:tc>
                  <a:txBody>
                    <a:body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pitchFamily="18" charset="0"/>
                        </a:rPr>
                        <a:t>Did not eat salad</a:t>
                      </a:r>
                    </a:p>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7" marB="4572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6</a:t>
                      </a:r>
                    </a:p>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(c)</a:t>
                      </a:r>
                    </a:p>
                  </a:txBody>
                  <a:tcPr marT="45727" marB="4572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14</a:t>
                      </a:r>
                    </a:p>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(d)</a:t>
                      </a:r>
                    </a:p>
                  </a:txBody>
                  <a:tcPr marT="45727" marB="4572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OR= 7.0</a:t>
                      </a:r>
                    </a:p>
                  </a:txBody>
                  <a:tcPr marT="45727" marB="4572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418839451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Advantages </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pPr algn="just"/>
            <a:r>
              <a:rPr lang="en-US" dirty="0" smtClean="0"/>
              <a:t>Good for studying </a:t>
            </a:r>
            <a:r>
              <a:rPr lang="en-US" dirty="0" smtClean="0">
                <a:solidFill>
                  <a:srgbClr val="C00000"/>
                </a:solidFill>
              </a:rPr>
              <a:t>rare conditions or diseases </a:t>
            </a:r>
          </a:p>
          <a:p>
            <a:pPr algn="just">
              <a:buNone/>
            </a:pPr>
            <a:endParaRPr lang="en-US" dirty="0" smtClean="0">
              <a:solidFill>
                <a:srgbClr val="C00000"/>
              </a:solidFill>
            </a:endParaRPr>
          </a:p>
          <a:p>
            <a:pPr algn="just"/>
            <a:r>
              <a:rPr lang="en-US" dirty="0" smtClean="0">
                <a:solidFill>
                  <a:srgbClr val="C00000"/>
                </a:solidFill>
              </a:rPr>
              <a:t>Less time needed to conduct the study </a:t>
            </a:r>
            <a:r>
              <a:rPr lang="en-US" dirty="0" smtClean="0"/>
              <a:t>because the condition or disease has already occurred.</a:t>
            </a:r>
          </a:p>
          <a:p>
            <a:pPr algn="just">
              <a:buNone/>
            </a:pPr>
            <a:r>
              <a:rPr lang="en-US" dirty="0" smtClean="0"/>
              <a:t> </a:t>
            </a:r>
          </a:p>
          <a:p>
            <a:pPr algn="just"/>
            <a:r>
              <a:rPr lang="en-US" dirty="0" smtClean="0"/>
              <a:t>Lets you </a:t>
            </a:r>
            <a:r>
              <a:rPr lang="en-US" dirty="0" smtClean="0">
                <a:solidFill>
                  <a:srgbClr val="C00000"/>
                </a:solidFill>
              </a:rPr>
              <a:t>simultaneously look at multiple risk factors.</a:t>
            </a:r>
          </a:p>
          <a:p>
            <a:pPr algn="just">
              <a:buNone/>
            </a:pPr>
            <a:endParaRPr lang="en-US" dirty="0" smtClean="0">
              <a:solidFill>
                <a:srgbClr val="C00000"/>
              </a:solidFill>
            </a:endParaRPr>
          </a:p>
          <a:p>
            <a:pPr algn="just"/>
            <a:r>
              <a:rPr lang="en-US" dirty="0" smtClean="0"/>
              <a:t>Useful as initial studies to </a:t>
            </a:r>
            <a:r>
              <a:rPr lang="en-US" dirty="0" smtClean="0">
                <a:solidFill>
                  <a:srgbClr val="C00000"/>
                </a:solidFill>
              </a:rPr>
              <a:t>establish an association</a:t>
            </a:r>
          </a:p>
          <a:p>
            <a:pPr algn="just"/>
            <a:endParaRPr lang="en-US" dirty="0" smtClean="0">
              <a:solidFill>
                <a:srgbClr val="C00000"/>
              </a:solidFill>
            </a:endParaRPr>
          </a:p>
          <a:p>
            <a:pPr algn="just">
              <a:buNone/>
            </a:pPr>
            <a:r>
              <a:rPr lang="en-US" dirty="0" smtClean="0">
                <a:solidFill>
                  <a:srgbClr val="C00000"/>
                </a:solidFill>
              </a:rPr>
              <a:t> </a:t>
            </a:r>
          </a:p>
          <a:p>
            <a:pPr algn="just"/>
            <a:r>
              <a:rPr lang="en-US" dirty="0" smtClean="0"/>
              <a:t>Can answer questions that could not be answered through other study designs .</a:t>
            </a:r>
          </a:p>
          <a:p>
            <a:pPr algn="just"/>
            <a:endParaRPr 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Disadvantages </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rgbClr val="FF0000"/>
                </a:solidFill>
              </a:rPr>
              <a:t>Retrospective studies have more problems with data quality because they </a:t>
            </a:r>
            <a:r>
              <a:rPr lang="en-US" dirty="0" smtClean="0">
                <a:solidFill>
                  <a:srgbClr val="0070C0"/>
                </a:solidFill>
              </a:rPr>
              <a:t>rely on memory and people with a condition will be more motivated to recall risk factors (also called recall bias). </a:t>
            </a:r>
          </a:p>
          <a:p>
            <a:pPr algn="just">
              <a:buNone/>
            </a:pPr>
            <a:endParaRPr lang="en-US" dirty="0" smtClean="0">
              <a:solidFill>
                <a:srgbClr val="0070C0"/>
              </a:solidFill>
            </a:endParaRPr>
          </a:p>
          <a:p>
            <a:pPr algn="just"/>
            <a:r>
              <a:rPr lang="en-US" dirty="0" smtClean="0">
                <a:solidFill>
                  <a:srgbClr val="0070C0"/>
                </a:solidFill>
              </a:rPr>
              <a:t>Not good for evaluating diagnostic tests </a:t>
            </a:r>
            <a:r>
              <a:rPr lang="en-US" dirty="0" smtClean="0">
                <a:solidFill>
                  <a:srgbClr val="FF0000"/>
                </a:solidFill>
              </a:rPr>
              <a:t>because it’s already clear that the cases have the condition and the controls do not.</a:t>
            </a:r>
          </a:p>
          <a:p>
            <a:pPr algn="just">
              <a:buNone/>
            </a:pPr>
            <a:endParaRPr lang="en-US" dirty="0" smtClean="0">
              <a:solidFill>
                <a:srgbClr val="FF0000"/>
              </a:solidFill>
            </a:endParaRPr>
          </a:p>
          <a:p>
            <a:pPr algn="just"/>
            <a:r>
              <a:rPr lang="en-US" dirty="0" smtClean="0">
                <a:solidFill>
                  <a:srgbClr val="FF0000"/>
                </a:solidFill>
              </a:rPr>
              <a:t>It can be </a:t>
            </a:r>
            <a:r>
              <a:rPr lang="en-US" dirty="0" smtClean="0">
                <a:solidFill>
                  <a:srgbClr val="0070C0"/>
                </a:solidFill>
              </a:rPr>
              <a:t>difficult to find a suitable control group </a:t>
            </a:r>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solidFill>
                  <a:srgbClr val="0070C0"/>
                </a:solidFill>
              </a:rPr>
              <a:t>Cohort Study</a:t>
            </a:r>
            <a:endParaRPr lang="en-US" dirty="0">
              <a:solidFill>
                <a:srgbClr val="FF0000"/>
              </a:solidFill>
            </a:endParaRPr>
          </a:p>
        </p:txBody>
      </p:sp>
      <p:sp>
        <p:nvSpPr>
          <p:cNvPr id="3" name="Content Placeholder 2"/>
          <p:cNvSpPr>
            <a:spLocks noGrp="1"/>
          </p:cNvSpPr>
          <p:nvPr>
            <p:ph idx="1"/>
          </p:nvPr>
        </p:nvSpPr>
        <p:spPr>
          <a:xfrm>
            <a:off x="381000" y="1143000"/>
            <a:ext cx="8382000" cy="4983163"/>
          </a:xfrm>
        </p:spPr>
        <p:txBody>
          <a:bodyPr>
            <a:normAutofit fontScale="70000" lnSpcReduction="20000"/>
          </a:bodyPr>
          <a:lstStyle/>
          <a:p>
            <a:pPr algn="just"/>
            <a:r>
              <a:rPr lang="en-US" dirty="0" smtClean="0">
                <a:solidFill>
                  <a:srgbClr val="FF0000"/>
                </a:solidFill>
              </a:rPr>
              <a:t>In epidemiology cohort is defined as a group of people </a:t>
            </a:r>
            <a:r>
              <a:rPr lang="en-US" dirty="0" smtClean="0">
                <a:solidFill>
                  <a:srgbClr val="7030A0"/>
                </a:solidFill>
              </a:rPr>
              <a:t>who shares a common characteristics or experience within a defined time period.</a:t>
            </a:r>
            <a:r>
              <a:rPr lang="en-US" dirty="0" smtClean="0">
                <a:solidFill>
                  <a:srgbClr val="FF0000"/>
                </a:solidFill>
              </a:rPr>
              <a:t> Example, birth cohort, marriage cohort, and exposure cohort.</a:t>
            </a:r>
          </a:p>
          <a:p>
            <a:pPr algn="just">
              <a:buNone/>
            </a:pPr>
            <a:endParaRPr lang="en-US" dirty="0" smtClean="0">
              <a:solidFill>
                <a:srgbClr val="FF0000"/>
              </a:solidFill>
            </a:endParaRPr>
          </a:p>
          <a:p>
            <a:pPr algn="just"/>
            <a:r>
              <a:rPr lang="en-US" b="1" dirty="0" smtClean="0"/>
              <a:t>In a cohort study we records whether each study participant is exposed or not, and then tracks the participants to see if they develop the disease of interest. </a:t>
            </a:r>
          </a:p>
          <a:p>
            <a:pPr algn="just">
              <a:buNone/>
            </a:pPr>
            <a:endParaRPr lang="en-US" b="1" dirty="0" smtClean="0"/>
          </a:p>
          <a:p>
            <a:pPr algn="just"/>
            <a:r>
              <a:rPr lang="en-US" b="1" dirty="0" smtClean="0"/>
              <a:t>After a period of time, the investigator compares the disease rate in the exposed group with the disease rate in the unexposed group.</a:t>
            </a:r>
          </a:p>
          <a:p>
            <a:pPr algn="just"/>
            <a:endParaRPr lang="en-US" b="1" dirty="0" smtClean="0"/>
          </a:p>
          <a:p>
            <a:pPr algn="just"/>
            <a:r>
              <a:rPr lang="en-US" b="1" dirty="0" smtClean="0"/>
              <a:t>The unexposed group serves as the comparison group, providing an estimate of the baseline or expected amount of disease occurrence in the community. If the disease rate is substantively different in the exposed group compared to the unexposed group, the exposure is said to be associated with illness.</a:t>
            </a:r>
          </a:p>
          <a:p>
            <a:pPr algn="just"/>
            <a:endParaRPr lang="en-US" b="1" dirty="0" smtClean="0"/>
          </a:p>
          <a:p>
            <a:pPr algn="just"/>
            <a:endParaRPr lang="en-US" b="1" dirty="0" smtClean="0"/>
          </a:p>
          <a:p>
            <a:pPr algn="just"/>
            <a:endParaRPr lang="en-US" dirty="0" smtClean="0">
              <a:solidFill>
                <a:srgbClr val="0070C0"/>
              </a:solidFill>
            </a:endParaRPr>
          </a:p>
          <a:p>
            <a:pPr algn="just">
              <a:buNone/>
            </a:pPr>
            <a:endParaRPr lang="en-US" dirty="0" smtClean="0">
              <a:solidFill>
                <a:srgbClr val="0070C0"/>
              </a:solidFill>
            </a:endParaRPr>
          </a:p>
          <a:p>
            <a:pPr algn="just"/>
            <a:endParaRPr lang="en-US" dirty="0">
              <a:solidFill>
                <a:srgbClr val="0070C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62500" lnSpcReduction="20000"/>
          </a:bodyPr>
          <a:lstStyle/>
          <a:p>
            <a:pPr algn="just">
              <a:buNone/>
            </a:pPr>
            <a:endParaRPr lang="en-US" sz="4000" b="1" dirty="0" smtClean="0"/>
          </a:p>
          <a:p>
            <a:pPr algn="just"/>
            <a:endParaRPr lang="en-US" sz="4000" b="1" dirty="0" smtClean="0"/>
          </a:p>
          <a:p>
            <a:pPr algn="just">
              <a:spcBef>
                <a:spcPts val="0"/>
              </a:spcBef>
            </a:pPr>
            <a:r>
              <a:rPr lang="en-US" sz="4000" b="1" dirty="0" smtClean="0"/>
              <a:t>The length of follow-up varies considerably. In an attempt to respond quickly to a public health concern such as an outbreak, public health departments tend to conduct relatively brief studies. </a:t>
            </a:r>
          </a:p>
          <a:p>
            <a:pPr algn="just">
              <a:spcBef>
                <a:spcPts val="0"/>
              </a:spcBef>
            </a:pPr>
            <a:endParaRPr lang="en-US" sz="4000" b="1" dirty="0" smtClean="0"/>
          </a:p>
          <a:p>
            <a:pPr algn="just">
              <a:spcBef>
                <a:spcPts val="0"/>
              </a:spcBef>
            </a:pPr>
            <a:r>
              <a:rPr lang="en-US" sz="4000" b="1" dirty="0" smtClean="0"/>
              <a:t>These studies are sometimes called follow-up or </a:t>
            </a:r>
            <a:r>
              <a:rPr lang="en-US" sz="4000" b="1" dirty="0" smtClean="0">
                <a:solidFill>
                  <a:srgbClr val="3333CC"/>
                </a:solidFill>
              </a:rPr>
              <a:t>prospective cohort studies</a:t>
            </a:r>
            <a:r>
              <a:rPr lang="en-US" sz="4000" b="1" dirty="0" smtClean="0"/>
              <a:t>, because participants are enrolled as the study begins and are then followed prospectively over time to identify occurrence of the outcomes of interest.</a:t>
            </a:r>
          </a:p>
          <a:p>
            <a:pPr algn="just">
              <a:spcBef>
                <a:spcPts val="0"/>
              </a:spcBef>
              <a:buNone/>
            </a:pPr>
            <a:endParaRPr lang="en-US" sz="4000" b="1" dirty="0" smtClean="0"/>
          </a:p>
          <a:p>
            <a:pPr algn="just">
              <a:spcBef>
                <a:spcPts val="0"/>
              </a:spcBef>
            </a:pPr>
            <a:r>
              <a:rPr lang="en-US" sz="4000" b="1" dirty="0" smtClean="0"/>
              <a:t>An alternative type of cohort study is a </a:t>
            </a:r>
            <a:r>
              <a:rPr lang="en-US" sz="4000" b="1" dirty="0" smtClean="0">
                <a:solidFill>
                  <a:srgbClr val="3333CC"/>
                </a:solidFill>
              </a:rPr>
              <a:t>retrospective cohort study</a:t>
            </a:r>
            <a:r>
              <a:rPr lang="en-US" sz="4000" b="1" dirty="0" smtClean="0"/>
              <a:t>. In this type of study both the exposure and the outcomes have already occurred. Just as in a prospective cohort study, the investigator calculates and compares rates of disease in the exposed and unexposed groups</a:t>
            </a:r>
            <a:r>
              <a:rPr lang="en-US" sz="4000" dirty="0" smtClean="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Cohort study</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0" y="1219200"/>
            <a:ext cx="9144000" cy="541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Distinguished features of cohort study</a:t>
            </a:r>
            <a:endParaRPr lang="en-US" sz="3200" b="1" dirty="0">
              <a:solidFill>
                <a:srgbClr val="FF0000"/>
              </a:solidFill>
            </a:endParaRPr>
          </a:p>
        </p:txBody>
      </p:sp>
      <p:sp>
        <p:nvSpPr>
          <p:cNvPr id="3" name="Content Placeholder 2"/>
          <p:cNvSpPr>
            <a:spLocks noGrp="1"/>
          </p:cNvSpPr>
          <p:nvPr>
            <p:ph idx="1"/>
          </p:nvPr>
        </p:nvSpPr>
        <p:spPr/>
        <p:txBody>
          <a:bodyPr>
            <a:normAutofit fontScale="92500"/>
          </a:bodyPr>
          <a:lstStyle/>
          <a:p>
            <a:pPr algn="just">
              <a:buFont typeface="Wingdings" pitchFamily="2" charset="2"/>
              <a:buChar char="q"/>
            </a:pPr>
            <a:r>
              <a:rPr lang="en-US" b="1" dirty="0" smtClean="0">
                <a:solidFill>
                  <a:srgbClr val="0070C0"/>
                </a:solidFill>
              </a:rPr>
              <a:t>The cohort are identified prior to the appearance of the disease under investigation.</a:t>
            </a:r>
          </a:p>
          <a:p>
            <a:pPr algn="just">
              <a:buNone/>
            </a:pPr>
            <a:endParaRPr lang="en-US" b="1" dirty="0" smtClean="0">
              <a:solidFill>
                <a:srgbClr val="0070C0"/>
              </a:solidFill>
            </a:endParaRPr>
          </a:p>
          <a:p>
            <a:pPr algn="just">
              <a:buFont typeface="Wingdings" pitchFamily="2" charset="2"/>
              <a:buChar char="q"/>
            </a:pPr>
            <a:r>
              <a:rPr lang="en-US" b="1" dirty="0" smtClean="0">
                <a:solidFill>
                  <a:srgbClr val="0070C0"/>
                </a:solidFill>
              </a:rPr>
              <a:t>The study group so identified are observed over a period of time to determine the frequency of disease among them.</a:t>
            </a:r>
          </a:p>
          <a:p>
            <a:pPr algn="just">
              <a:buNone/>
            </a:pPr>
            <a:endParaRPr lang="en-US" b="1" dirty="0" smtClean="0">
              <a:solidFill>
                <a:srgbClr val="0070C0"/>
              </a:solidFill>
            </a:endParaRPr>
          </a:p>
          <a:p>
            <a:pPr algn="just">
              <a:buFont typeface="Wingdings" pitchFamily="2" charset="2"/>
              <a:buChar char="q"/>
            </a:pPr>
            <a:r>
              <a:rPr lang="en-US" b="1" dirty="0" smtClean="0">
                <a:solidFill>
                  <a:srgbClr val="0070C0"/>
                </a:solidFill>
              </a:rPr>
              <a:t>The study proceed forward from cause to effect.</a:t>
            </a:r>
            <a:endParaRPr lang="en-US" b="1" dirty="0">
              <a:solidFill>
                <a:srgbClr val="0070C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0" y="-152400"/>
            <a:ext cx="9525000" cy="731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2057400"/>
            <a:ext cx="3729932" cy="584775"/>
          </a:xfrm>
          <a:prstGeom prst="rect">
            <a:avLst/>
          </a:prstGeom>
        </p:spPr>
        <p:txBody>
          <a:bodyPr wrap="none">
            <a:spAutoFit/>
          </a:bodyPr>
          <a:lstStyle/>
          <a:p>
            <a:pPr algn="ctr">
              <a:buNone/>
            </a:pPr>
            <a:r>
              <a:rPr lang="en-US" sz="3200" b="1" dirty="0" smtClean="0">
                <a:solidFill>
                  <a:srgbClr val="C00000"/>
                </a:solidFill>
              </a:rPr>
              <a:t>Learning Objectives: </a:t>
            </a:r>
            <a:endParaRPr lang="en-US" sz="3200" b="1" dirty="0">
              <a:solidFill>
                <a:srgbClr val="C00000"/>
              </a:solidFill>
            </a:endParaRPr>
          </a:p>
        </p:txBody>
      </p:sp>
      <p:sp>
        <p:nvSpPr>
          <p:cNvPr id="5" name="Rectangle 4"/>
          <p:cNvSpPr/>
          <p:nvPr/>
        </p:nvSpPr>
        <p:spPr>
          <a:xfrm>
            <a:off x="990600" y="3276600"/>
            <a:ext cx="6002193" cy="1384995"/>
          </a:xfrm>
          <a:prstGeom prst="rect">
            <a:avLst/>
          </a:prstGeom>
        </p:spPr>
        <p:txBody>
          <a:bodyPr wrap="square">
            <a:spAutoFit/>
          </a:bodyPr>
          <a:lstStyle/>
          <a:p>
            <a:pPr marL="285750" indent="-285750">
              <a:buFont typeface="Arial" pitchFamily="34" charset="0"/>
              <a:buChar char="•"/>
            </a:pPr>
            <a:r>
              <a:rPr lang="en-US" sz="2800" b="1" dirty="0" smtClean="0"/>
              <a:t>Cross-sectional study </a:t>
            </a:r>
          </a:p>
          <a:p>
            <a:pPr marL="285750" indent="-285750">
              <a:buFont typeface="Arial" pitchFamily="34" charset="0"/>
              <a:buChar char="•"/>
            </a:pPr>
            <a:r>
              <a:rPr lang="en-US" sz="2800" b="1" dirty="0" smtClean="0"/>
              <a:t>Case-control study</a:t>
            </a:r>
          </a:p>
          <a:p>
            <a:pPr marL="285750" indent="-285750">
              <a:buFont typeface="Arial" pitchFamily="34" charset="0"/>
              <a:buChar char="•"/>
            </a:pPr>
            <a:r>
              <a:rPr lang="en-US" sz="2800" b="1" dirty="0" smtClean="0"/>
              <a:t>Cohort study</a:t>
            </a:r>
          </a:p>
        </p:txBody>
      </p:sp>
    </p:spTree>
    <p:extLst>
      <p:ext uri="{BB962C8B-B14F-4D97-AF65-F5344CB8AC3E}">
        <p14:creationId xmlns="" xmlns:p14="http://schemas.microsoft.com/office/powerpoint/2010/main" val="2780658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14375" y="0"/>
            <a:ext cx="7772400" cy="1219200"/>
          </a:xfrm>
        </p:spPr>
        <p:txBody>
          <a:bodyPr/>
          <a:lstStyle/>
          <a:p>
            <a:pPr eaLnBrk="1" hangingPunct="1">
              <a:defRPr/>
            </a:pPr>
            <a:r>
              <a:rPr lang="en-US" dirty="0" smtClean="0">
                <a:solidFill>
                  <a:srgbClr val="FF0000"/>
                </a:solidFill>
              </a:rPr>
              <a:t>How to find relative risk?</a:t>
            </a:r>
            <a:endParaRPr lang="en-US" sz="3200" dirty="0" smtClean="0">
              <a:solidFill>
                <a:srgbClr val="002060"/>
              </a:solidFill>
            </a:endParaRPr>
          </a:p>
        </p:txBody>
      </p:sp>
      <p:sp>
        <p:nvSpPr>
          <p:cNvPr id="59395" name="Rectangle 3"/>
          <p:cNvSpPr>
            <a:spLocks noGrp="1" noChangeArrowheads="1"/>
          </p:cNvSpPr>
          <p:nvPr>
            <p:ph idx="1"/>
          </p:nvPr>
        </p:nvSpPr>
        <p:spPr>
          <a:xfrm>
            <a:off x="685800" y="1641474"/>
            <a:ext cx="7848600" cy="3844925"/>
          </a:xfrm>
        </p:spPr>
        <p:txBody>
          <a:bodyPr>
            <a:normAutofit/>
          </a:bodyPr>
          <a:lstStyle/>
          <a:p>
            <a:pPr eaLnBrk="1" hangingPunct="1">
              <a:defRPr/>
            </a:pPr>
            <a:r>
              <a:rPr lang="en-US" dirty="0" smtClean="0"/>
              <a:t>Example of retrospective cohort study design:</a:t>
            </a:r>
          </a:p>
          <a:p>
            <a:pPr algn="just" eaLnBrk="1" hangingPunct="1">
              <a:buNone/>
              <a:defRPr/>
            </a:pPr>
            <a:endParaRPr lang="en-US" dirty="0" smtClean="0"/>
          </a:p>
          <a:p>
            <a:pPr lvl="1" algn="just" eaLnBrk="1" hangingPunct="1">
              <a:buClr>
                <a:srgbClr val="333399"/>
              </a:buClr>
              <a:defRPr/>
            </a:pPr>
            <a:r>
              <a:rPr lang="en-US" dirty="0" smtClean="0"/>
              <a:t>Of 72 persons who attended in a birthday party, 43 became ill within several hours.</a:t>
            </a:r>
          </a:p>
          <a:p>
            <a:pPr lvl="1" algn="just" eaLnBrk="1" hangingPunct="1">
              <a:buClr>
                <a:srgbClr val="333399"/>
              </a:buClr>
              <a:defRPr/>
            </a:pPr>
            <a:r>
              <a:rPr lang="en-US" dirty="0" smtClean="0"/>
              <a:t>Hypothesis: contaminated vanilla ice cream was the source of infection.</a:t>
            </a:r>
          </a:p>
        </p:txBody>
      </p:sp>
      <p:sp>
        <p:nvSpPr>
          <p:cNvPr id="29700" name="Rectangle 11"/>
          <p:cNvSpPr>
            <a:spLocks noGrp="1" noChangeArrowheads="1"/>
          </p:cNvSpPr>
          <p:nvPr>
            <p:ph type="sldNum" sz="quarter" idx="12"/>
          </p:nvPr>
        </p:nvSpPr>
        <p:spPr>
          <a:xfrm>
            <a:off x="7010400" y="6492875"/>
            <a:ext cx="2133600" cy="365125"/>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8FE75B6-6E35-4A1D-B914-DF7774B0F2D7}" type="slidenum">
              <a:rPr lang="en-US" smtClean="0">
                <a:solidFill>
                  <a:srgbClr val="0070C0"/>
                </a:solidFill>
              </a:rPr>
              <a:pPr/>
              <a:t>20</a:t>
            </a:fld>
            <a:endParaRPr lang="en-US" smtClean="0">
              <a:solidFill>
                <a:srgbClr val="0070C0"/>
              </a:solidFill>
            </a:endParaRPr>
          </a:p>
        </p:txBody>
      </p:sp>
    </p:spTree>
    <p:extLst>
      <p:ext uri="{BB962C8B-B14F-4D97-AF65-F5344CB8AC3E}">
        <p14:creationId xmlns="" xmlns:p14="http://schemas.microsoft.com/office/powerpoint/2010/main" val="2208995388"/>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905" name="Group 33"/>
          <p:cNvGraphicFramePr>
            <a:graphicFrameLocks noGrp="1"/>
          </p:cNvGraphicFramePr>
          <p:nvPr>
            <p:ph type="tbl" idx="1"/>
          </p:nvPr>
        </p:nvGraphicFramePr>
        <p:xfrm>
          <a:off x="457200" y="381000"/>
          <a:ext cx="8153400" cy="2143760"/>
        </p:xfrm>
        <a:graphic>
          <a:graphicData uri="http://schemas.openxmlformats.org/drawingml/2006/table">
            <a:tbl>
              <a:tblPr/>
              <a:tblGrid>
                <a:gridCol w="2590800"/>
                <a:gridCol w="1370588"/>
                <a:gridCol w="1982718"/>
                <a:gridCol w="2209294"/>
              </a:tblGrid>
              <a:tr h="533400">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Exposure status</a:t>
                      </a:r>
                    </a:p>
                  </a:txBody>
                  <a:tcPr marL="91435" marR="914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N</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Became ill</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Not became ill </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87400">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Ate ice cream</a:t>
                      </a:r>
                    </a:p>
                  </a:txBody>
                  <a:tcPr marL="91435" marR="914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54</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43</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11</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87400">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Did not eat ice cream</a:t>
                      </a:r>
                    </a:p>
                  </a:txBody>
                  <a:tcPr marL="91435" marR="914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18</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3</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15</a:t>
                      </a:r>
                    </a:p>
                  </a:txBody>
                  <a:tcPr marL="91435" marR="9143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30745" name="Slide Number Placeholder 5"/>
          <p:cNvSpPr>
            <a:spLocks noGrp="1"/>
          </p:cNvSpPr>
          <p:nvPr>
            <p:ph type="sldNum" sz="quarter" idx="12"/>
          </p:nvPr>
        </p:nvSpPr>
        <p:spPr>
          <a:xfrm>
            <a:off x="7010400" y="6492875"/>
            <a:ext cx="2133600" cy="365125"/>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96D0955-EE8F-472E-9B2D-6CABE0424D44}" type="slidenum">
              <a:rPr lang="en-US" smtClean="0">
                <a:solidFill>
                  <a:srgbClr val="0070C0"/>
                </a:solidFill>
              </a:rPr>
              <a:pPr/>
              <a:t>21</a:t>
            </a:fld>
            <a:endParaRPr lang="en-US" smtClean="0">
              <a:solidFill>
                <a:srgbClr val="0070C0"/>
              </a:solidFill>
            </a:endParaRPr>
          </a:p>
        </p:txBody>
      </p:sp>
      <p:graphicFrame>
        <p:nvGraphicFramePr>
          <p:cNvPr id="5" name="Group 33"/>
          <p:cNvGraphicFramePr>
            <a:graphicFrameLocks/>
          </p:cNvGraphicFramePr>
          <p:nvPr/>
        </p:nvGraphicFramePr>
        <p:xfrm>
          <a:off x="457201" y="3200400"/>
          <a:ext cx="8153399" cy="3159760"/>
        </p:xfrm>
        <a:graphic>
          <a:graphicData uri="http://schemas.openxmlformats.org/drawingml/2006/table">
            <a:tbl>
              <a:tblPr/>
              <a:tblGrid>
                <a:gridCol w="2514599"/>
                <a:gridCol w="990600"/>
                <a:gridCol w="1828800"/>
                <a:gridCol w="1067126"/>
                <a:gridCol w="1752274"/>
              </a:tblGrid>
              <a:tr h="152400">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Exposure status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Became ill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Attack rate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Relative Risk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168400">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Ate ice cream</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54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43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79.6%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4.9</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1168400">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Did not eat ice cream</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18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rPr>
                        <a:t>16.67%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n-US"/>
                    </a:p>
                  </a:txBody>
                  <a:tcPr/>
                </a:tc>
              </a:tr>
            </a:tbl>
          </a:graphicData>
        </a:graphic>
      </p:graphicFrame>
    </p:spTree>
    <p:extLst>
      <p:ext uri="{BB962C8B-B14F-4D97-AF65-F5344CB8AC3E}">
        <p14:creationId xmlns="" xmlns:p14="http://schemas.microsoft.com/office/powerpoint/2010/main" val="359921206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Advantages of cohort study</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v"/>
            </a:pPr>
            <a:r>
              <a:rPr lang="en-US" b="1" dirty="0" smtClean="0">
                <a:solidFill>
                  <a:srgbClr val="0070C0"/>
                </a:solidFill>
              </a:rPr>
              <a:t>Incidence can be calculated.</a:t>
            </a:r>
          </a:p>
          <a:p>
            <a:pPr algn="just">
              <a:buNone/>
            </a:pPr>
            <a:endParaRPr lang="en-US" b="1" dirty="0" smtClean="0">
              <a:solidFill>
                <a:srgbClr val="0070C0"/>
              </a:solidFill>
            </a:endParaRPr>
          </a:p>
          <a:p>
            <a:pPr algn="just">
              <a:buFont typeface="Wingdings" pitchFamily="2" charset="2"/>
              <a:buChar char="v"/>
            </a:pPr>
            <a:r>
              <a:rPr lang="en-US" b="1" dirty="0" smtClean="0">
                <a:solidFill>
                  <a:srgbClr val="0070C0"/>
                </a:solidFill>
              </a:rPr>
              <a:t>Several possible outcome related to exposure can be studied.</a:t>
            </a:r>
          </a:p>
          <a:p>
            <a:pPr algn="just">
              <a:buNone/>
            </a:pPr>
            <a:endParaRPr lang="en-US" b="1" dirty="0" smtClean="0">
              <a:solidFill>
                <a:srgbClr val="0070C0"/>
              </a:solidFill>
            </a:endParaRPr>
          </a:p>
          <a:p>
            <a:pPr algn="just">
              <a:buFont typeface="Wingdings" pitchFamily="2" charset="2"/>
              <a:buChar char="v"/>
            </a:pPr>
            <a:r>
              <a:rPr lang="en-US" b="1" dirty="0" smtClean="0">
                <a:solidFill>
                  <a:srgbClr val="0070C0"/>
                </a:solidFill>
              </a:rPr>
              <a:t>It provide a direct estimate of relative risk.</a:t>
            </a:r>
          </a:p>
          <a:p>
            <a:pPr algn="just">
              <a:buNone/>
            </a:pPr>
            <a:endParaRPr lang="en-US" b="1" dirty="0" smtClean="0">
              <a:solidFill>
                <a:srgbClr val="0070C0"/>
              </a:solidFill>
            </a:endParaRPr>
          </a:p>
          <a:p>
            <a:pPr algn="just">
              <a:buFont typeface="Wingdings" pitchFamily="2" charset="2"/>
              <a:buChar char="v"/>
            </a:pPr>
            <a:r>
              <a:rPr lang="en-US" b="1" dirty="0" smtClean="0">
                <a:solidFill>
                  <a:srgbClr val="0070C0"/>
                </a:solidFill>
              </a:rPr>
              <a:t>Since comparison group are formed before disease develops, certain forms of bias can be minimized like misclassification of individuals into exposed and non- exposed groups. </a:t>
            </a:r>
            <a:endParaRPr lang="en-US" b="1" dirty="0">
              <a:solidFill>
                <a:srgbClr val="0070C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solidFill>
                  <a:srgbClr val="FF0000"/>
                </a:solidFill>
              </a:rPr>
              <a:t>Disadvantages of cohort study</a:t>
            </a:r>
            <a:endParaRPr lang="en-US" dirty="0">
              <a:solidFill>
                <a:srgbClr val="FF0000"/>
              </a:solidFill>
            </a:endParaRPr>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algn="just"/>
            <a:r>
              <a:rPr lang="en-US" b="1" dirty="0" smtClean="0">
                <a:solidFill>
                  <a:srgbClr val="0070C0"/>
                </a:solidFill>
              </a:rPr>
              <a:t>It involves a large number of people.</a:t>
            </a:r>
          </a:p>
          <a:p>
            <a:pPr algn="just">
              <a:buNone/>
            </a:pPr>
            <a:endParaRPr lang="en-US" b="1" dirty="0" smtClean="0">
              <a:solidFill>
                <a:srgbClr val="0070C0"/>
              </a:solidFill>
            </a:endParaRPr>
          </a:p>
          <a:p>
            <a:pPr algn="just"/>
            <a:r>
              <a:rPr lang="en-US" b="1" dirty="0" smtClean="0">
                <a:solidFill>
                  <a:srgbClr val="0070C0"/>
                </a:solidFill>
              </a:rPr>
              <a:t>Unsuitable for investigation uncommon disease or diseases with low incidence in the population.</a:t>
            </a:r>
          </a:p>
          <a:p>
            <a:pPr algn="just"/>
            <a:endParaRPr lang="en-US" b="1" dirty="0" smtClean="0">
              <a:solidFill>
                <a:srgbClr val="0070C0"/>
              </a:solidFill>
            </a:endParaRPr>
          </a:p>
          <a:p>
            <a:pPr algn="just"/>
            <a:r>
              <a:rPr lang="en-US" b="1" dirty="0" smtClean="0">
                <a:solidFill>
                  <a:srgbClr val="0070C0"/>
                </a:solidFill>
              </a:rPr>
              <a:t>It takes long time to complete study.</a:t>
            </a:r>
          </a:p>
          <a:p>
            <a:pPr algn="just">
              <a:buNone/>
            </a:pPr>
            <a:endParaRPr lang="en-US" b="1" dirty="0" smtClean="0">
              <a:solidFill>
                <a:srgbClr val="0070C0"/>
              </a:solidFill>
            </a:endParaRPr>
          </a:p>
          <a:p>
            <a:pPr algn="just"/>
            <a:r>
              <a:rPr lang="en-US" b="1" dirty="0" smtClean="0">
                <a:solidFill>
                  <a:srgbClr val="0070C0"/>
                </a:solidFill>
              </a:rPr>
              <a:t>Some administrative problems such as loss of experiment staffs , loss of funding and extensive record keeping are inevitable.</a:t>
            </a:r>
          </a:p>
          <a:p>
            <a:pPr algn="just">
              <a:buNone/>
            </a:pPr>
            <a:endParaRPr lang="en-US" b="1" dirty="0" smtClean="0">
              <a:solidFill>
                <a:srgbClr val="0070C0"/>
              </a:solidFill>
            </a:endParaRPr>
          </a:p>
          <a:p>
            <a:r>
              <a:rPr lang="en-US" b="1" dirty="0" smtClean="0">
                <a:solidFill>
                  <a:srgbClr val="0070C0"/>
                </a:solidFill>
              </a:rPr>
              <a:t>Study is expensive.</a:t>
            </a:r>
          </a:p>
          <a:p>
            <a:pPr>
              <a:buNone/>
            </a:pPr>
            <a:endParaRPr lang="en-US" b="1" dirty="0" smtClean="0">
              <a:solidFill>
                <a:srgbClr val="0070C0"/>
              </a:solidFill>
            </a:endParaRPr>
          </a:p>
          <a:p>
            <a:r>
              <a:rPr lang="en-US" b="1" dirty="0" smtClean="0">
                <a:solidFill>
                  <a:srgbClr val="0070C0"/>
                </a:solidFill>
              </a:rPr>
              <a:t>Study itself may alter peoples behavior.</a:t>
            </a:r>
          </a:p>
          <a:p>
            <a:pPr>
              <a:buNone/>
            </a:pPr>
            <a:endParaRPr lang="en-US" b="1" dirty="0" smtClean="0">
              <a:solidFill>
                <a:srgbClr val="0070C0"/>
              </a:solidFill>
            </a:endParaRPr>
          </a:p>
          <a:p>
            <a:r>
              <a:rPr lang="en-US" b="1" dirty="0" smtClean="0">
                <a:solidFill>
                  <a:srgbClr val="0070C0"/>
                </a:solidFill>
              </a:rPr>
              <a:t>The study has drop out or attrition problem.</a:t>
            </a:r>
          </a:p>
          <a:p>
            <a:pPr algn="just"/>
            <a:endParaRPr lang="en-US"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Case Control Vs Cohort </a:t>
            </a:r>
            <a:endParaRPr lang="en-US" dirty="0"/>
          </a:p>
        </p:txBody>
      </p:sp>
      <p:graphicFrame>
        <p:nvGraphicFramePr>
          <p:cNvPr id="4" name="Content Placeholder 3"/>
          <p:cNvGraphicFramePr>
            <a:graphicFrameLocks noGrp="1"/>
          </p:cNvGraphicFramePr>
          <p:nvPr>
            <p:ph idx="1"/>
          </p:nvPr>
        </p:nvGraphicFramePr>
        <p:xfrm>
          <a:off x="457200" y="990598"/>
          <a:ext cx="8229600" cy="5334001"/>
        </p:xfrm>
        <a:graphic>
          <a:graphicData uri="http://schemas.openxmlformats.org/drawingml/2006/table">
            <a:tbl>
              <a:tblPr firstRow="1" bandRow="1">
                <a:tableStyleId>{5C22544A-7EE6-4342-B048-85BDC9FD1C3A}</a:tableStyleId>
              </a:tblPr>
              <a:tblGrid>
                <a:gridCol w="4114800"/>
                <a:gridCol w="4114800"/>
              </a:tblGrid>
              <a:tr h="378408">
                <a:tc>
                  <a:txBody>
                    <a:bodyPr/>
                    <a:lstStyle/>
                    <a:p>
                      <a:pPr algn="just"/>
                      <a:r>
                        <a:rPr lang="en-US" b="1" dirty="0" smtClean="0">
                          <a:solidFill>
                            <a:schemeClr val="tx1">
                              <a:lumMod val="85000"/>
                              <a:lumOff val="15000"/>
                            </a:schemeClr>
                          </a:solidFill>
                        </a:rPr>
                        <a:t>Case control study</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Cohort study</a:t>
                      </a:r>
                      <a:endParaRPr lang="en-US" b="1" dirty="0">
                        <a:solidFill>
                          <a:schemeClr val="tx1">
                            <a:lumMod val="85000"/>
                            <a:lumOff val="15000"/>
                          </a:schemeClr>
                        </a:solidFill>
                      </a:endParaRPr>
                    </a:p>
                  </a:txBody>
                  <a:tcPr/>
                </a:tc>
              </a:tr>
              <a:tr h="933062">
                <a:tc>
                  <a:txBody>
                    <a:bodyPr/>
                    <a:lstStyle/>
                    <a:p>
                      <a:pPr algn="just"/>
                      <a:r>
                        <a:rPr lang="en-US" b="1" dirty="0" smtClean="0">
                          <a:solidFill>
                            <a:schemeClr val="tx1">
                              <a:lumMod val="85000"/>
                              <a:lumOff val="15000"/>
                            </a:schemeClr>
                          </a:solidFill>
                        </a:rPr>
                        <a:t>1. Test whether the suspected cause occurs</a:t>
                      </a:r>
                      <a:r>
                        <a:rPr lang="en-US" b="1" baseline="0" dirty="0" smtClean="0">
                          <a:solidFill>
                            <a:schemeClr val="tx1">
                              <a:lumMod val="85000"/>
                              <a:lumOff val="15000"/>
                            </a:schemeClr>
                          </a:solidFill>
                        </a:rPr>
                        <a:t> more frequently  among the cases than control. </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1. Test whether the disease occurs more frequently in those exposed than in those not similarly exposed.</a:t>
                      </a:r>
                      <a:endParaRPr lang="en-US" b="1" dirty="0">
                        <a:solidFill>
                          <a:schemeClr val="tx1">
                            <a:lumMod val="85000"/>
                            <a:lumOff val="15000"/>
                          </a:schemeClr>
                        </a:solidFill>
                      </a:endParaRPr>
                    </a:p>
                  </a:txBody>
                  <a:tcPr/>
                </a:tc>
              </a:tr>
              <a:tr h="653143">
                <a:tc>
                  <a:txBody>
                    <a:bodyPr/>
                    <a:lstStyle/>
                    <a:p>
                      <a:pPr algn="just"/>
                      <a:r>
                        <a:rPr lang="en-US" b="1" dirty="0" smtClean="0">
                          <a:solidFill>
                            <a:schemeClr val="tx1">
                              <a:lumMod val="85000"/>
                              <a:lumOff val="15000"/>
                            </a:schemeClr>
                          </a:solidFill>
                        </a:rPr>
                        <a:t>2. Exposure measured after development of disease.</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2. Exposure measured before development of disease.</a:t>
                      </a:r>
                      <a:endParaRPr lang="en-US" b="1" dirty="0">
                        <a:solidFill>
                          <a:schemeClr val="tx1">
                            <a:lumMod val="85000"/>
                            <a:lumOff val="15000"/>
                          </a:schemeClr>
                        </a:solidFill>
                      </a:endParaRPr>
                    </a:p>
                  </a:txBody>
                  <a:tcPr/>
                </a:tc>
              </a:tr>
              <a:tr h="653143">
                <a:tc>
                  <a:txBody>
                    <a:bodyPr/>
                    <a:lstStyle/>
                    <a:p>
                      <a:pPr algn="just"/>
                      <a:r>
                        <a:rPr lang="en-US" b="1" dirty="0" smtClean="0">
                          <a:solidFill>
                            <a:schemeClr val="tx1">
                              <a:lumMod val="85000"/>
                              <a:lumOff val="15000"/>
                            </a:schemeClr>
                          </a:solidFill>
                        </a:rPr>
                        <a:t>3. Risk or incidence can not be measured directly.</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3. Risk or incidence of disease measured directly.</a:t>
                      </a:r>
                      <a:endParaRPr lang="en-US" b="1" dirty="0">
                        <a:solidFill>
                          <a:schemeClr val="tx1">
                            <a:lumMod val="85000"/>
                            <a:lumOff val="15000"/>
                          </a:schemeClr>
                        </a:solidFill>
                      </a:endParaRPr>
                    </a:p>
                  </a:txBody>
                  <a:tcPr/>
                </a:tc>
              </a:tr>
              <a:tr h="653143">
                <a:tc>
                  <a:txBody>
                    <a:bodyPr/>
                    <a:lstStyle/>
                    <a:p>
                      <a:pPr algn="just"/>
                      <a:r>
                        <a:rPr lang="en-US" b="1" dirty="0" smtClean="0">
                          <a:solidFill>
                            <a:schemeClr val="tx1">
                              <a:lumMod val="85000"/>
                              <a:lumOff val="15000"/>
                            </a:schemeClr>
                          </a:solidFill>
                        </a:rPr>
                        <a:t>4. Start with disease.</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4. Start with people</a:t>
                      </a:r>
                      <a:r>
                        <a:rPr lang="en-US" b="1" baseline="0" dirty="0" smtClean="0">
                          <a:solidFill>
                            <a:schemeClr val="tx1">
                              <a:lumMod val="85000"/>
                              <a:lumOff val="15000"/>
                            </a:schemeClr>
                          </a:solidFill>
                        </a:rPr>
                        <a:t> exposed to suspected cause.</a:t>
                      </a:r>
                      <a:endParaRPr lang="en-US" b="1" dirty="0">
                        <a:solidFill>
                          <a:schemeClr val="tx1">
                            <a:lumMod val="85000"/>
                            <a:lumOff val="15000"/>
                          </a:schemeClr>
                        </a:solidFill>
                      </a:endParaRPr>
                    </a:p>
                  </a:txBody>
                  <a:tcPr/>
                </a:tc>
              </a:tr>
              <a:tr h="378408">
                <a:tc>
                  <a:txBody>
                    <a:bodyPr/>
                    <a:lstStyle/>
                    <a:p>
                      <a:pPr algn="just"/>
                      <a:r>
                        <a:rPr lang="en-US" b="1" dirty="0" smtClean="0">
                          <a:solidFill>
                            <a:schemeClr val="tx1">
                              <a:lumMod val="85000"/>
                              <a:lumOff val="15000"/>
                            </a:schemeClr>
                          </a:solidFill>
                        </a:rPr>
                        <a:t>5. Involves fewer number of subjects.</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5. Involves larger number of subjects.</a:t>
                      </a:r>
                      <a:endParaRPr lang="en-US" b="1" dirty="0">
                        <a:solidFill>
                          <a:schemeClr val="tx1">
                            <a:lumMod val="85000"/>
                            <a:lumOff val="15000"/>
                          </a:schemeClr>
                        </a:solidFill>
                      </a:endParaRPr>
                    </a:p>
                  </a:txBody>
                  <a:tcPr/>
                </a:tc>
              </a:tr>
              <a:tr h="653143">
                <a:tc>
                  <a:txBody>
                    <a:bodyPr/>
                    <a:lstStyle/>
                    <a:p>
                      <a:pPr algn="just"/>
                      <a:r>
                        <a:rPr lang="en-US" b="1" dirty="0" smtClean="0">
                          <a:solidFill>
                            <a:schemeClr val="tx1">
                              <a:lumMod val="85000"/>
                              <a:lumOff val="15000"/>
                            </a:schemeClr>
                          </a:solidFill>
                        </a:rPr>
                        <a:t>7. Suitable for study of rare disease.</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7.Inappropriate when disease or exposure under investigation is rare.</a:t>
                      </a:r>
                      <a:endParaRPr lang="en-US" b="1" dirty="0">
                        <a:solidFill>
                          <a:schemeClr val="tx1">
                            <a:lumMod val="85000"/>
                            <a:lumOff val="15000"/>
                          </a:schemeClr>
                        </a:solidFill>
                      </a:endParaRPr>
                    </a:p>
                  </a:txBody>
                  <a:tcPr/>
                </a:tc>
              </a:tr>
              <a:tr h="653143">
                <a:tc>
                  <a:txBody>
                    <a:bodyPr/>
                    <a:lstStyle/>
                    <a:p>
                      <a:pPr algn="just"/>
                      <a:r>
                        <a:rPr lang="en-US" b="1" dirty="0" smtClean="0">
                          <a:solidFill>
                            <a:schemeClr val="tx1">
                              <a:lumMod val="85000"/>
                              <a:lumOff val="15000"/>
                            </a:schemeClr>
                          </a:solidFill>
                        </a:rPr>
                        <a:t>8. Yield relatively quick result.</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8. Long follow up required often need , delayed results.</a:t>
                      </a:r>
                      <a:endParaRPr lang="en-US" b="1" dirty="0">
                        <a:solidFill>
                          <a:schemeClr val="tx1">
                            <a:lumMod val="85000"/>
                            <a:lumOff val="15000"/>
                          </a:schemeClr>
                        </a:solidFill>
                      </a:endParaRPr>
                    </a:p>
                  </a:txBody>
                  <a:tcPr/>
                </a:tc>
              </a:tr>
              <a:tr h="378408">
                <a:tc>
                  <a:txBody>
                    <a:bodyPr/>
                    <a:lstStyle/>
                    <a:p>
                      <a:pPr algn="just"/>
                      <a:r>
                        <a:rPr lang="en-US" b="1" dirty="0" smtClean="0">
                          <a:solidFill>
                            <a:schemeClr val="tx1">
                              <a:lumMod val="85000"/>
                              <a:lumOff val="15000"/>
                            </a:schemeClr>
                          </a:solidFill>
                        </a:rPr>
                        <a:t>9. Relatively inexpensive.</a:t>
                      </a:r>
                      <a:endParaRPr lang="en-US" b="1" dirty="0">
                        <a:solidFill>
                          <a:schemeClr val="tx1">
                            <a:lumMod val="85000"/>
                            <a:lumOff val="15000"/>
                          </a:schemeClr>
                        </a:solidFill>
                      </a:endParaRPr>
                    </a:p>
                  </a:txBody>
                  <a:tcPr/>
                </a:tc>
                <a:tc>
                  <a:txBody>
                    <a:bodyPr/>
                    <a:lstStyle/>
                    <a:p>
                      <a:pPr algn="just"/>
                      <a:r>
                        <a:rPr lang="en-US" b="1" dirty="0" smtClean="0">
                          <a:solidFill>
                            <a:schemeClr val="tx1">
                              <a:lumMod val="85000"/>
                              <a:lumOff val="15000"/>
                            </a:schemeClr>
                          </a:solidFill>
                        </a:rPr>
                        <a:t>9. Expensive.</a:t>
                      </a:r>
                      <a:endParaRPr lang="en-US" b="1" dirty="0">
                        <a:solidFill>
                          <a:schemeClr val="tx1">
                            <a:lumMod val="85000"/>
                            <a:lumOff val="15000"/>
                          </a:schemeClr>
                        </a:solidFill>
                      </a:endParaRPr>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6600" y="2895600"/>
            <a:ext cx="2601418" cy="769441"/>
          </a:xfrm>
          <a:prstGeom prst="rect">
            <a:avLst/>
          </a:prstGeom>
        </p:spPr>
        <p:txBody>
          <a:bodyPr wrap="none">
            <a:spAutoFit/>
          </a:bodyPr>
          <a:lstStyle/>
          <a:p>
            <a:r>
              <a:rPr lang="en-US" sz="4400" b="1" dirty="0" smtClean="0"/>
              <a:t>Thank You</a:t>
            </a:r>
            <a:endParaRPr lang="en-US" sz="4400" b="1" dirty="0"/>
          </a:p>
        </p:txBody>
      </p:sp>
    </p:spTree>
    <p:extLst>
      <p:ext uri="{BB962C8B-B14F-4D97-AF65-F5344CB8AC3E}">
        <p14:creationId xmlns="" xmlns:p14="http://schemas.microsoft.com/office/powerpoint/2010/main" val="130798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04800"/>
            <a:ext cx="7772400" cy="1143000"/>
          </a:xfrm>
        </p:spPr>
        <p:txBody>
          <a:bodyPr/>
          <a:lstStyle/>
          <a:p>
            <a:r>
              <a:rPr lang="en-US" b="1" dirty="0" smtClean="0"/>
              <a:t>Cross-sectional studies</a:t>
            </a:r>
            <a:endParaRPr lang="en-US" dirty="0" smtClean="0"/>
          </a:p>
        </p:txBody>
      </p:sp>
      <p:sp>
        <p:nvSpPr>
          <p:cNvPr id="27651" name="Rectangle 3"/>
          <p:cNvSpPr>
            <a:spLocks noGrp="1" noChangeArrowheads="1"/>
          </p:cNvSpPr>
          <p:nvPr>
            <p:ph type="body" idx="1"/>
          </p:nvPr>
        </p:nvSpPr>
        <p:spPr>
          <a:xfrm>
            <a:off x="457200" y="1676400"/>
            <a:ext cx="8382000" cy="1600200"/>
          </a:xfrm>
        </p:spPr>
        <p:txBody>
          <a:bodyPr/>
          <a:lstStyle/>
          <a:p>
            <a:pPr algn="just"/>
            <a:r>
              <a:rPr lang="en-US" b="1" dirty="0" smtClean="0"/>
              <a:t>An </a:t>
            </a:r>
            <a:r>
              <a:rPr lang="en-US" b="1" dirty="0" smtClean="0">
                <a:solidFill>
                  <a:srgbClr val="C00000"/>
                </a:solidFill>
              </a:rPr>
              <a:t>“observational” </a:t>
            </a:r>
            <a:r>
              <a:rPr lang="en-US" b="1" dirty="0" smtClean="0"/>
              <a:t>design that surveys exposures and disease status at a single point in time  (a cross-section of the population).</a:t>
            </a:r>
          </a:p>
        </p:txBody>
      </p:sp>
      <p:sp>
        <p:nvSpPr>
          <p:cNvPr id="27652" name="Rectangle 4"/>
          <p:cNvSpPr>
            <a:spLocks noChangeArrowheads="1"/>
          </p:cNvSpPr>
          <p:nvPr/>
        </p:nvSpPr>
        <p:spPr bwMode="auto">
          <a:xfrm>
            <a:off x="3048000" y="3581400"/>
            <a:ext cx="908050" cy="189865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27653" name="Line 5"/>
          <p:cNvSpPr>
            <a:spLocks noChangeShapeType="1"/>
          </p:cNvSpPr>
          <p:nvPr/>
        </p:nvSpPr>
        <p:spPr bwMode="auto">
          <a:xfrm>
            <a:off x="1981200" y="5562600"/>
            <a:ext cx="6400800" cy="0"/>
          </a:xfrm>
          <a:prstGeom prst="line">
            <a:avLst/>
          </a:prstGeom>
          <a:noFill/>
          <a:ln w="63500">
            <a:solidFill>
              <a:srgbClr val="008000"/>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7654" name="Text Box 6"/>
          <p:cNvSpPr txBox="1">
            <a:spLocks noChangeArrowheads="1"/>
          </p:cNvSpPr>
          <p:nvPr/>
        </p:nvSpPr>
        <p:spPr bwMode="auto">
          <a:xfrm>
            <a:off x="4724400" y="5562600"/>
            <a:ext cx="7588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a:solidFill>
                  <a:srgbClr val="009900"/>
                </a:solidFill>
              </a:rPr>
              <a:t>time</a:t>
            </a:r>
          </a:p>
        </p:txBody>
      </p:sp>
      <p:sp>
        <p:nvSpPr>
          <p:cNvPr id="27655" name="AutoShape 7"/>
          <p:cNvSpPr>
            <a:spLocks noChangeArrowheads="1"/>
          </p:cNvSpPr>
          <p:nvPr/>
        </p:nvSpPr>
        <p:spPr bwMode="auto">
          <a:xfrm>
            <a:off x="3276600" y="5791200"/>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p>
            <a:endParaRPr lang="en-US"/>
          </a:p>
        </p:txBody>
      </p:sp>
      <p:sp>
        <p:nvSpPr>
          <p:cNvPr id="27656" name="Text Box 8"/>
          <p:cNvSpPr txBox="1">
            <a:spLocks noChangeArrowheads="1"/>
          </p:cNvSpPr>
          <p:nvPr/>
        </p:nvSpPr>
        <p:spPr bwMode="auto">
          <a:xfrm>
            <a:off x="3962400" y="6019800"/>
            <a:ext cx="49863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a:t>Study only exists at this point in time</a:t>
            </a:r>
          </a:p>
        </p:txBody>
      </p:sp>
      <p:graphicFrame>
        <p:nvGraphicFramePr>
          <p:cNvPr id="27657" name="Object 9"/>
          <p:cNvGraphicFramePr>
            <a:graphicFrameLocks noChangeAspect="1"/>
          </p:cNvGraphicFramePr>
          <p:nvPr/>
        </p:nvGraphicFramePr>
        <p:xfrm>
          <a:off x="8229600" y="228600"/>
          <a:ext cx="668338" cy="1371600"/>
        </p:xfrm>
        <a:graphic>
          <a:graphicData uri="http://schemas.openxmlformats.org/presentationml/2006/ole">
            <p:oleObj spid="_x0000_s2061" name="Clip" r:id="rId4" imgW="1526540" imgH="3131820" progId="">
              <p:embed/>
            </p:oleObj>
          </a:graphicData>
        </a:graphic>
      </p:graphicFrame>
    </p:spTree>
    <p:extLst>
      <p:ext uri="{BB962C8B-B14F-4D97-AF65-F5344CB8AC3E}">
        <p14:creationId xmlns="" xmlns:p14="http://schemas.microsoft.com/office/powerpoint/2010/main" val="252437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04800"/>
            <a:ext cx="7772400" cy="1143000"/>
          </a:xfrm>
        </p:spPr>
        <p:txBody>
          <a:bodyPr/>
          <a:lstStyle/>
          <a:p>
            <a:r>
              <a:rPr lang="en-US" b="1" smtClean="0">
                <a:solidFill>
                  <a:srgbClr val="FF0000"/>
                </a:solidFill>
              </a:rPr>
              <a:t>Cross-sectional Studies</a:t>
            </a:r>
            <a:endParaRPr lang="en-US" smtClean="0">
              <a:solidFill>
                <a:srgbClr val="FF0000"/>
              </a:solidFill>
            </a:endParaRPr>
          </a:p>
        </p:txBody>
      </p:sp>
      <p:sp>
        <p:nvSpPr>
          <p:cNvPr id="28675" name="Rectangle 3"/>
          <p:cNvSpPr>
            <a:spLocks noGrp="1" noChangeArrowheads="1"/>
          </p:cNvSpPr>
          <p:nvPr>
            <p:ph type="body" idx="1"/>
          </p:nvPr>
        </p:nvSpPr>
        <p:spPr>
          <a:xfrm>
            <a:off x="533400" y="1600200"/>
            <a:ext cx="8382000" cy="3505200"/>
          </a:xfrm>
        </p:spPr>
        <p:txBody>
          <a:bodyPr>
            <a:normAutofit fontScale="92500" lnSpcReduction="20000"/>
          </a:bodyPr>
          <a:lstStyle/>
          <a:p>
            <a:pPr algn="just"/>
            <a:r>
              <a:rPr lang="en-US" sz="2800" b="1" dirty="0" smtClean="0"/>
              <a:t>Often used to study conditions that are </a:t>
            </a:r>
            <a:r>
              <a:rPr lang="en-US" sz="2800" b="1" dirty="0" smtClean="0">
                <a:solidFill>
                  <a:srgbClr val="FF0000"/>
                </a:solidFill>
              </a:rPr>
              <a:t>relatively frequent with long duration of expression </a:t>
            </a:r>
            <a:r>
              <a:rPr lang="en-US" sz="2800" b="1" dirty="0" smtClean="0"/>
              <a:t>(nonfatal, chronic conditions).</a:t>
            </a:r>
          </a:p>
          <a:p>
            <a:pPr algn="just">
              <a:buNone/>
            </a:pPr>
            <a:endParaRPr lang="en-US" sz="2800" b="1" dirty="0" smtClean="0"/>
          </a:p>
          <a:p>
            <a:pPr algn="just"/>
            <a:r>
              <a:rPr lang="en-US" sz="2800" b="1" dirty="0" smtClean="0"/>
              <a:t>It measures </a:t>
            </a:r>
            <a:r>
              <a:rPr lang="en-US" sz="2800" b="1" dirty="0" smtClean="0">
                <a:solidFill>
                  <a:srgbClr val="FF0000"/>
                </a:solidFill>
              </a:rPr>
              <a:t>prevalence</a:t>
            </a:r>
            <a:r>
              <a:rPr lang="en-US" sz="2800" b="1" dirty="0" smtClean="0"/>
              <a:t>, not incidence of disease</a:t>
            </a:r>
          </a:p>
          <a:p>
            <a:pPr algn="just"/>
            <a:r>
              <a:rPr lang="en-US" sz="2800" b="1" dirty="0" smtClean="0"/>
              <a:t>Example: community surveys</a:t>
            </a:r>
          </a:p>
          <a:p>
            <a:pPr algn="just">
              <a:buNone/>
            </a:pPr>
            <a:endParaRPr lang="en-US" sz="2800" b="1" dirty="0" smtClean="0"/>
          </a:p>
          <a:p>
            <a:pPr algn="just"/>
            <a:r>
              <a:rPr lang="en-US" sz="2800" b="1" dirty="0" smtClean="0"/>
              <a:t>Not suitable for studying </a:t>
            </a:r>
            <a:r>
              <a:rPr lang="en-US" sz="2800" b="1" dirty="0" smtClean="0">
                <a:solidFill>
                  <a:srgbClr val="FF0000"/>
                </a:solidFill>
              </a:rPr>
              <a:t>rare or highly fatal diseases </a:t>
            </a:r>
            <a:r>
              <a:rPr lang="en-US" sz="2800" b="1" dirty="0" smtClean="0"/>
              <a:t>or a disease with short duration of expression.</a:t>
            </a:r>
          </a:p>
        </p:txBody>
      </p:sp>
      <p:sp>
        <p:nvSpPr>
          <p:cNvPr id="28676"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77B4D70-F357-407D-88D6-281F22452801}" type="slidenum">
              <a:rPr lang="en-US" sz="1400" smtClean="0">
                <a:solidFill>
                  <a:srgbClr val="FFFFFF"/>
                </a:solidFill>
                <a:latin typeface="Franklin Gothic Book" pitchFamily="34" charset="0"/>
                <a:cs typeface="Arial" pitchFamily="34" charset="0"/>
              </a:rPr>
              <a:pPr/>
              <a:t>4</a:t>
            </a:fld>
            <a:endParaRPr lang="en-US" sz="1400" smtClean="0">
              <a:solidFill>
                <a:srgbClr val="FFFFFF"/>
              </a:solidFill>
              <a:latin typeface="Franklin Gothic Book" pitchFamily="34" charset="0"/>
              <a:cs typeface="Arial" pitchFamily="34" charset="0"/>
            </a:endParaRPr>
          </a:p>
        </p:txBody>
      </p:sp>
    </p:spTree>
    <p:extLst>
      <p:ext uri="{BB962C8B-B14F-4D97-AF65-F5344CB8AC3E}">
        <p14:creationId xmlns="" xmlns:p14="http://schemas.microsoft.com/office/powerpoint/2010/main" val="1770083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 y="304800"/>
            <a:ext cx="5638800" cy="838200"/>
          </a:xfrm>
        </p:spPr>
        <p:txBody>
          <a:bodyPr/>
          <a:lstStyle/>
          <a:p>
            <a:r>
              <a:rPr lang="en-US" b="1" smtClean="0"/>
              <a:t>Cross-sectional Design</a:t>
            </a:r>
            <a:endParaRPr lang="en-US" smtClean="0"/>
          </a:p>
        </p:txBody>
      </p:sp>
      <p:sp>
        <p:nvSpPr>
          <p:cNvPr id="29699" name="Rectangle 3"/>
          <p:cNvSpPr>
            <a:spLocks noChangeArrowheads="1"/>
          </p:cNvSpPr>
          <p:nvPr/>
        </p:nvSpPr>
        <p:spPr bwMode="auto">
          <a:xfrm>
            <a:off x="1447800" y="3733800"/>
            <a:ext cx="908050" cy="189865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29700" name="Line 4"/>
          <p:cNvSpPr>
            <a:spLocks noChangeShapeType="1"/>
          </p:cNvSpPr>
          <p:nvPr/>
        </p:nvSpPr>
        <p:spPr bwMode="auto">
          <a:xfrm>
            <a:off x="381000" y="5715000"/>
            <a:ext cx="6400800" cy="0"/>
          </a:xfrm>
          <a:prstGeom prst="line">
            <a:avLst/>
          </a:prstGeom>
          <a:noFill/>
          <a:ln w="63500">
            <a:solidFill>
              <a:srgbClr val="008000"/>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9701" name="Text Box 5"/>
          <p:cNvSpPr txBox="1">
            <a:spLocks noChangeArrowheads="1"/>
          </p:cNvSpPr>
          <p:nvPr/>
        </p:nvSpPr>
        <p:spPr bwMode="auto">
          <a:xfrm>
            <a:off x="3124200" y="5715000"/>
            <a:ext cx="7588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a:solidFill>
                  <a:srgbClr val="009900"/>
                </a:solidFill>
              </a:rPr>
              <a:t>time</a:t>
            </a:r>
          </a:p>
        </p:txBody>
      </p:sp>
      <p:sp>
        <p:nvSpPr>
          <p:cNvPr id="29702" name="AutoShape 6"/>
          <p:cNvSpPr>
            <a:spLocks noChangeArrowheads="1"/>
          </p:cNvSpPr>
          <p:nvPr/>
        </p:nvSpPr>
        <p:spPr bwMode="auto">
          <a:xfrm>
            <a:off x="1676400" y="5943600"/>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p>
            <a:endParaRPr lang="en-US"/>
          </a:p>
        </p:txBody>
      </p:sp>
      <p:sp>
        <p:nvSpPr>
          <p:cNvPr id="29703" name="Text Box 7"/>
          <p:cNvSpPr txBox="1">
            <a:spLocks noChangeArrowheads="1"/>
          </p:cNvSpPr>
          <p:nvPr/>
        </p:nvSpPr>
        <p:spPr bwMode="auto">
          <a:xfrm>
            <a:off x="2362200" y="6172200"/>
            <a:ext cx="49863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a:t>Study only exists at this point in time</a:t>
            </a:r>
          </a:p>
        </p:txBody>
      </p:sp>
      <p:sp>
        <p:nvSpPr>
          <p:cNvPr id="29704" name="AutoShape 8"/>
          <p:cNvSpPr>
            <a:spLocks noChangeArrowheads="1"/>
          </p:cNvSpPr>
          <p:nvPr/>
        </p:nvSpPr>
        <p:spPr bwMode="auto">
          <a:xfrm flipV="1">
            <a:off x="152400" y="2438400"/>
            <a:ext cx="2209800" cy="2057400"/>
          </a:xfrm>
          <a:prstGeom prst="curvedRightArrow">
            <a:avLst>
              <a:gd name="adj1" fmla="val 20000"/>
              <a:gd name="adj2" fmla="val 40000"/>
              <a:gd name="adj3" fmla="val 35802"/>
            </a:avLst>
          </a:prstGeom>
          <a:solidFill>
            <a:schemeClr val="accent1"/>
          </a:solidFill>
          <a:ln w="12699">
            <a:solidFill>
              <a:schemeClr val="tx1"/>
            </a:solidFill>
            <a:miter lim="800000"/>
            <a:headEnd type="none" w="sm" len="sm"/>
            <a:tailEnd type="none" w="sm" len="sm"/>
          </a:ln>
        </p:spPr>
        <p:txBody>
          <a:bodyPr wrap="none" anchor="ctr"/>
          <a:lstStyle/>
          <a:p>
            <a:endParaRPr lang="en-US"/>
          </a:p>
        </p:txBody>
      </p:sp>
      <p:sp>
        <p:nvSpPr>
          <p:cNvPr id="29705" name="AutoShape 9"/>
          <p:cNvSpPr>
            <a:spLocks noChangeArrowheads="1"/>
          </p:cNvSpPr>
          <p:nvPr/>
        </p:nvSpPr>
        <p:spPr bwMode="auto">
          <a:xfrm>
            <a:off x="2514600" y="2362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p>
            <a:pPr algn="ctr"/>
            <a:r>
              <a:rPr lang="en-US" b="1"/>
              <a:t>Study</a:t>
            </a:r>
          </a:p>
          <a:p>
            <a:pPr algn="ctr"/>
            <a:r>
              <a:rPr lang="en-US" b="1"/>
              <a:t>population</a:t>
            </a:r>
          </a:p>
        </p:txBody>
      </p:sp>
      <p:sp>
        <p:nvSpPr>
          <p:cNvPr id="29706" name="AutoShape 10"/>
          <p:cNvSpPr>
            <a:spLocks noChangeArrowheads="1"/>
          </p:cNvSpPr>
          <p:nvPr/>
        </p:nvSpPr>
        <p:spPr bwMode="auto">
          <a:xfrm>
            <a:off x="4495800" y="15240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p>
            <a:pPr algn="ctr"/>
            <a:r>
              <a:rPr lang="en-US" b="1"/>
              <a:t>No Disease </a:t>
            </a:r>
          </a:p>
        </p:txBody>
      </p:sp>
      <p:sp>
        <p:nvSpPr>
          <p:cNvPr id="29707" name="AutoShape 11"/>
          <p:cNvSpPr>
            <a:spLocks noChangeArrowheads="1"/>
          </p:cNvSpPr>
          <p:nvPr/>
        </p:nvSpPr>
        <p:spPr bwMode="auto">
          <a:xfrm>
            <a:off x="4495800" y="3124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p>
            <a:pPr algn="ctr"/>
            <a:r>
              <a:rPr lang="en-US" b="1" dirty="0"/>
              <a:t>Disease </a:t>
            </a:r>
          </a:p>
        </p:txBody>
      </p:sp>
      <p:sp>
        <p:nvSpPr>
          <p:cNvPr id="29708" name="AutoShape 12"/>
          <p:cNvSpPr>
            <a:spLocks noChangeArrowheads="1"/>
          </p:cNvSpPr>
          <p:nvPr/>
        </p:nvSpPr>
        <p:spPr bwMode="auto">
          <a:xfrm>
            <a:off x="6477000" y="12192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p>
            <a:pPr algn="ctr"/>
            <a:r>
              <a:rPr lang="en-US" b="1"/>
              <a:t>factor present</a:t>
            </a:r>
          </a:p>
        </p:txBody>
      </p:sp>
      <p:sp>
        <p:nvSpPr>
          <p:cNvPr id="29709" name="AutoShape 13"/>
          <p:cNvSpPr>
            <a:spLocks noChangeArrowheads="1"/>
          </p:cNvSpPr>
          <p:nvPr/>
        </p:nvSpPr>
        <p:spPr bwMode="auto">
          <a:xfrm>
            <a:off x="6477000" y="19812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p>
            <a:pPr algn="ctr"/>
            <a:r>
              <a:rPr lang="en-US" b="1"/>
              <a:t>factor absent</a:t>
            </a:r>
          </a:p>
        </p:txBody>
      </p:sp>
      <p:sp>
        <p:nvSpPr>
          <p:cNvPr id="29710" name="AutoShape 14"/>
          <p:cNvSpPr>
            <a:spLocks noChangeArrowheads="1"/>
          </p:cNvSpPr>
          <p:nvPr/>
        </p:nvSpPr>
        <p:spPr bwMode="auto">
          <a:xfrm>
            <a:off x="6477000" y="29718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p>
            <a:pPr algn="ctr"/>
            <a:r>
              <a:rPr lang="en-US" b="1"/>
              <a:t>factor present</a:t>
            </a:r>
          </a:p>
        </p:txBody>
      </p:sp>
      <p:sp>
        <p:nvSpPr>
          <p:cNvPr id="29711" name="AutoShape 15"/>
          <p:cNvSpPr>
            <a:spLocks noChangeArrowheads="1"/>
          </p:cNvSpPr>
          <p:nvPr/>
        </p:nvSpPr>
        <p:spPr bwMode="auto">
          <a:xfrm>
            <a:off x="6477000" y="37338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p>
            <a:pPr algn="ctr"/>
            <a:r>
              <a:rPr lang="en-US" b="1"/>
              <a:t>factor absent</a:t>
            </a:r>
          </a:p>
        </p:txBody>
      </p:sp>
      <p:sp>
        <p:nvSpPr>
          <p:cNvPr id="29712" name="AutoShape 16"/>
          <p:cNvSpPr>
            <a:spLocks/>
          </p:cNvSpPr>
          <p:nvPr/>
        </p:nvSpPr>
        <p:spPr bwMode="auto">
          <a:xfrm>
            <a:off x="4267200" y="2133600"/>
            <a:ext cx="76200" cy="1447800"/>
          </a:xfrm>
          <a:prstGeom prst="leftBrace">
            <a:avLst>
              <a:gd name="adj1" fmla="val 158333"/>
              <a:gd name="adj2" fmla="val 50000"/>
            </a:avLst>
          </a:prstGeom>
          <a:noFill/>
          <a:ln w="38100">
            <a:solidFill>
              <a:schemeClr val="tx1"/>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9713" name="AutoShape 17"/>
          <p:cNvSpPr>
            <a:spLocks/>
          </p:cNvSpPr>
          <p:nvPr/>
        </p:nvSpPr>
        <p:spPr bwMode="auto">
          <a:xfrm>
            <a:off x="6248400" y="15240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9714" name="AutoShape 18"/>
          <p:cNvSpPr>
            <a:spLocks/>
          </p:cNvSpPr>
          <p:nvPr/>
        </p:nvSpPr>
        <p:spPr bwMode="auto">
          <a:xfrm>
            <a:off x="6248400" y="32766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cxnSp>
        <p:nvCxnSpPr>
          <p:cNvPr id="29715" name="AutoShape 19"/>
          <p:cNvCxnSpPr>
            <a:cxnSpLocks noChangeShapeType="1"/>
          </p:cNvCxnSpPr>
          <p:nvPr/>
        </p:nvCxnSpPr>
        <p:spPr bwMode="auto">
          <a:xfrm>
            <a:off x="2667000" y="4495800"/>
            <a:ext cx="6096000" cy="0"/>
          </a:xfrm>
          <a:prstGeom prst="straightConnector1">
            <a:avLst/>
          </a:prstGeom>
          <a:noFill/>
          <a:ln w="38100">
            <a:solidFill>
              <a:schemeClr val="tx1"/>
            </a:solidFill>
            <a:prstDash val="sysDot"/>
            <a:round/>
            <a:headEnd type="oval" w="sm" len="sm"/>
            <a:tailEnd type="oval" w="sm" len="sm"/>
          </a:ln>
          <a:extLst>
            <a:ext uri="{909E8E84-426E-40DD-AFC4-6F175D3DCCD1}">
              <a14:hiddenFill xmlns="" xmlns:a14="http://schemas.microsoft.com/office/drawing/2010/main">
                <a:noFill/>
              </a14:hiddenFill>
            </a:ext>
          </a:extLst>
        </p:spPr>
      </p:cxnSp>
      <p:sp>
        <p:nvSpPr>
          <p:cNvPr id="29716" name="Line 20"/>
          <p:cNvSpPr>
            <a:spLocks noChangeShapeType="1"/>
          </p:cNvSpPr>
          <p:nvPr/>
        </p:nvSpPr>
        <p:spPr bwMode="auto">
          <a:xfrm flipV="1">
            <a:off x="1905000" y="4495800"/>
            <a:ext cx="3810000" cy="1219200"/>
          </a:xfrm>
          <a:prstGeom prst="line">
            <a:avLst/>
          </a:prstGeom>
          <a:noFill/>
          <a:ln w="381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546595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0"/>
            <a:ext cx="7772400" cy="1143000"/>
          </a:xfrm>
        </p:spPr>
        <p:txBody>
          <a:bodyPr/>
          <a:lstStyle/>
          <a:p>
            <a:r>
              <a:rPr lang="en-US" b="1" smtClean="0"/>
              <a:t>Cross-sectional studies</a:t>
            </a:r>
            <a:endParaRPr lang="en-US" smtClean="0"/>
          </a:p>
        </p:txBody>
      </p:sp>
      <p:sp>
        <p:nvSpPr>
          <p:cNvPr id="2052" name="Rectangle 3"/>
          <p:cNvSpPr>
            <a:spLocks noGrp="1" noChangeArrowheads="1"/>
          </p:cNvSpPr>
          <p:nvPr>
            <p:ph type="body" idx="1"/>
          </p:nvPr>
        </p:nvSpPr>
        <p:spPr>
          <a:xfrm>
            <a:off x="457200" y="990600"/>
            <a:ext cx="8153400" cy="5715000"/>
          </a:xfrm>
        </p:spPr>
        <p:txBody>
          <a:bodyPr/>
          <a:lstStyle/>
          <a:p>
            <a:pPr>
              <a:defRPr/>
            </a:pPr>
            <a:r>
              <a:rPr lang="en-US" sz="4000" b="1" dirty="0" smtClean="0"/>
              <a:t>Disadvantages</a:t>
            </a:r>
          </a:p>
          <a:p>
            <a:pPr>
              <a:defRPr/>
            </a:pPr>
            <a:endParaRPr lang="en-US" sz="4000" b="1" dirty="0" smtClean="0"/>
          </a:p>
          <a:p>
            <a:pPr lvl="2" algn="just">
              <a:defRPr/>
            </a:pPr>
            <a:r>
              <a:rPr lang="en-US" b="1" dirty="0" smtClean="0">
                <a:solidFill>
                  <a:schemeClr val="accent2">
                    <a:lumMod val="75000"/>
                  </a:schemeClr>
                </a:solidFill>
              </a:rPr>
              <a:t>Weakest observational design</a:t>
            </a:r>
            <a:r>
              <a:rPr lang="en-US" b="1" dirty="0" smtClean="0">
                <a:solidFill>
                  <a:schemeClr val="accent2">
                    <a:lumMod val="60000"/>
                    <a:lumOff val="40000"/>
                  </a:schemeClr>
                </a:solidFill>
              </a:rPr>
              <a:t>, </a:t>
            </a:r>
            <a:r>
              <a:rPr lang="en-US" b="1" dirty="0" smtClean="0"/>
              <a:t>                           (</a:t>
            </a:r>
            <a:r>
              <a:rPr lang="en-US" b="1" dirty="0" smtClean="0">
                <a:solidFill>
                  <a:schemeClr val="tx2">
                    <a:lumMod val="40000"/>
                    <a:lumOff val="60000"/>
                  </a:schemeClr>
                </a:solidFill>
              </a:rPr>
              <a:t>it measures prevalence</a:t>
            </a:r>
            <a:r>
              <a:rPr lang="en-US" b="1" dirty="0" smtClean="0"/>
              <a:t>, not incidence of disease).  Prevalent cases are survivors.</a:t>
            </a:r>
          </a:p>
          <a:p>
            <a:pPr lvl="2" algn="just">
              <a:buNone/>
              <a:defRPr/>
            </a:pPr>
            <a:endParaRPr lang="en-US" b="1" dirty="0" smtClean="0"/>
          </a:p>
          <a:p>
            <a:pPr lvl="2" algn="just">
              <a:defRPr/>
            </a:pPr>
            <a:r>
              <a:rPr lang="en-US" b="1" dirty="0" smtClean="0"/>
              <a:t>The </a:t>
            </a:r>
            <a:r>
              <a:rPr lang="en-US" b="1" dirty="0" smtClean="0">
                <a:solidFill>
                  <a:schemeClr val="accent5">
                    <a:lumMod val="90000"/>
                  </a:schemeClr>
                </a:solidFill>
              </a:rPr>
              <a:t>temporal sequence of exposure and effect</a:t>
            </a:r>
            <a:r>
              <a:rPr lang="en-US" b="1" dirty="0" smtClean="0"/>
              <a:t> </a:t>
            </a:r>
            <a:r>
              <a:rPr lang="en-US" b="1" dirty="0" smtClean="0">
                <a:solidFill>
                  <a:schemeClr val="accent5">
                    <a:lumMod val="90000"/>
                  </a:schemeClr>
                </a:solidFill>
              </a:rPr>
              <a:t>may be difficult </a:t>
            </a:r>
            <a:r>
              <a:rPr lang="en-US" b="1" dirty="0" smtClean="0"/>
              <a:t>or impossible to determine.</a:t>
            </a:r>
          </a:p>
          <a:p>
            <a:pPr lvl="2" algn="just">
              <a:buNone/>
              <a:defRPr/>
            </a:pPr>
            <a:endParaRPr lang="en-US" b="1" dirty="0" smtClean="0"/>
          </a:p>
          <a:p>
            <a:pPr lvl="2" algn="just">
              <a:defRPr/>
            </a:pPr>
            <a:r>
              <a:rPr lang="en-US" b="1" dirty="0" smtClean="0">
                <a:solidFill>
                  <a:srgbClr val="C00000"/>
                </a:solidFill>
              </a:rPr>
              <a:t>Usually don’t know when disease occurred</a:t>
            </a:r>
          </a:p>
          <a:p>
            <a:pPr lvl="2" algn="just">
              <a:defRPr/>
            </a:pPr>
            <a:r>
              <a:rPr lang="en-US" b="1" dirty="0" smtClean="0">
                <a:solidFill>
                  <a:schemeClr val="accent5">
                    <a:lumMod val="50000"/>
                  </a:schemeClr>
                </a:solidFill>
              </a:rPr>
              <a:t>Rare events </a:t>
            </a:r>
            <a:r>
              <a:rPr lang="en-US" b="1" dirty="0" smtClean="0"/>
              <a:t>a problem.  Quickly </a:t>
            </a:r>
            <a:r>
              <a:rPr lang="en-US" b="1" dirty="0" smtClean="0">
                <a:solidFill>
                  <a:schemeClr val="accent5">
                    <a:lumMod val="50000"/>
                  </a:schemeClr>
                </a:solidFill>
              </a:rPr>
              <a:t>emerging diseases a problem</a:t>
            </a:r>
          </a:p>
          <a:p>
            <a:pPr lvl="2">
              <a:defRPr/>
            </a:pPr>
            <a:endParaRPr lang="en-US" sz="3200" b="1" dirty="0" smtClean="0"/>
          </a:p>
          <a:p>
            <a:pPr lvl="2">
              <a:defRPr/>
            </a:pPr>
            <a:endParaRPr lang="en-US" sz="2800" b="1" dirty="0" smtClean="0"/>
          </a:p>
        </p:txBody>
      </p:sp>
      <p:graphicFrame>
        <p:nvGraphicFramePr>
          <p:cNvPr id="31748" name="Object 4"/>
          <p:cNvGraphicFramePr>
            <a:graphicFrameLocks noChangeAspect="1"/>
          </p:cNvGraphicFramePr>
          <p:nvPr/>
        </p:nvGraphicFramePr>
        <p:xfrm>
          <a:off x="8229600" y="228600"/>
          <a:ext cx="668338" cy="1371600"/>
        </p:xfrm>
        <a:graphic>
          <a:graphicData uri="http://schemas.openxmlformats.org/presentationml/2006/ole">
            <p:oleObj spid="_x0000_s3085" name="Clip" r:id="rId4" imgW="1526540" imgH="3131820" progId="">
              <p:embed/>
            </p:oleObj>
          </a:graphicData>
        </a:graphic>
      </p:graphicFrame>
    </p:spTree>
    <p:extLst>
      <p:ext uri="{BB962C8B-B14F-4D97-AF65-F5344CB8AC3E}">
        <p14:creationId xmlns="" xmlns:p14="http://schemas.microsoft.com/office/powerpoint/2010/main" val="1712202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solidFill>
                  <a:srgbClr val="FF0000"/>
                </a:solidFill>
              </a:rPr>
              <a:t>Case-control study</a:t>
            </a:r>
            <a:endParaRPr lang="en-US" b="1" dirty="0">
              <a:solidFill>
                <a:srgbClr val="FF0000"/>
              </a:solidFill>
            </a:endParaRPr>
          </a:p>
        </p:txBody>
      </p:sp>
      <p:sp>
        <p:nvSpPr>
          <p:cNvPr id="3" name="Content Placeholder 2"/>
          <p:cNvSpPr>
            <a:spLocks noGrp="1"/>
          </p:cNvSpPr>
          <p:nvPr>
            <p:ph idx="1"/>
          </p:nvPr>
        </p:nvSpPr>
        <p:spPr>
          <a:xfrm>
            <a:off x="304800" y="1066800"/>
            <a:ext cx="8534400" cy="5334000"/>
          </a:xfrm>
        </p:spPr>
        <p:txBody>
          <a:bodyPr>
            <a:normAutofit fontScale="55000" lnSpcReduction="20000"/>
          </a:bodyPr>
          <a:lstStyle/>
          <a:p>
            <a:pPr algn="just"/>
            <a:r>
              <a:rPr lang="en-US" sz="3600" dirty="0" smtClean="0"/>
              <a:t>A case-control study is an analytical study which </a:t>
            </a:r>
            <a:r>
              <a:rPr lang="en-US" sz="3600" dirty="0" smtClean="0">
                <a:solidFill>
                  <a:srgbClr val="0070C0"/>
                </a:solidFill>
              </a:rPr>
              <a:t>compares individuals who have a specific disease ("cases") with a group of individuals without the disease ("controls").</a:t>
            </a:r>
          </a:p>
          <a:p>
            <a:pPr algn="just">
              <a:buNone/>
            </a:pPr>
            <a:endParaRPr lang="en-US" sz="3600" dirty="0" smtClean="0">
              <a:solidFill>
                <a:srgbClr val="0070C0"/>
              </a:solidFill>
            </a:endParaRPr>
          </a:p>
          <a:p>
            <a:pPr algn="just"/>
            <a:r>
              <a:rPr lang="en-US" sz="3600" dirty="0" smtClean="0"/>
              <a:t> </a:t>
            </a:r>
            <a:r>
              <a:rPr lang="en-US" sz="3600" dirty="0" smtClean="0">
                <a:solidFill>
                  <a:srgbClr val="0070C0"/>
                </a:solidFill>
              </a:rPr>
              <a:t>The proportion of each group having a history of a particular exposure </a:t>
            </a:r>
            <a:r>
              <a:rPr lang="en-US" sz="3600" dirty="0" smtClean="0"/>
              <a:t>or characteristic of interest is then compared. </a:t>
            </a:r>
          </a:p>
          <a:p>
            <a:pPr algn="just">
              <a:buNone/>
            </a:pPr>
            <a:endParaRPr lang="en-US" sz="3600" dirty="0" smtClean="0"/>
          </a:p>
          <a:p>
            <a:pPr algn="just"/>
            <a:r>
              <a:rPr lang="en-US" sz="3600" dirty="0" smtClean="0">
                <a:solidFill>
                  <a:srgbClr val="0070C0"/>
                </a:solidFill>
              </a:rPr>
              <a:t>An association between the hypothesized exposure and the disease </a:t>
            </a:r>
            <a:r>
              <a:rPr lang="en-US" sz="3600" dirty="0" smtClean="0"/>
              <a:t>being studied will be reflected in a greater proportion of the cases being exposed.</a:t>
            </a:r>
          </a:p>
          <a:p>
            <a:pPr algn="just"/>
            <a:endParaRPr lang="en-US" sz="3600" dirty="0" smtClean="0"/>
          </a:p>
          <a:p>
            <a:pPr algn="just"/>
            <a:r>
              <a:rPr lang="en-US" sz="3600" dirty="0" smtClean="0">
                <a:solidFill>
                  <a:srgbClr val="FF0000"/>
                </a:solidFill>
              </a:rPr>
              <a:t>Case control studies are also known as </a:t>
            </a:r>
            <a:r>
              <a:rPr lang="en-US" sz="3600" dirty="0" smtClean="0">
                <a:solidFill>
                  <a:srgbClr val="0070C0"/>
                </a:solidFill>
              </a:rPr>
              <a:t>"</a:t>
            </a:r>
            <a:r>
              <a:rPr lang="en-US" sz="3600" u="sng" dirty="0" smtClean="0">
                <a:solidFill>
                  <a:srgbClr val="0070C0"/>
                </a:solidFill>
              </a:rPr>
              <a:t>retrospective studies"</a:t>
            </a:r>
            <a:r>
              <a:rPr lang="en-US" sz="3600" dirty="0" smtClean="0">
                <a:solidFill>
                  <a:srgbClr val="0070C0"/>
                </a:solidFill>
              </a:rPr>
              <a:t> </a:t>
            </a:r>
            <a:r>
              <a:rPr lang="en-US" sz="3600" dirty="0" smtClean="0">
                <a:solidFill>
                  <a:srgbClr val="FF0000"/>
                </a:solidFill>
              </a:rPr>
              <a:t>and "</a:t>
            </a:r>
            <a:r>
              <a:rPr lang="en-US" sz="3600" u="sng" dirty="0" smtClean="0">
                <a:solidFill>
                  <a:srgbClr val="FF0000"/>
                </a:solidFill>
              </a:rPr>
              <a:t>case-referent </a:t>
            </a:r>
            <a:r>
              <a:rPr lang="en-US" sz="3600" dirty="0" smtClean="0">
                <a:solidFill>
                  <a:srgbClr val="FF0000"/>
                </a:solidFill>
              </a:rPr>
              <a:t>studies’’.</a:t>
            </a:r>
          </a:p>
          <a:p>
            <a:pPr algn="just"/>
            <a:endParaRPr lang="en-US" sz="3600" dirty="0" smtClean="0">
              <a:solidFill>
                <a:srgbClr val="FF0000"/>
              </a:solidFill>
            </a:endParaRPr>
          </a:p>
          <a:p>
            <a:pPr algn="just"/>
            <a:r>
              <a:rPr lang="en-US" sz="3600" dirty="0" smtClean="0">
                <a:solidFill>
                  <a:srgbClr val="FF0000"/>
                </a:solidFill>
              </a:rPr>
              <a:t>The </a:t>
            </a:r>
            <a:r>
              <a:rPr lang="en-US" sz="3600" dirty="0" smtClean="0">
                <a:solidFill>
                  <a:srgbClr val="0070C0"/>
                </a:solidFill>
              </a:rPr>
              <a:t>focus is on a disease </a:t>
            </a:r>
            <a:r>
              <a:rPr lang="en-US" sz="3600" dirty="0" smtClean="0">
                <a:solidFill>
                  <a:srgbClr val="FF0000"/>
                </a:solidFill>
              </a:rPr>
              <a:t>or some other health problem that has already developed.</a:t>
            </a:r>
          </a:p>
          <a:p>
            <a:pPr algn="just">
              <a:buNone/>
            </a:pPr>
            <a:endParaRPr lang="en-US" sz="3600" dirty="0" smtClean="0">
              <a:solidFill>
                <a:srgbClr val="FF0000"/>
              </a:solidFill>
            </a:endParaRPr>
          </a:p>
          <a:p>
            <a:pPr algn="just"/>
            <a:r>
              <a:rPr lang="en-US" sz="3600" dirty="0" smtClean="0">
                <a:solidFill>
                  <a:srgbClr val="FF0000"/>
                </a:solidFill>
              </a:rPr>
              <a:t>In case control </a:t>
            </a:r>
            <a:r>
              <a:rPr lang="en-US" sz="3600" dirty="0" smtClean="0">
                <a:solidFill>
                  <a:srgbClr val="0070C0"/>
                </a:solidFill>
              </a:rPr>
              <a:t>study unit is individual </a:t>
            </a:r>
            <a:r>
              <a:rPr lang="en-US" sz="3600" dirty="0" smtClean="0">
                <a:solidFill>
                  <a:srgbClr val="FF0000"/>
                </a:solidFill>
              </a:rPr>
              <a:t>rather than group.</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irc_mi" descr="http://blog.manuscriptedit.com/wp-content/uploads/2014/01/Case-control-studies.jpg"/>
          <p:cNvPicPr/>
          <p:nvPr/>
        </p:nvPicPr>
        <p:blipFill>
          <a:blip r:embed="rId2"/>
          <a:srcRect/>
          <a:stretch>
            <a:fillRect/>
          </a:stretch>
        </p:blipFill>
        <p:spPr bwMode="auto">
          <a:xfrm>
            <a:off x="457200" y="228600"/>
            <a:ext cx="8229600" cy="594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3 distinct features</a:t>
            </a:r>
            <a:endParaRPr lang="en-US" dirty="0">
              <a:solidFill>
                <a:srgbClr val="FF0000"/>
              </a:solidFill>
            </a:endParaRPr>
          </a:p>
        </p:txBody>
      </p:sp>
      <p:sp>
        <p:nvSpPr>
          <p:cNvPr id="3" name="Content Placeholder 2"/>
          <p:cNvSpPr>
            <a:spLocks noGrp="1"/>
          </p:cNvSpPr>
          <p:nvPr>
            <p:ph idx="1"/>
          </p:nvPr>
        </p:nvSpPr>
        <p:spPr/>
        <p:txBody>
          <a:bodyPr/>
          <a:lstStyle/>
          <a:p>
            <a:pPr algn="just">
              <a:buNone/>
            </a:pPr>
            <a:r>
              <a:rPr lang="en-US" dirty="0" smtClean="0">
                <a:solidFill>
                  <a:srgbClr val="FF0000"/>
                </a:solidFill>
              </a:rPr>
              <a:t>1. Both exposure and out come has occurred before the start of the study.</a:t>
            </a:r>
          </a:p>
          <a:p>
            <a:pPr algn="just">
              <a:buNone/>
            </a:pPr>
            <a:r>
              <a:rPr lang="en-US" dirty="0" smtClean="0">
                <a:solidFill>
                  <a:srgbClr val="FF0000"/>
                </a:solidFill>
              </a:rPr>
              <a:t>2.The study proceeds </a:t>
            </a:r>
            <a:r>
              <a:rPr lang="en-US" dirty="0" smtClean="0">
                <a:solidFill>
                  <a:srgbClr val="0070C0"/>
                </a:solidFill>
              </a:rPr>
              <a:t>backwards from effect to cause.</a:t>
            </a:r>
          </a:p>
          <a:p>
            <a:pPr algn="just">
              <a:buNone/>
            </a:pPr>
            <a:r>
              <a:rPr lang="en-US" dirty="0" smtClean="0">
                <a:solidFill>
                  <a:srgbClr val="FF0000"/>
                </a:solidFill>
              </a:rPr>
              <a:t>3. It uses a control group or comparison group to support or refute or interference.</a:t>
            </a:r>
            <a:endParaRPr lang="en-US"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1233</TotalTime>
  <Words>1392</Words>
  <Application>Microsoft Office PowerPoint</Application>
  <PresentationFormat>On-screen Show (4:3)</PresentationFormat>
  <Paragraphs>235</Paragraphs>
  <Slides>25</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Clip</vt:lpstr>
      <vt:lpstr>Epidemiological studies</vt:lpstr>
      <vt:lpstr>Slide 2</vt:lpstr>
      <vt:lpstr>Cross-sectional studies</vt:lpstr>
      <vt:lpstr>Cross-sectional Studies</vt:lpstr>
      <vt:lpstr>Cross-sectional Design</vt:lpstr>
      <vt:lpstr>Cross-sectional studies</vt:lpstr>
      <vt:lpstr>Case-control study</vt:lpstr>
      <vt:lpstr>Slide 8</vt:lpstr>
      <vt:lpstr>3 distinct features</vt:lpstr>
      <vt:lpstr>What is odds ratio?</vt:lpstr>
      <vt:lpstr>Slide 11</vt:lpstr>
      <vt:lpstr>How to find odds ratio?</vt:lpstr>
      <vt:lpstr>Advantages  </vt:lpstr>
      <vt:lpstr>Disadvantages  </vt:lpstr>
      <vt:lpstr>Cohort Study</vt:lpstr>
      <vt:lpstr>Slide 16</vt:lpstr>
      <vt:lpstr>Cohort study</vt:lpstr>
      <vt:lpstr>Distinguished features of cohort study</vt:lpstr>
      <vt:lpstr>Slide 19</vt:lpstr>
      <vt:lpstr>How to find relative risk?</vt:lpstr>
      <vt:lpstr>Slide 21</vt:lpstr>
      <vt:lpstr>Advantages of cohort study</vt:lpstr>
      <vt:lpstr>Disadvantages of cohort study</vt:lpstr>
      <vt:lpstr>Case Control Vs Cohort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Epidemiological studies</dc:title>
  <dc:creator>Su</dc:creator>
  <cp:lastModifiedBy>user</cp:lastModifiedBy>
  <cp:revision>122</cp:revision>
  <dcterms:created xsi:type="dcterms:W3CDTF">2014-07-20T05:39:36Z</dcterms:created>
  <dcterms:modified xsi:type="dcterms:W3CDTF">2021-07-21T07:01:23Z</dcterms:modified>
</cp:coreProperties>
</file>