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 id="264" r:id="rId7"/>
    <p:sldId id="262" r:id="rId8"/>
    <p:sldId id="265" r:id="rId9"/>
    <p:sldId id="266" r:id="rId10"/>
    <p:sldId id="267" r:id="rId11"/>
    <p:sldId id="268" r:id="rId12"/>
    <p:sldId id="269" r:id="rId13"/>
    <p:sldId id="270"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2/3/2017</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2/3/2017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2/3/2017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2/3/2017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2/3/2017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2/3/2017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2/3/2017</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2/3/2017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2/3/2017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2/3/2017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2/3/2017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2/3/2017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2/3/2017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2/3/2017</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2/3/2017</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2/3/2017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2/3/2017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2/3/2017</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3767" y="968991"/>
            <a:ext cx="9307773" cy="873457"/>
          </a:xfrm>
        </p:spPr>
        <p:txBody>
          <a:bodyPr/>
          <a:lstStyle/>
          <a:p>
            <a:r>
              <a:rPr lang="en-US" b="1" dirty="0" smtClean="0">
                <a:latin typeface="Times New Roman" panose="02020603050405020304" pitchFamily="18" charset="0"/>
                <a:cs typeface="Times New Roman" panose="02020603050405020304" pitchFamily="18" charset="0"/>
              </a:rPr>
              <a:t>Lecture-5: Symmetric(Even) and Anti</a:t>
            </a:r>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symmetric(Odd) Signal</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00752" y="2415653"/>
            <a:ext cx="10795379" cy="4176215"/>
          </a:xfrm>
        </p:spPr>
        <p:txBody>
          <a:bodyPr>
            <a:noAutofit/>
          </a:bodyPr>
          <a:lstStyle/>
          <a:p>
            <a:pPr>
              <a:lnSpc>
                <a:spcPct val="150000"/>
              </a:lnSpc>
            </a:pPr>
            <a:r>
              <a:rPr lang="en-US" sz="2400" b="1" dirty="0" smtClean="0">
                <a:solidFill>
                  <a:schemeClr val="tx1"/>
                </a:solidFill>
                <a:latin typeface="Times New Roman" panose="02020603050405020304" pitchFamily="18" charset="0"/>
                <a:cs typeface="Times New Roman" panose="02020603050405020304" pitchFamily="18" charset="0"/>
              </a:rPr>
              <a:t>Symmetric (Even) Signal: </a:t>
            </a:r>
            <a:r>
              <a:rPr lang="en-US" sz="2200" dirty="0" smtClean="0">
                <a:solidFill>
                  <a:schemeClr val="tx1"/>
                </a:solidFill>
                <a:latin typeface="Times New Roman" panose="02020603050405020304" pitchFamily="18" charset="0"/>
                <a:cs typeface="Times New Roman" panose="02020603050405020304" pitchFamily="18" charset="0"/>
              </a:rPr>
              <a:t>A real-valued signal x(n) is called symmetric (even) if,</a:t>
            </a:r>
          </a:p>
          <a:p>
            <a:pPr marL="0" indent="0">
              <a:lnSpc>
                <a:spcPct val="150000"/>
              </a:lnSpc>
              <a:buNone/>
            </a:pPr>
            <a:r>
              <a:rPr lang="en-US" sz="2200" dirty="0" smtClean="0">
                <a:solidFill>
                  <a:schemeClr val="tx1"/>
                </a:solidFill>
                <a:latin typeface="Times New Roman" panose="02020603050405020304" pitchFamily="18" charset="0"/>
                <a:cs typeface="Times New Roman" panose="02020603050405020304" pitchFamily="18" charset="0"/>
              </a:rPr>
              <a:t>                                                 x(-n)= x(n)</a:t>
            </a:r>
          </a:p>
          <a:p>
            <a:pPr>
              <a:lnSpc>
                <a:spcPct val="150000"/>
              </a:lnSpc>
              <a:buFont typeface="Wingdings" panose="05000000000000000000" pitchFamily="2" charset="2"/>
              <a:buChar char="§"/>
            </a:pPr>
            <a:r>
              <a:rPr lang="en-US" sz="2400" b="1" dirty="0" smtClean="0">
                <a:solidFill>
                  <a:schemeClr val="tx1"/>
                </a:solidFill>
                <a:latin typeface="Times New Roman" panose="02020603050405020304" pitchFamily="18" charset="0"/>
                <a:cs typeface="Times New Roman" panose="02020603050405020304" pitchFamily="18" charset="0"/>
              </a:rPr>
              <a:t>Examples:</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200" dirty="0" smtClean="0">
                <a:solidFill>
                  <a:schemeClr val="tx1"/>
                </a:solidFill>
                <a:latin typeface="Times New Roman" panose="02020603050405020304" pitchFamily="18" charset="0"/>
                <a:cs typeface="Times New Roman" panose="02020603050405020304" pitchFamily="18" charset="0"/>
              </a:rPr>
              <a:t>x(1)=x(-1), x(2)=x(-2)</a:t>
            </a:r>
          </a:p>
          <a:p>
            <a:pPr>
              <a:lnSpc>
                <a:spcPct val="150000"/>
              </a:lnSpc>
            </a:pPr>
            <a:r>
              <a:rPr lang="en-US" sz="2400" b="1" dirty="0" smtClean="0">
                <a:solidFill>
                  <a:schemeClr val="tx1"/>
                </a:solidFill>
                <a:latin typeface="Times New Roman" panose="02020603050405020304" pitchFamily="18" charset="0"/>
                <a:cs typeface="Times New Roman" panose="02020603050405020304" pitchFamily="18" charset="0"/>
              </a:rPr>
              <a:t>Antisymmetric (odd) </a:t>
            </a:r>
            <a:r>
              <a:rPr lang="en-US" sz="2400" b="1" dirty="0">
                <a:solidFill>
                  <a:schemeClr val="tx1"/>
                </a:solidFill>
                <a:latin typeface="Times New Roman" panose="02020603050405020304" pitchFamily="18" charset="0"/>
                <a:cs typeface="Times New Roman" panose="02020603050405020304" pitchFamily="18" charset="0"/>
              </a:rPr>
              <a:t>Signal</a:t>
            </a:r>
            <a:r>
              <a:rPr lang="en-US" sz="2400" b="1" dirty="0" smtClean="0">
                <a:solidFill>
                  <a:schemeClr val="tx1"/>
                </a:solidFill>
                <a:latin typeface="Times New Roman" panose="02020603050405020304" pitchFamily="18" charset="0"/>
                <a:cs typeface="Times New Roman" panose="02020603050405020304" pitchFamily="18" charset="0"/>
              </a:rPr>
              <a:t>: </a:t>
            </a:r>
            <a:r>
              <a:rPr lang="en-US" sz="2200" dirty="0" smtClean="0">
                <a:solidFill>
                  <a:schemeClr val="tx1"/>
                </a:solidFill>
                <a:latin typeface="Times New Roman" panose="02020603050405020304" pitchFamily="18" charset="0"/>
                <a:cs typeface="Times New Roman" panose="02020603050405020304" pitchFamily="18" charset="0"/>
              </a:rPr>
              <a:t>A signal x(n) is called antisymmetric (odd) if,</a:t>
            </a:r>
          </a:p>
          <a:p>
            <a:pPr marL="0" indent="0">
              <a:lnSpc>
                <a:spcPct val="150000"/>
              </a:lnSpc>
              <a:buNone/>
            </a:pPr>
            <a:r>
              <a:rPr lang="en-US" sz="2200" dirty="0">
                <a:solidFill>
                  <a:schemeClr val="tx1"/>
                </a:solidFill>
                <a:latin typeface="Times New Roman" panose="02020603050405020304" pitchFamily="18" charset="0"/>
                <a:cs typeface="Times New Roman" panose="02020603050405020304" pitchFamily="18" charset="0"/>
              </a:rPr>
              <a:t> </a:t>
            </a:r>
            <a:r>
              <a:rPr lang="en-US" sz="2200" dirty="0" smtClean="0">
                <a:solidFill>
                  <a:schemeClr val="tx1"/>
                </a:solidFill>
                <a:latin typeface="Times New Roman" panose="02020603050405020304" pitchFamily="18" charset="0"/>
                <a:cs typeface="Times New Roman" panose="02020603050405020304" pitchFamily="18" charset="0"/>
              </a:rPr>
              <a:t>                                 x(n)= -x(-n)       x(-n)= -x(n)</a:t>
            </a:r>
          </a:p>
          <a:p>
            <a:pPr>
              <a:lnSpc>
                <a:spcPct val="150000"/>
              </a:lnSpc>
              <a:buFont typeface="Wingdings" panose="05000000000000000000" pitchFamily="2" charset="2"/>
              <a:buChar char="§"/>
            </a:pPr>
            <a:r>
              <a:rPr lang="en-US" sz="2400" b="1" dirty="0" smtClean="0">
                <a:solidFill>
                  <a:schemeClr val="tx1"/>
                </a:solidFill>
                <a:latin typeface="Times New Roman" panose="02020603050405020304" pitchFamily="18" charset="0"/>
                <a:cs typeface="Times New Roman" panose="02020603050405020304" pitchFamily="18" charset="0"/>
              </a:rPr>
              <a:t>Examples:</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200" dirty="0" smtClean="0">
                <a:solidFill>
                  <a:schemeClr val="tx1"/>
                </a:solidFill>
                <a:latin typeface="Times New Roman" panose="02020603050405020304" pitchFamily="18" charset="0"/>
                <a:cs typeface="Times New Roman" panose="02020603050405020304" pitchFamily="18" charset="0"/>
              </a:rPr>
              <a:t>x(-1)= -x(1), x(-2)= -x(2) </a:t>
            </a:r>
            <a:endParaRPr lang="en-US" sz="2200" dirty="0">
              <a:solidFill>
                <a:schemeClr val="tx1"/>
              </a:solidFill>
              <a:latin typeface="Times New Roman" panose="02020603050405020304" pitchFamily="18" charset="0"/>
              <a:cs typeface="Times New Roman" panose="02020603050405020304" pitchFamily="18" charset="0"/>
            </a:endParaRPr>
          </a:p>
        </p:txBody>
      </p:sp>
      <p:sp>
        <p:nvSpPr>
          <p:cNvPr id="4" name="Right Arrow 3"/>
          <p:cNvSpPr/>
          <p:nvPr/>
        </p:nvSpPr>
        <p:spPr>
          <a:xfrm>
            <a:off x="4899544" y="5336275"/>
            <a:ext cx="191069" cy="168549"/>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83446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8854" y="973668"/>
            <a:ext cx="4757513" cy="706964"/>
          </a:xfrm>
        </p:spPr>
        <p:txBody>
          <a:bodyPr/>
          <a:lstStyle/>
          <a:p>
            <a:r>
              <a:rPr lang="en-US" b="1" dirty="0" smtClean="0">
                <a:latin typeface="Times New Roman" panose="02020603050405020304" pitchFamily="18" charset="0"/>
                <a:cs typeface="Times New Roman" panose="02020603050405020304" pitchFamily="18" charset="0"/>
              </a:rPr>
              <a:t>Problems</a:t>
            </a:r>
            <a:endParaRPr lang="en-US" b="1" dirty="0">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736979" y="2770496"/>
                <a:ext cx="11095630" cy="3753134"/>
              </a:xfrm>
            </p:spPr>
            <p:txBody>
              <a:bodyPr>
                <a:normAutofit/>
              </a:bodyPr>
              <a:lstStyle/>
              <a:p>
                <a:r>
                  <a:rPr lang="en-US" sz="2400" b="1" dirty="0" smtClean="0">
                    <a:solidFill>
                      <a:schemeClr val="tx1"/>
                    </a:solidFill>
                    <a:latin typeface="Times New Roman" panose="02020603050405020304" pitchFamily="18" charset="0"/>
                    <a:cs typeface="Times New Roman" panose="02020603050405020304" pitchFamily="18" charset="0"/>
                  </a:rPr>
                  <a:t>Example-2.2.5:</a:t>
                </a:r>
                <a:r>
                  <a:rPr lang="en-US" dirty="0" smtClean="0">
                    <a:solidFill>
                      <a:schemeClr val="tx1"/>
                    </a:solidFill>
                    <a:latin typeface="Times New Roman" panose="02020603050405020304" pitchFamily="18" charset="0"/>
                    <a:cs typeface="Times New Roman" panose="02020603050405020304" pitchFamily="18" charset="0"/>
                  </a:rPr>
                  <a:t> </a:t>
                </a:r>
                <a:r>
                  <a:rPr lang="en-US" sz="2200" dirty="0" smtClean="0">
                    <a:solidFill>
                      <a:schemeClr val="tx1"/>
                    </a:solidFill>
                    <a:latin typeface="Times New Roman" panose="02020603050405020304" pitchFamily="18" charset="0"/>
                    <a:cs typeface="Times New Roman" panose="02020603050405020304" pitchFamily="18" charset="0"/>
                  </a:rPr>
                  <a:t>Determine </a:t>
                </a:r>
                <a:r>
                  <a:rPr lang="en-US" sz="2200" dirty="0">
                    <a:solidFill>
                      <a:schemeClr val="tx1"/>
                    </a:solidFill>
                    <a:latin typeface="Times New Roman" panose="02020603050405020304" pitchFamily="18" charset="0"/>
                    <a:cs typeface="Times New Roman" panose="02020603050405020304" pitchFamily="18" charset="0"/>
                  </a:rPr>
                  <a:t>if the systems described by the following input-output equations are </a:t>
                </a:r>
                <a:r>
                  <a:rPr lang="en-US" sz="2200" dirty="0" smtClean="0">
                    <a:solidFill>
                      <a:schemeClr val="tx1"/>
                    </a:solidFill>
                    <a:latin typeface="Times New Roman" panose="02020603050405020304" pitchFamily="18" charset="0"/>
                    <a:cs typeface="Times New Roman" panose="02020603050405020304" pitchFamily="18" charset="0"/>
                  </a:rPr>
                  <a:t>linear or </a:t>
                </a:r>
                <a:r>
                  <a:rPr lang="en-US" sz="2200" dirty="0">
                    <a:solidFill>
                      <a:schemeClr val="tx1"/>
                    </a:solidFill>
                    <a:latin typeface="Times New Roman" panose="02020603050405020304" pitchFamily="18" charset="0"/>
                    <a:cs typeface="Times New Roman" panose="02020603050405020304" pitchFamily="18" charset="0"/>
                  </a:rPr>
                  <a:t>nonlinear</a:t>
                </a:r>
                <a:r>
                  <a:rPr lang="en-US" sz="2200" dirty="0" smtClean="0">
                    <a:solidFill>
                      <a:schemeClr val="tx1"/>
                    </a:solidFill>
                    <a:latin typeface="Times New Roman" panose="02020603050405020304" pitchFamily="18" charset="0"/>
                    <a:cs typeface="Times New Roman" panose="02020603050405020304" pitchFamily="18" charset="0"/>
                  </a:rPr>
                  <a:t>.</a:t>
                </a:r>
              </a:p>
              <a:p>
                <a:pPr marL="0" indent="0">
                  <a:buNone/>
                </a:pPr>
                <a:endParaRPr lang="en-US" sz="2200" dirty="0" smtClean="0">
                  <a:solidFill>
                    <a:schemeClr val="tx1"/>
                  </a:solidFill>
                  <a:latin typeface="Times New Roman" panose="02020603050405020304" pitchFamily="18" charset="0"/>
                  <a:cs typeface="Times New Roman" panose="02020603050405020304" pitchFamily="18" charset="0"/>
                </a:endParaRPr>
              </a:p>
              <a:p>
                <a:pPr marL="0" indent="0">
                  <a:buNone/>
                </a:pPr>
                <a:r>
                  <a:rPr lang="en-US" sz="2200" dirty="0">
                    <a:solidFill>
                      <a:schemeClr val="tx1"/>
                    </a:solidFill>
                    <a:latin typeface="Times New Roman" panose="02020603050405020304" pitchFamily="18" charset="0"/>
                    <a:cs typeface="Times New Roman" panose="02020603050405020304" pitchFamily="18" charset="0"/>
                  </a:rPr>
                  <a:t> </a:t>
                </a:r>
                <a:r>
                  <a:rPr lang="en-US" sz="2200" dirty="0" smtClean="0">
                    <a:solidFill>
                      <a:schemeClr val="tx1"/>
                    </a:solidFill>
                    <a:latin typeface="Times New Roman" panose="02020603050405020304" pitchFamily="18" charset="0"/>
                    <a:cs typeface="Times New Roman" panose="02020603050405020304" pitchFamily="18" charset="0"/>
                  </a:rPr>
                  <a:t>               (a) y(n)= nx(n)</a:t>
                </a:r>
              </a:p>
              <a:p>
                <a:pPr marL="0" indent="0">
                  <a:buNone/>
                </a:pPr>
                <a:r>
                  <a:rPr lang="en-US" sz="2000" dirty="0">
                    <a:solidFill>
                      <a:schemeClr val="tx1"/>
                    </a:solidFill>
                    <a:latin typeface="Times New Roman" panose="02020603050405020304" pitchFamily="18" charset="0"/>
                    <a:cs typeface="Times New Roman" panose="02020603050405020304" pitchFamily="18" charset="0"/>
                  </a:rPr>
                  <a:t> </a:t>
                </a:r>
                <a:r>
                  <a:rPr lang="en-US" sz="2000" dirty="0" smtClean="0">
                    <a:solidFill>
                      <a:schemeClr val="tx1"/>
                    </a:solidFill>
                    <a:latin typeface="Times New Roman" panose="02020603050405020304" pitchFamily="18" charset="0"/>
                    <a:cs typeface="Times New Roman" panose="02020603050405020304" pitchFamily="18" charset="0"/>
                  </a:rPr>
                  <a:t>                (b) y(n)= x(</a:t>
                </a:r>
                <a:r>
                  <a:rPr lang="en-US" dirty="0" smtClean="0">
                    <a:solidFill>
                      <a:schemeClr val="tx1"/>
                    </a:solidFill>
                    <a:latin typeface="Times New Roman" panose="02020603050405020304" pitchFamily="18" charset="0"/>
                    <a:cs typeface="Times New Roman" panose="02020603050405020304" pitchFamily="18" charset="0"/>
                  </a:rPr>
                  <a:t>n</a:t>
                </a:r>
                <a:r>
                  <a:rPr lang="en-US" baseline="30000" dirty="0" smtClean="0">
                    <a:solidFill>
                      <a:schemeClr val="tx1"/>
                    </a:solidFill>
                    <a:latin typeface="Times New Roman" panose="02020603050405020304" pitchFamily="18" charset="0"/>
                    <a:cs typeface="Times New Roman" panose="02020603050405020304" pitchFamily="18" charset="0"/>
                  </a:rPr>
                  <a:t>2</a:t>
                </a:r>
                <a:r>
                  <a:rPr lang="en-US" sz="2000" dirty="0" smtClean="0">
                    <a:solidFill>
                      <a:schemeClr val="tx1"/>
                    </a:solidFill>
                    <a:latin typeface="Times New Roman" panose="02020603050405020304" pitchFamily="18" charset="0"/>
                    <a:cs typeface="Times New Roman" panose="02020603050405020304" pitchFamily="18" charset="0"/>
                  </a:rPr>
                  <a:t>)</a:t>
                </a:r>
                <a:r>
                  <a:rPr lang="en-US" sz="2000" baseline="30000" dirty="0" smtClean="0">
                    <a:solidFill>
                      <a:schemeClr val="tx1"/>
                    </a:solidFill>
                    <a:latin typeface="Times New Roman" panose="02020603050405020304" pitchFamily="18" charset="0"/>
                    <a:cs typeface="Times New Roman" panose="02020603050405020304" pitchFamily="18" charset="0"/>
                  </a:rPr>
                  <a:t> </a:t>
                </a:r>
              </a:p>
              <a:p>
                <a:pPr marL="0" indent="0">
                  <a:buNone/>
                </a:pPr>
                <a:r>
                  <a:rPr lang="en-US" sz="2000" baseline="30000" dirty="0">
                    <a:solidFill>
                      <a:schemeClr val="tx1"/>
                    </a:solidFill>
                    <a:latin typeface="Times New Roman" panose="02020603050405020304" pitchFamily="18" charset="0"/>
                    <a:cs typeface="Times New Roman" panose="02020603050405020304" pitchFamily="18" charset="0"/>
                  </a:rPr>
                  <a:t> </a:t>
                </a:r>
                <a:r>
                  <a:rPr lang="en-US" sz="2000" dirty="0" smtClean="0">
                    <a:solidFill>
                      <a:schemeClr val="tx1"/>
                    </a:solidFill>
                    <a:latin typeface="Times New Roman" panose="02020603050405020304" pitchFamily="18" charset="0"/>
                    <a:cs typeface="Times New Roman" panose="02020603050405020304" pitchFamily="18" charset="0"/>
                  </a:rPr>
                  <a:t>                (c) y(n)= </a:t>
                </a:r>
                <a:r>
                  <a:rPr lang="en-US" dirty="0" smtClean="0">
                    <a:solidFill>
                      <a:schemeClr val="tx1"/>
                    </a:solidFill>
                    <a:latin typeface="Times New Roman" panose="02020603050405020304" pitchFamily="18" charset="0"/>
                    <a:cs typeface="Times New Roman" panose="02020603050405020304" pitchFamily="18" charset="0"/>
                  </a:rPr>
                  <a:t>x</a:t>
                </a:r>
                <a:r>
                  <a:rPr lang="en-US" baseline="30000" dirty="0" smtClean="0">
                    <a:solidFill>
                      <a:schemeClr val="tx1"/>
                    </a:solidFill>
                    <a:latin typeface="Times New Roman" panose="02020603050405020304" pitchFamily="18" charset="0"/>
                    <a:cs typeface="Times New Roman" panose="02020603050405020304" pitchFamily="18" charset="0"/>
                  </a:rPr>
                  <a:t>2</a:t>
                </a:r>
                <a:r>
                  <a:rPr lang="en-US" sz="2000" dirty="0" smtClean="0">
                    <a:solidFill>
                      <a:schemeClr val="tx1"/>
                    </a:solidFill>
                    <a:latin typeface="Times New Roman" panose="02020603050405020304" pitchFamily="18" charset="0"/>
                    <a:cs typeface="Times New Roman" panose="02020603050405020304" pitchFamily="18" charset="0"/>
                  </a:rPr>
                  <a:t>(n)</a:t>
                </a:r>
                <a:endParaRPr lang="en-US" sz="2000" dirty="0">
                  <a:solidFill>
                    <a:schemeClr val="tx1"/>
                  </a:solidFill>
                  <a:latin typeface="Times New Roman" panose="02020603050405020304" pitchFamily="18" charset="0"/>
                  <a:cs typeface="Times New Roman" panose="02020603050405020304" pitchFamily="18" charset="0"/>
                </a:endParaRPr>
              </a:p>
              <a:p>
                <a:pPr marL="0" indent="0">
                  <a:buNone/>
                </a:pPr>
                <a:r>
                  <a:rPr lang="en-US" sz="2200" dirty="0" smtClean="0">
                    <a:solidFill>
                      <a:schemeClr val="tx1"/>
                    </a:solidFill>
                    <a:latin typeface="Times New Roman" panose="02020603050405020304" pitchFamily="18" charset="0"/>
                    <a:cs typeface="Times New Roman" panose="02020603050405020304" pitchFamily="18" charset="0"/>
                  </a:rPr>
                  <a:t>               (d) y(n)= Ax(n)+B</a:t>
                </a:r>
              </a:p>
              <a:p>
                <a:pPr marL="0" indent="0">
                  <a:buNone/>
                </a:pPr>
                <a:r>
                  <a:rPr lang="en-US" sz="2200" dirty="0">
                    <a:solidFill>
                      <a:schemeClr val="tx1"/>
                    </a:solidFill>
                    <a:latin typeface="Times New Roman" panose="02020603050405020304" pitchFamily="18" charset="0"/>
                    <a:cs typeface="Times New Roman" panose="02020603050405020304" pitchFamily="18" charset="0"/>
                  </a:rPr>
                  <a:t> </a:t>
                </a:r>
                <a:r>
                  <a:rPr lang="en-US" sz="2200" dirty="0" smtClean="0">
                    <a:solidFill>
                      <a:schemeClr val="tx1"/>
                    </a:solidFill>
                    <a:latin typeface="Times New Roman" panose="02020603050405020304" pitchFamily="18" charset="0"/>
                    <a:cs typeface="Times New Roman" panose="02020603050405020304" pitchFamily="18" charset="0"/>
                  </a:rPr>
                  <a:t>              (e) y(n)= </a:t>
                </a:r>
                <a14:m>
                  <m:oMath xmlns:m="http://schemas.openxmlformats.org/officeDocument/2006/math">
                    <m:sSup>
                      <m:sSupPr>
                        <m:ctrlPr>
                          <a:rPr lang="en-US" sz="2200" i="1" smtClean="0">
                            <a:solidFill>
                              <a:schemeClr val="tx1"/>
                            </a:solidFill>
                            <a:latin typeface="Cambria Math" panose="02040503050406030204" pitchFamily="18" charset="0"/>
                            <a:cs typeface="Times New Roman" panose="02020603050405020304" pitchFamily="18" charset="0"/>
                          </a:rPr>
                        </m:ctrlPr>
                      </m:sSupPr>
                      <m:e>
                        <m:r>
                          <a:rPr lang="en-US" sz="2200" b="0" i="1" smtClean="0">
                            <a:solidFill>
                              <a:schemeClr val="tx1"/>
                            </a:solidFill>
                            <a:latin typeface="Cambria Math" panose="02040503050406030204" pitchFamily="18" charset="0"/>
                            <a:cs typeface="Times New Roman" panose="02020603050405020304" pitchFamily="18" charset="0"/>
                          </a:rPr>
                          <m:t>𝑒</m:t>
                        </m:r>
                      </m:e>
                      <m:sup>
                        <m:r>
                          <a:rPr lang="en-US" sz="2200" b="0" i="1" smtClean="0">
                            <a:solidFill>
                              <a:schemeClr val="tx1"/>
                            </a:solidFill>
                            <a:latin typeface="Cambria Math" panose="02040503050406030204" pitchFamily="18" charset="0"/>
                            <a:cs typeface="Times New Roman" panose="02020603050405020304" pitchFamily="18" charset="0"/>
                          </a:rPr>
                          <m:t>𝑥</m:t>
                        </m:r>
                        <m:r>
                          <a:rPr lang="en-US" sz="2200" b="0" i="1" smtClean="0">
                            <a:solidFill>
                              <a:schemeClr val="tx1"/>
                            </a:solidFill>
                            <a:latin typeface="Cambria Math" panose="02040503050406030204" pitchFamily="18" charset="0"/>
                            <a:cs typeface="Times New Roman" panose="02020603050405020304" pitchFamily="18" charset="0"/>
                          </a:rPr>
                          <m:t>(</m:t>
                        </m:r>
                        <m:r>
                          <a:rPr lang="en-US" sz="2200" b="0" i="1" smtClean="0">
                            <a:solidFill>
                              <a:schemeClr val="tx1"/>
                            </a:solidFill>
                            <a:latin typeface="Cambria Math" panose="02040503050406030204" pitchFamily="18" charset="0"/>
                            <a:cs typeface="Times New Roman" panose="02020603050405020304" pitchFamily="18" charset="0"/>
                          </a:rPr>
                          <m:t>𝑛</m:t>
                        </m:r>
                        <m:r>
                          <a:rPr lang="en-US" sz="2200" b="0" i="1" smtClean="0">
                            <a:solidFill>
                              <a:schemeClr val="tx1"/>
                            </a:solidFill>
                            <a:latin typeface="Cambria Math" panose="02040503050406030204" pitchFamily="18" charset="0"/>
                            <a:cs typeface="Times New Roman" panose="02020603050405020304" pitchFamily="18" charset="0"/>
                          </a:rPr>
                          <m:t>)</m:t>
                        </m:r>
                      </m:sup>
                    </m:sSup>
                  </m:oMath>
                </a14:m>
                <a:endParaRPr lang="en-US" sz="2200" dirty="0">
                  <a:solidFill>
                    <a:schemeClr val="tx1"/>
                  </a:solidFill>
                  <a:latin typeface="Times New Roman" panose="02020603050405020304" pitchFamily="18" charset="0"/>
                  <a:cs typeface="Times New Roman" panose="02020603050405020304" pitchFamily="18" charset="0"/>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736979" y="2770496"/>
                <a:ext cx="11095630" cy="3753134"/>
              </a:xfrm>
              <a:blipFill>
                <a:blip r:embed="rId2"/>
                <a:stretch>
                  <a:fillRect l="-440" t="-1299" r="-330"/>
                </a:stretch>
              </a:blipFill>
            </p:spPr>
            <p:txBody>
              <a:bodyPr/>
              <a:lstStyle/>
              <a:p>
                <a:r>
                  <a:rPr lang="en-US">
                    <a:noFill/>
                  </a:rPr>
                  <a:t> </a:t>
                </a:r>
              </a:p>
            </p:txBody>
          </p:sp>
        </mc:Fallback>
      </mc:AlternateContent>
    </p:spTree>
    <p:extLst>
      <p:ext uri="{BB962C8B-B14F-4D97-AF65-F5344CB8AC3E}">
        <p14:creationId xmlns:p14="http://schemas.microsoft.com/office/powerpoint/2010/main" val="2525810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3081" y="2579427"/>
            <a:ext cx="11313993" cy="4026089"/>
          </a:xfrm>
        </p:spPr>
        <p:txBody>
          <a:bodyPr>
            <a:normAutofit/>
          </a:bodyPr>
          <a:lstStyle/>
          <a:p>
            <a:pPr algn="just"/>
            <a:r>
              <a:rPr lang="en-US" sz="2400" b="1" dirty="0" smtClean="0">
                <a:solidFill>
                  <a:schemeClr val="tx1"/>
                </a:solidFill>
                <a:latin typeface="Times New Roman" panose="02020603050405020304" pitchFamily="18" charset="0"/>
                <a:cs typeface="Times New Roman" panose="02020603050405020304" pitchFamily="18" charset="0"/>
              </a:rPr>
              <a:t>Causal Versus Non-causal systems</a:t>
            </a:r>
            <a:r>
              <a:rPr lang="en-US" sz="2200" dirty="0" smtClean="0">
                <a:solidFill>
                  <a:schemeClr val="tx1"/>
                </a:solidFill>
                <a:latin typeface="Times New Roman" panose="02020603050405020304" pitchFamily="18" charset="0"/>
                <a:cs typeface="Times New Roman" panose="02020603050405020304" pitchFamily="18" charset="0"/>
              </a:rPr>
              <a:t>: A system is said to be causal if the output of the system at any time n depends on present and past inputs, but does not depend on future inputs. On the other hand, the system whose output depends on its future input, then it is called non-causal system.</a:t>
            </a:r>
          </a:p>
          <a:p>
            <a:pPr marL="0" indent="0">
              <a:buNone/>
            </a:pPr>
            <a:r>
              <a:rPr lang="en-US" sz="2200" dirty="0">
                <a:solidFill>
                  <a:schemeClr val="tx1"/>
                </a:solidFill>
                <a:latin typeface="Times New Roman" panose="02020603050405020304" pitchFamily="18" charset="0"/>
                <a:cs typeface="Times New Roman" panose="02020603050405020304" pitchFamily="18" charset="0"/>
              </a:rPr>
              <a:t> </a:t>
            </a:r>
            <a:r>
              <a:rPr lang="en-US" sz="2200" dirty="0" smtClean="0">
                <a:solidFill>
                  <a:schemeClr val="tx1"/>
                </a:solidFill>
                <a:latin typeface="Times New Roman" panose="02020603050405020304" pitchFamily="18" charset="0"/>
                <a:cs typeface="Times New Roman" panose="02020603050405020304" pitchFamily="18" charset="0"/>
              </a:rPr>
              <a:t>            y(n)= x(n)                                                        y(n)= x(n+1)</a:t>
            </a:r>
          </a:p>
          <a:p>
            <a:pPr marL="0" indent="0">
              <a:buNone/>
            </a:pPr>
            <a:r>
              <a:rPr lang="en-US" sz="2200" dirty="0">
                <a:solidFill>
                  <a:schemeClr val="tx1"/>
                </a:solidFill>
                <a:latin typeface="Times New Roman" panose="02020603050405020304" pitchFamily="18" charset="0"/>
                <a:cs typeface="Times New Roman" panose="02020603050405020304" pitchFamily="18" charset="0"/>
              </a:rPr>
              <a:t> </a:t>
            </a:r>
            <a:r>
              <a:rPr lang="en-US" sz="2200" dirty="0" smtClean="0">
                <a:solidFill>
                  <a:schemeClr val="tx1"/>
                </a:solidFill>
                <a:latin typeface="Times New Roman" panose="02020603050405020304" pitchFamily="18" charset="0"/>
                <a:cs typeface="Times New Roman" panose="02020603050405020304" pitchFamily="18" charset="0"/>
              </a:rPr>
              <a:t>            y(0)= x(0)                                                        y(0)= x(1)</a:t>
            </a:r>
          </a:p>
          <a:p>
            <a:pPr marL="0" indent="0">
              <a:buNone/>
            </a:pPr>
            <a:r>
              <a:rPr lang="en-US" sz="2200" dirty="0">
                <a:solidFill>
                  <a:schemeClr val="tx1"/>
                </a:solidFill>
                <a:latin typeface="Times New Roman" panose="02020603050405020304" pitchFamily="18" charset="0"/>
                <a:cs typeface="Times New Roman" panose="02020603050405020304" pitchFamily="18" charset="0"/>
              </a:rPr>
              <a:t> </a:t>
            </a:r>
            <a:r>
              <a:rPr lang="en-US" sz="2200" dirty="0" smtClean="0">
                <a:solidFill>
                  <a:schemeClr val="tx1"/>
                </a:solidFill>
                <a:latin typeface="Times New Roman" panose="02020603050405020304" pitchFamily="18" charset="0"/>
                <a:cs typeface="Times New Roman" panose="02020603050405020304" pitchFamily="18" charset="0"/>
              </a:rPr>
              <a:t>            y(-1)= x(-1)            Causal System                  y(n)= x(-n)            Non-causal System</a:t>
            </a:r>
          </a:p>
          <a:p>
            <a:pPr marL="0" indent="0">
              <a:buNone/>
            </a:pPr>
            <a:r>
              <a:rPr lang="en-US" sz="2200" dirty="0">
                <a:solidFill>
                  <a:schemeClr val="tx1"/>
                </a:solidFill>
                <a:latin typeface="Times New Roman" panose="02020603050405020304" pitchFamily="18" charset="0"/>
                <a:cs typeface="Times New Roman" panose="02020603050405020304" pitchFamily="18" charset="0"/>
              </a:rPr>
              <a:t> </a:t>
            </a:r>
            <a:r>
              <a:rPr lang="en-US" sz="2200" dirty="0" smtClean="0">
                <a:solidFill>
                  <a:schemeClr val="tx1"/>
                </a:solidFill>
                <a:latin typeface="Times New Roman" panose="02020603050405020304" pitchFamily="18" charset="0"/>
                <a:cs typeface="Times New Roman" panose="02020603050405020304" pitchFamily="18" charset="0"/>
              </a:rPr>
              <a:t>            y(n)= x(n-1)                                                     y(-1)= x(1)</a:t>
            </a:r>
          </a:p>
          <a:p>
            <a:pPr marL="0" indent="0">
              <a:buNone/>
            </a:pPr>
            <a:r>
              <a:rPr lang="en-US" sz="2200" dirty="0">
                <a:solidFill>
                  <a:schemeClr val="tx1"/>
                </a:solidFill>
                <a:latin typeface="Times New Roman" panose="02020603050405020304" pitchFamily="18" charset="0"/>
                <a:cs typeface="Times New Roman" panose="02020603050405020304" pitchFamily="18" charset="0"/>
              </a:rPr>
              <a:t> </a:t>
            </a:r>
            <a:r>
              <a:rPr lang="en-US" sz="2200" dirty="0" smtClean="0">
                <a:solidFill>
                  <a:schemeClr val="tx1"/>
                </a:solidFill>
                <a:latin typeface="Times New Roman" panose="02020603050405020304" pitchFamily="18" charset="0"/>
                <a:cs typeface="Times New Roman" panose="02020603050405020304" pitchFamily="18" charset="0"/>
              </a:rPr>
              <a:t>            y(0)= x(-1)</a:t>
            </a:r>
            <a:endParaRPr lang="en-US" sz="2200" dirty="0">
              <a:solidFill>
                <a:schemeClr val="tx1"/>
              </a:solidFill>
              <a:latin typeface="Times New Roman" panose="02020603050405020304" pitchFamily="18" charset="0"/>
              <a:cs typeface="Times New Roman" panose="02020603050405020304" pitchFamily="18" charset="0"/>
            </a:endParaRPr>
          </a:p>
        </p:txBody>
      </p:sp>
      <p:sp>
        <p:nvSpPr>
          <p:cNvPr id="4" name="Right Brace 3"/>
          <p:cNvSpPr/>
          <p:nvPr/>
        </p:nvSpPr>
        <p:spPr>
          <a:xfrm>
            <a:off x="2511188" y="4121624"/>
            <a:ext cx="914400" cy="2402006"/>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5" name="Right Brace 4"/>
          <p:cNvSpPr/>
          <p:nvPr/>
        </p:nvSpPr>
        <p:spPr>
          <a:xfrm>
            <a:off x="7847463" y="4121624"/>
            <a:ext cx="627797" cy="1937982"/>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419797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2263" y="3330054"/>
            <a:ext cx="11259403" cy="3261814"/>
          </a:xfrm>
        </p:spPr>
        <p:txBody>
          <a:bodyPr>
            <a:normAutofit/>
          </a:bodyPr>
          <a:lstStyle/>
          <a:p>
            <a:pPr algn="just"/>
            <a:r>
              <a:rPr lang="en-US" sz="2400" b="1" dirty="0" smtClean="0">
                <a:solidFill>
                  <a:schemeClr val="tx1"/>
                </a:solidFill>
                <a:latin typeface="Times New Roman" panose="02020603050405020304" pitchFamily="18" charset="0"/>
                <a:cs typeface="Times New Roman" panose="02020603050405020304" pitchFamily="18" charset="0"/>
              </a:rPr>
              <a:t>Stable Versus Unstable System: </a:t>
            </a:r>
            <a:r>
              <a:rPr lang="en-US" sz="2200" dirty="0" smtClean="0">
                <a:solidFill>
                  <a:schemeClr val="tx1"/>
                </a:solidFill>
                <a:latin typeface="Times New Roman" panose="02020603050405020304" pitchFamily="18" charset="0"/>
                <a:cs typeface="Times New Roman" panose="02020603050405020304" pitchFamily="18" charset="0"/>
              </a:rPr>
              <a:t>An arbitrary relaxed system is said to be bounded input-bounded output stable if and only if every bounded input produces a bounded output. If for some bounded input sequence x(n), the output is bounded (finite), then the system is called stable system and if the output is unbounded (infinite), the system is unstable system.</a:t>
            </a:r>
            <a:endParaRPr lang="en-US" sz="2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77099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3887" y="973668"/>
            <a:ext cx="5262480" cy="706964"/>
          </a:xfrm>
        </p:spPr>
        <p:txBody>
          <a:bodyPr/>
          <a:lstStyle/>
          <a:p>
            <a:r>
              <a:rPr lang="en-US" b="1" dirty="0" smtClean="0">
                <a:latin typeface="Times New Roman" panose="02020603050405020304" pitchFamily="18" charset="0"/>
                <a:cs typeface="Times New Roman" panose="02020603050405020304" pitchFamily="18" charset="0"/>
              </a:rPr>
              <a:t>Problems</a:t>
            </a:r>
            <a:endParaRPr lang="en-US" b="1" dirty="0">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723331" y="3111690"/>
                <a:ext cx="10890913" cy="2908110"/>
              </a:xfrm>
            </p:spPr>
            <p:txBody>
              <a:bodyPr>
                <a:normAutofit/>
              </a:bodyPr>
              <a:lstStyle/>
              <a:p>
                <a:r>
                  <a:rPr lang="en-US" sz="2400" b="1" dirty="0" smtClean="0">
                    <a:solidFill>
                      <a:schemeClr val="tx1"/>
                    </a:solidFill>
                    <a:latin typeface="Times New Roman" panose="02020603050405020304" pitchFamily="18" charset="0"/>
                    <a:cs typeface="Times New Roman" panose="02020603050405020304" pitchFamily="18" charset="0"/>
                  </a:rPr>
                  <a:t>Example-2.2.7:</a:t>
                </a:r>
                <a:r>
                  <a:rPr lang="en-US" sz="2200" dirty="0" smtClean="0">
                    <a:solidFill>
                      <a:schemeClr val="tx1"/>
                    </a:solidFill>
                    <a:latin typeface="Times New Roman" panose="02020603050405020304" pitchFamily="18" charset="0"/>
                    <a:cs typeface="Times New Roman" panose="02020603050405020304" pitchFamily="18" charset="0"/>
                  </a:rPr>
                  <a:t> Consider the non-linear system described by the input-output equation,</a:t>
                </a:r>
              </a:p>
              <a:p>
                <a:pPr marL="0" indent="0">
                  <a:buNone/>
                </a:pPr>
                <a:r>
                  <a:rPr lang="en-US" sz="2200" dirty="0">
                    <a:solidFill>
                      <a:schemeClr val="tx1"/>
                    </a:solidFill>
                    <a:latin typeface="Times New Roman" panose="02020603050405020304" pitchFamily="18" charset="0"/>
                    <a:cs typeface="Times New Roman" panose="02020603050405020304" pitchFamily="18" charset="0"/>
                  </a:rPr>
                  <a:t> </a:t>
                </a:r>
                <a:r>
                  <a:rPr lang="en-US" sz="2200" dirty="0" smtClean="0">
                    <a:solidFill>
                      <a:schemeClr val="tx1"/>
                    </a:solidFill>
                    <a:latin typeface="Times New Roman" panose="02020603050405020304" pitchFamily="18" charset="0"/>
                    <a:cs typeface="Times New Roman" panose="02020603050405020304" pitchFamily="18" charset="0"/>
                  </a:rPr>
                  <a:t>                              y(n)= y</a:t>
                </a:r>
                <a:r>
                  <a:rPr lang="en-US" sz="2200" baseline="30000" dirty="0" smtClean="0">
                    <a:solidFill>
                      <a:schemeClr val="tx1"/>
                    </a:solidFill>
                    <a:latin typeface="Times New Roman" panose="02020603050405020304" pitchFamily="18" charset="0"/>
                    <a:cs typeface="Times New Roman" panose="02020603050405020304" pitchFamily="18" charset="0"/>
                  </a:rPr>
                  <a:t>2</a:t>
                </a:r>
                <a:r>
                  <a:rPr lang="en-US" sz="2200" dirty="0" smtClean="0">
                    <a:solidFill>
                      <a:schemeClr val="tx1"/>
                    </a:solidFill>
                    <a:latin typeface="Times New Roman" panose="02020603050405020304" pitchFamily="18" charset="0"/>
                    <a:cs typeface="Times New Roman" panose="02020603050405020304" pitchFamily="18" charset="0"/>
                  </a:rPr>
                  <a:t>(n-1)+ x(n)</a:t>
                </a:r>
              </a:p>
              <a:p>
                <a:pPr marL="0" indent="0">
                  <a:buNone/>
                </a:pPr>
                <a:r>
                  <a:rPr lang="en-US" sz="2200" dirty="0">
                    <a:solidFill>
                      <a:schemeClr val="tx1"/>
                    </a:solidFill>
                    <a:latin typeface="Times New Roman" panose="02020603050405020304" pitchFamily="18" charset="0"/>
                    <a:cs typeface="Times New Roman" panose="02020603050405020304" pitchFamily="18" charset="0"/>
                  </a:rPr>
                  <a:t> </a:t>
                </a:r>
                <a:r>
                  <a:rPr lang="en-US" sz="2200" dirty="0" smtClean="0">
                    <a:solidFill>
                      <a:schemeClr val="tx1"/>
                    </a:solidFill>
                    <a:latin typeface="Times New Roman" panose="02020603050405020304" pitchFamily="18" charset="0"/>
                    <a:cs typeface="Times New Roman" panose="02020603050405020304" pitchFamily="18" charset="0"/>
                  </a:rPr>
                  <a:t>      As an input sequence we select the bounded signal,</a:t>
                </a:r>
              </a:p>
              <a:p>
                <a:pPr marL="0" indent="0">
                  <a:buNone/>
                </a:pPr>
                <a:r>
                  <a:rPr lang="en-US" sz="2200" dirty="0">
                    <a:solidFill>
                      <a:schemeClr val="tx1"/>
                    </a:solidFill>
                    <a:latin typeface="Times New Roman" panose="02020603050405020304" pitchFamily="18" charset="0"/>
                    <a:cs typeface="Times New Roman" panose="02020603050405020304" pitchFamily="18" charset="0"/>
                  </a:rPr>
                  <a:t> </a:t>
                </a:r>
                <a:r>
                  <a:rPr lang="en-US" sz="2200" dirty="0" smtClean="0">
                    <a:solidFill>
                      <a:schemeClr val="tx1"/>
                    </a:solidFill>
                    <a:latin typeface="Times New Roman" panose="02020603050405020304" pitchFamily="18" charset="0"/>
                    <a:cs typeface="Times New Roman" panose="02020603050405020304" pitchFamily="18" charset="0"/>
                  </a:rPr>
                  <a:t>                               x(n)= C</a:t>
                </a:r>
                <a14:m>
                  <m:oMath xmlns:m="http://schemas.openxmlformats.org/officeDocument/2006/math">
                    <m:r>
                      <a:rPr lang="en-US" sz="2200" i="1" smtClean="0">
                        <a:solidFill>
                          <a:schemeClr val="tx1"/>
                        </a:solidFill>
                        <a:latin typeface="Cambria Math" panose="02040503050406030204" pitchFamily="18" charset="0"/>
                        <a:ea typeface="Cambria Math" panose="02040503050406030204" pitchFamily="18" charset="0"/>
                      </a:rPr>
                      <m:t>𝛿</m:t>
                    </m:r>
                    <m:d>
                      <m:dPr>
                        <m:ctrlPr>
                          <a:rPr lang="en-US" sz="2200" b="0" i="1" smtClean="0">
                            <a:solidFill>
                              <a:schemeClr val="tx1"/>
                            </a:solidFill>
                            <a:latin typeface="Cambria Math" panose="02040503050406030204" pitchFamily="18" charset="0"/>
                            <a:ea typeface="Cambria Math" panose="02040503050406030204" pitchFamily="18" charset="0"/>
                          </a:rPr>
                        </m:ctrlPr>
                      </m:dPr>
                      <m:e>
                        <m:r>
                          <a:rPr lang="en-US" sz="2200" b="0" i="1" smtClean="0">
                            <a:solidFill>
                              <a:schemeClr val="tx1"/>
                            </a:solidFill>
                            <a:latin typeface="Cambria Math" panose="02040503050406030204" pitchFamily="18" charset="0"/>
                            <a:ea typeface="Cambria Math" panose="02040503050406030204" pitchFamily="18" charset="0"/>
                          </a:rPr>
                          <m:t>𝑛</m:t>
                        </m:r>
                      </m:e>
                    </m:d>
                  </m:oMath>
                </a14:m>
                <a:r>
                  <a:rPr lang="en-US" sz="2200" dirty="0" smtClean="0">
                    <a:solidFill>
                      <a:schemeClr val="tx1"/>
                    </a:solidFill>
                    <a:latin typeface="Times New Roman" panose="02020603050405020304" pitchFamily="18" charset="0"/>
                    <a:cs typeface="Times New Roman" panose="02020603050405020304" pitchFamily="18" charset="0"/>
                  </a:rPr>
                  <a:t>, where C is a constant.</a:t>
                </a:r>
              </a:p>
              <a:p>
                <a:pPr marL="0" indent="0">
                  <a:buNone/>
                </a:pPr>
                <a:r>
                  <a:rPr lang="en-US" sz="2200" dirty="0" smtClean="0">
                    <a:solidFill>
                      <a:schemeClr val="tx1"/>
                    </a:solidFill>
                    <a:latin typeface="Times New Roman" panose="02020603050405020304" pitchFamily="18" charset="0"/>
                    <a:cs typeface="Times New Roman" panose="02020603050405020304" pitchFamily="18" charset="0"/>
                  </a:rPr>
                  <a:t>       Determine the system is stable or unstable. </a:t>
                </a:r>
                <a:endParaRPr lang="en-US" sz="2200" dirty="0">
                  <a:solidFill>
                    <a:schemeClr val="tx1"/>
                  </a:solidFill>
                  <a:latin typeface="Times New Roman" panose="02020603050405020304" pitchFamily="18" charset="0"/>
                  <a:cs typeface="Times New Roman" panose="02020603050405020304" pitchFamily="18" charset="0"/>
                </a:endParaRPr>
              </a:p>
              <a:p>
                <a:pPr marL="0" indent="0">
                  <a:buNone/>
                </a:pPr>
                <a:endParaRPr lang="en-US" sz="2200" dirty="0">
                  <a:latin typeface="Times New Roman" panose="02020603050405020304" pitchFamily="18" charset="0"/>
                  <a:cs typeface="Times New Roman" panose="02020603050405020304" pitchFamily="18" charset="0"/>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723331" y="3111690"/>
                <a:ext cx="10890913" cy="2908110"/>
              </a:xfrm>
              <a:blipFill>
                <a:blip r:embed="rId2"/>
                <a:stretch>
                  <a:fillRect l="-448" t="-1674"/>
                </a:stretch>
              </a:blipFill>
            </p:spPr>
            <p:txBody>
              <a:bodyPr/>
              <a:lstStyle/>
              <a:p>
                <a:r>
                  <a:rPr lang="en-US">
                    <a:noFill/>
                  </a:rPr>
                  <a:t> </a:t>
                </a:r>
              </a:p>
            </p:txBody>
          </p:sp>
        </mc:Fallback>
      </mc:AlternateContent>
    </p:spTree>
    <p:extLst>
      <p:ext uri="{BB962C8B-B14F-4D97-AF65-F5344CB8AC3E}">
        <p14:creationId xmlns:p14="http://schemas.microsoft.com/office/powerpoint/2010/main" val="1755641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752" y="791570"/>
            <a:ext cx="9990161" cy="889062"/>
          </a:xfrm>
        </p:spPr>
        <p:txBody>
          <a:bodyPr/>
          <a:lstStyle/>
          <a:p>
            <a:r>
              <a:rPr lang="en-US" b="1" dirty="0" smtClean="0">
                <a:latin typeface="Times New Roman" panose="02020603050405020304" pitchFamily="18" charset="0"/>
                <a:cs typeface="Times New Roman" panose="02020603050405020304" pitchFamily="18" charset="0"/>
              </a:rPr>
              <a:t>Block Diagram </a:t>
            </a:r>
            <a:r>
              <a:rPr lang="en-US" b="1" dirty="0">
                <a:latin typeface="Times New Roman" panose="02020603050405020304" pitchFamily="18" charset="0"/>
                <a:cs typeface="Times New Roman" panose="02020603050405020304" pitchFamily="18" charset="0"/>
              </a:rPr>
              <a:t>R</a:t>
            </a:r>
            <a:r>
              <a:rPr lang="en-US" b="1" dirty="0" smtClean="0">
                <a:latin typeface="Times New Roman" panose="02020603050405020304" pitchFamily="18" charset="0"/>
                <a:cs typeface="Times New Roman" panose="02020603050405020304" pitchFamily="18" charset="0"/>
              </a:rPr>
              <a:t>epresentation of Discrete-Time Systems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76775" y="2431991"/>
            <a:ext cx="11338560" cy="3940674"/>
          </a:xfrm>
        </p:spPr>
        <p:txBody>
          <a:bodyPr>
            <a:normAutofit/>
          </a:bodyPr>
          <a:lstStyle/>
          <a:p>
            <a:r>
              <a:rPr lang="en-US" sz="2600" b="1" dirty="0" smtClean="0">
                <a:solidFill>
                  <a:schemeClr val="tx1"/>
                </a:solidFill>
                <a:latin typeface="Times New Roman" panose="02020603050405020304" pitchFamily="18" charset="0"/>
                <a:cs typeface="Times New Roman" panose="02020603050405020304" pitchFamily="18" charset="0"/>
              </a:rPr>
              <a:t>An Adder: </a:t>
            </a:r>
            <a:r>
              <a:rPr lang="en-US" sz="2200" dirty="0" smtClean="0">
                <a:solidFill>
                  <a:schemeClr val="tx1"/>
                </a:solidFill>
                <a:latin typeface="Times New Roman" panose="02020603050405020304" pitchFamily="18" charset="0"/>
                <a:cs typeface="Times New Roman" panose="02020603050405020304" pitchFamily="18" charset="0"/>
              </a:rPr>
              <a:t>It performs the addition of two signal sequences to form another sequence</a:t>
            </a:r>
            <a:r>
              <a:rPr lang="en-US" sz="2000" dirty="0" smtClean="0">
                <a:solidFill>
                  <a:schemeClr val="tx1"/>
                </a:solidFill>
                <a:latin typeface="Times New Roman" panose="02020603050405020304" pitchFamily="18" charset="0"/>
                <a:cs typeface="Times New Roman" panose="02020603050405020304" pitchFamily="18" charset="0"/>
              </a:rPr>
              <a:t>.</a:t>
            </a:r>
          </a:p>
          <a:p>
            <a:pPr marL="0" indent="0">
              <a:buNone/>
            </a:pPr>
            <a:endParaRPr lang="en-US" sz="2000" dirty="0" smtClean="0">
              <a:solidFill>
                <a:schemeClr val="tx1"/>
              </a:solidFill>
              <a:latin typeface="Times New Roman" panose="02020603050405020304" pitchFamily="18" charset="0"/>
              <a:cs typeface="Times New Roman" panose="02020603050405020304" pitchFamily="18" charset="0"/>
            </a:endParaRPr>
          </a:p>
          <a:p>
            <a:pPr marL="0" indent="0">
              <a:buNone/>
            </a:pPr>
            <a:endParaRPr lang="en-US" dirty="0" smtClean="0">
              <a:solidFill>
                <a:schemeClr val="tx1"/>
              </a:solidFill>
              <a:latin typeface="Times New Roman" panose="02020603050405020304" pitchFamily="18" charset="0"/>
              <a:cs typeface="Times New Roman" panose="02020603050405020304" pitchFamily="18" charset="0"/>
            </a:endParaRPr>
          </a:p>
          <a:p>
            <a:pPr marL="0" indent="0">
              <a:buNone/>
            </a:pPr>
            <a:endParaRPr lang="en-US" dirty="0">
              <a:solidFill>
                <a:schemeClr val="tx1"/>
              </a:solidFill>
              <a:latin typeface="Times New Roman" panose="02020603050405020304" pitchFamily="18" charset="0"/>
              <a:cs typeface="Times New Roman" panose="02020603050405020304" pitchFamily="18" charset="0"/>
            </a:endParaRPr>
          </a:p>
          <a:p>
            <a:pPr marL="0" indent="0">
              <a:buNone/>
            </a:pPr>
            <a:endParaRPr lang="en-US" dirty="0" smtClean="0">
              <a:solidFill>
                <a:schemeClr val="tx1"/>
              </a:solidFill>
              <a:latin typeface="Times New Roman" panose="02020603050405020304" pitchFamily="18" charset="0"/>
              <a:cs typeface="Times New Roman" panose="02020603050405020304" pitchFamily="18" charset="0"/>
            </a:endParaRPr>
          </a:p>
          <a:p>
            <a:r>
              <a:rPr lang="en-US" sz="2600" b="1" dirty="0" smtClean="0">
                <a:solidFill>
                  <a:schemeClr val="tx1"/>
                </a:solidFill>
                <a:latin typeface="Times New Roman" panose="02020603050405020304" pitchFamily="18" charset="0"/>
                <a:cs typeface="Times New Roman" panose="02020603050405020304" pitchFamily="18" charset="0"/>
              </a:rPr>
              <a:t>A constant multiplier:</a:t>
            </a:r>
          </a:p>
          <a:p>
            <a:pPr marL="0" indent="0">
              <a:buNone/>
            </a:pPr>
            <a:r>
              <a:rPr lang="en-US" dirty="0">
                <a:solidFill>
                  <a:schemeClr val="tx1"/>
                </a:solidFill>
              </a:rPr>
              <a:t> </a:t>
            </a:r>
            <a:r>
              <a:rPr lang="en-US" dirty="0" smtClean="0">
                <a:solidFill>
                  <a:schemeClr val="tx1"/>
                </a:solidFill>
              </a:rPr>
              <a:t>                                     </a:t>
            </a:r>
          </a:p>
          <a:p>
            <a:pPr marL="0" indent="0">
              <a:buNone/>
            </a:pPr>
            <a:r>
              <a:rPr lang="en-US" dirty="0">
                <a:solidFill>
                  <a:schemeClr val="tx1"/>
                </a:solidFill>
              </a:rPr>
              <a:t> </a:t>
            </a:r>
            <a:r>
              <a:rPr lang="en-US" dirty="0" smtClean="0">
                <a:solidFill>
                  <a:schemeClr val="tx1"/>
                </a:solidFill>
              </a:rPr>
              <a:t>                                       </a:t>
            </a:r>
            <a:endParaRPr lang="en-US" dirty="0">
              <a:solidFill>
                <a:schemeClr val="tx1"/>
              </a:solidFill>
            </a:endParaRPr>
          </a:p>
        </p:txBody>
      </p:sp>
      <p:sp>
        <p:nvSpPr>
          <p:cNvPr id="6" name="Rectangle 5"/>
          <p:cNvSpPr/>
          <p:nvPr/>
        </p:nvSpPr>
        <p:spPr>
          <a:xfrm>
            <a:off x="3503850" y="5537018"/>
            <a:ext cx="4342856" cy="369332"/>
          </a:xfrm>
          <a:prstGeom prst="rect">
            <a:avLst/>
          </a:prstGeom>
        </p:spPr>
        <p:txBody>
          <a:bodyPr wrap="none">
            <a:spAutoFit/>
          </a:bodyPr>
          <a:lstStyle/>
          <a:p>
            <a:r>
              <a:rPr lang="en-US" b="1" dirty="0">
                <a:latin typeface="Times New Roman" panose="02020603050405020304" pitchFamily="18" charset="0"/>
                <a:ea typeface="Calibri" panose="020F0502020204030204" pitchFamily="34" charset="0"/>
                <a:cs typeface="Times New Roman" panose="02020603050405020304" pitchFamily="18" charset="0"/>
              </a:rPr>
              <a:t> x(n)	                     </a:t>
            </a:r>
            <a:r>
              <a:rPr lang="en-US" b="1" dirty="0" smtClean="0">
                <a:latin typeface="Times New Roman" panose="02020603050405020304" pitchFamily="18" charset="0"/>
                <a:ea typeface="Calibri" panose="020F0502020204030204" pitchFamily="34" charset="0"/>
                <a:cs typeface="Times New Roman" panose="02020603050405020304" pitchFamily="18" charset="0"/>
              </a:rPr>
              <a:t>  </a:t>
            </a:r>
            <a:r>
              <a:rPr lang="en-US" b="1" dirty="0">
                <a:latin typeface="Times New Roman" panose="02020603050405020304" pitchFamily="18" charset="0"/>
                <a:ea typeface="Calibri" panose="020F0502020204030204" pitchFamily="34" charset="0"/>
                <a:cs typeface="Times New Roman" panose="02020603050405020304" pitchFamily="18" charset="0"/>
              </a:rPr>
              <a:t>a	          </a:t>
            </a:r>
            <a:r>
              <a:rPr lang="en-US" b="1" dirty="0" smtClean="0">
                <a:latin typeface="Times New Roman" panose="02020603050405020304" pitchFamily="18" charset="0"/>
                <a:ea typeface="Calibri" panose="020F0502020204030204" pitchFamily="34" charset="0"/>
                <a:cs typeface="Times New Roman" panose="02020603050405020304" pitchFamily="18" charset="0"/>
              </a:rPr>
              <a:t>  </a:t>
            </a:r>
            <a:r>
              <a:rPr lang="en-US" b="1" dirty="0">
                <a:latin typeface="Times New Roman" panose="02020603050405020304" pitchFamily="18" charset="0"/>
                <a:ea typeface="Calibri" panose="020F0502020204030204" pitchFamily="34" charset="0"/>
                <a:cs typeface="Times New Roman" panose="02020603050405020304" pitchFamily="18" charset="0"/>
              </a:rPr>
              <a:t>y(n)= ax(n)</a:t>
            </a:r>
            <a:endParaRPr lang="en-US" dirty="0"/>
          </a:p>
        </p:txBody>
      </p:sp>
      <p:cxnSp>
        <p:nvCxnSpPr>
          <p:cNvPr id="7" name="Straight Arrow Connector 6"/>
          <p:cNvCxnSpPr/>
          <p:nvPr/>
        </p:nvCxnSpPr>
        <p:spPr>
          <a:xfrm flipV="1">
            <a:off x="3732089" y="5957042"/>
            <a:ext cx="1779905" cy="1206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 name="Straight Arrow Connector 7"/>
          <p:cNvCxnSpPr/>
          <p:nvPr/>
        </p:nvCxnSpPr>
        <p:spPr>
          <a:xfrm>
            <a:off x="5511994" y="5957042"/>
            <a:ext cx="157289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9" name="Rectangle 2"/>
          <p:cNvSpPr>
            <a:spLocks noChangeArrowheads="1"/>
          </p:cNvSpPr>
          <p:nvPr/>
        </p:nvSpPr>
        <p:spPr bwMode="auto">
          <a:xfrm>
            <a:off x="3134871" y="2934410"/>
            <a:ext cx="5250820"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425825" algn="l"/>
              </a:tabLst>
              <a:defRPr>
                <a:solidFill>
                  <a:schemeClr val="tx1"/>
                </a:solidFill>
                <a:latin typeface="Arial" panose="020B0604020202020204" pitchFamily="34" charset="0"/>
              </a:defRPr>
            </a:lvl1pPr>
            <a:lvl2pPr eaLnBrk="0" fontAlgn="base" hangingPunct="0">
              <a:spcBef>
                <a:spcPct val="0"/>
              </a:spcBef>
              <a:spcAft>
                <a:spcPct val="0"/>
              </a:spcAft>
              <a:tabLst>
                <a:tab pos="3425825" algn="l"/>
              </a:tabLst>
              <a:defRPr>
                <a:solidFill>
                  <a:schemeClr val="tx1"/>
                </a:solidFill>
                <a:latin typeface="Arial" panose="020B0604020202020204" pitchFamily="34" charset="0"/>
              </a:defRPr>
            </a:lvl2pPr>
            <a:lvl3pPr eaLnBrk="0" fontAlgn="base" hangingPunct="0">
              <a:spcBef>
                <a:spcPct val="0"/>
              </a:spcBef>
              <a:spcAft>
                <a:spcPct val="0"/>
              </a:spcAft>
              <a:tabLst>
                <a:tab pos="3425825" algn="l"/>
              </a:tabLst>
              <a:defRPr>
                <a:solidFill>
                  <a:schemeClr val="tx1"/>
                </a:solidFill>
                <a:latin typeface="Arial" panose="020B0604020202020204" pitchFamily="34" charset="0"/>
              </a:defRPr>
            </a:lvl3pPr>
            <a:lvl4pPr eaLnBrk="0" fontAlgn="base" hangingPunct="0">
              <a:spcBef>
                <a:spcPct val="0"/>
              </a:spcBef>
              <a:spcAft>
                <a:spcPct val="0"/>
              </a:spcAft>
              <a:tabLst>
                <a:tab pos="3425825" algn="l"/>
              </a:tabLst>
              <a:defRPr>
                <a:solidFill>
                  <a:schemeClr val="tx1"/>
                </a:solidFill>
                <a:latin typeface="Arial" panose="020B0604020202020204" pitchFamily="34" charset="0"/>
              </a:defRPr>
            </a:lvl4pPr>
            <a:lvl5pPr eaLnBrk="0" fontAlgn="base" hangingPunct="0">
              <a:spcBef>
                <a:spcPct val="0"/>
              </a:spcBef>
              <a:spcAft>
                <a:spcPct val="0"/>
              </a:spcAft>
              <a:tabLst>
                <a:tab pos="3425825" algn="l"/>
              </a:tabLst>
              <a:defRPr>
                <a:solidFill>
                  <a:schemeClr val="tx1"/>
                </a:solidFill>
                <a:latin typeface="Arial" panose="020B0604020202020204" pitchFamily="34" charset="0"/>
              </a:defRPr>
            </a:lvl5pPr>
            <a:lvl6pPr eaLnBrk="0" fontAlgn="base" hangingPunct="0">
              <a:spcBef>
                <a:spcPct val="0"/>
              </a:spcBef>
              <a:spcAft>
                <a:spcPct val="0"/>
              </a:spcAft>
              <a:tabLst>
                <a:tab pos="3425825" algn="l"/>
              </a:tabLst>
              <a:defRPr>
                <a:solidFill>
                  <a:schemeClr val="tx1"/>
                </a:solidFill>
                <a:latin typeface="Arial" panose="020B0604020202020204" pitchFamily="34" charset="0"/>
              </a:defRPr>
            </a:lvl6pPr>
            <a:lvl7pPr eaLnBrk="0" fontAlgn="base" hangingPunct="0">
              <a:spcBef>
                <a:spcPct val="0"/>
              </a:spcBef>
              <a:spcAft>
                <a:spcPct val="0"/>
              </a:spcAft>
              <a:tabLst>
                <a:tab pos="3425825" algn="l"/>
              </a:tabLst>
              <a:defRPr>
                <a:solidFill>
                  <a:schemeClr val="tx1"/>
                </a:solidFill>
                <a:latin typeface="Arial" panose="020B0604020202020204" pitchFamily="34" charset="0"/>
              </a:defRPr>
            </a:lvl7pPr>
            <a:lvl8pPr eaLnBrk="0" fontAlgn="base" hangingPunct="0">
              <a:spcBef>
                <a:spcPct val="0"/>
              </a:spcBef>
              <a:spcAft>
                <a:spcPct val="0"/>
              </a:spcAft>
              <a:tabLst>
                <a:tab pos="3425825" algn="l"/>
              </a:tabLst>
              <a:defRPr>
                <a:solidFill>
                  <a:schemeClr val="tx1"/>
                </a:solidFill>
                <a:latin typeface="Arial" panose="020B0604020202020204" pitchFamily="34" charset="0"/>
              </a:defRPr>
            </a:lvl8pPr>
            <a:lvl9pPr eaLnBrk="0" fontAlgn="base" hangingPunct="0">
              <a:spcBef>
                <a:spcPct val="0"/>
              </a:spcBef>
              <a:spcAft>
                <a:spcPct val="0"/>
              </a:spcAft>
              <a:tabLst>
                <a:tab pos="342582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425825" algn="l"/>
              </a:tabLst>
            </a:pPr>
            <a:r>
              <a:rPr kumimoji="0" lang="en-US" altLang="en-US" sz="14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X</a:t>
            </a:r>
            <a:r>
              <a:rPr kumimoji="0" lang="en-US" altLang="en-US" sz="1400" b="1" i="0" u="none" strike="noStrike" cap="none" normalizeH="0" baseline="-3000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a:t>
            </a:r>
            <a:r>
              <a:rPr kumimoji="0" lang="en-US" altLang="en-US" sz="14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425825" algn="l"/>
              </a:tabLst>
            </a:pPr>
            <a:r>
              <a:rPr kumimoji="0" lang="en-US" altLang="en-US" sz="14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Y(n)= X</a:t>
            </a:r>
            <a:r>
              <a:rPr kumimoji="0" lang="en-US" altLang="en-US" sz="1400" b="1" i="0" u="none" strike="noStrike" cap="none" normalizeH="0" baseline="-3000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a:t>
            </a:r>
            <a:r>
              <a:rPr kumimoji="0" lang="en-US" altLang="en-US" sz="14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 + X</a:t>
            </a:r>
            <a:r>
              <a:rPr kumimoji="0" lang="en-US" altLang="en-US" sz="1400" b="1" i="0" u="none" strike="noStrike" cap="none" normalizeH="0" baseline="-3000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a:t>
            </a:r>
            <a:r>
              <a:rPr kumimoji="0" lang="en-US" altLang="en-US" sz="14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425825" algn="l"/>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1" name="Rectangle 3"/>
          <p:cNvSpPr>
            <a:spLocks noChangeArrowheads="1"/>
          </p:cNvSpPr>
          <p:nvPr/>
        </p:nvSpPr>
        <p:spPr bwMode="auto">
          <a:xfrm>
            <a:off x="2125157" y="3421132"/>
            <a:ext cx="5250820"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38213" algn="l"/>
              </a:tabLst>
              <a:defRPr>
                <a:solidFill>
                  <a:schemeClr val="tx1"/>
                </a:solidFill>
                <a:latin typeface="Arial" panose="020B0604020202020204" pitchFamily="34" charset="0"/>
              </a:defRPr>
            </a:lvl1pPr>
            <a:lvl2pPr eaLnBrk="0" fontAlgn="base" hangingPunct="0">
              <a:spcBef>
                <a:spcPct val="0"/>
              </a:spcBef>
              <a:spcAft>
                <a:spcPct val="0"/>
              </a:spcAft>
              <a:tabLst>
                <a:tab pos="938213" algn="l"/>
              </a:tabLst>
              <a:defRPr>
                <a:solidFill>
                  <a:schemeClr val="tx1"/>
                </a:solidFill>
                <a:latin typeface="Arial" panose="020B0604020202020204" pitchFamily="34" charset="0"/>
              </a:defRPr>
            </a:lvl2pPr>
            <a:lvl3pPr eaLnBrk="0" fontAlgn="base" hangingPunct="0">
              <a:spcBef>
                <a:spcPct val="0"/>
              </a:spcBef>
              <a:spcAft>
                <a:spcPct val="0"/>
              </a:spcAft>
              <a:tabLst>
                <a:tab pos="938213" algn="l"/>
              </a:tabLst>
              <a:defRPr>
                <a:solidFill>
                  <a:schemeClr val="tx1"/>
                </a:solidFill>
                <a:latin typeface="Arial" panose="020B0604020202020204" pitchFamily="34" charset="0"/>
              </a:defRPr>
            </a:lvl3pPr>
            <a:lvl4pPr eaLnBrk="0" fontAlgn="base" hangingPunct="0">
              <a:spcBef>
                <a:spcPct val="0"/>
              </a:spcBef>
              <a:spcAft>
                <a:spcPct val="0"/>
              </a:spcAft>
              <a:tabLst>
                <a:tab pos="938213" algn="l"/>
              </a:tabLst>
              <a:defRPr>
                <a:solidFill>
                  <a:schemeClr val="tx1"/>
                </a:solidFill>
                <a:latin typeface="Arial" panose="020B0604020202020204" pitchFamily="34" charset="0"/>
              </a:defRPr>
            </a:lvl4pPr>
            <a:lvl5pPr eaLnBrk="0" fontAlgn="base" hangingPunct="0">
              <a:spcBef>
                <a:spcPct val="0"/>
              </a:spcBef>
              <a:spcAft>
                <a:spcPct val="0"/>
              </a:spcAft>
              <a:tabLst>
                <a:tab pos="938213" algn="l"/>
              </a:tabLst>
              <a:defRPr>
                <a:solidFill>
                  <a:schemeClr val="tx1"/>
                </a:solidFill>
                <a:latin typeface="Arial" panose="020B0604020202020204" pitchFamily="34" charset="0"/>
              </a:defRPr>
            </a:lvl5pPr>
            <a:lvl6pPr eaLnBrk="0" fontAlgn="base" hangingPunct="0">
              <a:spcBef>
                <a:spcPct val="0"/>
              </a:spcBef>
              <a:spcAft>
                <a:spcPct val="0"/>
              </a:spcAft>
              <a:tabLst>
                <a:tab pos="938213" algn="l"/>
              </a:tabLst>
              <a:defRPr>
                <a:solidFill>
                  <a:schemeClr val="tx1"/>
                </a:solidFill>
                <a:latin typeface="Arial" panose="020B0604020202020204" pitchFamily="34" charset="0"/>
              </a:defRPr>
            </a:lvl6pPr>
            <a:lvl7pPr eaLnBrk="0" fontAlgn="base" hangingPunct="0">
              <a:spcBef>
                <a:spcPct val="0"/>
              </a:spcBef>
              <a:spcAft>
                <a:spcPct val="0"/>
              </a:spcAft>
              <a:tabLst>
                <a:tab pos="938213" algn="l"/>
              </a:tabLst>
              <a:defRPr>
                <a:solidFill>
                  <a:schemeClr val="tx1"/>
                </a:solidFill>
                <a:latin typeface="Arial" panose="020B0604020202020204" pitchFamily="34" charset="0"/>
              </a:defRPr>
            </a:lvl7pPr>
            <a:lvl8pPr eaLnBrk="0" fontAlgn="base" hangingPunct="0">
              <a:spcBef>
                <a:spcPct val="0"/>
              </a:spcBef>
              <a:spcAft>
                <a:spcPct val="0"/>
              </a:spcAft>
              <a:tabLst>
                <a:tab pos="938213" algn="l"/>
              </a:tabLst>
              <a:defRPr>
                <a:solidFill>
                  <a:schemeClr val="tx1"/>
                </a:solidFill>
                <a:latin typeface="Arial" panose="020B0604020202020204" pitchFamily="34" charset="0"/>
              </a:defRPr>
            </a:lvl8pPr>
            <a:lvl9pPr eaLnBrk="0" fontAlgn="base" hangingPunct="0">
              <a:spcBef>
                <a:spcPct val="0"/>
              </a:spcBef>
              <a:spcAft>
                <a:spcPct val="0"/>
              </a:spcAft>
              <a:tabLst>
                <a:tab pos="938213"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938213" algn="l"/>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r>
            <a:br>
              <a:rPr kumimoji="0" lang="en-US" altLang="en-US" sz="18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38213" algn="l"/>
              </a:tabLst>
            </a:pPr>
            <a:r>
              <a:rPr kumimoji="0" lang="en-US" altLang="en-US" sz="14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X</a:t>
            </a:r>
            <a:r>
              <a:rPr kumimoji="0" lang="en-US" altLang="en-US" sz="1400" b="1" i="0" u="none" strike="noStrike" cap="none" normalizeH="0" baseline="-3000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a:t>
            </a:r>
            <a:r>
              <a:rPr kumimoji="0" lang="en-US" altLang="en-US" sz="14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938213" algn="l"/>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cxnSp>
        <p:nvCxnSpPr>
          <p:cNvPr id="13" name="Straight Connector 12"/>
          <p:cNvCxnSpPr/>
          <p:nvPr/>
        </p:nvCxnSpPr>
        <p:spPr>
          <a:xfrm flipV="1">
            <a:off x="3134871" y="3272607"/>
            <a:ext cx="1194435" cy="12065"/>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Arrow Connector 13"/>
          <p:cNvCxnSpPr/>
          <p:nvPr/>
        </p:nvCxnSpPr>
        <p:spPr>
          <a:xfrm>
            <a:off x="4342580" y="3272606"/>
            <a:ext cx="681990" cy="53594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flipV="1">
            <a:off x="3221170" y="4354802"/>
            <a:ext cx="1255395" cy="24130"/>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Arrow Connector 15"/>
          <p:cNvCxnSpPr/>
          <p:nvPr/>
        </p:nvCxnSpPr>
        <p:spPr>
          <a:xfrm flipV="1">
            <a:off x="4476565" y="3850876"/>
            <a:ext cx="548005" cy="53594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8" name="Oval 17"/>
          <p:cNvSpPr/>
          <p:nvPr/>
        </p:nvSpPr>
        <p:spPr>
          <a:xfrm>
            <a:off x="5037844" y="3565802"/>
            <a:ext cx="523875" cy="56070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2000" b="1">
                <a:effectLst/>
                <a:ea typeface="Calibri" panose="020F0502020204030204" pitchFamily="34" charset="0"/>
                <a:cs typeface="Times New Roman" panose="02020603050405020304" pitchFamily="18" charset="0"/>
              </a:rPr>
              <a:t>X</a:t>
            </a:r>
            <a:endParaRPr lang="en-US" sz="1100">
              <a:effectLst/>
              <a:ea typeface="Calibri" panose="020F0502020204030204" pitchFamily="34" charset="0"/>
              <a:cs typeface="Times New Roman" panose="02020603050405020304" pitchFamily="18" charset="0"/>
            </a:endParaRPr>
          </a:p>
        </p:txBody>
      </p:sp>
      <p:cxnSp>
        <p:nvCxnSpPr>
          <p:cNvPr id="21" name="Straight Arrow Connector 20"/>
          <p:cNvCxnSpPr/>
          <p:nvPr/>
        </p:nvCxnSpPr>
        <p:spPr>
          <a:xfrm>
            <a:off x="5561719" y="3850876"/>
            <a:ext cx="193636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926512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8491" y="2306472"/>
            <a:ext cx="11409528" cy="4421873"/>
          </a:xfrm>
        </p:spPr>
        <p:txBody>
          <a:bodyPr>
            <a:normAutofit fontScale="85000" lnSpcReduction="20000"/>
          </a:bodyPr>
          <a:lstStyle/>
          <a:p>
            <a:r>
              <a:rPr lang="en-US" sz="2400" b="1" dirty="0" smtClean="0">
                <a:solidFill>
                  <a:schemeClr val="tx1"/>
                </a:solidFill>
                <a:latin typeface="Times New Roman" panose="02020603050405020304" pitchFamily="18" charset="0"/>
                <a:cs typeface="Times New Roman" panose="02020603050405020304" pitchFamily="18" charset="0"/>
              </a:rPr>
              <a:t>A Signal Multiplier: </a:t>
            </a:r>
            <a:r>
              <a:rPr lang="en-US" sz="2200" dirty="0" smtClean="0">
                <a:solidFill>
                  <a:schemeClr val="tx1"/>
                </a:solidFill>
                <a:latin typeface="Times New Roman" panose="02020603050405020304" pitchFamily="18" charset="0"/>
                <a:cs typeface="Times New Roman" panose="02020603050405020304" pitchFamily="18" charset="0"/>
              </a:rPr>
              <a:t>This is the multiplication of two signals sequences to form another sequence which is denoted as y(n) in the figure:</a:t>
            </a:r>
          </a:p>
          <a:p>
            <a:pPr marL="0" indent="0">
              <a:buNone/>
            </a:pPr>
            <a:endParaRPr lang="en-US" dirty="0" smtClean="0">
              <a:solidFill>
                <a:schemeClr val="tx1"/>
              </a:solidFill>
            </a:endParaRPr>
          </a:p>
          <a:p>
            <a:endParaRPr lang="en-US" dirty="0">
              <a:solidFill>
                <a:schemeClr val="tx1"/>
              </a:solidFill>
            </a:endParaRPr>
          </a:p>
          <a:p>
            <a:pPr marL="0" indent="0">
              <a:buNone/>
            </a:pPr>
            <a:r>
              <a:rPr lang="en-US" dirty="0" smtClean="0">
                <a:solidFill>
                  <a:schemeClr val="tx1"/>
                </a:solidFill>
              </a:rPr>
              <a:t>         </a:t>
            </a:r>
          </a:p>
          <a:p>
            <a:pPr marL="0" indent="0">
              <a:buNone/>
            </a:pPr>
            <a:endParaRPr lang="en-US" dirty="0" smtClean="0">
              <a:solidFill>
                <a:schemeClr val="tx1"/>
              </a:solidFill>
            </a:endParaRPr>
          </a:p>
          <a:p>
            <a:pPr marL="0" indent="0">
              <a:buNone/>
            </a:pPr>
            <a:endParaRPr lang="en-US" dirty="0" smtClean="0">
              <a:solidFill>
                <a:schemeClr val="tx1"/>
              </a:solidFill>
            </a:endParaRPr>
          </a:p>
          <a:p>
            <a:r>
              <a:rPr lang="en-US" sz="2400" b="1" dirty="0" smtClean="0">
                <a:solidFill>
                  <a:schemeClr val="tx1"/>
                </a:solidFill>
                <a:latin typeface="Times New Roman" panose="02020603050405020304" pitchFamily="18" charset="0"/>
                <a:cs typeface="Times New Roman" panose="02020603050405020304" pitchFamily="18" charset="0"/>
              </a:rPr>
              <a:t>A Unit </a:t>
            </a:r>
            <a:r>
              <a:rPr lang="en-US" sz="2400" b="1" dirty="0">
                <a:solidFill>
                  <a:schemeClr val="tx1"/>
                </a:solidFill>
                <a:latin typeface="Times New Roman" panose="02020603050405020304" pitchFamily="18" charset="0"/>
                <a:cs typeface="Times New Roman" panose="02020603050405020304" pitchFamily="18" charset="0"/>
              </a:rPr>
              <a:t>D</a:t>
            </a:r>
            <a:r>
              <a:rPr lang="en-US" sz="2400" b="1" dirty="0" smtClean="0">
                <a:solidFill>
                  <a:schemeClr val="tx1"/>
                </a:solidFill>
                <a:latin typeface="Times New Roman" panose="02020603050405020304" pitchFamily="18" charset="0"/>
                <a:cs typeface="Times New Roman" panose="02020603050405020304" pitchFamily="18" charset="0"/>
              </a:rPr>
              <a:t>elay Element: </a:t>
            </a:r>
            <a:r>
              <a:rPr lang="en-US" sz="2200" dirty="0" smtClean="0">
                <a:solidFill>
                  <a:schemeClr val="tx1"/>
                </a:solidFill>
                <a:latin typeface="Times New Roman" panose="02020603050405020304" pitchFamily="18" charset="0"/>
                <a:cs typeface="Times New Roman" panose="02020603050405020304" pitchFamily="18" charset="0"/>
              </a:rPr>
              <a:t>It simply delays the signal passing through the system by one sample.</a:t>
            </a:r>
          </a:p>
          <a:p>
            <a:pPr marL="0" indent="0">
              <a:buNone/>
            </a:pPr>
            <a:r>
              <a:rPr lang="en-US" b="1" dirty="0" smtClean="0">
                <a:solidFill>
                  <a:schemeClr val="tx1"/>
                </a:solidFill>
              </a:rPr>
              <a:t>                                              </a:t>
            </a:r>
          </a:p>
          <a:p>
            <a:pPr marL="0" indent="0">
              <a:buNone/>
            </a:pPr>
            <a:r>
              <a:rPr lang="en-US" b="1" dirty="0">
                <a:solidFill>
                  <a:schemeClr val="tx1"/>
                </a:solidFill>
              </a:rPr>
              <a:t> </a:t>
            </a:r>
            <a:r>
              <a:rPr lang="en-US" b="1" dirty="0" smtClean="0">
                <a:solidFill>
                  <a:schemeClr val="tx1"/>
                </a:solidFill>
              </a:rPr>
              <a:t>                                                            </a:t>
            </a:r>
            <a:r>
              <a:rPr lang="en-US" sz="1600" b="1" dirty="0" smtClean="0">
                <a:solidFill>
                  <a:schemeClr val="tx1"/>
                </a:solidFill>
              </a:rPr>
              <a:t>X(n</a:t>
            </a:r>
            <a:r>
              <a:rPr lang="en-US" sz="1600" b="1" dirty="0">
                <a:solidFill>
                  <a:schemeClr val="tx1"/>
                </a:solidFill>
              </a:rPr>
              <a:t>)	   </a:t>
            </a:r>
            <a:r>
              <a:rPr lang="en-US" sz="1600" b="1" dirty="0" smtClean="0">
                <a:solidFill>
                  <a:schemeClr val="tx1"/>
                </a:solidFill>
              </a:rPr>
              <a:t>                             y(n</a:t>
            </a:r>
            <a:r>
              <a:rPr lang="en-US" sz="1600" b="1" dirty="0">
                <a:solidFill>
                  <a:schemeClr val="tx1"/>
                </a:solidFill>
              </a:rPr>
              <a:t>)=X(n-1</a:t>
            </a:r>
            <a:r>
              <a:rPr lang="en-US" sz="1600" b="1" dirty="0" smtClean="0">
                <a:solidFill>
                  <a:schemeClr val="tx1"/>
                </a:solidFill>
              </a:rPr>
              <a:t>)</a:t>
            </a:r>
          </a:p>
          <a:p>
            <a:pPr marL="0" indent="0">
              <a:buNone/>
            </a:pPr>
            <a:endParaRPr lang="en-US" sz="1600" b="1" dirty="0">
              <a:solidFill>
                <a:schemeClr val="tx1"/>
              </a:solidFill>
              <a:latin typeface="Times New Roman" panose="02020603050405020304" pitchFamily="18" charset="0"/>
              <a:cs typeface="Times New Roman" panose="02020603050405020304" pitchFamily="18" charset="0"/>
            </a:endParaRPr>
          </a:p>
          <a:p>
            <a:pPr marL="0" indent="0">
              <a:buNone/>
            </a:pPr>
            <a:endParaRPr lang="en-US" sz="2000" b="1" dirty="0" smtClean="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400" dirty="0" smtClean="0">
                <a:solidFill>
                  <a:schemeClr val="tx1"/>
                </a:solidFill>
                <a:latin typeface="Times New Roman" panose="02020603050405020304" pitchFamily="18" charset="0"/>
                <a:cs typeface="Times New Roman" panose="02020603050405020304" pitchFamily="18" charset="0"/>
              </a:rPr>
              <a:t>If the input signal is x(n), then the output is x(n-1)</a:t>
            </a:r>
          </a:p>
        </p:txBody>
      </p:sp>
      <p:cxnSp>
        <p:nvCxnSpPr>
          <p:cNvPr id="5" name="Straight Arrow Connector 4"/>
          <p:cNvCxnSpPr/>
          <p:nvPr/>
        </p:nvCxnSpPr>
        <p:spPr>
          <a:xfrm>
            <a:off x="5799099" y="3202973"/>
            <a:ext cx="99949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 name="Straight Arrow Connector 5"/>
          <p:cNvCxnSpPr/>
          <p:nvPr/>
        </p:nvCxnSpPr>
        <p:spPr>
          <a:xfrm flipH="1" flipV="1">
            <a:off x="5537161" y="3446193"/>
            <a:ext cx="24130" cy="64643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a:xfrm>
            <a:off x="4242387" y="3207144"/>
            <a:ext cx="104838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8" name="Rectangle 4"/>
          <p:cNvSpPr>
            <a:spLocks noChangeArrowheads="1"/>
          </p:cNvSpPr>
          <p:nvPr/>
        </p:nvSpPr>
        <p:spPr bwMode="auto">
          <a:xfrm>
            <a:off x="4111712" y="2890881"/>
            <a:ext cx="365783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09600" algn="l"/>
                <a:tab pos="3425825" algn="l"/>
              </a:tabLst>
              <a:defRPr>
                <a:solidFill>
                  <a:schemeClr val="tx1"/>
                </a:solidFill>
                <a:latin typeface="Arial" panose="020B0604020202020204" pitchFamily="34" charset="0"/>
              </a:defRPr>
            </a:lvl1pPr>
            <a:lvl2pPr eaLnBrk="0" fontAlgn="base" hangingPunct="0">
              <a:spcBef>
                <a:spcPct val="0"/>
              </a:spcBef>
              <a:spcAft>
                <a:spcPct val="0"/>
              </a:spcAft>
              <a:tabLst>
                <a:tab pos="609600" algn="l"/>
                <a:tab pos="3425825" algn="l"/>
              </a:tabLst>
              <a:defRPr>
                <a:solidFill>
                  <a:schemeClr val="tx1"/>
                </a:solidFill>
                <a:latin typeface="Arial" panose="020B0604020202020204" pitchFamily="34" charset="0"/>
              </a:defRPr>
            </a:lvl2pPr>
            <a:lvl3pPr eaLnBrk="0" fontAlgn="base" hangingPunct="0">
              <a:spcBef>
                <a:spcPct val="0"/>
              </a:spcBef>
              <a:spcAft>
                <a:spcPct val="0"/>
              </a:spcAft>
              <a:tabLst>
                <a:tab pos="609600" algn="l"/>
                <a:tab pos="3425825" algn="l"/>
              </a:tabLst>
              <a:defRPr>
                <a:solidFill>
                  <a:schemeClr val="tx1"/>
                </a:solidFill>
                <a:latin typeface="Arial" panose="020B0604020202020204" pitchFamily="34" charset="0"/>
              </a:defRPr>
            </a:lvl3pPr>
            <a:lvl4pPr eaLnBrk="0" fontAlgn="base" hangingPunct="0">
              <a:spcBef>
                <a:spcPct val="0"/>
              </a:spcBef>
              <a:spcAft>
                <a:spcPct val="0"/>
              </a:spcAft>
              <a:tabLst>
                <a:tab pos="609600" algn="l"/>
                <a:tab pos="3425825" algn="l"/>
              </a:tabLst>
              <a:defRPr>
                <a:solidFill>
                  <a:schemeClr val="tx1"/>
                </a:solidFill>
                <a:latin typeface="Arial" panose="020B0604020202020204" pitchFamily="34" charset="0"/>
              </a:defRPr>
            </a:lvl4pPr>
            <a:lvl5pPr eaLnBrk="0" fontAlgn="base" hangingPunct="0">
              <a:spcBef>
                <a:spcPct val="0"/>
              </a:spcBef>
              <a:spcAft>
                <a:spcPct val="0"/>
              </a:spcAft>
              <a:tabLst>
                <a:tab pos="609600" algn="l"/>
                <a:tab pos="3425825" algn="l"/>
              </a:tabLst>
              <a:defRPr>
                <a:solidFill>
                  <a:schemeClr val="tx1"/>
                </a:solidFill>
                <a:latin typeface="Arial" panose="020B0604020202020204" pitchFamily="34" charset="0"/>
              </a:defRPr>
            </a:lvl5pPr>
            <a:lvl6pPr eaLnBrk="0" fontAlgn="base" hangingPunct="0">
              <a:spcBef>
                <a:spcPct val="0"/>
              </a:spcBef>
              <a:spcAft>
                <a:spcPct val="0"/>
              </a:spcAft>
              <a:tabLst>
                <a:tab pos="609600" algn="l"/>
                <a:tab pos="3425825" algn="l"/>
              </a:tabLst>
              <a:defRPr>
                <a:solidFill>
                  <a:schemeClr val="tx1"/>
                </a:solidFill>
                <a:latin typeface="Arial" panose="020B0604020202020204" pitchFamily="34" charset="0"/>
              </a:defRPr>
            </a:lvl6pPr>
            <a:lvl7pPr eaLnBrk="0" fontAlgn="base" hangingPunct="0">
              <a:spcBef>
                <a:spcPct val="0"/>
              </a:spcBef>
              <a:spcAft>
                <a:spcPct val="0"/>
              </a:spcAft>
              <a:tabLst>
                <a:tab pos="609600" algn="l"/>
                <a:tab pos="3425825" algn="l"/>
              </a:tabLst>
              <a:defRPr>
                <a:solidFill>
                  <a:schemeClr val="tx1"/>
                </a:solidFill>
                <a:latin typeface="Arial" panose="020B0604020202020204" pitchFamily="34" charset="0"/>
              </a:defRPr>
            </a:lvl7pPr>
            <a:lvl8pPr eaLnBrk="0" fontAlgn="base" hangingPunct="0">
              <a:spcBef>
                <a:spcPct val="0"/>
              </a:spcBef>
              <a:spcAft>
                <a:spcPct val="0"/>
              </a:spcAft>
              <a:tabLst>
                <a:tab pos="609600" algn="l"/>
                <a:tab pos="3425825" algn="l"/>
              </a:tabLst>
              <a:defRPr>
                <a:solidFill>
                  <a:schemeClr val="tx1"/>
                </a:solidFill>
                <a:latin typeface="Arial" panose="020B0604020202020204" pitchFamily="34" charset="0"/>
              </a:defRPr>
            </a:lvl8pPr>
            <a:lvl9pPr eaLnBrk="0" fontAlgn="base" hangingPunct="0">
              <a:spcBef>
                <a:spcPct val="0"/>
              </a:spcBef>
              <a:spcAft>
                <a:spcPct val="0"/>
              </a:spcAft>
              <a:tabLst>
                <a:tab pos="609600" algn="l"/>
                <a:tab pos="342582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609600" algn="l"/>
                <a:tab pos="3425825" algn="l"/>
              </a:tabLst>
            </a:pPr>
            <a:r>
              <a:rPr kumimoji="0" lang="en-US" altLang="en-US" sz="1400" b="1" i="0" u="none" strike="noStrike" cap="none" normalizeH="0" baseline="0" dirty="0" smtClean="0">
                <a:ln>
                  <a:noFill/>
                </a:ln>
                <a:effectLst/>
                <a:latin typeface="Times New Roman" panose="02020603050405020304" pitchFamily="18" charset="0"/>
                <a:ea typeface="Calibri" panose="020F0502020204030204" pitchFamily="34" charset="0"/>
                <a:cs typeface="Times New Roman" panose="02020603050405020304" pitchFamily="18" charset="0"/>
              </a:rPr>
              <a:t>X</a:t>
            </a:r>
            <a:r>
              <a:rPr kumimoji="0" lang="en-US" altLang="en-US" sz="1400" b="1" i="0" u="none" strike="noStrike" cap="none" normalizeH="0" baseline="-30000" dirty="0" smtClean="0">
                <a:ln>
                  <a:noFill/>
                </a:ln>
                <a:effectLst/>
                <a:latin typeface="Times New Roman" panose="02020603050405020304" pitchFamily="18" charset="0"/>
                <a:ea typeface="Calibri" panose="020F0502020204030204" pitchFamily="34" charset="0"/>
                <a:cs typeface="Times New Roman" panose="02020603050405020304" pitchFamily="18" charset="0"/>
              </a:rPr>
              <a:t>1</a:t>
            </a:r>
            <a:r>
              <a:rPr kumimoji="0" lang="en-US" altLang="en-US" sz="1400" b="1" i="0" u="none" strike="noStrike" cap="none" normalizeH="0" baseline="0" dirty="0" smtClean="0">
                <a:ln>
                  <a:noFill/>
                </a:ln>
                <a:effectLst/>
                <a:latin typeface="Times New Roman" panose="02020603050405020304" pitchFamily="18" charset="0"/>
                <a:ea typeface="Calibri" panose="020F0502020204030204" pitchFamily="34" charset="0"/>
                <a:cs typeface="Times New Roman" panose="02020603050405020304" pitchFamily="18" charset="0"/>
              </a:rPr>
              <a:t>(n)</a:t>
            </a:r>
            <a:r>
              <a:rPr kumimoji="0" lang="en-US" altLang="en-US" sz="1200" b="1" i="0" u="none" strike="noStrike" cap="none" normalizeH="0" baseline="0" dirty="0" smtClean="0">
                <a:ln>
                  <a:noFill/>
                </a:ln>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400" b="1" i="0" u="none" strike="noStrike" cap="none" normalizeH="0" baseline="0" dirty="0" smtClean="0">
                <a:ln>
                  <a:noFill/>
                </a:ln>
                <a:effectLst/>
                <a:latin typeface="Times New Roman" panose="02020603050405020304" pitchFamily="18" charset="0"/>
                <a:ea typeface="Calibri" panose="020F0502020204030204" pitchFamily="34" charset="0"/>
                <a:cs typeface="Times New Roman" panose="02020603050405020304" pitchFamily="18" charset="0"/>
              </a:rPr>
              <a:t>Y(n)= X</a:t>
            </a:r>
            <a:r>
              <a:rPr kumimoji="0" lang="en-US" altLang="en-US" sz="1400" b="1" i="0" u="none" strike="noStrike" cap="none" normalizeH="0" baseline="-30000" dirty="0" smtClean="0">
                <a:ln>
                  <a:noFill/>
                </a:ln>
                <a:effectLst/>
                <a:latin typeface="Times New Roman" panose="02020603050405020304" pitchFamily="18" charset="0"/>
                <a:ea typeface="Calibri" panose="020F0502020204030204" pitchFamily="34" charset="0"/>
                <a:cs typeface="Times New Roman" panose="02020603050405020304" pitchFamily="18" charset="0"/>
              </a:rPr>
              <a:t>1</a:t>
            </a:r>
            <a:r>
              <a:rPr kumimoji="0" lang="en-US" altLang="en-US" sz="1400" b="1" i="0" u="none" strike="noStrike" cap="none" normalizeH="0" baseline="0" dirty="0" smtClean="0">
                <a:ln>
                  <a:noFill/>
                </a:ln>
                <a:effectLst/>
                <a:latin typeface="Times New Roman" panose="02020603050405020304" pitchFamily="18" charset="0"/>
                <a:ea typeface="Calibri" panose="020F0502020204030204" pitchFamily="34" charset="0"/>
                <a:cs typeface="Times New Roman" panose="02020603050405020304" pitchFamily="18" charset="0"/>
              </a:rPr>
              <a:t>(n) X</a:t>
            </a:r>
            <a:r>
              <a:rPr kumimoji="0" lang="en-US" altLang="en-US" sz="1400" b="1" i="0" u="none" strike="noStrike" cap="none" normalizeH="0" baseline="-30000" dirty="0" smtClean="0">
                <a:ln>
                  <a:noFill/>
                </a:ln>
                <a:effectLst/>
                <a:latin typeface="Times New Roman" panose="02020603050405020304" pitchFamily="18" charset="0"/>
                <a:ea typeface="Calibri" panose="020F0502020204030204" pitchFamily="34" charset="0"/>
                <a:cs typeface="Times New Roman" panose="02020603050405020304" pitchFamily="18" charset="0"/>
              </a:rPr>
              <a:t>2</a:t>
            </a:r>
            <a:r>
              <a:rPr kumimoji="0" lang="en-US" altLang="en-US" sz="1400" b="1" i="0" u="none" strike="noStrike" cap="none" normalizeH="0" baseline="0" dirty="0" smtClean="0">
                <a:ln>
                  <a:noFill/>
                </a:ln>
                <a:effectLst/>
                <a:latin typeface="Times New Roman" panose="02020603050405020304" pitchFamily="18" charset="0"/>
                <a:ea typeface="Calibri" panose="020F0502020204030204" pitchFamily="34" charset="0"/>
                <a:cs typeface="Times New Roman" panose="02020603050405020304" pitchFamily="18" charset="0"/>
              </a:rPr>
              <a:t>(n</a:t>
            </a:r>
            <a:r>
              <a:rPr kumimoji="0" lang="en-US" altLang="en-US" sz="1200" b="1" i="0" u="none" strike="noStrike" cap="none" normalizeH="0" baseline="0" dirty="0" smtClean="0">
                <a:ln>
                  <a:noFill/>
                </a:ln>
                <a:solidFill>
                  <a:schemeClr val="tx1">
                    <a:lumMod val="75000"/>
                    <a:lumOff val="25000"/>
                  </a:schemeClr>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en-US" altLang="en-US" sz="1100" b="0" i="0" u="none" strike="noStrike" cap="none" normalizeH="0" baseline="0" dirty="0" smtClean="0">
              <a:ln>
                <a:noFill/>
              </a:ln>
              <a:solidFill>
                <a:schemeClr val="tx1">
                  <a:lumMod val="75000"/>
                  <a:lumOff val="25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609600" algn="l"/>
                <a:tab pos="3425825" algn="l"/>
              </a:tabLst>
            </a:pPr>
            <a:r>
              <a:rPr kumimoji="0" lang="en-US" altLang="en-US" sz="1800" b="0" i="0" u="none" strike="noStrike" cap="none" normalizeH="0" baseline="0" dirty="0" smtClean="0">
                <a:ln>
                  <a:noFill/>
                </a:ln>
                <a:solidFill>
                  <a:schemeClr val="tx1">
                    <a:lumMod val="75000"/>
                    <a:lumOff val="25000"/>
                  </a:schemeClr>
                </a:solidFill>
                <a:effectLst/>
                <a:latin typeface="Arial" panose="020B0604020202020204" pitchFamily="34" charset="0"/>
              </a:rPr>
              <a:t>     </a:t>
            </a:r>
          </a:p>
        </p:txBody>
      </p:sp>
      <p:sp>
        <p:nvSpPr>
          <p:cNvPr id="9" name="Rectangle 5"/>
          <p:cNvSpPr>
            <a:spLocks noChangeArrowheads="1"/>
          </p:cNvSpPr>
          <p:nvPr/>
        </p:nvSpPr>
        <p:spPr bwMode="auto">
          <a:xfrm>
            <a:off x="182880" y="269161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731838" algn="l"/>
                <a:tab pos="2971800" algn="ctr"/>
              </a:tabLst>
              <a:defRPr>
                <a:solidFill>
                  <a:schemeClr val="tx1"/>
                </a:solidFill>
                <a:latin typeface="Arial" panose="020B0604020202020204" pitchFamily="34" charset="0"/>
              </a:defRPr>
            </a:lvl1pPr>
            <a:lvl2pPr eaLnBrk="0" fontAlgn="base" hangingPunct="0">
              <a:spcBef>
                <a:spcPct val="0"/>
              </a:spcBef>
              <a:spcAft>
                <a:spcPct val="0"/>
              </a:spcAft>
              <a:tabLst>
                <a:tab pos="731838" algn="l"/>
                <a:tab pos="2971800" algn="ctr"/>
              </a:tabLst>
              <a:defRPr>
                <a:solidFill>
                  <a:schemeClr val="tx1"/>
                </a:solidFill>
                <a:latin typeface="Arial" panose="020B0604020202020204" pitchFamily="34" charset="0"/>
              </a:defRPr>
            </a:lvl2pPr>
            <a:lvl3pPr eaLnBrk="0" fontAlgn="base" hangingPunct="0">
              <a:spcBef>
                <a:spcPct val="0"/>
              </a:spcBef>
              <a:spcAft>
                <a:spcPct val="0"/>
              </a:spcAft>
              <a:tabLst>
                <a:tab pos="731838" algn="l"/>
                <a:tab pos="2971800" algn="ctr"/>
              </a:tabLst>
              <a:defRPr>
                <a:solidFill>
                  <a:schemeClr val="tx1"/>
                </a:solidFill>
                <a:latin typeface="Arial" panose="020B0604020202020204" pitchFamily="34" charset="0"/>
              </a:defRPr>
            </a:lvl3pPr>
            <a:lvl4pPr eaLnBrk="0" fontAlgn="base" hangingPunct="0">
              <a:spcBef>
                <a:spcPct val="0"/>
              </a:spcBef>
              <a:spcAft>
                <a:spcPct val="0"/>
              </a:spcAft>
              <a:tabLst>
                <a:tab pos="731838" algn="l"/>
                <a:tab pos="2971800" algn="ctr"/>
              </a:tabLst>
              <a:defRPr>
                <a:solidFill>
                  <a:schemeClr val="tx1"/>
                </a:solidFill>
                <a:latin typeface="Arial" panose="020B0604020202020204" pitchFamily="34" charset="0"/>
              </a:defRPr>
            </a:lvl4pPr>
            <a:lvl5pPr eaLnBrk="0" fontAlgn="base" hangingPunct="0">
              <a:spcBef>
                <a:spcPct val="0"/>
              </a:spcBef>
              <a:spcAft>
                <a:spcPct val="0"/>
              </a:spcAft>
              <a:tabLst>
                <a:tab pos="731838" algn="l"/>
                <a:tab pos="2971800" algn="ctr"/>
              </a:tabLst>
              <a:defRPr>
                <a:solidFill>
                  <a:schemeClr val="tx1"/>
                </a:solidFill>
                <a:latin typeface="Arial" panose="020B0604020202020204" pitchFamily="34" charset="0"/>
              </a:defRPr>
            </a:lvl5pPr>
            <a:lvl6pPr eaLnBrk="0" fontAlgn="base" hangingPunct="0">
              <a:spcBef>
                <a:spcPct val="0"/>
              </a:spcBef>
              <a:spcAft>
                <a:spcPct val="0"/>
              </a:spcAft>
              <a:tabLst>
                <a:tab pos="731838" algn="l"/>
                <a:tab pos="2971800" algn="ctr"/>
              </a:tabLst>
              <a:defRPr>
                <a:solidFill>
                  <a:schemeClr val="tx1"/>
                </a:solidFill>
                <a:latin typeface="Arial" panose="020B0604020202020204" pitchFamily="34" charset="0"/>
              </a:defRPr>
            </a:lvl6pPr>
            <a:lvl7pPr eaLnBrk="0" fontAlgn="base" hangingPunct="0">
              <a:spcBef>
                <a:spcPct val="0"/>
              </a:spcBef>
              <a:spcAft>
                <a:spcPct val="0"/>
              </a:spcAft>
              <a:tabLst>
                <a:tab pos="731838" algn="l"/>
                <a:tab pos="2971800" algn="ctr"/>
              </a:tabLst>
              <a:defRPr>
                <a:solidFill>
                  <a:schemeClr val="tx1"/>
                </a:solidFill>
                <a:latin typeface="Arial" panose="020B0604020202020204" pitchFamily="34" charset="0"/>
              </a:defRPr>
            </a:lvl7pPr>
            <a:lvl8pPr eaLnBrk="0" fontAlgn="base" hangingPunct="0">
              <a:spcBef>
                <a:spcPct val="0"/>
              </a:spcBef>
              <a:spcAft>
                <a:spcPct val="0"/>
              </a:spcAft>
              <a:tabLst>
                <a:tab pos="731838" algn="l"/>
                <a:tab pos="2971800" algn="ctr"/>
              </a:tabLst>
              <a:defRPr>
                <a:solidFill>
                  <a:schemeClr val="tx1"/>
                </a:solidFill>
                <a:latin typeface="Arial" panose="020B0604020202020204" pitchFamily="34" charset="0"/>
              </a:defRPr>
            </a:lvl8pPr>
            <a:lvl9pPr eaLnBrk="0" fontAlgn="base" hangingPunct="0">
              <a:spcBef>
                <a:spcPct val="0"/>
              </a:spcBef>
              <a:spcAft>
                <a:spcPct val="0"/>
              </a:spcAft>
              <a:tabLst>
                <a:tab pos="731838" algn="l"/>
                <a:tab pos="2971800" algn="ct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731838" algn="l"/>
                <a:tab pos="2971800" algn="ctr"/>
              </a:tabLst>
            </a:pPr>
            <a:r>
              <a:rPr kumimoji="0" lang="en-US" altLang="en-US" sz="10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731838" algn="l"/>
                <a:tab pos="2971800" algn="ctr"/>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 name="Rectangle 6"/>
          <p:cNvSpPr>
            <a:spLocks noChangeArrowheads="1"/>
          </p:cNvSpPr>
          <p:nvPr/>
        </p:nvSpPr>
        <p:spPr bwMode="auto">
          <a:xfrm>
            <a:off x="3415578" y="3523408"/>
            <a:ext cx="2525050"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914525" algn="l"/>
              </a:tabLst>
              <a:defRPr>
                <a:solidFill>
                  <a:schemeClr val="tx1"/>
                </a:solidFill>
                <a:latin typeface="Arial" panose="020B0604020202020204" pitchFamily="34" charset="0"/>
              </a:defRPr>
            </a:lvl1pPr>
            <a:lvl2pPr eaLnBrk="0" fontAlgn="base" hangingPunct="0">
              <a:spcBef>
                <a:spcPct val="0"/>
              </a:spcBef>
              <a:spcAft>
                <a:spcPct val="0"/>
              </a:spcAft>
              <a:tabLst>
                <a:tab pos="1914525" algn="l"/>
              </a:tabLst>
              <a:defRPr>
                <a:solidFill>
                  <a:schemeClr val="tx1"/>
                </a:solidFill>
                <a:latin typeface="Arial" panose="020B0604020202020204" pitchFamily="34" charset="0"/>
              </a:defRPr>
            </a:lvl2pPr>
            <a:lvl3pPr eaLnBrk="0" fontAlgn="base" hangingPunct="0">
              <a:spcBef>
                <a:spcPct val="0"/>
              </a:spcBef>
              <a:spcAft>
                <a:spcPct val="0"/>
              </a:spcAft>
              <a:tabLst>
                <a:tab pos="1914525" algn="l"/>
              </a:tabLst>
              <a:defRPr>
                <a:solidFill>
                  <a:schemeClr val="tx1"/>
                </a:solidFill>
                <a:latin typeface="Arial" panose="020B0604020202020204" pitchFamily="34" charset="0"/>
              </a:defRPr>
            </a:lvl3pPr>
            <a:lvl4pPr eaLnBrk="0" fontAlgn="base" hangingPunct="0">
              <a:spcBef>
                <a:spcPct val="0"/>
              </a:spcBef>
              <a:spcAft>
                <a:spcPct val="0"/>
              </a:spcAft>
              <a:tabLst>
                <a:tab pos="1914525" algn="l"/>
              </a:tabLst>
              <a:defRPr>
                <a:solidFill>
                  <a:schemeClr val="tx1"/>
                </a:solidFill>
                <a:latin typeface="Arial" panose="020B0604020202020204" pitchFamily="34" charset="0"/>
              </a:defRPr>
            </a:lvl4pPr>
            <a:lvl5pPr eaLnBrk="0" fontAlgn="base" hangingPunct="0">
              <a:spcBef>
                <a:spcPct val="0"/>
              </a:spcBef>
              <a:spcAft>
                <a:spcPct val="0"/>
              </a:spcAft>
              <a:tabLst>
                <a:tab pos="1914525" algn="l"/>
              </a:tabLst>
              <a:defRPr>
                <a:solidFill>
                  <a:schemeClr val="tx1"/>
                </a:solidFill>
                <a:latin typeface="Arial" panose="020B0604020202020204" pitchFamily="34" charset="0"/>
              </a:defRPr>
            </a:lvl5pPr>
            <a:lvl6pPr eaLnBrk="0" fontAlgn="base" hangingPunct="0">
              <a:spcBef>
                <a:spcPct val="0"/>
              </a:spcBef>
              <a:spcAft>
                <a:spcPct val="0"/>
              </a:spcAft>
              <a:tabLst>
                <a:tab pos="1914525" algn="l"/>
              </a:tabLst>
              <a:defRPr>
                <a:solidFill>
                  <a:schemeClr val="tx1"/>
                </a:solidFill>
                <a:latin typeface="Arial" panose="020B0604020202020204" pitchFamily="34" charset="0"/>
              </a:defRPr>
            </a:lvl6pPr>
            <a:lvl7pPr eaLnBrk="0" fontAlgn="base" hangingPunct="0">
              <a:spcBef>
                <a:spcPct val="0"/>
              </a:spcBef>
              <a:spcAft>
                <a:spcPct val="0"/>
              </a:spcAft>
              <a:tabLst>
                <a:tab pos="1914525" algn="l"/>
              </a:tabLst>
              <a:defRPr>
                <a:solidFill>
                  <a:schemeClr val="tx1"/>
                </a:solidFill>
                <a:latin typeface="Arial" panose="020B0604020202020204" pitchFamily="34" charset="0"/>
              </a:defRPr>
            </a:lvl7pPr>
            <a:lvl8pPr eaLnBrk="0" fontAlgn="base" hangingPunct="0">
              <a:spcBef>
                <a:spcPct val="0"/>
              </a:spcBef>
              <a:spcAft>
                <a:spcPct val="0"/>
              </a:spcAft>
              <a:tabLst>
                <a:tab pos="1914525" algn="l"/>
              </a:tabLst>
              <a:defRPr>
                <a:solidFill>
                  <a:schemeClr val="tx1"/>
                </a:solidFill>
                <a:latin typeface="Arial" panose="020B0604020202020204" pitchFamily="34" charset="0"/>
              </a:defRPr>
            </a:lvl8pPr>
            <a:lvl9pPr eaLnBrk="0" fontAlgn="base" hangingPunct="0">
              <a:spcBef>
                <a:spcPct val="0"/>
              </a:spcBef>
              <a:spcAft>
                <a:spcPct val="0"/>
              </a:spcAft>
              <a:tabLst>
                <a:tab pos="191452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914525" algn="l"/>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r>
            <a:br>
              <a:rPr kumimoji="0" lang="en-US" altLang="en-US" sz="18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914525" algn="l"/>
              </a:tabLst>
            </a:pPr>
            <a:r>
              <a:rPr kumimoji="0" lang="en-US" altLang="en-US" sz="1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sz="1400" b="1" i="0" u="none" strike="noStrike" cap="none" normalizeH="0" baseline="0" dirty="0" smtClean="0">
                <a:ln>
                  <a:noFill/>
                </a:ln>
                <a:effectLst/>
                <a:latin typeface="Times New Roman" panose="02020603050405020304" pitchFamily="18" charset="0"/>
                <a:ea typeface="Calibri" panose="020F0502020204030204" pitchFamily="34" charset="0"/>
                <a:cs typeface="Times New Roman" panose="02020603050405020304" pitchFamily="18" charset="0"/>
              </a:rPr>
              <a:t>X</a:t>
            </a:r>
            <a:r>
              <a:rPr kumimoji="0" lang="en-US" altLang="en-US" sz="1400" b="1" i="0" u="none" strike="noStrike" cap="none" normalizeH="0" baseline="-30000" dirty="0" smtClean="0">
                <a:ln>
                  <a:noFill/>
                </a:ln>
                <a:effectLst/>
                <a:latin typeface="Times New Roman" panose="02020603050405020304" pitchFamily="18" charset="0"/>
                <a:ea typeface="Calibri" panose="020F0502020204030204" pitchFamily="34" charset="0"/>
                <a:cs typeface="Times New Roman" panose="02020603050405020304" pitchFamily="18" charset="0"/>
              </a:rPr>
              <a:t>2</a:t>
            </a:r>
            <a:r>
              <a:rPr kumimoji="0" lang="en-US" altLang="en-US" sz="1400" b="1" i="0" u="none" strike="noStrike" cap="none" normalizeH="0" baseline="0" dirty="0" smtClean="0">
                <a:ln>
                  <a:noFill/>
                </a:ln>
                <a:effectLst/>
                <a:latin typeface="Times New Roman" panose="02020603050405020304" pitchFamily="18" charset="0"/>
                <a:ea typeface="Calibri" panose="020F0502020204030204" pitchFamily="34" charset="0"/>
                <a:cs typeface="Times New Roman" panose="02020603050405020304" pitchFamily="18" charset="0"/>
              </a:rPr>
              <a:t>(n)</a:t>
            </a:r>
            <a:endParaRPr kumimoji="0" lang="en-US" altLang="en-US" sz="1100" b="0"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tab pos="1914525" algn="l"/>
              </a:tabLst>
            </a:pPr>
            <a:endParaRPr kumimoji="0" lang="en-US" altLang="en-US" sz="1800" b="0" i="0" u="none" strike="noStrike" cap="none" normalizeH="0" baseline="0" dirty="0" smtClean="0">
              <a:ln>
                <a:noFill/>
              </a:ln>
              <a:solidFill>
                <a:schemeClr val="tx1">
                  <a:lumMod val="65000"/>
                  <a:lumOff val="35000"/>
                </a:schemeClr>
              </a:solidFill>
              <a:effectLst/>
              <a:latin typeface="Arial" panose="020B0604020202020204" pitchFamily="34" charset="0"/>
            </a:endParaRPr>
          </a:p>
        </p:txBody>
      </p:sp>
      <p:sp>
        <p:nvSpPr>
          <p:cNvPr id="11" name="Oval 10"/>
          <p:cNvSpPr/>
          <p:nvPr/>
        </p:nvSpPr>
        <p:spPr>
          <a:xfrm>
            <a:off x="5299354" y="2971516"/>
            <a:ext cx="499745" cy="46291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X</a:t>
            </a:r>
            <a:endParaRPr lang="en-US" sz="1100" dirty="0">
              <a:effectLst/>
              <a:ea typeface="Calibri" panose="020F0502020204030204" pitchFamily="34" charset="0"/>
              <a:cs typeface="Times New Roman" panose="02020603050405020304" pitchFamily="18" charset="0"/>
            </a:endParaRPr>
          </a:p>
        </p:txBody>
      </p:sp>
      <p:cxnSp>
        <p:nvCxnSpPr>
          <p:cNvPr id="12" name="Straight Arrow Connector 11"/>
          <p:cNvCxnSpPr/>
          <p:nvPr/>
        </p:nvCxnSpPr>
        <p:spPr>
          <a:xfrm>
            <a:off x="3815231" y="5493969"/>
            <a:ext cx="110934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p:cNvCxnSpPr/>
          <p:nvPr/>
        </p:nvCxnSpPr>
        <p:spPr>
          <a:xfrm>
            <a:off x="5385955" y="5493969"/>
            <a:ext cx="110934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Rectangle 13"/>
          <p:cNvSpPr/>
          <p:nvPr/>
        </p:nvSpPr>
        <p:spPr>
          <a:xfrm>
            <a:off x="4924576" y="5323540"/>
            <a:ext cx="511810" cy="340858"/>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nSpc>
                <a:spcPct val="107000"/>
              </a:lnSpc>
              <a:spcBef>
                <a:spcPts val="0"/>
              </a:spcBef>
              <a:spcAft>
                <a:spcPts val="800"/>
              </a:spcAft>
            </a:pPr>
            <a:r>
              <a:rPr lang="en-US" sz="1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b="1"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400" b="1" dirty="0" smtClean="0">
                <a:effectLst/>
                <a:latin typeface="Times New Roman" panose="02020603050405020304" pitchFamily="18" charset="0"/>
                <a:ea typeface="Calibri" panose="020F0502020204030204" pitchFamily="34" charset="0"/>
                <a:cs typeface="Times New Roman" panose="02020603050405020304" pitchFamily="18" charset="0"/>
              </a:rPr>
              <a:t>Z</a:t>
            </a:r>
            <a:r>
              <a:rPr lang="en-US" sz="1400" b="1" baseline="30000" dirty="0" smtClean="0">
                <a:effectLst/>
                <a:latin typeface="Times New Roman" panose="02020603050405020304" pitchFamily="18" charset="0"/>
                <a:ea typeface="Calibri" panose="020F0502020204030204" pitchFamily="34" charset="0"/>
                <a:cs typeface="Times New Roman" panose="02020603050405020304" pitchFamily="18" charset="0"/>
              </a:rPr>
              <a:t>-1</a:t>
            </a:r>
            <a:endParaRPr lang="en-US" sz="1100" dirty="0">
              <a:effectLst/>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100" baseline="-25000" dirty="0">
                <a:effectLst/>
                <a:ea typeface="Calibri" panose="020F0502020204030204" pitchFamily="34" charset="0"/>
                <a:cs typeface="Times New Roman" panose="02020603050405020304" pitchFamily="18" charset="0"/>
              </a:rPr>
              <a:t> </a:t>
            </a:r>
            <a:endParaRPr lang="en-US" sz="1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95198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6854" y="2702256"/>
            <a:ext cx="11464120" cy="3413078"/>
          </a:xfrm>
        </p:spPr>
        <p:txBody>
          <a:bodyPr>
            <a:normAutofit/>
          </a:bodyPr>
          <a:lstStyle/>
          <a:p>
            <a:r>
              <a:rPr lang="en-US" sz="2400" b="1" dirty="0" smtClean="0">
                <a:solidFill>
                  <a:schemeClr val="tx1"/>
                </a:solidFill>
                <a:latin typeface="Times New Roman" panose="02020603050405020304" pitchFamily="18" charset="0"/>
                <a:cs typeface="Times New Roman" panose="02020603050405020304" pitchFamily="18" charset="0"/>
              </a:rPr>
              <a:t>A Unit Advance Element: </a:t>
            </a:r>
            <a:r>
              <a:rPr lang="en-US" sz="2200" dirty="0" smtClean="0">
                <a:solidFill>
                  <a:schemeClr val="tx1"/>
                </a:solidFill>
                <a:latin typeface="Times New Roman" panose="02020603050405020304" pitchFamily="18" charset="0"/>
                <a:cs typeface="Times New Roman" panose="02020603050405020304" pitchFamily="18" charset="0"/>
              </a:rPr>
              <a:t>Moves the input x(n) ahead by one sample in time to yield x(n+1).</a:t>
            </a:r>
          </a:p>
          <a:p>
            <a:pPr marL="0" indent="0">
              <a:buNone/>
            </a:pPr>
            <a:endParaRPr lang="en-US" sz="2200" dirty="0" smtClean="0">
              <a:solidFill>
                <a:schemeClr val="tx1"/>
              </a:solidFill>
              <a:latin typeface="Times New Roman" panose="02020603050405020304" pitchFamily="18" charset="0"/>
              <a:cs typeface="Times New Roman" panose="02020603050405020304" pitchFamily="18" charset="0"/>
            </a:endParaRPr>
          </a:p>
          <a:p>
            <a:pPr marL="0" indent="0">
              <a:buNone/>
            </a:pPr>
            <a:endParaRPr lang="en-US" sz="2200" dirty="0">
              <a:solidFill>
                <a:schemeClr val="tx1"/>
              </a:solidFill>
              <a:latin typeface="Times New Roman" panose="02020603050405020304" pitchFamily="18" charset="0"/>
              <a:cs typeface="Times New Roman" panose="02020603050405020304" pitchFamily="18" charset="0"/>
            </a:endParaRPr>
          </a:p>
          <a:p>
            <a:pPr marL="0" indent="0">
              <a:buNone/>
            </a:pPr>
            <a:r>
              <a:rPr lang="en-US" sz="2200" dirty="0" smtClean="0">
                <a:solidFill>
                  <a:schemeClr val="tx1"/>
                </a:solidFill>
                <a:latin typeface="Times New Roman" panose="02020603050405020304" pitchFamily="18" charset="0"/>
                <a:cs typeface="Times New Roman" panose="02020603050405020304" pitchFamily="18" charset="0"/>
              </a:rPr>
              <a:t>                                                </a:t>
            </a:r>
          </a:p>
          <a:p>
            <a:pPr marL="0" indent="0">
              <a:buNone/>
            </a:pPr>
            <a:endParaRPr lang="en-US" sz="2400" b="1" dirty="0">
              <a:latin typeface="Times New Roman" panose="02020603050405020304" pitchFamily="18" charset="0"/>
              <a:cs typeface="Times New Roman" panose="02020603050405020304" pitchFamily="18" charset="0"/>
            </a:endParaRPr>
          </a:p>
        </p:txBody>
      </p:sp>
      <p:cxnSp>
        <p:nvCxnSpPr>
          <p:cNvPr id="4" name="Straight Arrow Connector 3"/>
          <p:cNvCxnSpPr/>
          <p:nvPr/>
        </p:nvCxnSpPr>
        <p:spPr>
          <a:xfrm>
            <a:off x="4497935" y="4305309"/>
            <a:ext cx="110934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 name="Straight Arrow Connector 4"/>
          <p:cNvCxnSpPr/>
          <p:nvPr/>
        </p:nvCxnSpPr>
        <p:spPr>
          <a:xfrm>
            <a:off x="6119090" y="4305309"/>
            <a:ext cx="110934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 name="Rectangle 5"/>
          <p:cNvSpPr/>
          <p:nvPr/>
        </p:nvSpPr>
        <p:spPr>
          <a:xfrm>
            <a:off x="5607280" y="4134880"/>
            <a:ext cx="511810" cy="340858"/>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nSpc>
                <a:spcPct val="107000"/>
              </a:lnSpc>
              <a:spcBef>
                <a:spcPts val="0"/>
              </a:spcBef>
              <a:spcAft>
                <a:spcPts val="800"/>
              </a:spcAft>
            </a:pPr>
            <a:r>
              <a:rPr lang="en-US" sz="1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b="1"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400" b="1" dirty="0" smtClean="0">
                <a:effectLst/>
                <a:latin typeface="Times New Roman" panose="02020603050405020304" pitchFamily="18" charset="0"/>
                <a:ea typeface="Calibri" panose="020F0502020204030204" pitchFamily="34" charset="0"/>
                <a:cs typeface="Times New Roman" panose="02020603050405020304" pitchFamily="18" charset="0"/>
              </a:rPr>
              <a:t>  Z</a:t>
            </a:r>
            <a:endParaRPr lang="en-US" sz="1100" dirty="0">
              <a:effectLst/>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100" baseline="-25000" dirty="0">
                <a:effectLst/>
                <a:ea typeface="Calibri" panose="020F0502020204030204" pitchFamily="34" charset="0"/>
                <a:cs typeface="Times New Roman" panose="02020603050405020304" pitchFamily="18" charset="0"/>
              </a:rPr>
              <a:t> </a:t>
            </a:r>
            <a:endParaRPr lang="en-US" sz="1100" dirty="0">
              <a:effectLst/>
              <a:ea typeface="Calibri" panose="020F0502020204030204" pitchFamily="34" charset="0"/>
              <a:cs typeface="Times New Roman" panose="02020603050405020304" pitchFamily="18" charset="0"/>
            </a:endParaRPr>
          </a:p>
        </p:txBody>
      </p:sp>
      <p:sp>
        <p:nvSpPr>
          <p:cNvPr id="7" name="Rectangle 6"/>
          <p:cNvSpPr/>
          <p:nvPr/>
        </p:nvSpPr>
        <p:spPr>
          <a:xfrm>
            <a:off x="4096991" y="3850763"/>
            <a:ext cx="4443845" cy="369332"/>
          </a:xfrm>
          <a:prstGeom prst="rect">
            <a:avLst/>
          </a:prstGeom>
        </p:spPr>
        <p:txBody>
          <a:bodyPr wrap="none">
            <a:spAutoFit/>
          </a:bodyPr>
          <a:lstStyle/>
          <a:p>
            <a:r>
              <a:rPr lang="en-US" b="1" dirty="0"/>
              <a:t>X(n)	                                y(n)=</a:t>
            </a:r>
            <a:r>
              <a:rPr lang="en-US" b="1" dirty="0" smtClean="0"/>
              <a:t>X(n+1</a:t>
            </a:r>
            <a:r>
              <a:rPr lang="en-US" b="1" dirty="0"/>
              <a:t>)</a:t>
            </a:r>
          </a:p>
        </p:txBody>
      </p:sp>
    </p:spTree>
    <p:extLst>
      <p:ext uri="{BB962C8B-B14F-4D97-AF65-F5344CB8AC3E}">
        <p14:creationId xmlns:p14="http://schemas.microsoft.com/office/powerpoint/2010/main" val="209315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13194" y="973668"/>
            <a:ext cx="4948582" cy="706964"/>
          </a:xfrm>
        </p:spPr>
        <p:txBody>
          <a:bodyPr/>
          <a:lstStyle/>
          <a:p>
            <a:r>
              <a:rPr lang="en-US" b="1" dirty="0" smtClean="0">
                <a:latin typeface="Times New Roman" panose="02020603050405020304" pitchFamily="18" charset="0"/>
                <a:cs typeface="Times New Roman" panose="02020603050405020304" pitchFamily="18" charset="0"/>
              </a:rPr>
              <a:t>Problems</a:t>
            </a:r>
            <a:endParaRPr lang="en-US" b="1" dirty="0">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764275" y="2852382"/>
                <a:ext cx="11163868" cy="3452884"/>
              </a:xfrm>
            </p:spPr>
            <p:txBody>
              <a:bodyPr>
                <a:normAutofit/>
              </a:bodyPr>
              <a:lstStyle/>
              <a:p>
                <a:pPr>
                  <a:lnSpc>
                    <a:spcPct val="150000"/>
                  </a:lnSpc>
                </a:pPr>
                <a:r>
                  <a:rPr lang="en-US" sz="2400" b="1" dirty="0" smtClean="0">
                    <a:solidFill>
                      <a:schemeClr val="tx1"/>
                    </a:solidFill>
                    <a:latin typeface="Times New Roman" panose="02020603050405020304" pitchFamily="18" charset="0"/>
                    <a:cs typeface="Times New Roman" panose="02020603050405020304" pitchFamily="18" charset="0"/>
                  </a:rPr>
                  <a:t>Example-2.2.3:</a:t>
                </a:r>
                <a:r>
                  <a:rPr lang="en-US" sz="2000" b="1" dirty="0" smtClean="0">
                    <a:solidFill>
                      <a:schemeClr val="tx1"/>
                    </a:solidFill>
                    <a:latin typeface="Times New Roman" panose="02020603050405020304" pitchFamily="18" charset="0"/>
                    <a:cs typeface="Times New Roman" panose="02020603050405020304" pitchFamily="18" charset="0"/>
                  </a:rPr>
                  <a:t> </a:t>
                </a:r>
                <a:r>
                  <a:rPr lang="en-US" sz="2200" b="1" dirty="0" smtClean="0">
                    <a:solidFill>
                      <a:schemeClr val="tx1"/>
                    </a:solidFill>
                    <a:latin typeface="Times New Roman" panose="02020603050405020304" pitchFamily="18" charset="0"/>
                    <a:cs typeface="Times New Roman" panose="02020603050405020304" pitchFamily="18" charset="0"/>
                  </a:rPr>
                  <a:t>Using the basic building blocks sketch the block diagram representation of the discrete-time system described by the input-output relation.</a:t>
                </a:r>
              </a:p>
              <a:p>
                <a:pPr marL="0" indent="0">
                  <a:lnSpc>
                    <a:spcPct val="150000"/>
                  </a:lnSpc>
                  <a:buNone/>
                </a:pP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smtClean="0">
                    <a:solidFill>
                      <a:schemeClr val="tx1"/>
                    </a:solidFill>
                    <a:latin typeface="Times New Roman" panose="02020603050405020304" pitchFamily="18" charset="0"/>
                    <a:cs typeface="Times New Roman" panose="02020603050405020304" pitchFamily="18" charset="0"/>
                  </a:rPr>
                  <a:t>                                               </a:t>
                </a:r>
                <a14:m>
                  <m:oMath xmlns:m="http://schemas.openxmlformats.org/officeDocument/2006/math">
                    <m:r>
                      <a:rPr lang="en-US" sz="2000" b="1" i="1" smtClean="0">
                        <a:solidFill>
                          <a:schemeClr val="tx1"/>
                        </a:solidFill>
                        <a:latin typeface="Cambria Math" panose="02040503050406030204" pitchFamily="18" charset="0"/>
                      </a:rPr>
                      <m:t>𝒚</m:t>
                    </m:r>
                    <m:d>
                      <m:dPr>
                        <m:ctrlPr>
                          <a:rPr lang="en-US" sz="2000" b="1" i="1" smtClean="0">
                            <a:solidFill>
                              <a:schemeClr val="tx1"/>
                            </a:solidFill>
                            <a:latin typeface="Cambria Math" panose="02040503050406030204" pitchFamily="18" charset="0"/>
                          </a:rPr>
                        </m:ctrlPr>
                      </m:dPr>
                      <m:e>
                        <m:r>
                          <a:rPr lang="en-US" sz="2000" b="1" i="1" smtClean="0">
                            <a:solidFill>
                              <a:schemeClr val="tx1"/>
                            </a:solidFill>
                            <a:latin typeface="Cambria Math" panose="02040503050406030204" pitchFamily="18" charset="0"/>
                          </a:rPr>
                          <m:t>𝒏</m:t>
                        </m:r>
                      </m:e>
                    </m:d>
                    <m:r>
                      <a:rPr lang="en-US" sz="2000" b="1" i="1" smtClean="0">
                        <a:solidFill>
                          <a:schemeClr val="tx1"/>
                        </a:solidFill>
                        <a:latin typeface="Cambria Math" panose="02040503050406030204" pitchFamily="18" charset="0"/>
                      </a:rPr>
                      <m:t>=</m:t>
                    </m:r>
                    <m:f>
                      <m:fPr>
                        <m:ctrlPr>
                          <a:rPr lang="en-US" sz="2000" b="1" i="1" smtClean="0">
                            <a:solidFill>
                              <a:schemeClr val="tx1"/>
                            </a:solidFill>
                            <a:latin typeface="Cambria Math" panose="02040503050406030204" pitchFamily="18" charset="0"/>
                          </a:rPr>
                        </m:ctrlPr>
                      </m:fPr>
                      <m:num>
                        <m:r>
                          <a:rPr lang="en-US" sz="2000" b="1" i="1" smtClean="0">
                            <a:solidFill>
                              <a:schemeClr val="tx1"/>
                            </a:solidFill>
                            <a:latin typeface="Cambria Math" panose="02040503050406030204" pitchFamily="18" charset="0"/>
                          </a:rPr>
                          <m:t>𝟏</m:t>
                        </m:r>
                      </m:num>
                      <m:den>
                        <m:r>
                          <a:rPr lang="en-US" sz="2000" b="1" i="1" smtClean="0">
                            <a:solidFill>
                              <a:schemeClr val="tx1"/>
                            </a:solidFill>
                            <a:latin typeface="Cambria Math" panose="02040503050406030204" pitchFamily="18" charset="0"/>
                          </a:rPr>
                          <m:t>𝟒</m:t>
                        </m:r>
                      </m:den>
                    </m:f>
                    <m:r>
                      <a:rPr lang="en-US" sz="2000" b="1" i="1" smtClean="0">
                        <a:solidFill>
                          <a:schemeClr val="tx1"/>
                        </a:solidFill>
                        <a:latin typeface="Cambria Math" panose="02040503050406030204" pitchFamily="18" charset="0"/>
                      </a:rPr>
                      <m:t> </m:t>
                    </m:r>
                    <m:r>
                      <a:rPr lang="en-US" sz="2000" b="1" i="1" smtClean="0">
                        <a:solidFill>
                          <a:schemeClr val="tx1"/>
                        </a:solidFill>
                        <a:latin typeface="Cambria Math" panose="02040503050406030204" pitchFamily="18" charset="0"/>
                      </a:rPr>
                      <m:t>𝒚</m:t>
                    </m:r>
                    <m:d>
                      <m:dPr>
                        <m:ctrlPr>
                          <a:rPr lang="en-US" sz="2000" b="1" i="1" smtClean="0">
                            <a:solidFill>
                              <a:schemeClr val="tx1"/>
                            </a:solidFill>
                            <a:latin typeface="Cambria Math" panose="02040503050406030204" pitchFamily="18" charset="0"/>
                          </a:rPr>
                        </m:ctrlPr>
                      </m:dPr>
                      <m:e>
                        <m:r>
                          <a:rPr lang="en-US" sz="2000" b="1" i="1" smtClean="0">
                            <a:solidFill>
                              <a:schemeClr val="tx1"/>
                            </a:solidFill>
                            <a:latin typeface="Cambria Math" panose="02040503050406030204" pitchFamily="18" charset="0"/>
                          </a:rPr>
                          <m:t>𝒏</m:t>
                        </m:r>
                        <m:r>
                          <a:rPr lang="en-US" sz="2000" b="1" i="1" smtClean="0">
                            <a:solidFill>
                              <a:schemeClr val="tx1"/>
                            </a:solidFill>
                            <a:latin typeface="Cambria Math" panose="02040503050406030204" pitchFamily="18" charset="0"/>
                          </a:rPr>
                          <m:t>−</m:t>
                        </m:r>
                        <m:r>
                          <a:rPr lang="en-US" sz="2000" b="1" i="1" smtClean="0">
                            <a:solidFill>
                              <a:schemeClr val="tx1"/>
                            </a:solidFill>
                            <a:latin typeface="Cambria Math" panose="02040503050406030204" pitchFamily="18" charset="0"/>
                          </a:rPr>
                          <m:t>𝟏</m:t>
                        </m:r>
                      </m:e>
                    </m:d>
                    <m:r>
                      <a:rPr lang="en-US" sz="2000" b="1" i="1" smtClean="0">
                        <a:solidFill>
                          <a:schemeClr val="tx1"/>
                        </a:solidFill>
                        <a:latin typeface="Cambria Math" panose="02040503050406030204" pitchFamily="18" charset="0"/>
                      </a:rPr>
                      <m:t>+</m:t>
                    </m:r>
                    <m:f>
                      <m:fPr>
                        <m:ctrlPr>
                          <a:rPr lang="en-US" sz="2000" b="1" i="1" smtClean="0">
                            <a:solidFill>
                              <a:schemeClr val="tx1"/>
                            </a:solidFill>
                            <a:latin typeface="Cambria Math" panose="02040503050406030204" pitchFamily="18" charset="0"/>
                          </a:rPr>
                        </m:ctrlPr>
                      </m:fPr>
                      <m:num>
                        <m:r>
                          <a:rPr lang="en-US" sz="2000" b="1" i="1" smtClean="0">
                            <a:solidFill>
                              <a:schemeClr val="tx1"/>
                            </a:solidFill>
                            <a:latin typeface="Cambria Math" panose="02040503050406030204" pitchFamily="18" charset="0"/>
                          </a:rPr>
                          <m:t>𝟏</m:t>
                        </m:r>
                      </m:num>
                      <m:den>
                        <m:r>
                          <a:rPr lang="en-US" sz="2000" b="1" i="1" smtClean="0">
                            <a:solidFill>
                              <a:schemeClr val="tx1"/>
                            </a:solidFill>
                            <a:latin typeface="Cambria Math" panose="02040503050406030204" pitchFamily="18" charset="0"/>
                          </a:rPr>
                          <m:t>𝟐</m:t>
                        </m:r>
                      </m:den>
                    </m:f>
                    <m:r>
                      <a:rPr lang="en-US" sz="2000" b="1" i="1" smtClean="0">
                        <a:solidFill>
                          <a:schemeClr val="tx1"/>
                        </a:solidFill>
                        <a:latin typeface="Cambria Math" panose="02040503050406030204" pitchFamily="18" charset="0"/>
                      </a:rPr>
                      <m:t> </m:t>
                    </m:r>
                    <m:r>
                      <a:rPr lang="en-US" sz="2000" b="1" i="1" smtClean="0">
                        <a:solidFill>
                          <a:schemeClr val="tx1"/>
                        </a:solidFill>
                        <a:latin typeface="Cambria Math" panose="02040503050406030204" pitchFamily="18" charset="0"/>
                      </a:rPr>
                      <m:t>𝒙</m:t>
                    </m:r>
                    <m:d>
                      <m:dPr>
                        <m:ctrlPr>
                          <a:rPr lang="en-US" sz="2000" b="1" i="1" smtClean="0">
                            <a:solidFill>
                              <a:schemeClr val="tx1"/>
                            </a:solidFill>
                            <a:latin typeface="Cambria Math" panose="02040503050406030204" pitchFamily="18" charset="0"/>
                          </a:rPr>
                        </m:ctrlPr>
                      </m:dPr>
                      <m:e>
                        <m:r>
                          <a:rPr lang="en-US" sz="2000" b="1" i="1" smtClean="0">
                            <a:solidFill>
                              <a:schemeClr val="tx1"/>
                            </a:solidFill>
                            <a:latin typeface="Cambria Math" panose="02040503050406030204" pitchFamily="18" charset="0"/>
                          </a:rPr>
                          <m:t>𝒏</m:t>
                        </m:r>
                      </m:e>
                    </m:d>
                    <m:r>
                      <a:rPr lang="en-US" sz="2000" b="1" i="1" smtClean="0">
                        <a:solidFill>
                          <a:schemeClr val="tx1"/>
                        </a:solidFill>
                        <a:latin typeface="Cambria Math" panose="02040503050406030204" pitchFamily="18" charset="0"/>
                      </a:rPr>
                      <m:t>+</m:t>
                    </m:r>
                    <m:f>
                      <m:fPr>
                        <m:ctrlPr>
                          <a:rPr lang="en-US" sz="2000" b="1" i="1" smtClean="0">
                            <a:solidFill>
                              <a:schemeClr val="tx1"/>
                            </a:solidFill>
                            <a:latin typeface="Cambria Math" panose="02040503050406030204" pitchFamily="18" charset="0"/>
                          </a:rPr>
                        </m:ctrlPr>
                      </m:fPr>
                      <m:num>
                        <m:r>
                          <a:rPr lang="en-US" sz="2000" b="1" i="1" smtClean="0">
                            <a:solidFill>
                              <a:schemeClr val="tx1"/>
                            </a:solidFill>
                            <a:latin typeface="Cambria Math" panose="02040503050406030204" pitchFamily="18" charset="0"/>
                          </a:rPr>
                          <m:t>𝟏</m:t>
                        </m:r>
                      </m:num>
                      <m:den>
                        <m:r>
                          <a:rPr lang="en-US" sz="2000" b="1" i="1" smtClean="0">
                            <a:solidFill>
                              <a:schemeClr val="tx1"/>
                            </a:solidFill>
                            <a:latin typeface="Cambria Math" panose="02040503050406030204" pitchFamily="18" charset="0"/>
                          </a:rPr>
                          <m:t>𝟐</m:t>
                        </m:r>
                      </m:den>
                    </m:f>
                    <m:r>
                      <a:rPr lang="en-US" sz="2000" b="1" i="1" smtClean="0">
                        <a:solidFill>
                          <a:schemeClr val="tx1"/>
                        </a:solidFill>
                        <a:latin typeface="Cambria Math" panose="02040503050406030204" pitchFamily="18" charset="0"/>
                      </a:rPr>
                      <m:t>𝒙</m:t>
                    </m:r>
                    <m:r>
                      <a:rPr lang="en-US" sz="2000" b="1" i="1" smtClean="0">
                        <a:solidFill>
                          <a:schemeClr val="tx1"/>
                        </a:solidFill>
                        <a:latin typeface="Cambria Math" panose="02040503050406030204" pitchFamily="18" charset="0"/>
                      </a:rPr>
                      <m:t>(</m:t>
                    </m:r>
                    <m:r>
                      <a:rPr lang="en-US" sz="2000" b="1" i="1" smtClean="0">
                        <a:solidFill>
                          <a:schemeClr val="tx1"/>
                        </a:solidFill>
                        <a:latin typeface="Cambria Math" panose="02040503050406030204" pitchFamily="18" charset="0"/>
                      </a:rPr>
                      <m:t>𝒏</m:t>
                    </m:r>
                    <m:r>
                      <a:rPr lang="en-US" sz="2000" b="1" i="1" smtClean="0">
                        <a:solidFill>
                          <a:schemeClr val="tx1"/>
                        </a:solidFill>
                        <a:latin typeface="Cambria Math" panose="02040503050406030204" pitchFamily="18" charset="0"/>
                      </a:rPr>
                      <m:t>−</m:t>
                    </m:r>
                    <m:r>
                      <a:rPr lang="en-US" sz="2000" b="1" i="1" smtClean="0">
                        <a:solidFill>
                          <a:schemeClr val="tx1"/>
                        </a:solidFill>
                        <a:latin typeface="Cambria Math" panose="02040503050406030204" pitchFamily="18" charset="0"/>
                      </a:rPr>
                      <m:t>𝟏</m:t>
                    </m:r>
                    <m:r>
                      <a:rPr lang="en-US" sz="2000" b="1" i="1" smtClean="0">
                        <a:solidFill>
                          <a:schemeClr val="tx1"/>
                        </a:solidFill>
                        <a:latin typeface="Cambria Math" panose="02040503050406030204" pitchFamily="18" charset="0"/>
                      </a:rPr>
                      <m:t>)</m:t>
                    </m:r>
                  </m:oMath>
                </a14:m>
                <a:endParaRPr lang="en-US" sz="2000" b="1" dirty="0" smtClean="0">
                  <a:solidFill>
                    <a:schemeClr val="tx1"/>
                  </a:solidFill>
                  <a:latin typeface="Times New Roman" panose="02020603050405020304" pitchFamily="18" charset="0"/>
                  <a:cs typeface="Times New Roman" panose="02020603050405020304" pitchFamily="18" charset="0"/>
                </a:endParaRPr>
              </a:p>
              <a:p>
                <a:pPr marL="0" indent="0">
                  <a:lnSpc>
                    <a:spcPct val="150000"/>
                  </a:lnSpc>
                  <a:buNone/>
                </a:pPr>
                <a:r>
                  <a:rPr lang="en-US" sz="2000" b="1" dirty="0" smtClean="0">
                    <a:solidFill>
                      <a:schemeClr val="tx1"/>
                    </a:solidFill>
                    <a:latin typeface="Times New Roman" panose="02020603050405020304" pitchFamily="18" charset="0"/>
                    <a:cs typeface="Times New Roman" panose="02020603050405020304" pitchFamily="18" charset="0"/>
                  </a:rPr>
                  <a:t>     </a:t>
                </a:r>
                <a:r>
                  <a:rPr lang="en-US" sz="2200" b="1" dirty="0" smtClean="0">
                    <a:solidFill>
                      <a:schemeClr val="tx1"/>
                    </a:solidFill>
                    <a:latin typeface="Times New Roman" panose="02020603050405020304" pitchFamily="18" charset="0"/>
                    <a:cs typeface="Times New Roman" panose="02020603050405020304" pitchFamily="18" charset="0"/>
                  </a:rPr>
                  <a:t>Where, x(n) is the input and y(n) is the output of the system.</a:t>
                </a:r>
                <a:endParaRPr lang="en-US" sz="2200" b="1" dirty="0">
                  <a:solidFill>
                    <a:schemeClr val="tx1"/>
                  </a:solidFill>
                  <a:latin typeface="Times New Roman" panose="02020603050405020304" pitchFamily="18" charset="0"/>
                  <a:cs typeface="Times New Roman" panose="02020603050405020304" pitchFamily="18" charset="0"/>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764275" y="2852382"/>
                <a:ext cx="11163868" cy="3452884"/>
              </a:xfrm>
              <a:blipFill>
                <a:blip r:embed="rId2"/>
                <a:stretch>
                  <a:fillRect l="-437" r="-928"/>
                </a:stretch>
              </a:blipFill>
            </p:spPr>
            <p:txBody>
              <a:bodyPr/>
              <a:lstStyle/>
              <a:p>
                <a:r>
                  <a:rPr lang="en-US">
                    <a:noFill/>
                  </a:rPr>
                  <a:t> </a:t>
                </a:r>
              </a:p>
            </p:txBody>
          </p:sp>
        </mc:Fallback>
      </mc:AlternateContent>
    </p:spTree>
    <p:extLst>
      <p:ext uri="{BB962C8B-B14F-4D97-AF65-F5344CB8AC3E}">
        <p14:creationId xmlns:p14="http://schemas.microsoft.com/office/powerpoint/2010/main" val="3326699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9994" y="973668"/>
            <a:ext cx="7746373" cy="706964"/>
          </a:xfrm>
        </p:spPr>
        <p:txBody>
          <a:bodyPr/>
          <a:lstStyle/>
          <a:p>
            <a:r>
              <a:rPr lang="en-US" b="1" dirty="0">
                <a:latin typeface="Times New Roman" pitchFamily="18" charset="0"/>
                <a:cs typeface="Times New Roman" pitchFamily="18" charset="0"/>
              </a:rPr>
              <a:t>Classification of Discrete-Time System </a:t>
            </a:r>
            <a:endParaRPr lang="en-US" dirty="0"/>
          </a:p>
        </p:txBody>
      </p:sp>
      <p:sp>
        <p:nvSpPr>
          <p:cNvPr id="3" name="Content Placeholder 2"/>
          <p:cNvSpPr>
            <a:spLocks noGrp="1"/>
          </p:cNvSpPr>
          <p:nvPr>
            <p:ph idx="1"/>
          </p:nvPr>
        </p:nvSpPr>
        <p:spPr>
          <a:xfrm>
            <a:off x="818866" y="2429301"/>
            <a:ext cx="10931856" cy="4271749"/>
          </a:xfrm>
        </p:spPr>
        <p:txBody>
          <a:bodyPr>
            <a:normAutofit lnSpcReduction="10000"/>
          </a:bodyPr>
          <a:lstStyle/>
          <a:p>
            <a:pPr algn="just"/>
            <a:r>
              <a:rPr lang="en-US" sz="2400" b="1" dirty="0">
                <a:solidFill>
                  <a:schemeClr val="tx1"/>
                </a:solidFill>
                <a:latin typeface="Times New Roman" pitchFamily="18" charset="0"/>
                <a:cs typeface="Times New Roman" pitchFamily="18" charset="0"/>
              </a:rPr>
              <a:t>Static versus Dynamic system: </a:t>
            </a:r>
            <a:r>
              <a:rPr lang="en-US" sz="2200" dirty="0">
                <a:solidFill>
                  <a:schemeClr val="tx1"/>
                </a:solidFill>
                <a:latin typeface="Times New Roman" pitchFamily="18" charset="0"/>
                <a:cs typeface="Times New Roman" pitchFamily="18" charset="0"/>
              </a:rPr>
              <a:t>A discrete-time system is called static or memory less if its output at any instant n depends at most on the input sample at the same time, but not on past or future samples of the input. In any other case, the system is said to be dynamic or to have memory. </a:t>
            </a:r>
          </a:p>
          <a:p>
            <a:pPr>
              <a:buNone/>
            </a:pPr>
            <a:r>
              <a:rPr lang="en-US" sz="2200" b="1" dirty="0">
                <a:solidFill>
                  <a:schemeClr val="tx1"/>
                </a:solidFill>
                <a:latin typeface="Times New Roman" pitchFamily="18" charset="0"/>
                <a:cs typeface="Times New Roman" pitchFamily="18" charset="0"/>
              </a:rPr>
              <a:t>    </a:t>
            </a:r>
          </a:p>
          <a:p>
            <a:pPr>
              <a:buNone/>
            </a:pPr>
            <a:r>
              <a:rPr lang="en-US" sz="2000" b="1" dirty="0">
                <a:solidFill>
                  <a:schemeClr val="tx1"/>
                </a:solidFill>
                <a:latin typeface="Times New Roman" pitchFamily="18" charset="0"/>
                <a:cs typeface="Times New Roman" pitchFamily="18" charset="0"/>
              </a:rPr>
              <a:t>Examples:</a:t>
            </a:r>
            <a:r>
              <a:rPr lang="en-US" b="1" dirty="0">
                <a:solidFill>
                  <a:schemeClr val="tx1"/>
                </a:solidFill>
                <a:latin typeface="Times New Roman" pitchFamily="18" charset="0"/>
                <a:cs typeface="Times New Roman" pitchFamily="18" charset="0"/>
              </a:rPr>
              <a:t> </a:t>
            </a:r>
            <a:r>
              <a:rPr lang="en-US" dirty="0">
                <a:solidFill>
                  <a:schemeClr val="tx1"/>
                </a:solidFill>
                <a:latin typeface="Times New Roman" pitchFamily="18" charset="0"/>
                <a:cs typeface="Times New Roman" pitchFamily="18" charset="0"/>
              </a:rPr>
              <a:t> y(n)= x(n)</a:t>
            </a:r>
          </a:p>
          <a:p>
            <a:pPr>
              <a:buNone/>
            </a:pPr>
            <a:r>
              <a:rPr lang="en-US" b="1" dirty="0">
                <a:solidFill>
                  <a:schemeClr val="tx1"/>
                </a:solidFill>
                <a:latin typeface="Times New Roman" pitchFamily="18" charset="0"/>
                <a:cs typeface="Times New Roman" pitchFamily="18" charset="0"/>
              </a:rPr>
              <a:t>                     </a:t>
            </a:r>
            <a:r>
              <a:rPr lang="en-US" dirty="0">
                <a:solidFill>
                  <a:schemeClr val="tx1"/>
                </a:solidFill>
                <a:latin typeface="Times New Roman" pitchFamily="18" charset="0"/>
                <a:cs typeface="Times New Roman" pitchFamily="18" charset="0"/>
              </a:rPr>
              <a:t>y(0)= x(0)           </a:t>
            </a:r>
            <a:r>
              <a:rPr lang="en-US" dirty="0" smtClean="0">
                <a:solidFill>
                  <a:schemeClr val="tx1"/>
                </a:solidFill>
                <a:latin typeface="Times New Roman" pitchFamily="18" charset="0"/>
                <a:cs typeface="Times New Roman" pitchFamily="18" charset="0"/>
              </a:rPr>
              <a:t>  </a:t>
            </a:r>
            <a:r>
              <a:rPr lang="en-US" sz="2000" b="1" dirty="0" smtClean="0">
                <a:solidFill>
                  <a:schemeClr val="tx1"/>
                </a:solidFill>
                <a:latin typeface="Times New Roman" pitchFamily="18" charset="0"/>
                <a:cs typeface="Times New Roman" pitchFamily="18" charset="0"/>
              </a:rPr>
              <a:t>Static </a:t>
            </a:r>
            <a:r>
              <a:rPr lang="en-US" sz="2000" b="1" dirty="0">
                <a:solidFill>
                  <a:schemeClr val="tx1"/>
                </a:solidFill>
                <a:latin typeface="Times New Roman" pitchFamily="18" charset="0"/>
                <a:cs typeface="Times New Roman" pitchFamily="18" charset="0"/>
              </a:rPr>
              <a:t>System</a:t>
            </a:r>
          </a:p>
          <a:p>
            <a:pPr>
              <a:buNone/>
            </a:pPr>
            <a:r>
              <a:rPr lang="en-US" b="1" dirty="0">
                <a:solidFill>
                  <a:schemeClr val="tx1"/>
                </a:solidFill>
                <a:latin typeface="Times New Roman" pitchFamily="18" charset="0"/>
                <a:cs typeface="Times New Roman" pitchFamily="18" charset="0"/>
              </a:rPr>
              <a:t>                    </a:t>
            </a:r>
            <a:r>
              <a:rPr lang="en-US" dirty="0">
                <a:solidFill>
                  <a:schemeClr val="tx1"/>
                </a:solidFill>
                <a:latin typeface="Times New Roman" pitchFamily="18" charset="0"/>
                <a:cs typeface="Times New Roman" pitchFamily="18" charset="0"/>
              </a:rPr>
              <a:t>y(-1)= x(-1)</a:t>
            </a:r>
          </a:p>
          <a:p>
            <a:pPr>
              <a:buNone/>
            </a:pPr>
            <a:endParaRPr lang="en-US" b="1" dirty="0">
              <a:solidFill>
                <a:schemeClr val="tx1"/>
              </a:solidFill>
              <a:latin typeface="Times New Roman" pitchFamily="18" charset="0"/>
              <a:cs typeface="Times New Roman" pitchFamily="18" charset="0"/>
            </a:endParaRPr>
          </a:p>
          <a:p>
            <a:pPr>
              <a:buNone/>
            </a:pPr>
            <a:r>
              <a:rPr lang="en-US" sz="2000" b="1" dirty="0">
                <a:solidFill>
                  <a:schemeClr val="tx1"/>
                </a:solidFill>
                <a:latin typeface="Times New Roman" pitchFamily="18" charset="0"/>
                <a:cs typeface="Times New Roman" pitchFamily="18" charset="0"/>
              </a:rPr>
              <a:t>Examples:</a:t>
            </a:r>
            <a:r>
              <a:rPr lang="en-US" b="1" dirty="0">
                <a:solidFill>
                  <a:schemeClr val="tx1"/>
                </a:solidFill>
                <a:latin typeface="Times New Roman" pitchFamily="18" charset="0"/>
                <a:cs typeface="Times New Roman" pitchFamily="18" charset="0"/>
              </a:rPr>
              <a:t>  </a:t>
            </a:r>
            <a:r>
              <a:rPr lang="en-US" dirty="0">
                <a:solidFill>
                  <a:schemeClr val="tx1"/>
                </a:solidFill>
                <a:latin typeface="Times New Roman" pitchFamily="18" charset="0"/>
                <a:cs typeface="Times New Roman" pitchFamily="18" charset="0"/>
              </a:rPr>
              <a:t>y(n)= x(n-1)               </a:t>
            </a:r>
            <a:r>
              <a:rPr lang="en-US" dirty="0" smtClean="0">
                <a:solidFill>
                  <a:schemeClr val="tx1"/>
                </a:solidFill>
                <a:latin typeface="Times New Roman" pitchFamily="18" charset="0"/>
                <a:cs typeface="Times New Roman" pitchFamily="18" charset="0"/>
              </a:rPr>
              <a:t>  </a:t>
            </a:r>
            <a:r>
              <a:rPr lang="en-US" sz="2000" b="1" dirty="0" smtClean="0">
                <a:solidFill>
                  <a:schemeClr val="tx1"/>
                </a:solidFill>
                <a:latin typeface="Times New Roman" pitchFamily="18" charset="0"/>
                <a:cs typeface="Times New Roman" pitchFamily="18" charset="0"/>
              </a:rPr>
              <a:t>Dynamic </a:t>
            </a:r>
            <a:r>
              <a:rPr lang="en-US" sz="2000" b="1" dirty="0">
                <a:solidFill>
                  <a:schemeClr val="tx1"/>
                </a:solidFill>
                <a:latin typeface="Times New Roman" pitchFamily="18" charset="0"/>
                <a:cs typeface="Times New Roman" pitchFamily="18" charset="0"/>
              </a:rPr>
              <a:t>System</a:t>
            </a:r>
            <a:r>
              <a:rPr lang="en-US" sz="2000" dirty="0">
                <a:solidFill>
                  <a:schemeClr val="tx1"/>
                </a:solidFill>
                <a:latin typeface="Times New Roman" pitchFamily="18" charset="0"/>
                <a:cs typeface="Times New Roman" pitchFamily="18" charset="0"/>
              </a:rPr>
              <a:t> </a:t>
            </a:r>
          </a:p>
          <a:p>
            <a:pPr>
              <a:buNone/>
            </a:pPr>
            <a:r>
              <a:rPr lang="en-US" b="1" dirty="0">
                <a:solidFill>
                  <a:schemeClr val="tx1"/>
                </a:solidFill>
                <a:latin typeface="Times New Roman" pitchFamily="18" charset="0"/>
                <a:cs typeface="Times New Roman" pitchFamily="18" charset="0"/>
              </a:rPr>
              <a:t>                     </a:t>
            </a:r>
            <a:r>
              <a:rPr lang="en-US" dirty="0">
                <a:solidFill>
                  <a:schemeClr val="tx1"/>
                </a:solidFill>
                <a:latin typeface="Times New Roman" pitchFamily="18" charset="0"/>
                <a:cs typeface="Times New Roman" pitchFamily="18" charset="0"/>
              </a:rPr>
              <a:t>y(0)= x(-1)</a:t>
            </a:r>
            <a:endParaRPr lang="en-US" b="1" dirty="0">
              <a:solidFill>
                <a:schemeClr val="tx1"/>
              </a:solidFill>
              <a:latin typeface="Times New Roman" pitchFamily="18" charset="0"/>
              <a:cs typeface="Times New Roman" pitchFamily="18" charset="0"/>
            </a:endParaRPr>
          </a:p>
          <a:p>
            <a:endParaRPr lang="en-US" dirty="0"/>
          </a:p>
        </p:txBody>
      </p:sp>
      <p:sp>
        <p:nvSpPr>
          <p:cNvPr id="4" name="Right Brace 3"/>
          <p:cNvSpPr/>
          <p:nvPr/>
        </p:nvSpPr>
        <p:spPr>
          <a:xfrm>
            <a:off x="3141259" y="4151194"/>
            <a:ext cx="609600" cy="1219200"/>
          </a:xfrm>
          <a:prstGeom prst="rightBrace">
            <a:avLst>
              <a:gd name="adj1" fmla="val 8333"/>
              <a:gd name="adj2" fmla="val 51086"/>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5" name="Right Brace 4"/>
          <p:cNvSpPr/>
          <p:nvPr/>
        </p:nvSpPr>
        <p:spPr>
          <a:xfrm>
            <a:off x="3331759" y="5616622"/>
            <a:ext cx="838200" cy="8382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460138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313899" y="2415655"/>
                <a:ext cx="11750721" cy="4285396"/>
              </a:xfrm>
            </p:spPr>
            <p:txBody>
              <a:bodyPr>
                <a:normAutofit fontScale="77500" lnSpcReduction="20000"/>
              </a:bodyPr>
              <a:lstStyle/>
              <a:p>
                <a:r>
                  <a:rPr lang="en-US" sz="3100" b="1" dirty="0" smtClean="0">
                    <a:solidFill>
                      <a:schemeClr val="tx1"/>
                    </a:solidFill>
                    <a:latin typeface="Times New Roman" pitchFamily="18" charset="0"/>
                    <a:cs typeface="Times New Roman" pitchFamily="18" charset="0"/>
                  </a:rPr>
                  <a:t>Time invariant versus time variant system: </a:t>
                </a:r>
                <a:r>
                  <a:rPr lang="en-US" sz="2600" dirty="0">
                    <a:solidFill>
                      <a:schemeClr val="tx1"/>
                    </a:solidFill>
                    <a:latin typeface="Times New Roman" panose="02020603050405020304" pitchFamily="18" charset="0"/>
                    <a:cs typeface="Times New Roman" panose="02020603050405020304" pitchFamily="18" charset="0"/>
                  </a:rPr>
                  <a:t>A system is called </a:t>
                </a:r>
                <a:r>
                  <a:rPr lang="en-US" sz="2600" dirty="0" smtClean="0">
                    <a:solidFill>
                      <a:schemeClr val="tx1"/>
                    </a:solidFill>
                    <a:latin typeface="Times New Roman" panose="02020603050405020304" pitchFamily="18" charset="0"/>
                    <a:cs typeface="Times New Roman" panose="02020603050405020304" pitchFamily="18" charset="0"/>
                  </a:rPr>
                  <a:t>time-invariant </a:t>
                </a:r>
                <a:r>
                  <a:rPr lang="en-US" sz="2600" dirty="0">
                    <a:solidFill>
                      <a:schemeClr val="tx1"/>
                    </a:solidFill>
                    <a:latin typeface="Times New Roman" panose="02020603050405020304" pitchFamily="18" charset="0"/>
                    <a:cs typeface="Times New Roman" panose="02020603050405020304" pitchFamily="18" charset="0"/>
                  </a:rPr>
                  <a:t>if its </a:t>
                </a:r>
                <a:r>
                  <a:rPr lang="en-US" sz="2600" dirty="0" smtClean="0">
                    <a:solidFill>
                      <a:schemeClr val="tx1"/>
                    </a:solidFill>
                    <a:latin typeface="Times New Roman" panose="02020603050405020304" pitchFamily="18" charset="0"/>
                    <a:cs typeface="Times New Roman" panose="02020603050405020304" pitchFamily="18" charset="0"/>
                  </a:rPr>
                  <a:t>input-output characteristics </a:t>
                </a:r>
                <a:r>
                  <a:rPr lang="en-US" sz="2600" dirty="0">
                    <a:solidFill>
                      <a:schemeClr val="tx1"/>
                    </a:solidFill>
                    <a:latin typeface="Times New Roman" panose="02020603050405020304" pitchFamily="18" charset="0"/>
                    <a:cs typeface="Times New Roman" panose="02020603050405020304" pitchFamily="18" charset="0"/>
                  </a:rPr>
                  <a:t>do </a:t>
                </a:r>
                <a:r>
                  <a:rPr lang="en-US" sz="2600" dirty="0" smtClean="0">
                    <a:solidFill>
                      <a:schemeClr val="tx1"/>
                    </a:solidFill>
                    <a:latin typeface="Times New Roman" panose="02020603050405020304" pitchFamily="18" charset="0"/>
                    <a:cs typeface="Times New Roman" panose="02020603050405020304" pitchFamily="18" charset="0"/>
                  </a:rPr>
                  <a:t>not </a:t>
                </a:r>
                <a:r>
                  <a:rPr lang="en-US" sz="2600" dirty="0">
                    <a:solidFill>
                      <a:schemeClr val="tx1"/>
                    </a:solidFill>
                    <a:latin typeface="Times New Roman" panose="02020603050405020304" pitchFamily="18" charset="0"/>
                    <a:cs typeface="Times New Roman" panose="02020603050405020304" pitchFamily="18" charset="0"/>
                  </a:rPr>
                  <a:t>change with </a:t>
                </a:r>
                <a:r>
                  <a:rPr lang="en-US" sz="2600" dirty="0" smtClean="0">
                    <a:solidFill>
                      <a:schemeClr val="tx1"/>
                    </a:solidFill>
                    <a:latin typeface="Times New Roman" panose="02020603050405020304" pitchFamily="18" charset="0"/>
                    <a:cs typeface="Times New Roman" panose="02020603050405020304" pitchFamily="18" charset="0"/>
                  </a:rPr>
                  <a:t>time</a:t>
                </a:r>
                <a:r>
                  <a:rPr lang="en-US" sz="2600" dirty="0">
                    <a:solidFill>
                      <a:schemeClr val="tx1"/>
                    </a:solidFill>
                    <a:latin typeface="Times New Roman" panose="02020603050405020304" pitchFamily="18" charset="0"/>
                    <a:cs typeface="Times New Roman" panose="02020603050405020304" pitchFamily="18" charset="0"/>
                  </a:rPr>
                  <a:t>. A </a:t>
                </a:r>
                <a:r>
                  <a:rPr lang="en-US" sz="2600" dirty="0" smtClean="0">
                    <a:solidFill>
                      <a:schemeClr val="tx1"/>
                    </a:solidFill>
                    <a:latin typeface="Times New Roman" panose="02020603050405020304" pitchFamily="18" charset="0"/>
                    <a:cs typeface="Times New Roman" panose="02020603050405020304" pitchFamily="18" charset="0"/>
                  </a:rPr>
                  <a:t>relaxed </a:t>
                </a:r>
                <a:r>
                  <a:rPr lang="en-US" sz="2600" dirty="0">
                    <a:solidFill>
                      <a:schemeClr val="tx1"/>
                    </a:solidFill>
                    <a:latin typeface="Times New Roman" panose="02020603050405020304" pitchFamily="18" charset="0"/>
                    <a:cs typeface="Times New Roman" panose="02020603050405020304" pitchFamily="18" charset="0"/>
                  </a:rPr>
                  <a:t>system </a:t>
                </a:r>
                <a14:m>
                  <m:oMath xmlns:m="http://schemas.openxmlformats.org/officeDocument/2006/math">
                    <m:r>
                      <a:rPr lang="en-US" sz="2600" b="1" i="1" smtClean="0">
                        <a:solidFill>
                          <a:schemeClr val="tx1"/>
                        </a:solidFill>
                        <a:latin typeface="Cambria Math" panose="02040503050406030204" pitchFamily="18" charset="0"/>
                        <a:ea typeface="Cambria Math" panose="02040503050406030204" pitchFamily="18" charset="0"/>
                      </a:rPr>
                      <m:t>𝝉</m:t>
                    </m:r>
                  </m:oMath>
                </a14:m>
                <a:r>
                  <a:rPr lang="en-US" sz="2600" i="1" dirty="0" smtClean="0">
                    <a:solidFill>
                      <a:schemeClr val="tx1"/>
                    </a:solidFill>
                    <a:latin typeface="Times New Roman" panose="02020603050405020304" pitchFamily="18" charset="0"/>
                    <a:cs typeface="Times New Roman" panose="02020603050405020304" pitchFamily="18" charset="0"/>
                  </a:rPr>
                  <a:t> </a:t>
                </a:r>
                <a:r>
                  <a:rPr lang="en-US" sz="2600" dirty="0">
                    <a:solidFill>
                      <a:schemeClr val="tx1"/>
                    </a:solidFill>
                    <a:latin typeface="Times New Roman" panose="02020603050405020304" pitchFamily="18" charset="0"/>
                    <a:cs typeface="Times New Roman" panose="02020603050405020304" pitchFamily="18" charset="0"/>
                  </a:rPr>
                  <a:t>is time invariant </a:t>
                </a:r>
                <a:r>
                  <a:rPr lang="en-US" sz="2600" dirty="0" smtClean="0">
                    <a:solidFill>
                      <a:schemeClr val="tx1"/>
                    </a:solidFill>
                    <a:latin typeface="Times New Roman" panose="02020603050405020304" pitchFamily="18" charset="0"/>
                    <a:cs typeface="Times New Roman" panose="02020603050405020304" pitchFamily="18" charset="0"/>
                  </a:rPr>
                  <a:t>or </a:t>
                </a:r>
                <a:r>
                  <a:rPr lang="en-US" sz="2600" dirty="0">
                    <a:solidFill>
                      <a:schemeClr val="tx1"/>
                    </a:solidFill>
                    <a:latin typeface="Times New Roman" panose="02020603050405020304" pitchFamily="18" charset="0"/>
                    <a:cs typeface="Times New Roman" panose="02020603050405020304" pitchFamily="18" charset="0"/>
                  </a:rPr>
                  <a:t>shift invariant</a:t>
                </a:r>
                <a:r>
                  <a:rPr lang="en-US" sz="2600" i="1" dirty="0">
                    <a:solidFill>
                      <a:schemeClr val="tx1"/>
                    </a:solidFill>
                    <a:latin typeface="Times New Roman" panose="02020603050405020304" pitchFamily="18" charset="0"/>
                    <a:cs typeface="Times New Roman" panose="02020603050405020304" pitchFamily="18" charset="0"/>
                  </a:rPr>
                  <a:t> </a:t>
                </a:r>
                <a:r>
                  <a:rPr lang="en-US" sz="2600" dirty="0">
                    <a:solidFill>
                      <a:schemeClr val="tx1"/>
                    </a:solidFill>
                    <a:latin typeface="Times New Roman" panose="02020603050405020304" pitchFamily="18" charset="0"/>
                    <a:cs typeface="Times New Roman" panose="02020603050405020304" pitchFamily="18" charset="0"/>
                  </a:rPr>
                  <a:t>if </a:t>
                </a:r>
                <a:r>
                  <a:rPr lang="en-US" sz="2600" dirty="0" smtClean="0">
                    <a:solidFill>
                      <a:schemeClr val="tx1"/>
                    </a:solidFill>
                    <a:latin typeface="Times New Roman" panose="02020603050405020304" pitchFamily="18" charset="0"/>
                    <a:cs typeface="Times New Roman" panose="02020603050405020304" pitchFamily="18" charset="0"/>
                  </a:rPr>
                  <a:t>and only if,</a:t>
                </a:r>
              </a:p>
              <a:p>
                <a:pPr marL="0" indent="0">
                  <a:buNone/>
                </a:pPr>
                <a:r>
                  <a:rPr lang="en-US" sz="2400" dirty="0">
                    <a:solidFill>
                      <a:schemeClr val="tx1"/>
                    </a:solidFill>
                    <a:latin typeface="Times New Roman" panose="02020603050405020304"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                                             x(n)     </a:t>
                </a:r>
                <a14:m>
                  <m:oMath xmlns:m="http://schemas.openxmlformats.org/officeDocument/2006/math">
                    <m:r>
                      <a:rPr lang="en-US" sz="2400" b="0" i="1">
                        <a:solidFill>
                          <a:schemeClr val="tx1"/>
                        </a:solidFill>
                        <a:latin typeface="Cambria Math" panose="02040503050406030204" pitchFamily="18" charset="0"/>
                        <a:ea typeface="Cambria Math" panose="02040503050406030204" pitchFamily="18" charset="0"/>
                      </a:rPr>
                      <m:t>𝜏</m:t>
                    </m:r>
                  </m:oMath>
                </a14:m>
                <a:r>
                  <a:rPr lang="en-US" sz="2400" dirty="0" smtClean="0">
                    <a:solidFill>
                      <a:schemeClr val="tx1"/>
                    </a:solidFill>
                    <a:latin typeface="Times New Roman" pitchFamily="18" charset="0"/>
                    <a:cs typeface="Times New Roman" pitchFamily="18" charset="0"/>
                  </a:rPr>
                  <a:t>         y(n)</a:t>
                </a:r>
              </a:p>
              <a:p>
                <a:pPr marL="0" indent="0">
                  <a:buNone/>
                </a:pPr>
                <a:r>
                  <a:rPr lang="en-US" sz="2400" dirty="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                                    or,   x(n-k)</a:t>
                </a:r>
                <a:r>
                  <a:rPr lang="en-US" sz="2400" dirty="0">
                    <a:solidFill>
                      <a:schemeClr val="tx1"/>
                    </a:solidFill>
                    <a:latin typeface="Times New Roman" panose="02020603050405020304" pitchFamily="18" charset="0"/>
                    <a:ea typeface="Cambria Math" panose="02040503050406030204" pitchFamily="18" charset="0"/>
                    <a:cs typeface="Times New Roman" panose="02020603050405020304" pitchFamily="18" charset="0"/>
                  </a:rPr>
                  <a:t> </a:t>
                </a:r>
                <a14:m>
                  <m:oMath xmlns:m="http://schemas.openxmlformats.org/officeDocument/2006/math">
                    <m:r>
                      <a:rPr lang="en-US" sz="2400" b="0" i="0" smtClean="0">
                        <a:solidFill>
                          <a:schemeClr val="tx1"/>
                        </a:solidFill>
                        <a:latin typeface="Cambria Math" panose="02040503050406030204" pitchFamily="18" charset="0"/>
                        <a:ea typeface="Cambria Math" panose="02040503050406030204" pitchFamily="18" charset="0"/>
                      </a:rPr>
                      <m:t>      </m:t>
                    </m:r>
                    <m:r>
                      <a:rPr lang="en-US" sz="2400" b="0" i="1">
                        <a:solidFill>
                          <a:schemeClr val="tx1"/>
                        </a:solidFill>
                        <a:latin typeface="Cambria Math" panose="02040503050406030204" pitchFamily="18" charset="0"/>
                        <a:ea typeface="Cambria Math" panose="02040503050406030204" pitchFamily="18" charset="0"/>
                      </a:rPr>
                      <m:t>𝜏</m:t>
                    </m:r>
                  </m:oMath>
                </a14:m>
                <a:r>
                  <a:rPr lang="en-US" sz="2400" dirty="0" smtClean="0">
                    <a:solidFill>
                      <a:schemeClr val="tx1"/>
                    </a:solidFill>
                    <a:latin typeface="Times New Roman" pitchFamily="18" charset="0"/>
                    <a:cs typeface="Times New Roman" pitchFamily="18" charset="0"/>
                  </a:rPr>
                  <a:t>        y(n-k)          Where, x(n)= Input, y(n)= output, k= </a:t>
                </a:r>
                <a:r>
                  <a:rPr lang="en-US" sz="2400" dirty="0">
                    <a:solidFill>
                      <a:schemeClr val="tx1"/>
                    </a:solidFill>
                    <a:latin typeface="Times New Roman" pitchFamily="18" charset="0"/>
                    <a:cs typeface="Times New Roman" pitchFamily="18" charset="0"/>
                  </a:rPr>
                  <a:t>T</a:t>
                </a:r>
                <a:r>
                  <a:rPr lang="en-US" sz="2400" dirty="0" smtClean="0">
                    <a:solidFill>
                      <a:schemeClr val="tx1"/>
                    </a:solidFill>
                    <a:latin typeface="Times New Roman" pitchFamily="18" charset="0"/>
                    <a:cs typeface="Times New Roman" pitchFamily="18" charset="0"/>
                  </a:rPr>
                  <a:t>ime delay</a:t>
                </a:r>
              </a:p>
              <a:p>
                <a:pPr marL="0" indent="0">
                  <a:buNone/>
                </a:pPr>
                <a:endParaRPr lang="en-US" sz="2400" dirty="0" smtClean="0">
                  <a:solidFill>
                    <a:schemeClr val="tx1"/>
                  </a:solidFill>
                  <a:latin typeface="Times New Roman" pitchFamily="18" charset="0"/>
                  <a:cs typeface="Times New Roman" pitchFamily="18" charset="0"/>
                </a:endParaRPr>
              </a:p>
              <a:p>
                <a:pPr marL="0" indent="0">
                  <a:buNone/>
                </a:pPr>
                <a:r>
                  <a:rPr lang="en-US" sz="2600" dirty="0" smtClean="0">
                    <a:solidFill>
                      <a:schemeClr val="tx1"/>
                    </a:solidFill>
                    <a:latin typeface="Times New Roman" pitchFamily="18" charset="0"/>
                    <a:cs typeface="Times New Roman" pitchFamily="18" charset="0"/>
                  </a:rPr>
                  <a:t>Now, If </a:t>
                </a:r>
                <a:r>
                  <a:rPr lang="pl-PL" sz="2600" dirty="0" smtClean="0">
                    <a:solidFill>
                      <a:schemeClr val="tx1"/>
                    </a:solidFill>
                    <a:latin typeface="Times New Roman" panose="02020603050405020304" pitchFamily="18" charset="0"/>
                    <a:cs typeface="Times New Roman" panose="02020603050405020304" pitchFamily="18" charset="0"/>
                  </a:rPr>
                  <a:t>we </a:t>
                </a:r>
                <a:r>
                  <a:rPr lang="pl-PL" sz="2600" dirty="0">
                    <a:solidFill>
                      <a:schemeClr val="tx1"/>
                    </a:solidFill>
                    <a:latin typeface="Times New Roman" panose="02020603050405020304" pitchFamily="18" charset="0"/>
                    <a:cs typeface="Times New Roman" panose="02020603050405020304" pitchFamily="18" charset="0"/>
                  </a:rPr>
                  <a:t>delay </a:t>
                </a:r>
                <a:r>
                  <a:rPr lang="pl-PL" sz="2600" dirty="0" smtClean="0">
                    <a:solidFill>
                      <a:schemeClr val="tx1"/>
                    </a:solidFill>
                    <a:latin typeface="Times New Roman" panose="02020603050405020304" pitchFamily="18" charset="0"/>
                    <a:cs typeface="Times New Roman" panose="02020603050405020304" pitchFamily="18" charset="0"/>
                  </a:rPr>
                  <a:t>the input sequence </a:t>
                </a:r>
                <a:r>
                  <a:rPr lang="pl-PL" sz="2600" dirty="0">
                    <a:solidFill>
                      <a:schemeClr val="tx1"/>
                    </a:solidFill>
                    <a:latin typeface="Times New Roman" panose="02020603050405020304" pitchFamily="18" charset="0"/>
                    <a:cs typeface="Times New Roman" panose="02020603050405020304" pitchFamily="18" charset="0"/>
                  </a:rPr>
                  <a:t>by </a:t>
                </a:r>
                <a:r>
                  <a:rPr lang="pl-PL" sz="2600" dirty="0" smtClean="0">
                    <a:solidFill>
                      <a:schemeClr val="tx1"/>
                    </a:solidFill>
                    <a:latin typeface="Times New Roman" panose="02020603050405020304" pitchFamily="18" charset="0"/>
                    <a:cs typeface="Times New Roman" panose="02020603050405020304" pitchFamily="18" charset="0"/>
                  </a:rPr>
                  <a:t>same amount </a:t>
                </a:r>
                <a:r>
                  <a:rPr lang="pl-PL" sz="2600" i="1" dirty="0">
                    <a:solidFill>
                      <a:schemeClr val="tx1"/>
                    </a:solidFill>
                    <a:latin typeface="Times New Roman" panose="02020603050405020304" pitchFamily="18" charset="0"/>
                    <a:cs typeface="Times New Roman" panose="02020603050405020304" pitchFamily="18" charset="0"/>
                  </a:rPr>
                  <a:t>k </a:t>
                </a:r>
                <a:r>
                  <a:rPr lang="pl-PL" sz="2600" dirty="0" smtClean="0">
                    <a:solidFill>
                      <a:schemeClr val="tx1"/>
                    </a:solidFill>
                    <a:latin typeface="Times New Roman" panose="02020603050405020304" pitchFamily="18" charset="0"/>
                    <a:cs typeface="Times New Roman" panose="02020603050405020304" pitchFamily="18" charset="0"/>
                  </a:rPr>
                  <a:t>and recom</a:t>
                </a:r>
                <a:r>
                  <a:rPr lang="en-US" sz="2600" dirty="0" smtClean="0">
                    <a:solidFill>
                      <a:schemeClr val="tx1"/>
                    </a:solidFill>
                    <a:latin typeface="Times New Roman" panose="02020603050405020304" pitchFamily="18" charset="0"/>
                    <a:cs typeface="Times New Roman" panose="02020603050405020304" pitchFamily="18" charset="0"/>
                  </a:rPr>
                  <a:t>p</a:t>
                </a:r>
                <a:r>
                  <a:rPr lang="pl-PL" sz="2600" dirty="0" smtClean="0">
                    <a:solidFill>
                      <a:schemeClr val="tx1"/>
                    </a:solidFill>
                    <a:latin typeface="Times New Roman" panose="02020603050405020304" pitchFamily="18" charset="0"/>
                    <a:cs typeface="Times New Roman" panose="02020603050405020304" pitchFamily="18" charset="0"/>
                  </a:rPr>
                  <a:t>ute the ou</a:t>
                </a:r>
                <a:r>
                  <a:rPr lang="en-US" sz="2600" dirty="0" smtClean="0">
                    <a:solidFill>
                      <a:schemeClr val="tx1"/>
                    </a:solidFill>
                    <a:latin typeface="Times New Roman" panose="02020603050405020304" pitchFamily="18" charset="0"/>
                    <a:cs typeface="Times New Roman" panose="02020603050405020304" pitchFamily="18" charset="0"/>
                  </a:rPr>
                  <a:t>t</a:t>
                </a:r>
                <a:r>
                  <a:rPr lang="pl-PL" sz="2600" dirty="0" smtClean="0">
                    <a:solidFill>
                      <a:schemeClr val="tx1"/>
                    </a:solidFill>
                    <a:latin typeface="Times New Roman" panose="02020603050405020304" pitchFamily="18" charset="0"/>
                    <a:cs typeface="Times New Roman" panose="02020603050405020304" pitchFamily="18" charset="0"/>
                  </a:rPr>
                  <a:t>put</a:t>
                </a:r>
                <a:r>
                  <a:rPr lang="pl-PL" sz="2600" dirty="0">
                    <a:solidFill>
                      <a:schemeClr val="tx1"/>
                    </a:solidFill>
                    <a:latin typeface="Times New Roman" panose="02020603050405020304" pitchFamily="18" charset="0"/>
                    <a:cs typeface="Times New Roman" panose="02020603050405020304" pitchFamily="18" charset="0"/>
                  </a:rPr>
                  <a:t>. </a:t>
                </a:r>
                <a:r>
                  <a:rPr lang="pl-PL" sz="2600" dirty="0" smtClean="0">
                    <a:solidFill>
                      <a:schemeClr val="tx1"/>
                    </a:solidFill>
                    <a:latin typeface="Times New Roman" panose="02020603050405020304" pitchFamily="18" charset="0"/>
                    <a:cs typeface="Times New Roman" panose="02020603050405020304" pitchFamily="18" charset="0"/>
                  </a:rPr>
                  <a:t>In</a:t>
                </a:r>
                <a:r>
                  <a:rPr lang="en-US" sz="2600" dirty="0" smtClean="0">
                    <a:solidFill>
                      <a:schemeClr val="tx1"/>
                    </a:solidFill>
                    <a:latin typeface="Times New Roman" panose="02020603050405020304" pitchFamily="18" charset="0"/>
                    <a:cs typeface="Times New Roman" panose="02020603050405020304" pitchFamily="18" charset="0"/>
                  </a:rPr>
                  <a:t> general</a:t>
                </a:r>
                <a:r>
                  <a:rPr lang="en-US" sz="2600" dirty="0">
                    <a:solidFill>
                      <a:schemeClr val="tx1"/>
                    </a:solidFill>
                    <a:latin typeface="Times New Roman" panose="02020603050405020304" pitchFamily="18" charset="0"/>
                    <a:cs typeface="Times New Roman" panose="02020603050405020304" pitchFamily="18" charset="0"/>
                  </a:rPr>
                  <a:t>, we can </a:t>
                </a:r>
                <a:r>
                  <a:rPr lang="en-US" sz="2600" dirty="0" smtClean="0">
                    <a:solidFill>
                      <a:schemeClr val="tx1"/>
                    </a:solidFill>
                    <a:latin typeface="Times New Roman" panose="02020603050405020304" pitchFamily="18" charset="0"/>
                    <a:cs typeface="Times New Roman" panose="02020603050405020304" pitchFamily="18" charset="0"/>
                  </a:rPr>
                  <a:t>write the output as,                    </a:t>
                </a:r>
              </a:p>
              <a:p>
                <a:pPr marL="0" indent="0">
                  <a:buNone/>
                </a:pPr>
                <a:r>
                  <a:rPr lang="en-US" sz="2600" dirty="0">
                    <a:solidFill>
                      <a:schemeClr val="tx1"/>
                    </a:solidFill>
                    <a:latin typeface="Times New Roman" panose="02020603050405020304" pitchFamily="18" charset="0"/>
                    <a:cs typeface="Times New Roman" panose="02020603050405020304" pitchFamily="18" charset="0"/>
                  </a:rPr>
                  <a:t> </a:t>
                </a:r>
                <a:r>
                  <a:rPr lang="en-US" sz="2600" dirty="0" smtClean="0">
                    <a:solidFill>
                      <a:schemeClr val="tx1"/>
                    </a:solidFill>
                    <a:latin typeface="Times New Roman" panose="02020603050405020304" pitchFamily="18" charset="0"/>
                    <a:cs typeface="Times New Roman" panose="02020603050405020304" pitchFamily="18" charset="0"/>
                  </a:rPr>
                  <a:t>                                     </a:t>
                </a:r>
                <a:r>
                  <a:rPr lang="fr-FR" sz="2600" b="1" dirty="0" smtClean="0">
                    <a:solidFill>
                      <a:schemeClr val="tx1"/>
                    </a:solidFill>
                    <a:latin typeface="Times New Roman" panose="02020603050405020304" pitchFamily="18" charset="0"/>
                    <a:cs typeface="Times New Roman" panose="02020603050405020304" pitchFamily="18" charset="0"/>
                  </a:rPr>
                  <a:t>y(n, </a:t>
                </a:r>
                <a:r>
                  <a:rPr lang="fr-FR" sz="2600" b="1" dirty="0">
                    <a:solidFill>
                      <a:schemeClr val="tx1"/>
                    </a:solidFill>
                    <a:latin typeface="Times New Roman" panose="02020603050405020304" pitchFamily="18" charset="0"/>
                    <a:cs typeface="Times New Roman" panose="02020603050405020304" pitchFamily="18" charset="0"/>
                  </a:rPr>
                  <a:t>k)</a:t>
                </a:r>
                <a:r>
                  <a:rPr lang="fr-FR" sz="2600" b="1" i="1" dirty="0">
                    <a:solidFill>
                      <a:schemeClr val="tx1"/>
                    </a:solidFill>
                    <a:latin typeface="Times New Roman" panose="02020603050405020304" pitchFamily="18" charset="0"/>
                    <a:cs typeface="Times New Roman" panose="02020603050405020304" pitchFamily="18" charset="0"/>
                  </a:rPr>
                  <a:t> </a:t>
                </a:r>
                <a:r>
                  <a:rPr lang="fr-FR" sz="2600" b="1" dirty="0">
                    <a:solidFill>
                      <a:schemeClr val="tx1"/>
                    </a:solidFill>
                    <a:latin typeface="Times New Roman" panose="02020603050405020304" pitchFamily="18" charset="0"/>
                    <a:cs typeface="Times New Roman" panose="02020603050405020304" pitchFamily="18" charset="0"/>
                  </a:rPr>
                  <a:t>= </a:t>
                </a:r>
                <a:r>
                  <a:rPr lang="fr-FR" sz="2600" b="1" dirty="0" smtClean="0">
                    <a:solidFill>
                      <a:schemeClr val="tx1"/>
                    </a:solidFill>
                    <a:latin typeface="Times New Roman" panose="02020603050405020304" pitchFamily="18" charset="0"/>
                    <a:cs typeface="Times New Roman" panose="02020603050405020304" pitchFamily="18" charset="0"/>
                  </a:rPr>
                  <a:t>[</a:t>
                </a:r>
                <a14:m>
                  <m:oMath xmlns:m="http://schemas.openxmlformats.org/officeDocument/2006/math">
                    <m:r>
                      <a:rPr lang="en-US" sz="2600" b="1" i="0">
                        <a:solidFill>
                          <a:schemeClr val="tx1"/>
                        </a:solidFill>
                        <a:latin typeface="Cambria Math" panose="02040503050406030204" pitchFamily="18" charset="0"/>
                        <a:ea typeface="Cambria Math" panose="02040503050406030204" pitchFamily="18" charset="0"/>
                      </a:rPr>
                      <m:t>𝛕</m:t>
                    </m:r>
                  </m:oMath>
                </a14:m>
                <a:r>
                  <a:rPr lang="fr-FR" sz="2600" b="1" dirty="0" smtClean="0">
                    <a:solidFill>
                      <a:schemeClr val="tx1"/>
                    </a:solidFill>
                    <a:latin typeface="Times New Roman" panose="02020603050405020304" pitchFamily="18" charset="0"/>
                    <a:cs typeface="Times New Roman" panose="02020603050405020304" pitchFamily="18" charset="0"/>
                  </a:rPr>
                  <a:t> </a:t>
                </a:r>
                <a:r>
                  <a:rPr lang="fr-FR" sz="2600" b="1" dirty="0">
                    <a:solidFill>
                      <a:schemeClr val="tx1"/>
                    </a:solidFill>
                    <a:latin typeface="Times New Roman" panose="02020603050405020304" pitchFamily="18" charset="0"/>
                    <a:cs typeface="Times New Roman" panose="02020603050405020304" pitchFamily="18" charset="0"/>
                  </a:rPr>
                  <a:t>x ( n — k</a:t>
                </a:r>
                <a:r>
                  <a:rPr lang="fr-FR" sz="2600" b="1" dirty="0" smtClean="0">
                    <a:solidFill>
                      <a:schemeClr val="tx1"/>
                    </a:solidFill>
                    <a:latin typeface="Times New Roman" panose="02020603050405020304" pitchFamily="18" charset="0"/>
                    <a:cs typeface="Times New Roman" panose="02020603050405020304" pitchFamily="18" charset="0"/>
                  </a:rPr>
                  <a:t>)]</a:t>
                </a:r>
              </a:p>
              <a:p>
                <a:pPr marL="0" indent="0">
                  <a:buNone/>
                </a:pPr>
                <a:endParaRPr lang="en-US" sz="2600" dirty="0" smtClean="0">
                  <a:solidFill>
                    <a:schemeClr val="tx1"/>
                  </a:solidFill>
                  <a:latin typeface="Times New Roman" panose="02020603050405020304" pitchFamily="18" charset="0"/>
                  <a:cs typeface="Times New Roman" panose="02020603050405020304" pitchFamily="18" charset="0"/>
                </a:endParaRPr>
              </a:p>
              <a:p>
                <a:pPr marL="0" indent="0">
                  <a:buNone/>
                </a:pPr>
                <a:r>
                  <a:rPr lang="en-US" sz="2600" dirty="0" smtClean="0">
                    <a:solidFill>
                      <a:schemeClr val="tx1"/>
                    </a:solidFill>
                    <a:latin typeface="Times New Roman" panose="02020603050405020304" pitchFamily="18" charset="0"/>
                    <a:cs typeface="Times New Roman" panose="02020603050405020304" pitchFamily="18" charset="0"/>
                  </a:rPr>
                  <a:t>Now </a:t>
                </a:r>
                <a:r>
                  <a:rPr lang="en-US" sz="2600" dirty="0">
                    <a:solidFill>
                      <a:schemeClr val="tx1"/>
                    </a:solidFill>
                    <a:latin typeface="Times New Roman" panose="02020603050405020304" pitchFamily="18" charset="0"/>
                    <a:cs typeface="Times New Roman" panose="02020603050405020304" pitchFamily="18" charset="0"/>
                  </a:rPr>
                  <a:t>if </a:t>
                </a:r>
                <a:r>
                  <a:rPr lang="en-US" sz="2600" dirty="0" smtClean="0">
                    <a:solidFill>
                      <a:schemeClr val="tx1"/>
                    </a:solidFill>
                    <a:latin typeface="Times New Roman" panose="02020603050405020304" pitchFamily="18" charset="0"/>
                    <a:cs typeface="Times New Roman" panose="02020603050405020304" pitchFamily="18" charset="0"/>
                  </a:rPr>
                  <a:t>this output </a:t>
                </a:r>
                <a:r>
                  <a:rPr lang="en-US" sz="2600" dirty="0">
                    <a:solidFill>
                      <a:schemeClr val="tx1"/>
                    </a:solidFill>
                    <a:latin typeface="Times New Roman" panose="02020603050405020304" pitchFamily="18" charset="0"/>
                    <a:cs typeface="Times New Roman" panose="02020603050405020304" pitchFamily="18" charset="0"/>
                  </a:rPr>
                  <a:t>y{n, k) = y{n — k), for all </a:t>
                </a:r>
                <a:r>
                  <a:rPr lang="en-US" sz="2600" dirty="0" smtClean="0">
                    <a:solidFill>
                      <a:schemeClr val="tx1"/>
                    </a:solidFill>
                    <a:latin typeface="Times New Roman" panose="02020603050405020304" pitchFamily="18" charset="0"/>
                    <a:cs typeface="Times New Roman" panose="02020603050405020304" pitchFamily="18" charset="0"/>
                  </a:rPr>
                  <a:t>possible </a:t>
                </a:r>
                <a:r>
                  <a:rPr lang="en-US" sz="2600" dirty="0">
                    <a:solidFill>
                      <a:schemeClr val="tx1"/>
                    </a:solidFill>
                    <a:latin typeface="Times New Roman" panose="02020603050405020304" pitchFamily="18" charset="0"/>
                    <a:cs typeface="Times New Roman" panose="02020603050405020304" pitchFamily="18" charset="0"/>
                  </a:rPr>
                  <a:t>values </a:t>
                </a:r>
                <a:r>
                  <a:rPr lang="en-US" sz="2600" dirty="0" smtClean="0">
                    <a:solidFill>
                      <a:schemeClr val="tx1"/>
                    </a:solidFill>
                    <a:latin typeface="Times New Roman" panose="02020603050405020304" pitchFamily="18" charset="0"/>
                    <a:cs typeface="Times New Roman" panose="02020603050405020304" pitchFamily="18" charset="0"/>
                  </a:rPr>
                  <a:t>of </a:t>
                </a:r>
                <a:r>
                  <a:rPr lang="en-US" sz="2600" dirty="0">
                    <a:solidFill>
                      <a:schemeClr val="tx1"/>
                    </a:solidFill>
                    <a:latin typeface="Times New Roman" panose="02020603050405020304" pitchFamily="18" charset="0"/>
                    <a:cs typeface="Times New Roman" panose="02020603050405020304" pitchFamily="18" charset="0"/>
                  </a:rPr>
                  <a:t>k</a:t>
                </a:r>
                <a:r>
                  <a:rPr lang="en-US" sz="2600" i="1" dirty="0">
                    <a:solidFill>
                      <a:schemeClr val="tx1"/>
                    </a:solidFill>
                    <a:latin typeface="Times New Roman" panose="02020603050405020304" pitchFamily="18" charset="0"/>
                    <a:cs typeface="Times New Roman" panose="02020603050405020304" pitchFamily="18" charset="0"/>
                  </a:rPr>
                  <a:t>, </a:t>
                </a:r>
                <a:r>
                  <a:rPr lang="en-US" sz="2600" dirty="0" smtClean="0">
                    <a:solidFill>
                      <a:schemeClr val="tx1"/>
                    </a:solidFill>
                    <a:latin typeface="Times New Roman" panose="02020603050405020304" pitchFamily="18" charset="0"/>
                    <a:cs typeface="Times New Roman" panose="02020603050405020304" pitchFamily="18" charset="0"/>
                  </a:rPr>
                  <a:t>the </a:t>
                </a:r>
                <a:r>
                  <a:rPr lang="en-US" sz="2600" dirty="0">
                    <a:solidFill>
                      <a:schemeClr val="tx1"/>
                    </a:solidFill>
                    <a:latin typeface="Times New Roman" panose="02020603050405020304" pitchFamily="18" charset="0"/>
                    <a:cs typeface="Times New Roman" panose="02020603050405020304" pitchFamily="18" charset="0"/>
                  </a:rPr>
                  <a:t>system is</a:t>
                </a:r>
              </a:p>
              <a:p>
                <a:pPr marL="0" indent="0">
                  <a:buNone/>
                </a:pPr>
                <a:r>
                  <a:rPr lang="pt-BR" sz="2600" dirty="0" smtClean="0">
                    <a:solidFill>
                      <a:schemeClr val="tx1"/>
                    </a:solidFill>
                    <a:latin typeface="Times New Roman" panose="02020603050405020304" pitchFamily="18" charset="0"/>
                    <a:cs typeface="Times New Roman" panose="02020603050405020304" pitchFamily="18" charset="0"/>
                  </a:rPr>
                  <a:t>time invariant</a:t>
                </a:r>
                <a:r>
                  <a:rPr lang="pt-BR" sz="2600" dirty="0">
                    <a:solidFill>
                      <a:schemeClr val="tx1"/>
                    </a:solidFill>
                    <a:latin typeface="Times New Roman" panose="02020603050405020304" pitchFamily="18" charset="0"/>
                    <a:cs typeface="Times New Roman" panose="02020603050405020304" pitchFamily="18" charset="0"/>
                  </a:rPr>
                  <a:t>. </a:t>
                </a:r>
                <a:r>
                  <a:rPr lang="pt-BR" sz="2600" dirty="0" smtClean="0">
                    <a:solidFill>
                      <a:schemeClr val="tx1"/>
                    </a:solidFill>
                    <a:latin typeface="Times New Roman" panose="02020603050405020304" pitchFamily="18" charset="0"/>
                    <a:cs typeface="Times New Roman" panose="02020603050405020304" pitchFamily="18" charset="0"/>
                  </a:rPr>
                  <a:t>On the other hand </a:t>
                </a:r>
                <a:r>
                  <a:rPr lang="pt-BR" sz="2600" dirty="0">
                    <a:solidFill>
                      <a:schemeClr val="tx1"/>
                    </a:solidFill>
                    <a:latin typeface="Times New Roman" panose="02020603050405020304" pitchFamily="18" charset="0"/>
                    <a:cs typeface="Times New Roman" panose="02020603050405020304" pitchFamily="18" charset="0"/>
                  </a:rPr>
                  <a:t>, if </a:t>
                </a:r>
                <a:r>
                  <a:rPr lang="pt-BR" sz="2600" dirty="0" smtClean="0">
                    <a:solidFill>
                      <a:schemeClr val="tx1"/>
                    </a:solidFill>
                    <a:latin typeface="Times New Roman" panose="02020603050405020304" pitchFamily="18" charset="0"/>
                    <a:cs typeface="Times New Roman" panose="02020603050405020304" pitchFamily="18" charset="0"/>
                  </a:rPr>
                  <a:t>the output </a:t>
                </a:r>
                <a:r>
                  <a:rPr lang="pt-BR" sz="2600" b="1" dirty="0">
                    <a:solidFill>
                      <a:schemeClr val="tx1"/>
                    </a:solidFill>
                    <a:latin typeface="Times New Roman" panose="02020603050405020304" pitchFamily="18" charset="0"/>
                    <a:cs typeface="Times New Roman" panose="02020603050405020304" pitchFamily="18" charset="0"/>
                  </a:rPr>
                  <a:t>y(n, k ) </a:t>
                </a:r>
                <a14:m>
                  <m:oMath xmlns:m="http://schemas.openxmlformats.org/officeDocument/2006/math">
                    <m:r>
                      <a:rPr lang="pt-BR" sz="2600" b="1" i="1" smtClean="0">
                        <a:solidFill>
                          <a:schemeClr val="tx1"/>
                        </a:solidFill>
                        <a:latin typeface="Cambria Math" panose="02040503050406030204" pitchFamily="18" charset="0"/>
                        <a:ea typeface="Cambria Math" panose="02040503050406030204" pitchFamily="18" charset="0"/>
                      </a:rPr>
                      <m:t>≠</m:t>
                    </m:r>
                    <m:r>
                      <a:rPr lang="en-US" sz="2600" b="1" i="1" smtClean="0">
                        <a:solidFill>
                          <a:schemeClr val="tx1"/>
                        </a:solidFill>
                        <a:latin typeface="Cambria Math" panose="02040503050406030204" pitchFamily="18" charset="0"/>
                        <a:ea typeface="Cambria Math" panose="02040503050406030204" pitchFamily="18" charset="0"/>
                      </a:rPr>
                      <m:t> </m:t>
                    </m:r>
                  </m:oMath>
                </a14:m>
                <a:r>
                  <a:rPr lang="pt-BR" sz="2600" b="1" dirty="0" smtClean="0">
                    <a:solidFill>
                      <a:schemeClr val="tx1"/>
                    </a:solidFill>
                    <a:latin typeface="Times New Roman" panose="02020603050405020304" pitchFamily="18" charset="0"/>
                    <a:cs typeface="Times New Roman" panose="02020603050405020304" pitchFamily="18" charset="0"/>
                  </a:rPr>
                  <a:t>y</a:t>
                </a:r>
                <a:r>
                  <a:rPr lang="pt-BR" sz="2600" b="1" dirty="0">
                    <a:solidFill>
                      <a:schemeClr val="tx1"/>
                    </a:solidFill>
                    <a:latin typeface="Times New Roman" panose="02020603050405020304" pitchFamily="18" charset="0"/>
                    <a:cs typeface="Times New Roman" panose="02020603050405020304" pitchFamily="18" charset="0"/>
                  </a:rPr>
                  <a:t>( n — k), </a:t>
                </a:r>
                <a:r>
                  <a:rPr lang="pt-BR" sz="2600" dirty="0" smtClean="0">
                    <a:solidFill>
                      <a:schemeClr val="tx1"/>
                    </a:solidFill>
                    <a:latin typeface="Times New Roman" panose="02020603050405020304" pitchFamily="18" charset="0"/>
                    <a:cs typeface="Times New Roman" panose="02020603050405020304" pitchFamily="18" charset="0"/>
                  </a:rPr>
                  <a:t>even for one value of </a:t>
                </a:r>
                <a:r>
                  <a:rPr lang="pt-BR" sz="2600" dirty="0">
                    <a:solidFill>
                      <a:schemeClr val="tx1"/>
                    </a:solidFill>
                    <a:latin typeface="Times New Roman" panose="02020603050405020304" pitchFamily="18" charset="0"/>
                    <a:cs typeface="Times New Roman" panose="02020603050405020304" pitchFamily="18" charset="0"/>
                  </a:rPr>
                  <a:t>k</a:t>
                </a:r>
                <a:r>
                  <a:rPr lang="pt-BR" sz="2600" i="1" dirty="0">
                    <a:solidFill>
                      <a:schemeClr val="tx1"/>
                    </a:solidFill>
                    <a:latin typeface="Times New Roman" panose="02020603050405020304" pitchFamily="18" charset="0"/>
                    <a:cs typeface="Times New Roman" panose="02020603050405020304" pitchFamily="18" charset="0"/>
                  </a:rPr>
                  <a:t>, </a:t>
                </a:r>
                <a:r>
                  <a:rPr lang="pt-BR" sz="2600" dirty="0" smtClean="0">
                    <a:solidFill>
                      <a:schemeClr val="tx1"/>
                    </a:solidFill>
                    <a:latin typeface="Times New Roman" panose="02020603050405020304" pitchFamily="18" charset="0"/>
                    <a:cs typeface="Times New Roman" panose="02020603050405020304" pitchFamily="18" charset="0"/>
                  </a:rPr>
                  <a:t>the </a:t>
                </a:r>
                <a:r>
                  <a:rPr lang="pt-BR" sz="2600" dirty="0">
                    <a:solidFill>
                      <a:schemeClr val="tx1"/>
                    </a:solidFill>
                    <a:latin typeface="Times New Roman" panose="02020603050405020304" pitchFamily="18" charset="0"/>
                    <a:cs typeface="Times New Roman" panose="02020603050405020304" pitchFamily="18" charset="0"/>
                  </a:rPr>
                  <a:t>system is </a:t>
                </a:r>
                <a:r>
                  <a:rPr lang="pt-BR" sz="2600" dirty="0" smtClean="0">
                    <a:solidFill>
                      <a:schemeClr val="tx1"/>
                    </a:solidFill>
                    <a:latin typeface="Times New Roman" panose="02020603050405020304" pitchFamily="18" charset="0"/>
                    <a:cs typeface="Times New Roman" panose="02020603050405020304" pitchFamily="18" charset="0"/>
                  </a:rPr>
                  <a:t>time variant</a:t>
                </a:r>
                <a:r>
                  <a:rPr lang="pt-BR" sz="2600" dirty="0">
                    <a:solidFill>
                      <a:schemeClr val="tx1"/>
                    </a:solidFill>
                    <a:latin typeface="Times New Roman" panose="02020603050405020304" pitchFamily="18" charset="0"/>
                    <a:cs typeface="Times New Roman" panose="02020603050405020304" pitchFamily="18" charset="0"/>
                  </a:rPr>
                  <a:t>.</a:t>
                </a:r>
                <a:endParaRPr lang="en-US" sz="2600" dirty="0">
                  <a:solidFill>
                    <a:schemeClr val="tx1"/>
                  </a:solidFill>
                  <a:latin typeface="Times New Roman" pitchFamily="18" charset="0"/>
                  <a:cs typeface="Times New Roman"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313899" y="2415655"/>
                <a:ext cx="11750721" cy="4285396"/>
              </a:xfrm>
              <a:blipFill>
                <a:blip r:embed="rId2"/>
                <a:stretch>
                  <a:fillRect l="-519" t="-2845"/>
                </a:stretch>
              </a:blipFill>
            </p:spPr>
            <p:txBody>
              <a:bodyPr/>
              <a:lstStyle/>
              <a:p>
                <a:r>
                  <a:rPr lang="en-US">
                    <a:noFill/>
                  </a:rPr>
                  <a:t> </a:t>
                </a:r>
              </a:p>
            </p:txBody>
          </p:sp>
        </mc:Fallback>
      </mc:AlternateContent>
      <p:cxnSp>
        <p:nvCxnSpPr>
          <p:cNvPr id="5" name="Straight Arrow Connector 4"/>
          <p:cNvCxnSpPr/>
          <p:nvPr/>
        </p:nvCxnSpPr>
        <p:spPr>
          <a:xfrm flipV="1">
            <a:off x="3684896" y="3671248"/>
            <a:ext cx="900753" cy="1364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 name="Straight Arrow Connector 5"/>
          <p:cNvCxnSpPr/>
          <p:nvPr/>
        </p:nvCxnSpPr>
        <p:spPr>
          <a:xfrm flipV="1">
            <a:off x="3562066" y="3332328"/>
            <a:ext cx="900753" cy="1364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18049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0740" y="973668"/>
            <a:ext cx="4675627" cy="706964"/>
          </a:xfrm>
        </p:spPr>
        <p:txBody>
          <a:bodyPr/>
          <a:lstStyle/>
          <a:p>
            <a:r>
              <a:rPr lang="en-US" b="1" dirty="0">
                <a:latin typeface="Times New Roman" panose="02020603050405020304" pitchFamily="18" charset="0"/>
                <a:cs typeface="Times New Roman" panose="02020603050405020304" pitchFamily="18" charset="0"/>
              </a:rPr>
              <a:t>Problems</a:t>
            </a:r>
            <a:endParaRPr lang="en-US" dirty="0"/>
          </a:p>
        </p:txBody>
      </p:sp>
      <p:sp>
        <p:nvSpPr>
          <p:cNvPr id="3" name="Content Placeholder 2"/>
          <p:cNvSpPr>
            <a:spLocks noGrp="1"/>
          </p:cNvSpPr>
          <p:nvPr>
            <p:ph idx="1"/>
          </p:nvPr>
        </p:nvSpPr>
        <p:spPr>
          <a:xfrm>
            <a:off x="887104" y="2603500"/>
            <a:ext cx="10399595" cy="3416300"/>
          </a:xfrm>
        </p:spPr>
        <p:txBody>
          <a:bodyPr/>
          <a:lstStyle/>
          <a:p>
            <a:r>
              <a:rPr lang="en-US" sz="2400" b="1" dirty="0">
                <a:solidFill>
                  <a:schemeClr val="tx1"/>
                </a:solidFill>
                <a:latin typeface="Times New Roman" panose="02020603050405020304" pitchFamily="18" charset="0"/>
                <a:cs typeface="Times New Roman" panose="02020603050405020304" pitchFamily="18" charset="0"/>
              </a:rPr>
              <a:t>Examples:</a:t>
            </a:r>
            <a:r>
              <a:rPr lang="en-US" dirty="0">
                <a:solidFill>
                  <a:schemeClr val="tx1"/>
                </a:solidFill>
                <a:latin typeface="Times New Roman" panose="02020603050405020304" pitchFamily="18" charset="0"/>
                <a:cs typeface="Times New Roman" panose="02020603050405020304" pitchFamily="18" charset="0"/>
              </a:rPr>
              <a:t> </a:t>
            </a:r>
            <a:r>
              <a:rPr lang="en-US" sz="2200" b="1" dirty="0">
                <a:solidFill>
                  <a:schemeClr val="tx1"/>
                </a:solidFill>
                <a:latin typeface="Times New Roman" panose="02020603050405020304" pitchFamily="18" charset="0"/>
                <a:cs typeface="Times New Roman" panose="02020603050405020304" pitchFamily="18" charset="0"/>
              </a:rPr>
              <a:t>Determine if the following systems are time-invariant or time-variant,</a:t>
            </a:r>
          </a:p>
          <a:p>
            <a:pPr marL="0" indent="0">
              <a:buNone/>
            </a:pPr>
            <a:endParaRPr lang="en-US" b="1" dirty="0">
              <a:solidFill>
                <a:schemeClr val="tx1"/>
              </a:solidFill>
              <a:latin typeface="Times New Roman" panose="02020603050405020304" pitchFamily="18" charset="0"/>
              <a:cs typeface="Times New Roman" panose="02020603050405020304" pitchFamily="18" charset="0"/>
            </a:endParaRPr>
          </a:p>
          <a:p>
            <a:pPr marL="0" indent="0">
              <a:buNone/>
            </a:pPr>
            <a:r>
              <a:rPr lang="en-US" b="1" dirty="0">
                <a:solidFill>
                  <a:schemeClr val="tx1"/>
                </a:solidFill>
                <a:latin typeface="Times New Roman" panose="02020603050405020304" pitchFamily="18" charset="0"/>
                <a:cs typeface="Times New Roman" panose="02020603050405020304" pitchFamily="18" charset="0"/>
              </a:rPr>
              <a:t>                  </a:t>
            </a:r>
            <a:r>
              <a:rPr lang="en-US" b="1" dirty="0" smtClean="0">
                <a:solidFill>
                  <a:schemeClr val="tx1"/>
                </a:solidFill>
                <a:latin typeface="Times New Roman" panose="02020603050405020304" pitchFamily="18" charset="0"/>
                <a:cs typeface="Times New Roman" panose="02020603050405020304" pitchFamily="18" charset="0"/>
              </a:rPr>
              <a:t>        </a:t>
            </a:r>
            <a:r>
              <a:rPr lang="en-US" b="1" dirty="0">
                <a:solidFill>
                  <a:schemeClr val="tx1"/>
                </a:solidFill>
                <a:latin typeface="Times New Roman" panose="02020603050405020304" pitchFamily="18" charset="0"/>
                <a:cs typeface="Times New Roman" panose="02020603050405020304" pitchFamily="18" charset="0"/>
              </a:rPr>
              <a:t>(</a:t>
            </a:r>
            <a:r>
              <a:rPr lang="en-US" sz="2200" b="1" dirty="0">
                <a:solidFill>
                  <a:schemeClr val="tx1"/>
                </a:solidFill>
                <a:latin typeface="Times New Roman" panose="02020603050405020304" pitchFamily="18" charset="0"/>
                <a:cs typeface="Times New Roman" panose="02020603050405020304" pitchFamily="18" charset="0"/>
              </a:rPr>
              <a:t>a)  y(n)= x(n)-x(n-1)</a:t>
            </a:r>
          </a:p>
          <a:p>
            <a:pPr marL="0" indent="0">
              <a:buNone/>
            </a:pPr>
            <a:r>
              <a:rPr lang="en-US" sz="2200" b="1" dirty="0">
                <a:solidFill>
                  <a:schemeClr val="tx1"/>
                </a:solidFill>
                <a:latin typeface="Times New Roman" panose="02020603050405020304" pitchFamily="18" charset="0"/>
                <a:cs typeface="Times New Roman" panose="02020603050405020304" pitchFamily="18" charset="0"/>
              </a:rPr>
              <a:t>                     (b)  y(n)= n x(n)</a:t>
            </a:r>
          </a:p>
          <a:p>
            <a:pPr marL="0" indent="0">
              <a:buNone/>
            </a:pPr>
            <a:r>
              <a:rPr lang="en-US" sz="2200" b="1" dirty="0">
                <a:solidFill>
                  <a:schemeClr val="tx1"/>
                </a:solidFill>
                <a:latin typeface="Times New Roman" panose="02020603050405020304" pitchFamily="18" charset="0"/>
                <a:cs typeface="Times New Roman" panose="02020603050405020304" pitchFamily="18" charset="0"/>
              </a:rPr>
              <a:t>                     (c)  y(n)= x(-</a:t>
            </a:r>
            <a:r>
              <a:rPr lang="en-US" sz="2200" b="1" dirty="0" smtClean="0">
                <a:solidFill>
                  <a:schemeClr val="tx1"/>
                </a:solidFill>
                <a:latin typeface="Times New Roman" panose="02020603050405020304" pitchFamily="18" charset="0"/>
                <a:cs typeface="Times New Roman" panose="02020603050405020304" pitchFamily="18" charset="0"/>
              </a:rPr>
              <a:t>n)</a:t>
            </a:r>
            <a:endParaRPr lang="en-US" sz="2200" b="1" dirty="0">
              <a:solidFill>
                <a:schemeClr val="tx1"/>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064097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996286" y="2838734"/>
                <a:ext cx="10563367" cy="3766782"/>
              </a:xfrm>
            </p:spPr>
            <p:txBody>
              <a:bodyPr>
                <a:normAutofit/>
              </a:bodyPr>
              <a:lstStyle/>
              <a:p>
                <a:r>
                  <a:rPr lang="en-US" sz="2400" b="1" dirty="0" smtClean="0">
                    <a:solidFill>
                      <a:schemeClr val="tx1"/>
                    </a:solidFill>
                    <a:latin typeface="Times New Roman" panose="02020603050405020304" pitchFamily="18" charset="0"/>
                    <a:cs typeface="Times New Roman" panose="02020603050405020304" pitchFamily="18" charset="0"/>
                  </a:rPr>
                  <a:t>Linear Versus Non-linear System: </a:t>
                </a:r>
                <a:r>
                  <a:rPr lang="en-US" sz="2200" dirty="0">
                    <a:solidFill>
                      <a:schemeClr val="tx1"/>
                    </a:solidFill>
                    <a:latin typeface="Times New Roman" panose="02020603050405020304" pitchFamily="18" charset="0"/>
                    <a:cs typeface="Times New Roman" panose="02020603050405020304" pitchFamily="18" charset="0"/>
                  </a:rPr>
                  <a:t>A </a:t>
                </a:r>
                <a:r>
                  <a:rPr lang="en-US" sz="2200" dirty="0" smtClean="0">
                    <a:solidFill>
                      <a:schemeClr val="tx1"/>
                    </a:solidFill>
                    <a:latin typeface="Times New Roman" panose="02020603050405020304" pitchFamily="18" charset="0"/>
                    <a:cs typeface="Times New Roman" panose="02020603050405020304" pitchFamily="18" charset="0"/>
                  </a:rPr>
                  <a:t> relaxed </a:t>
                </a:r>
                <a14:m>
                  <m:oMath xmlns:m="http://schemas.openxmlformats.org/officeDocument/2006/math">
                    <m:r>
                      <a:rPr lang="en-US" sz="2200" b="1" i="1">
                        <a:solidFill>
                          <a:schemeClr val="tx1"/>
                        </a:solidFill>
                        <a:latin typeface="Cambria Math" panose="02040503050406030204" pitchFamily="18" charset="0"/>
                        <a:ea typeface="Cambria Math" panose="02040503050406030204" pitchFamily="18" charset="0"/>
                      </a:rPr>
                      <m:t>𝝉</m:t>
                    </m:r>
                  </m:oMath>
                </a14:m>
                <a:r>
                  <a:rPr lang="en-US" sz="2200" dirty="0">
                    <a:solidFill>
                      <a:schemeClr val="tx1"/>
                    </a:solidFill>
                    <a:latin typeface="Times New Roman" panose="02020603050405020304" pitchFamily="18" charset="0"/>
                    <a:cs typeface="Times New Roman" panose="02020603050405020304" pitchFamily="18" charset="0"/>
                  </a:rPr>
                  <a:t> </a:t>
                </a:r>
                <a:r>
                  <a:rPr lang="en-US" sz="2200" dirty="0" smtClean="0">
                    <a:solidFill>
                      <a:schemeClr val="tx1"/>
                    </a:solidFill>
                    <a:latin typeface="Times New Roman" panose="02020603050405020304" pitchFamily="18" charset="0"/>
                    <a:cs typeface="Times New Roman" panose="02020603050405020304" pitchFamily="18" charset="0"/>
                  </a:rPr>
                  <a:t>system </a:t>
                </a:r>
                <a:r>
                  <a:rPr lang="en-US" sz="2200" dirty="0">
                    <a:solidFill>
                      <a:schemeClr val="tx1"/>
                    </a:solidFill>
                    <a:latin typeface="Times New Roman" panose="02020603050405020304" pitchFamily="18" charset="0"/>
                    <a:cs typeface="Times New Roman" panose="02020603050405020304" pitchFamily="18" charset="0"/>
                  </a:rPr>
                  <a:t>is </a:t>
                </a:r>
                <a:r>
                  <a:rPr lang="en-US" sz="2200" dirty="0" smtClean="0">
                    <a:solidFill>
                      <a:schemeClr val="tx1"/>
                    </a:solidFill>
                    <a:latin typeface="Times New Roman" panose="02020603050405020304" pitchFamily="18" charset="0"/>
                    <a:cs typeface="Times New Roman" panose="02020603050405020304" pitchFamily="18" charset="0"/>
                  </a:rPr>
                  <a:t>linear </a:t>
                </a:r>
                <a:r>
                  <a:rPr lang="en-US" sz="2200" dirty="0">
                    <a:solidFill>
                      <a:schemeClr val="tx1"/>
                    </a:solidFill>
                    <a:latin typeface="Times New Roman" panose="02020603050405020304" pitchFamily="18" charset="0"/>
                    <a:cs typeface="Times New Roman" panose="02020603050405020304" pitchFamily="18" charset="0"/>
                  </a:rPr>
                  <a:t>if </a:t>
                </a:r>
                <a:r>
                  <a:rPr lang="en-US" sz="2200" dirty="0" smtClean="0">
                    <a:solidFill>
                      <a:schemeClr val="tx1"/>
                    </a:solidFill>
                    <a:latin typeface="Times New Roman" panose="02020603050405020304" pitchFamily="18" charset="0"/>
                    <a:cs typeface="Times New Roman" panose="02020603050405020304" pitchFamily="18" charset="0"/>
                  </a:rPr>
                  <a:t>and </a:t>
                </a:r>
                <a:r>
                  <a:rPr lang="en-US" sz="2200" dirty="0">
                    <a:solidFill>
                      <a:schemeClr val="tx1"/>
                    </a:solidFill>
                    <a:latin typeface="Times New Roman" panose="02020603050405020304" pitchFamily="18" charset="0"/>
                    <a:cs typeface="Times New Roman" panose="02020603050405020304" pitchFamily="18" charset="0"/>
                  </a:rPr>
                  <a:t>only </a:t>
                </a:r>
                <a:r>
                  <a:rPr lang="en-US" sz="2200" dirty="0" smtClean="0">
                    <a:solidFill>
                      <a:schemeClr val="tx1"/>
                    </a:solidFill>
                    <a:latin typeface="Times New Roman" panose="02020603050405020304" pitchFamily="18" charset="0"/>
                    <a:cs typeface="Times New Roman" panose="02020603050405020304" pitchFamily="18" charset="0"/>
                  </a:rPr>
                  <a:t>if </a:t>
                </a:r>
              </a:p>
              <a:p>
                <a:pPr marL="0" indent="0">
                  <a:buNone/>
                </a:pPr>
                <a:r>
                  <a:rPr lang="en-US" sz="2200" b="1" dirty="0" smtClean="0">
                    <a:solidFill>
                      <a:schemeClr val="tx1"/>
                    </a:solidFill>
                    <a:latin typeface="Times New Roman" panose="02020603050405020304" pitchFamily="18" charset="0"/>
                    <a:ea typeface="Cambria Math" panose="02040503050406030204" pitchFamily="18" charset="0"/>
                    <a:cs typeface="Times New Roman" panose="02020603050405020304" pitchFamily="18" charset="0"/>
                  </a:rPr>
                  <a:t>                         </a:t>
                </a:r>
                <a14:m>
                  <m:oMath xmlns:m="http://schemas.openxmlformats.org/officeDocument/2006/math">
                    <m:r>
                      <a:rPr lang="en-US" sz="2200" b="1" i="1">
                        <a:solidFill>
                          <a:schemeClr val="tx1"/>
                        </a:solidFill>
                        <a:latin typeface="Cambria Math" panose="02040503050406030204" pitchFamily="18" charset="0"/>
                        <a:ea typeface="Cambria Math" panose="02040503050406030204" pitchFamily="18" charset="0"/>
                      </a:rPr>
                      <m:t>𝝉</m:t>
                    </m:r>
                  </m:oMath>
                </a14:m>
                <a:r>
                  <a:rPr lang="pt-BR" sz="2200" i="1" dirty="0" smtClean="0">
                    <a:solidFill>
                      <a:schemeClr val="tx1"/>
                    </a:solidFill>
                    <a:latin typeface="Times New Roman" panose="02020603050405020304" pitchFamily="18" charset="0"/>
                    <a:cs typeface="Times New Roman" panose="02020603050405020304" pitchFamily="18" charset="0"/>
                  </a:rPr>
                  <a:t> </a:t>
                </a:r>
                <a:r>
                  <a:rPr lang="pt-BR" sz="2200" dirty="0" smtClean="0">
                    <a:solidFill>
                      <a:schemeClr val="tx1"/>
                    </a:solidFill>
                    <a:latin typeface="Times New Roman" panose="02020603050405020304" pitchFamily="18" charset="0"/>
                    <a:cs typeface="Times New Roman" panose="02020603050405020304" pitchFamily="18" charset="0"/>
                  </a:rPr>
                  <a:t>[</a:t>
                </a:r>
                <a:r>
                  <a:rPr lang="en-US" sz="2200" dirty="0">
                    <a:solidFill>
                      <a:schemeClr val="tx1"/>
                    </a:solidFill>
                    <a:latin typeface="Times New Roman" panose="02020603050405020304" pitchFamily="18" charset="0"/>
                    <a:cs typeface="Times New Roman" panose="02020603050405020304" pitchFamily="18" charset="0"/>
                  </a:rPr>
                  <a:t>a</a:t>
                </a:r>
                <a:r>
                  <a:rPr lang="en-US" sz="2200" baseline="-25000" dirty="0">
                    <a:solidFill>
                      <a:schemeClr val="tx1"/>
                    </a:solidFill>
                    <a:latin typeface="Times New Roman" panose="02020603050405020304" pitchFamily="18" charset="0"/>
                    <a:cs typeface="Times New Roman" panose="02020603050405020304" pitchFamily="18" charset="0"/>
                  </a:rPr>
                  <a:t>1</a:t>
                </a:r>
                <a:r>
                  <a:rPr lang="en-US" sz="2200" dirty="0">
                    <a:solidFill>
                      <a:schemeClr val="tx1"/>
                    </a:solidFill>
                    <a:latin typeface="Times New Roman" panose="02020603050405020304" pitchFamily="18" charset="0"/>
                    <a:cs typeface="Times New Roman" panose="02020603050405020304" pitchFamily="18" charset="0"/>
                  </a:rPr>
                  <a:t>x</a:t>
                </a:r>
                <a:r>
                  <a:rPr lang="en-US" sz="2200" baseline="-25000" dirty="0">
                    <a:solidFill>
                      <a:schemeClr val="tx1"/>
                    </a:solidFill>
                    <a:latin typeface="Times New Roman" panose="02020603050405020304" pitchFamily="18" charset="0"/>
                    <a:cs typeface="Times New Roman" panose="02020603050405020304" pitchFamily="18" charset="0"/>
                  </a:rPr>
                  <a:t>1</a:t>
                </a:r>
                <a:r>
                  <a:rPr lang="en-US" sz="2200" dirty="0">
                    <a:solidFill>
                      <a:schemeClr val="tx1"/>
                    </a:solidFill>
                    <a:latin typeface="Times New Roman" panose="02020603050405020304" pitchFamily="18" charset="0"/>
                    <a:cs typeface="Times New Roman" panose="02020603050405020304" pitchFamily="18" charset="0"/>
                  </a:rPr>
                  <a:t>(n) </a:t>
                </a:r>
                <a:r>
                  <a:rPr lang="pt-BR" sz="2200" i="1" dirty="0" smtClean="0">
                    <a:solidFill>
                      <a:schemeClr val="tx1"/>
                    </a:solidFill>
                    <a:latin typeface="Times New Roman" panose="02020603050405020304" pitchFamily="18" charset="0"/>
                    <a:cs typeface="Times New Roman" panose="02020603050405020304" pitchFamily="18" charset="0"/>
                  </a:rPr>
                  <a:t>+ </a:t>
                </a:r>
                <a:r>
                  <a:rPr lang="en-US" sz="2200" dirty="0">
                    <a:solidFill>
                      <a:schemeClr val="tx1"/>
                    </a:solidFill>
                    <a:latin typeface="Times New Roman" panose="02020603050405020304" pitchFamily="18" charset="0"/>
                    <a:cs typeface="Times New Roman" panose="02020603050405020304" pitchFamily="18" charset="0"/>
                  </a:rPr>
                  <a:t>a</a:t>
                </a:r>
                <a:r>
                  <a:rPr lang="en-US" sz="2200" baseline="-25000" dirty="0">
                    <a:solidFill>
                      <a:schemeClr val="tx1"/>
                    </a:solidFill>
                    <a:latin typeface="Times New Roman" panose="02020603050405020304" pitchFamily="18" charset="0"/>
                    <a:cs typeface="Times New Roman" panose="02020603050405020304" pitchFamily="18" charset="0"/>
                  </a:rPr>
                  <a:t>2</a:t>
                </a:r>
                <a:r>
                  <a:rPr lang="en-US" sz="2200" dirty="0">
                    <a:solidFill>
                      <a:schemeClr val="tx1"/>
                    </a:solidFill>
                    <a:latin typeface="Times New Roman" panose="02020603050405020304" pitchFamily="18" charset="0"/>
                    <a:cs typeface="Times New Roman" panose="02020603050405020304" pitchFamily="18" charset="0"/>
                  </a:rPr>
                  <a:t>x</a:t>
                </a:r>
                <a:r>
                  <a:rPr lang="en-US" sz="2200" baseline="-25000" dirty="0">
                    <a:solidFill>
                      <a:schemeClr val="tx1"/>
                    </a:solidFill>
                    <a:latin typeface="Times New Roman" panose="02020603050405020304" pitchFamily="18" charset="0"/>
                    <a:cs typeface="Times New Roman" panose="02020603050405020304" pitchFamily="18" charset="0"/>
                  </a:rPr>
                  <a:t>2</a:t>
                </a:r>
                <a:r>
                  <a:rPr lang="en-US" sz="2200" dirty="0">
                    <a:solidFill>
                      <a:schemeClr val="tx1"/>
                    </a:solidFill>
                    <a:latin typeface="Times New Roman" panose="02020603050405020304" pitchFamily="18" charset="0"/>
                    <a:cs typeface="Times New Roman" panose="02020603050405020304" pitchFamily="18" charset="0"/>
                  </a:rPr>
                  <a:t>(n</a:t>
                </a:r>
                <a:r>
                  <a:rPr lang="en-US" sz="2200" dirty="0" smtClean="0">
                    <a:solidFill>
                      <a:schemeClr val="tx1"/>
                    </a:solidFill>
                    <a:latin typeface="Times New Roman" panose="02020603050405020304" pitchFamily="18" charset="0"/>
                    <a:cs typeface="Times New Roman" panose="02020603050405020304" pitchFamily="18" charset="0"/>
                  </a:rPr>
                  <a:t>)</a:t>
                </a:r>
                <a:r>
                  <a:rPr lang="pt-BR" sz="2200" dirty="0" smtClean="0">
                    <a:solidFill>
                      <a:schemeClr val="tx1"/>
                    </a:solidFill>
                    <a:latin typeface="Times New Roman" panose="02020603050405020304" pitchFamily="18" charset="0"/>
                    <a:cs typeface="Times New Roman" panose="02020603050405020304" pitchFamily="18" charset="0"/>
                  </a:rPr>
                  <a:t>]</a:t>
                </a:r>
                <a:r>
                  <a:rPr lang="pt-BR" sz="2200" i="1" dirty="0" smtClean="0">
                    <a:solidFill>
                      <a:schemeClr val="tx1"/>
                    </a:solidFill>
                    <a:latin typeface="Times New Roman" panose="02020603050405020304" pitchFamily="18" charset="0"/>
                    <a:cs typeface="Times New Roman" panose="02020603050405020304" pitchFamily="18" charset="0"/>
                  </a:rPr>
                  <a:t> </a:t>
                </a:r>
                <a:r>
                  <a:rPr lang="pt-BR" sz="2200" dirty="0">
                    <a:solidFill>
                      <a:schemeClr val="tx1"/>
                    </a:solidFill>
                    <a:latin typeface="Times New Roman" panose="02020603050405020304" pitchFamily="18" charset="0"/>
                    <a:cs typeface="Times New Roman" panose="02020603050405020304" pitchFamily="18" charset="0"/>
                  </a:rPr>
                  <a:t>= </a:t>
                </a:r>
                <a:r>
                  <a:rPr lang="en-US" sz="2200" dirty="0">
                    <a:solidFill>
                      <a:schemeClr val="tx1"/>
                    </a:solidFill>
                    <a:latin typeface="Times New Roman" panose="02020603050405020304" pitchFamily="18" charset="0"/>
                    <a:cs typeface="Times New Roman" panose="02020603050405020304" pitchFamily="18" charset="0"/>
                  </a:rPr>
                  <a:t>a</a:t>
                </a:r>
                <a:r>
                  <a:rPr lang="en-US" sz="2200" baseline="-25000" dirty="0">
                    <a:solidFill>
                      <a:schemeClr val="tx1"/>
                    </a:solidFill>
                    <a:latin typeface="Times New Roman" panose="02020603050405020304" pitchFamily="18" charset="0"/>
                    <a:cs typeface="Times New Roman" panose="02020603050405020304" pitchFamily="18" charset="0"/>
                  </a:rPr>
                  <a:t>1</a:t>
                </a:r>
                <a14:m>
                  <m:oMath xmlns:m="http://schemas.openxmlformats.org/officeDocument/2006/math">
                    <m:r>
                      <a:rPr lang="en-US" sz="2200" b="1" i="1">
                        <a:solidFill>
                          <a:schemeClr val="tx1"/>
                        </a:solidFill>
                        <a:latin typeface="Cambria Math" panose="02040503050406030204" pitchFamily="18" charset="0"/>
                        <a:ea typeface="Cambria Math" panose="02040503050406030204" pitchFamily="18" charset="0"/>
                      </a:rPr>
                      <m:t>𝝉</m:t>
                    </m:r>
                  </m:oMath>
                </a14:m>
                <a:r>
                  <a:rPr lang="pt-BR" sz="2200" dirty="0" smtClean="0">
                    <a:solidFill>
                      <a:schemeClr val="tx1"/>
                    </a:solidFill>
                    <a:latin typeface="Times New Roman" panose="02020603050405020304" pitchFamily="18" charset="0"/>
                    <a:cs typeface="Times New Roman" panose="02020603050405020304" pitchFamily="18" charset="0"/>
                  </a:rPr>
                  <a:t>[</a:t>
                </a:r>
                <a:r>
                  <a:rPr lang="en-US" sz="2200" dirty="0">
                    <a:solidFill>
                      <a:schemeClr val="tx1"/>
                    </a:solidFill>
                    <a:latin typeface="Times New Roman" panose="02020603050405020304" pitchFamily="18" charset="0"/>
                    <a:cs typeface="Times New Roman" panose="02020603050405020304" pitchFamily="18" charset="0"/>
                  </a:rPr>
                  <a:t>x</a:t>
                </a:r>
                <a:r>
                  <a:rPr lang="en-US" sz="2200" baseline="-25000" dirty="0">
                    <a:solidFill>
                      <a:schemeClr val="tx1"/>
                    </a:solidFill>
                    <a:latin typeface="Times New Roman" panose="02020603050405020304" pitchFamily="18" charset="0"/>
                    <a:cs typeface="Times New Roman" panose="02020603050405020304" pitchFamily="18" charset="0"/>
                  </a:rPr>
                  <a:t>1</a:t>
                </a:r>
                <a:r>
                  <a:rPr lang="en-US" sz="2200" dirty="0">
                    <a:solidFill>
                      <a:schemeClr val="tx1"/>
                    </a:solidFill>
                    <a:latin typeface="Times New Roman" panose="02020603050405020304" pitchFamily="18" charset="0"/>
                    <a:cs typeface="Times New Roman" panose="02020603050405020304" pitchFamily="18" charset="0"/>
                  </a:rPr>
                  <a:t>(n) </a:t>
                </a:r>
                <a:r>
                  <a:rPr lang="pt-BR" sz="2200" dirty="0" smtClean="0">
                    <a:solidFill>
                      <a:schemeClr val="tx1"/>
                    </a:solidFill>
                    <a:latin typeface="Times New Roman" panose="02020603050405020304" pitchFamily="18" charset="0"/>
                    <a:cs typeface="Times New Roman" panose="02020603050405020304" pitchFamily="18" charset="0"/>
                  </a:rPr>
                  <a:t>] </a:t>
                </a:r>
                <a:r>
                  <a:rPr lang="pt-BR" sz="2200" i="1" dirty="0">
                    <a:solidFill>
                      <a:schemeClr val="tx1"/>
                    </a:solidFill>
                    <a:latin typeface="Times New Roman" panose="02020603050405020304" pitchFamily="18" charset="0"/>
                    <a:cs typeface="Times New Roman" panose="02020603050405020304" pitchFamily="18" charset="0"/>
                  </a:rPr>
                  <a:t>+ </a:t>
                </a:r>
                <a:r>
                  <a:rPr lang="en-US" sz="2200" dirty="0">
                    <a:solidFill>
                      <a:schemeClr val="tx1"/>
                    </a:solidFill>
                    <a:latin typeface="Times New Roman" panose="02020603050405020304" pitchFamily="18" charset="0"/>
                    <a:cs typeface="Times New Roman" panose="02020603050405020304" pitchFamily="18" charset="0"/>
                  </a:rPr>
                  <a:t>a</a:t>
                </a:r>
                <a:r>
                  <a:rPr lang="en-US" sz="2200" baseline="-25000" dirty="0">
                    <a:solidFill>
                      <a:schemeClr val="tx1"/>
                    </a:solidFill>
                    <a:latin typeface="Times New Roman" panose="02020603050405020304" pitchFamily="18" charset="0"/>
                    <a:cs typeface="Times New Roman" panose="02020603050405020304" pitchFamily="18" charset="0"/>
                  </a:rPr>
                  <a:t>2</a:t>
                </a:r>
                <a:r>
                  <a:rPr lang="pt-BR" sz="2200" i="1" dirty="0" smtClean="0">
                    <a:solidFill>
                      <a:schemeClr val="tx1"/>
                    </a:solidFill>
                    <a:latin typeface="Times New Roman" panose="02020603050405020304" pitchFamily="18" charset="0"/>
                    <a:cs typeface="Times New Roman" panose="02020603050405020304" pitchFamily="18" charset="0"/>
                  </a:rPr>
                  <a:t> </a:t>
                </a:r>
                <a14:m>
                  <m:oMath xmlns:m="http://schemas.openxmlformats.org/officeDocument/2006/math">
                    <m:r>
                      <a:rPr lang="en-US" sz="2200" b="1" i="1">
                        <a:solidFill>
                          <a:schemeClr val="tx1"/>
                        </a:solidFill>
                        <a:latin typeface="Cambria Math" panose="02040503050406030204" pitchFamily="18" charset="0"/>
                        <a:ea typeface="Cambria Math" panose="02040503050406030204" pitchFamily="18" charset="0"/>
                      </a:rPr>
                      <m:t>𝝉</m:t>
                    </m:r>
                  </m:oMath>
                </a14:m>
                <a:r>
                  <a:rPr lang="pt-BR" sz="2200" i="1" dirty="0">
                    <a:solidFill>
                      <a:schemeClr val="tx1"/>
                    </a:solidFill>
                    <a:latin typeface="Times New Roman" panose="02020603050405020304" pitchFamily="18" charset="0"/>
                    <a:cs typeface="Times New Roman" panose="02020603050405020304" pitchFamily="18" charset="0"/>
                  </a:rPr>
                  <a:t> </a:t>
                </a:r>
                <a:r>
                  <a:rPr lang="pt-BR" sz="2200" dirty="0" smtClean="0">
                    <a:solidFill>
                      <a:schemeClr val="tx1"/>
                    </a:solidFill>
                    <a:latin typeface="Times New Roman" panose="02020603050405020304" pitchFamily="18" charset="0"/>
                    <a:cs typeface="Times New Roman" panose="02020603050405020304" pitchFamily="18" charset="0"/>
                  </a:rPr>
                  <a:t>[</a:t>
                </a:r>
                <a:r>
                  <a:rPr lang="en-US" sz="2200" dirty="0">
                    <a:solidFill>
                      <a:schemeClr val="tx1"/>
                    </a:solidFill>
                    <a:latin typeface="Times New Roman" panose="02020603050405020304" pitchFamily="18" charset="0"/>
                    <a:cs typeface="Times New Roman" panose="02020603050405020304" pitchFamily="18" charset="0"/>
                  </a:rPr>
                  <a:t>x</a:t>
                </a:r>
                <a:r>
                  <a:rPr lang="en-US" sz="2200" baseline="-25000" dirty="0">
                    <a:solidFill>
                      <a:schemeClr val="tx1"/>
                    </a:solidFill>
                    <a:latin typeface="Times New Roman" panose="02020603050405020304" pitchFamily="18" charset="0"/>
                    <a:cs typeface="Times New Roman" panose="02020603050405020304" pitchFamily="18" charset="0"/>
                  </a:rPr>
                  <a:t>2</a:t>
                </a:r>
                <a:r>
                  <a:rPr lang="en-US" sz="2200" dirty="0">
                    <a:solidFill>
                      <a:schemeClr val="tx1"/>
                    </a:solidFill>
                    <a:latin typeface="Times New Roman" panose="02020603050405020304" pitchFamily="18" charset="0"/>
                    <a:cs typeface="Times New Roman" panose="02020603050405020304" pitchFamily="18" charset="0"/>
                  </a:rPr>
                  <a:t>(n</a:t>
                </a:r>
                <a:r>
                  <a:rPr lang="en-US" sz="2200" dirty="0" smtClean="0">
                    <a:solidFill>
                      <a:schemeClr val="tx1"/>
                    </a:solidFill>
                    <a:latin typeface="Times New Roman" panose="02020603050405020304" pitchFamily="18" charset="0"/>
                    <a:cs typeface="Times New Roman" panose="02020603050405020304" pitchFamily="18" charset="0"/>
                  </a:rPr>
                  <a:t>)</a:t>
                </a:r>
                <a:r>
                  <a:rPr lang="pt-BR" sz="2200" dirty="0" smtClean="0">
                    <a:solidFill>
                      <a:schemeClr val="tx1"/>
                    </a:solidFill>
                    <a:latin typeface="Times New Roman" panose="02020603050405020304" pitchFamily="18" charset="0"/>
                    <a:cs typeface="Times New Roman" panose="02020603050405020304" pitchFamily="18" charset="0"/>
                  </a:rPr>
                  <a:t>]</a:t>
                </a:r>
                <a:r>
                  <a:rPr lang="pt-BR" sz="2200" i="1" dirty="0" smtClean="0">
                    <a:solidFill>
                      <a:schemeClr val="tx1"/>
                    </a:solidFill>
                    <a:latin typeface="Times New Roman" panose="02020603050405020304" pitchFamily="18" charset="0"/>
                    <a:cs typeface="Times New Roman" panose="02020603050405020304" pitchFamily="18" charset="0"/>
                  </a:rPr>
                  <a:t> </a:t>
                </a:r>
              </a:p>
              <a:p>
                <a:pPr marL="0" indent="0">
                  <a:buNone/>
                </a:pPr>
                <a:r>
                  <a:rPr lang="en-US" sz="2200" dirty="0" smtClean="0">
                    <a:solidFill>
                      <a:schemeClr val="tx1"/>
                    </a:solidFill>
                    <a:latin typeface="Times New Roman" panose="02020603050405020304" pitchFamily="18" charset="0"/>
                    <a:cs typeface="Times New Roman" panose="02020603050405020304" pitchFamily="18" charset="0"/>
                  </a:rPr>
                  <a:t>for </a:t>
                </a:r>
                <a:r>
                  <a:rPr lang="en-US" sz="2200" dirty="0">
                    <a:solidFill>
                      <a:schemeClr val="tx1"/>
                    </a:solidFill>
                    <a:latin typeface="Times New Roman" panose="02020603050405020304" pitchFamily="18" charset="0"/>
                    <a:cs typeface="Times New Roman" panose="02020603050405020304" pitchFamily="18" charset="0"/>
                  </a:rPr>
                  <a:t>any arbitrary </a:t>
                </a:r>
                <a:r>
                  <a:rPr lang="en-US" sz="2200" dirty="0" smtClean="0">
                    <a:solidFill>
                      <a:schemeClr val="tx1"/>
                    </a:solidFill>
                    <a:latin typeface="Times New Roman" panose="02020603050405020304" pitchFamily="18" charset="0"/>
                    <a:cs typeface="Times New Roman" panose="02020603050405020304" pitchFamily="18" charset="0"/>
                  </a:rPr>
                  <a:t>input </a:t>
                </a:r>
                <a:r>
                  <a:rPr lang="en-US" sz="2200" dirty="0">
                    <a:solidFill>
                      <a:schemeClr val="tx1"/>
                    </a:solidFill>
                    <a:latin typeface="Times New Roman" panose="02020603050405020304" pitchFamily="18" charset="0"/>
                    <a:cs typeface="Times New Roman" panose="02020603050405020304" pitchFamily="18" charset="0"/>
                  </a:rPr>
                  <a:t>sequences x</a:t>
                </a:r>
                <a:r>
                  <a:rPr lang="en-US" sz="2200" baseline="-25000" dirty="0">
                    <a:solidFill>
                      <a:schemeClr val="tx1"/>
                    </a:solidFill>
                    <a:latin typeface="Times New Roman" panose="02020603050405020304" pitchFamily="18" charset="0"/>
                    <a:cs typeface="Times New Roman" panose="02020603050405020304" pitchFamily="18" charset="0"/>
                  </a:rPr>
                  <a:t>1</a:t>
                </a:r>
                <a:r>
                  <a:rPr lang="en-US" sz="2200" dirty="0">
                    <a:solidFill>
                      <a:schemeClr val="tx1"/>
                    </a:solidFill>
                    <a:latin typeface="Times New Roman" panose="02020603050405020304" pitchFamily="18" charset="0"/>
                    <a:cs typeface="Times New Roman" panose="02020603050405020304" pitchFamily="18" charset="0"/>
                  </a:rPr>
                  <a:t>(n) </a:t>
                </a:r>
                <a:r>
                  <a:rPr lang="en-US" sz="2200" dirty="0" smtClean="0">
                    <a:solidFill>
                      <a:schemeClr val="tx1"/>
                    </a:solidFill>
                    <a:latin typeface="Times New Roman" panose="02020603050405020304" pitchFamily="18" charset="0"/>
                    <a:cs typeface="Times New Roman" panose="02020603050405020304" pitchFamily="18" charset="0"/>
                  </a:rPr>
                  <a:t>and x</a:t>
                </a:r>
                <a:r>
                  <a:rPr lang="en-US" sz="2200" baseline="-25000" dirty="0" smtClean="0">
                    <a:solidFill>
                      <a:schemeClr val="tx1"/>
                    </a:solidFill>
                    <a:latin typeface="Times New Roman" panose="02020603050405020304" pitchFamily="18" charset="0"/>
                    <a:cs typeface="Times New Roman" panose="02020603050405020304" pitchFamily="18" charset="0"/>
                  </a:rPr>
                  <a:t>2</a:t>
                </a:r>
                <a:r>
                  <a:rPr lang="en-US" sz="2200" dirty="0" smtClean="0">
                    <a:solidFill>
                      <a:schemeClr val="tx1"/>
                    </a:solidFill>
                    <a:latin typeface="Times New Roman" panose="02020603050405020304" pitchFamily="18" charset="0"/>
                    <a:cs typeface="Times New Roman" panose="02020603050405020304" pitchFamily="18" charset="0"/>
                  </a:rPr>
                  <a:t>(n), and </a:t>
                </a:r>
                <a:r>
                  <a:rPr lang="en-US" sz="2200" dirty="0">
                    <a:solidFill>
                      <a:schemeClr val="tx1"/>
                    </a:solidFill>
                    <a:latin typeface="Times New Roman" panose="02020603050405020304" pitchFamily="18" charset="0"/>
                    <a:cs typeface="Times New Roman" panose="02020603050405020304" pitchFamily="18" charset="0"/>
                  </a:rPr>
                  <a:t>any arbitrary constants a</a:t>
                </a:r>
                <a:r>
                  <a:rPr lang="en-US" sz="2200" baseline="-25000" dirty="0">
                    <a:solidFill>
                      <a:schemeClr val="tx1"/>
                    </a:solidFill>
                    <a:latin typeface="Times New Roman" panose="02020603050405020304" pitchFamily="18" charset="0"/>
                    <a:cs typeface="Times New Roman" panose="02020603050405020304" pitchFamily="18" charset="0"/>
                  </a:rPr>
                  <a:t>1 </a:t>
                </a:r>
                <a:r>
                  <a:rPr lang="en-US" sz="2200" dirty="0" smtClean="0">
                    <a:solidFill>
                      <a:schemeClr val="tx1"/>
                    </a:solidFill>
                    <a:latin typeface="Times New Roman" panose="02020603050405020304" pitchFamily="18" charset="0"/>
                    <a:cs typeface="Times New Roman" panose="02020603050405020304" pitchFamily="18" charset="0"/>
                  </a:rPr>
                  <a:t>and a</a:t>
                </a:r>
                <a:r>
                  <a:rPr lang="en-US" sz="2200" baseline="-25000" dirty="0" smtClean="0">
                    <a:solidFill>
                      <a:schemeClr val="tx1"/>
                    </a:solidFill>
                    <a:latin typeface="Times New Roman" panose="02020603050405020304" pitchFamily="18" charset="0"/>
                    <a:cs typeface="Times New Roman" panose="02020603050405020304" pitchFamily="18" charset="0"/>
                  </a:rPr>
                  <a:t>2</a:t>
                </a:r>
                <a:r>
                  <a:rPr lang="en-US" sz="2200" dirty="0" smtClean="0">
                    <a:solidFill>
                      <a:schemeClr val="tx1"/>
                    </a:solidFill>
                    <a:latin typeface="Times New Roman" panose="02020603050405020304" pitchFamily="18" charset="0"/>
                    <a:cs typeface="Times New Roman" panose="02020603050405020304" pitchFamily="18" charset="0"/>
                  </a:rPr>
                  <a:t> . Otherwise it is non-linear system.</a:t>
                </a:r>
                <a:endParaRPr lang="en-US" sz="2200" dirty="0">
                  <a:solidFill>
                    <a:schemeClr val="tx1"/>
                  </a:solidFill>
                  <a:latin typeface="Times New Roman" panose="02020603050405020304" pitchFamily="18" charset="0"/>
                  <a:cs typeface="Times New Roman" panose="02020603050405020304" pitchFamily="18" charset="0"/>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996286" y="2838734"/>
                <a:ext cx="10563367" cy="3766782"/>
              </a:xfrm>
              <a:blipFill>
                <a:blip r:embed="rId2"/>
                <a:stretch>
                  <a:fillRect l="-750" t="-1294"/>
                </a:stretch>
              </a:blipFill>
            </p:spPr>
            <p:txBody>
              <a:bodyPr/>
              <a:lstStyle/>
              <a:p>
                <a:r>
                  <a:rPr lang="en-US">
                    <a:noFill/>
                  </a:rPr>
                  <a:t> </a:t>
                </a:r>
              </a:p>
            </p:txBody>
          </p:sp>
        </mc:Fallback>
      </mc:AlternateContent>
    </p:spTree>
    <p:extLst>
      <p:ext uri="{BB962C8B-B14F-4D97-AF65-F5344CB8AC3E}">
        <p14:creationId xmlns:p14="http://schemas.microsoft.com/office/powerpoint/2010/main" val="15957397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368</TotalTime>
  <Words>893</Words>
  <Application>Microsoft Office PowerPoint</Application>
  <PresentationFormat>Widescreen</PresentationFormat>
  <Paragraphs>103</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Cambria Math</vt:lpstr>
      <vt:lpstr>Century Gothic</vt:lpstr>
      <vt:lpstr>Times New Roman</vt:lpstr>
      <vt:lpstr>Wingdings</vt:lpstr>
      <vt:lpstr>Wingdings 3</vt:lpstr>
      <vt:lpstr>Ion Boardroom</vt:lpstr>
      <vt:lpstr>Lecture-5: Symmetric(Even) and Anti symmetric(Odd) Signal</vt:lpstr>
      <vt:lpstr>Block Diagram Representation of Discrete-Time Systems</vt:lpstr>
      <vt:lpstr>PowerPoint Presentation</vt:lpstr>
      <vt:lpstr>PowerPoint Presentation</vt:lpstr>
      <vt:lpstr>Problems</vt:lpstr>
      <vt:lpstr>Classification of Discrete-Time System </vt:lpstr>
      <vt:lpstr>PowerPoint Presentation</vt:lpstr>
      <vt:lpstr>Problems</vt:lpstr>
      <vt:lpstr>PowerPoint Presentation</vt:lpstr>
      <vt:lpstr>Problems</vt:lpstr>
      <vt:lpstr>PowerPoint Presentation</vt:lpstr>
      <vt:lpstr>PowerPoint Presentation</vt:lpstr>
      <vt:lpstr>Problems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Lecture-5: symmetric(Even) and Anti symmetric(Odd) Signal</dc:title>
  <dc:creator>Shapna</dc:creator>
  <cp:lastModifiedBy>Shapna</cp:lastModifiedBy>
  <cp:revision>56</cp:revision>
  <dcterms:created xsi:type="dcterms:W3CDTF">2017-01-24T15:28:06Z</dcterms:created>
  <dcterms:modified xsi:type="dcterms:W3CDTF">2017-02-03T16:31:10Z</dcterms:modified>
</cp:coreProperties>
</file>