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4FB"/>
    <a:srgbClr val="A75B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2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1793-E9B7-4A0B-B48A-D72A336435F3}" type="datetimeFigureOut">
              <a:rPr lang="en-US" smtClean="0"/>
              <a:t>6/12/2022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56EBB7-AE2A-46E0-969C-7C87CE2A49F5}" type="slidenum">
              <a:rPr lang="en-US" smtClean="0"/>
              <a:t>‹#›</a:t>
            </a:fld>
            <a:endParaRPr lang="en-US"/>
          </a:p>
        </p:txBody>
      </p:sp>
    </p:spTree>
    <p:extLst>
      <p:ext uri="{BB962C8B-B14F-4D97-AF65-F5344CB8AC3E}">
        <p14:creationId xmlns:p14="http://schemas.microsoft.com/office/powerpoint/2010/main" val="1844326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1</a:t>
            </a:fld>
            <a:endParaRPr lang="en-US"/>
          </a:p>
        </p:txBody>
      </p:sp>
    </p:spTree>
    <p:extLst>
      <p:ext uri="{BB962C8B-B14F-4D97-AF65-F5344CB8AC3E}">
        <p14:creationId xmlns:p14="http://schemas.microsoft.com/office/powerpoint/2010/main" val="114107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940090-CF5E-4438-B753-71A9442EB8C9}"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1378565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0090-CF5E-4438-B753-71A9442EB8C9}"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22884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0090-CF5E-4438-B753-71A9442EB8C9}"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314363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940090-CF5E-4438-B753-71A9442EB8C9}"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38619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940090-CF5E-4438-B753-71A9442EB8C9}"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1257996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940090-CF5E-4438-B753-71A9442EB8C9}"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3405591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940090-CF5E-4438-B753-71A9442EB8C9}" type="datetimeFigureOut">
              <a:rPr lang="en-US" smtClean="0"/>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17426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40090-CF5E-4438-B753-71A9442EB8C9}" type="datetimeFigureOut">
              <a:rPr lang="en-US" smtClean="0"/>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2243810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940090-CF5E-4438-B753-71A9442EB8C9}" type="datetimeFigureOut">
              <a:rPr lang="en-US" smtClean="0"/>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2040932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940090-CF5E-4438-B753-71A9442EB8C9}"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201007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3940090-CF5E-4438-B753-71A9442EB8C9}"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05C49-96D4-460E-B1F6-B2156312B589}" type="slidenum">
              <a:rPr lang="en-US" smtClean="0"/>
              <a:t>‹#›</a:t>
            </a:fld>
            <a:endParaRPr lang="en-US"/>
          </a:p>
        </p:txBody>
      </p:sp>
    </p:spTree>
    <p:extLst>
      <p:ext uri="{BB962C8B-B14F-4D97-AF65-F5344CB8AC3E}">
        <p14:creationId xmlns:p14="http://schemas.microsoft.com/office/powerpoint/2010/main" val="3832771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40090-CF5E-4438-B753-71A9442EB8C9}" type="datetimeFigureOut">
              <a:rPr lang="en-US" smtClean="0"/>
              <a:t>6/12/2022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05C49-96D4-460E-B1F6-B2156312B589}" type="slidenum">
              <a:rPr lang="en-US" smtClean="0"/>
              <a:t>‹#›</a:t>
            </a:fld>
            <a:endParaRPr lang="en-US"/>
          </a:p>
        </p:txBody>
      </p:sp>
    </p:spTree>
    <p:extLst>
      <p:ext uri="{BB962C8B-B14F-4D97-AF65-F5344CB8AC3E}">
        <p14:creationId xmlns:p14="http://schemas.microsoft.com/office/powerpoint/2010/main" val="2719273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682040" y="249383"/>
            <a:ext cx="9276905" cy="4184072"/>
          </a:xfrm>
          <a:prstGeom prst="rect">
            <a:avLst/>
          </a:prstGeom>
        </p:spPr>
      </p:pic>
      <p:sp>
        <p:nvSpPr>
          <p:cNvPr id="22" name="Title 1"/>
          <p:cNvSpPr txBox="1">
            <a:spLocks/>
          </p:cNvSpPr>
          <p:nvPr/>
        </p:nvSpPr>
        <p:spPr>
          <a:xfrm>
            <a:off x="1682040" y="843983"/>
            <a:ext cx="9144000" cy="24113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b="1" dirty="0">
                <a:latin typeface="Cabin Sketch" panose="020B0503050202020004" pitchFamily="34" charset="0"/>
              </a:rPr>
              <a:t>Internet Protocols </a:t>
            </a:r>
            <a:endParaRPr lang="en-US" sz="6600" b="1" dirty="0" smtClean="0">
              <a:latin typeface="Cabin Sketch" panose="020B0503050202020004" pitchFamily="34" charset="0"/>
            </a:endParaRPr>
          </a:p>
          <a:p>
            <a:r>
              <a:rPr lang="en-US" sz="6600" b="1" dirty="0" smtClean="0">
                <a:latin typeface="Cabin Sketch" panose="020B0503050202020004" pitchFamily="34" charset="0"/>
              </a:rPr>
              <a:t>and </a:t>
            </a:r>
            <a:r>
              <a:rPr lang="en-US" sz="6600" b="1" dirty="0">
                <a:latin typeface="Cabin Sketch" panose="020B0503050202020004" pitchFamily="34" charset="0"/>
              </a:rPr>
              <a:t>Formats</a:t>
            </a:r>
            <a:endParaRPr lang="en-US" sz="6600" b="1" dirty="0">
              <a:solidFill>
                <a:schemeClr val="tx1">
                  <a:lumMod val="95000"/>
                  <a:lumOff val="5000"/>
                </a:schemeClr>
              </a:solidFill>
              <a:latin typeface="Cabin Sketch" panose="020B0503050202020004" pitchFamily="34" charset="0"/>
            </a:endParaRPr>
          </a:p>
        </p:txBody>
      </p:sp>
      <p:sp>
        <p:nvSpPr>
          <p:cNvPr id="34" name="TextBox 33"/>
          <p:cNvSpPr txBox="1"/>
          <p:nvPr/>
        </p:nvSpPr>
        <p:spPr>
          <a:xfrm>
            <a:off x="1682040" y="5066106"/>
            <a:ext cx="4023360" cy="584775"/>
          </a:xfrm>
          <a:prstGeom prst="rect">
            <a:avLst/>
          </a:prstGeom>
          <a:noFill/>
        </p:spPr>
        <p:txBody>
          <a:bodyPr wrap="square" rtlCol="0">
            <a:spAutoFit/>
          </a:bodyPr>
          <a:lstStyle/>
          <a:p>
            <a:r>
              <a:rPr lang="en-US" sz="3200" b="1" dirty="0" smtClean="0">
                <a:solidFill>
                  <a:srgbClr val="AE74FB"/>
                </a:solidFill>
                <a:latin typeface="Cabin Sketch" panose="020B0503050202020004" pitchFamily="34" charset="0"/>
              </a:rPr>
              <a:t>CSE334</a:t>
            </a:r>
            <a:endParaRPr lang="en-US" sz="3200" b="1" dirty="0">
              <a:solidFill>
                <a:srgbClr val="AE74FB"/>
              </a:solidFill>
              <a:latin typeface="Cabin Sketch" panose="020B0503050202020004" pitchFamily="34" charset="0"/>
            </a:endParaRPr>
          </a:p>
        </p:txBody>
      </p:sp>
      <p:sp>
        <p:nvSpPr>
          <p:cNvPr id="35" name="TextBox 34"/>
          <p:cNvSpPr txBox="1"/>
          <p:nvPr/>
        </p:nvSpPr>
        <p:spPr>
          <a:xfrm>
            <a:off x="6254040" y="4993536"/>
            <a:ext cx="4842582" cy="1631216"/>
          </a:xfrm>
          <a:prstGeom prst="rect">
            <a:avLst/>
          </a:prstGeom>
          <a:noFill/>
        </p:spPr>
        <p:txBody>
          <a:bodyPr wrap="square" rtlCol="0">
            <a:spAutoFit/>
          </a:bodyPr>
          <a:lstStyle/>
          <a:p>
            <a:pPr algn="r"/>
            <a:r>
              <a:rPr lang="en-US" sz="2000" b="1" dirty="0" smtClean="0">
                <a:solidFill>
                  <a:srgbClr val="AE74FB"/>
                </a:solidFill>
                <a:latin typeface="Cabin Sketch" panose="020B0503050202020004" pitchFamily="34" charset="0"/>
              </a:rPr>
              <a:t>Md. Ferdouse Ahmed Foysal</a:t>
            </a:r>
          </a:p>
          <a:p>
            <a:pPr algn="r"/>
            <a:r>
              <a:rPr lang="en-US" sz="2000" b="1" dirty="0" smtClean="0">
                <a:solidFill>
                  <a:srgbClr val="AE74FB"/>
                </a:solidFill>
                <a:latin typeface="Cabin Sketch" panose="020B0503050202020004" pitchFamily="34" charset="0"/>
              </a:rPr>
              <a:t>Daffodil International University</a:t>
            </a:r>
          </a:p>
          <a:p>
            <a:pPr algn="r"/>
            <a:endParaRPr lang="en-US" sz="2000" b="1" dirty="0" smtClean="0">
              <a:solidFill>
                <a:srgbClr val="AE74FB"/>
              </a:solidFill>
              <a:latin typeface="Cabin Sketch" panose="020B0503050202020004" pitchFamily="34" charset="0"/>
            </a:endParaRPr>
          </a:p>
          <a:p>
            <a:pPr algn="r"/>
            <a:endParaRPr lang="en-US" sz="2000" b="1" dirty="0" smtClean="0">
              <a:solidFill>
                <a:srgbClr val="AE74FB"/>
              </a:solidFill>
              <a:latin typeface="Cabin Sketch" panose="020B0503050202020004" pitchFamily="34" charset="0"/>
            </a:endParaRPr>
          </a:p>
          <a:p>
            <a:pPr algn="r"/>
            <a:endParaRPr lang="en-US" sz="2000" b="1" dirty="0">
              <a:solidFill>
                <a:srgbClr val="AE74FB"/>
              </a:solidFill>
              <a:latin typeface="Cabin Sketch" panose="020B0503050202020004" pitchFamily="34" charset="0"/>
            </a:endParaRPr>
          </a:p>
        </p:txBody>
      </p:sp>
    </p:spTree>
    <p:extLst>
      <p:ext uri="{BB962C8B-B14F-4D97-AF65-F5344CB8AC3E}">
        <p14:creationId xmlns:p14="http://schemas.microsoft.com/office/powerpoint/2010/main" val="397924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34">
                                            <p:txEl>
                                              <p:pRg st="0" end="0"/>
                                            </p:txEl>
                                          </p:spTgt>
                                        </p:tgtEl>
                                        <p:attrNameLst>
                                          <p:attrName>style.visibility</p:attrName>
                                        </p:attrNameLst>
                                      </p:cBhvr>
                                      <p:to>
                                        <p:strVal val="visible"/>
                                      </p:to>
                                    </p:set>
                                    <p:anim calcmode="lin" valueType="num">
                                      <p:cBhvr additive="base">
                                        <p:cTn id="15"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35">
                                            <p:txEl>
                                              <p:pRg st="0" end="0"/>
                                            </p:txEl>
                                          </p:spTgt>
                                        </p:tgtEl>
                                        <p:attrNameLst>
                                          <p:attrName>style.visibility</p:attrName>
                                        </p:attrNameLst>
                                      </p:cBhvr>
                                      <p:to>
                                        <p:strVal val="visible"/>
                                      </p:to>
                                    </p:set>
                                    <p:anim calcmode="lin" valueType="num">
                                      <p:cBhvr additive="base">
                                        <p:cTn id="21" dur="500" fill="hold"/>
                                        <p:tgtEl>
                                          <p:spTgt spid="35">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5">
                                            <p:txEl>
                                              <p:pRg st="0" end="0"/>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5">
                                            <p:txEl>
                                              <p:pRg st="1" end="1"/>
                                            </p:txEl>
                                          </p:spTgt>
                                        </p:tgtEl>
                                        <p:attrNameLst>
                                          <p:attrName>style.visibility</p:attrName>
                                        </p:attrNameLst>
                                      </p:cBhvr>
                                      <p:to>
                                        <p:strVal val="visible"/>
                                      </p:to>
                                    </p:set>
                                    <p:anim calcmode="lin" valueType="num">
                                      <p:cBhvr additive="base">
                                        <p:cTn id="25" dur="500" fill="hold"/>
                                        <p:tgtEl>
                                          <p:spTgt spid="3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HTML BODY</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BODY </a:t>
            </a:r>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ontains the </a:t>
            </a:r>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ontent of the document. This </a:t>
            </a:r>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an be ASCII text or so me tags for structuring the document. Some examples for structure elements are the headline tags &lt;Hl&gt; to &lt;H6&gt;, which provide different levels of headlines, the &lt;p&gt; tag to start a new paragraph, the &lt;HR&gt; tag to draw a horizontal line, etc.</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2052056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HTML HEAD</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HTML HEAD contains meta information about the document, like the author name, the document name etc. One element in the document header is the title of the document. Another important element is &lt;LINK&gt;, which </a:t>
            </a:r>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an be used for interconnecting documents.</a:t>
            </a:r>
          </a:p>
          <a:p>
            <a:endParaRPr lang="en-US" sz="2400" dirty="0" smtClean="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317178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Extensible Markup Language (XML) </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Extensible Markup Language (XML) is a standard format for interchanging structured documents. It is a subset of the Standard Generalized Markup Language (SGML), which is defined in ISO 8879. </a:t>
            </a:r>
          </a:p>
          <a:p>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42656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User Defined Tags </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Unlike HTML, XML enables the creation of user defined tags. </a:t>
            </a:r>
            <a:r>
              <a:rPr lang="en-US" sz="2400" dirty="0">
                <a:solidFill>
                  <a:schemeClr val="accent3">
                    <a:lumMod val="20000"/>
                    <a:lumOff val="80000"/>
                  </a:schemeClr>
                </a:solidFill>
                <a:latin typeface="Cabin Sketch" panose="020B0503050202020004" pitchFamily="34" charset="0"/>
              </a:rPr>
              <a:t>T</a:t>
            </a:r>
            <a:r>
              <a:rPr lang="en-US" sz="2400" dirty="0" smtClean="0">
                <a:solidFill>
                  <a:schemeClr val="accent3">
                    <a:lumMod val="20000"/>
                    <a:lumOff val="80000"/>
                  </a:schemeClr>
                </a:solidFill>
                <a:latin typeface="Cabin Sketch" panose="020B0503050202020004" pitchFamily="34" charset="0"/>
              </a:rPr>
              <a:t>raditional HTML tags are extended by user defined elements. Like in HTML, the start and end of each logical block is marked by the appropriate tags. XML was published as an open specification by the World Wide Web Consortium (W3C). </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387272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Document Type Definitions (DTD) </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Document Type Definitions (DTDs) are an important element of XML. They define the role of text elements in a formal model. The DTD can be used to check, if a XML document contains valid tags and if the tags occur in the right place within the document. It also specifies the attributes that belong to an element and the valid values of these attributes.</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276065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Properties of "valid“ XML documents</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2400" dirty="0" smtClean="0">
                <a:solidFill>
                  <a:schemeClr val="accent3">
                    <a:lumMod val="20000"/>
                    <a:lumOff val="80000"/>
                  </a:schemeClr>
                </a:solidFill>
                <a:latin typeface="Cabin Sketch" panose="020B0503050202020004" pitchFamily="34" charset="0"/>
              </a:rPr>
              <a:t>There are some basic rules to determine if a XML document can be called "valid": </a:t>
            </a:r>
          </a:p>
          <a:p>
            <a:r>
              <a:rPr lang="en-US" sz="2400" dirty="0" smtClean="0">
                <a:solidFill>
                  <a:schemeClr val="accent3">
                    <a:lumMod val="20000"/>
                    <a:lumOff val="80000"/>
                  </a:schemeClr>
                </a:solidFill>
                <a:latin typeface="Cabin Sketch" panose="020B0503050202020004" pitchFamily="34" charset="0"/>
              </a:rPr>
              <a:t>The XML document contains a header information, which consists of the XML version, the encoding information, and an information whether other files are referenced.</a:t>
            </a:r>
          </a:p>
          <a:p>
            <a:r>
              <a:rPr lang="en-US" sz="2400" dirty="0" smtClean="0">
                <a:solidFill>
                  <a:schemeClr val="accent3">
                    <a:lumMod val="20000"/>
                    <a:lumOff val="80000"/>
                  </a:schemeClr>
                </a:solidFill>
                <a:latin typeface="Cabin Sketch" panose="020B0503050202020004" pitchFamily="34" charset="0"/>
              </a:rPr>
              <a:t>The document contains a DTD with the markup declarations in the document itself or as a link to an external DTD document.</a:t>
            </a:r>
          </a:p>
          <a:p>
            <a:r>
              <a:rPr lang="en-US" sz="2400" dirty="0" smtClean="0">
                <a:solidFill>
                  <a:schemeClr val="accent3">
                    <a:lumMod val="20000"/>
                    <a:lumOff val="80000"/>
                  </a:schemeClr>
                </a:solidFill>
                <a:latin typeface="Cabin Sketch" panose="020B0503050202020004" pitchFamily="34" charset="0"/>
              </a:rPr>
              <a:t>The XML document contains a root element with the same name as the DTD name.</a:t>
            </a:r>
          </a:p>
          <a:p>
            <a:pPr marL="0" indent="0">
              <a:buNone/>
            </a:pPr>
            <a:r>
              <a:rPr lang="en-US" sz="2400" dirty="0" smtClean="0">
                <a:solidFill>
                  <a:schemeClr val="accent3">
                    <a:lumMod val="20000"/>
                    <a:lumOff val="80000"/>
                  </a:schemeClr>
                </a:solidFill>
                <a:latin typeface="Cabin Sketch" panose="020B0503050202020004" pitchFamily="34" charset="0"/>
              </a:rPr>
              <a:t>If only the last point is present, the document still can be called "well formed", which means that the structure of the document still behaves according the XML rules. </a:t>
            </a:r>
          </a:p>
          <a:p>
            <a:endParaRPr lang="en-US" sz="2400" dirty="0" smtClean="0">
              <a:solidFill>
                <a:schemeClr val="accent3">
                  <a:lumMod val="20000"/>
                  <a:lumOff val="80000"/>
                </a:schemeClr>
              </a:solidFill>
              <a:latin typeface="Cabin Sketch" panose="020B0503050202020004" pitchFamily="34" charset="0"/>
            </a:endParaRPr>
          </a:p>
          <a:p>
            <a:endParaRPr lang="en-US" sz="2400" dirty="0" smtClean="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160479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XML Example</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A "valid" XML document may look like this:</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21" y="2379950"/>
            <a:ext cx="7710757" cy="3557877"/>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381988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DTD Example</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corresponding DTD looks like this:</a:t>
            </a:r>
          </a:p>
          <a:p>
            <a:endParaRPr lang="en-US" sz="2400" dirty="0">
              <a:solidFill>
                <a:schemeClr val="accent3">
                  <a:lumMod val="20000"/>
                  <a:lumOff val="80000"/>
                </a:schemeClr>
              </a:solidFill>
              <a:latin typeface="Cabin Sketch" panose="020B0503050202020004" pitchFamily="34" charset="0"/>
            </a:endParaRPr>
          </a:p>
        </p:txBody>
      </p:sp>
      <p:pic>
        <p:nvPicPr>
          <p:cNvPr id="5" name="Picture 4"/>
          <p:cNvPicPr>
            <a:picLocks noChangeAspect="1"/>
          </p:cNvPicPr>
          <p:nvPr/>
        </p:nvPicPr>
        <p:blipFill>
          <a:blip r:embed="rId2"/>
          <a:stretch>
            <a:fillRect/>
          </a:stretch>
        </p:blipFill>
        <p:spPr>
          <a:xfrm>
            <a:off x="1856508" y="2968335"/>
            <a:ext cx="8938747" cy="3016827"/>
          </a:xfrm>
          <a:prstGeom prst="rect">
            <a:avLst/>
          </a:prstGeom>
        </p:spPr>
      </p:pic>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134235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AE74FB"/>
                </a:solidFill>
                <a:latin typeface="Cabin Sketch" panose="020B0503050202020004" pitchFamily="34" charset="0"/>
              </a:rPr>
              <a:t>Acknowledgements</a:t>
            </a:r>
            <a:endParaRPr lang="en-US" sz="3600"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lstStyle/>
          <a:p>
            <a:pPr marL="0" indent="0">
              <a:buNone/>
            </a:pPr>
            <a:r>
              <a:rPr lang="en-US" dirty="0">
                <a:solidFill>
                  <a:schemeClr val="bg1"/>
                </a:solidFill>
                <a:latin typeface="Cabin Sketch" panose="020B0503050202020004" pitchFamily="34" charset="0"/>
              </a:rPr>
              <a:t>These slides contain material developed and copyright by:</a:t>
            </a:r>
          </a:p>
          <a:p>
            <a:r>
              <a:rPr lang="en-US" dirty="0">
                <a:solidFill>
                  <a:schemeClr val="bg1"/>
                </a:solidFill>
                <a:latin typeface="Cabin Sketch" panose="020B0503050202020004" pitchFamily="34" charset="0"/>
              </a:rPr>
              <a:t>Pervasive Computing Handbook - </a:t>
            </a:r>
            <a:r>
              <a:rPr lang="en-US" dirty="0" err="1">
                <a:solidFill>
                  <a:schemeClr val="bg1"/>
                </a:solidFill>
                <a:latin typeface="Cabin Sketch" panose="020B0503050202020004" pitchFamily="34" charset="0"/>
              </a:rPr>
              <a:t>Uwe</a:t>
            </a:r>
            <a:r>
              <a:rPr lang="en-US" dirty="0">
                <a:solidFill>
                  <a:schemeClr val="bg1"/>
                </a:solidFill>
                <a:latin typeface="Cabin Sketch" panose="020B0503050202020004" pitchFamily="34" charset="0"/>
              </a:rPr>
              <a:t> </a:t>
            </a:r>
            <a:r>
              <a:rPr lang="en-US" dirty="0" err="1">
                <a:solidFill>
                  <a:schemeClr val="bg1"/>
                </a:solidFill>
                <a:latin typeface="Cabin Sketch" panose="020B0503050202020004" pitchFamily="34" charset="0"/>
              </a:rPr>
              <a:t>Hansmann</a:t>
            </a:r>
            <a:endParaRPr lang="en-US" dirty="0">
              <a:solidFill>
                <a:schemeClr val="bg1"/>
              </a:solidFill>
              <a:latin typeface="Cabin Sketch" panose="020B0503050202020004" pitchFamily="34" charset="0"/>
            </a:endParaRPr>
          </a:p>
          <a:p>
            <a:endParaRPr lang="en-US" dirty="0">
              <a:solidFill>
                <a:schemeClr val="bg1"/>
              </a:solidFill>
              <a:latin typeface="Cabin Sketch" panose="020B0503050202020004" pitchFamily="34" charset="0"/>
            </a:endParaRPr>
          </a:p>
          <a:p>
            <a:endParaRPr lang="en-US" dirty="0">
              <a:solidFill>
                <a:schemeClr val="bg1"/>
              </a:solidFill>
              <a:latin typeface="Cabin Sketch" panose="020B0503050202020004" pitchFamily="34" charset="0"/>
            </a:endParaRPr>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263373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Hypertext Transfer Protocol (HTTP)</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The Hypertext Transfer Protocol (HTTP) was one of the first World Wide Web technologies. It is used by the global information initiative since 1990.</a:t>
            </a:r>
          </a:p>
          <a:p>
            <a:r>
              <a:rPr lang="en-US" sz="2400" dirty="0" smtClean="0">
                <a:solidFill>
                  <a:srgbClr val="00B0F0"/>
                </a:solidFill>
                <a:latin typeface="Cabin Sketch" panose="020B0503050202020004" pitchFamily="34" charset="0"/>
              </a:rPr>
              <a:t>It is an application-</a:t>
            </a:r>
            <a:r>
              <a:rPr lang="en-US" sz="2400" dirty="0">
                <a:solidFill>
                  <a:srgbClr val="00B0F0"/>
                </a:solidFill>
                <a:latin typeface="Cabin Sketch" panose="020B0503050202020004" pitchFamily="34" charset="0"/>
              </a:rPr>
              <a:t>l</a:t>
            </a:r>
            <a:r>
              <a:rPr lang="en-US" sz="2400" dirty="0" smtClean="0">
                <a:solidFill>
                  <a:srgbClr val="00B0F0"/>
                </a:solidFill>
                <a:latin typeface="Cabin Sketch" panose="020B0503050202020004" pitchFamily="34" charset="0"/>
              </a:rPr>
              <a:t>evel protocol for distributed systems</a:t>
            </a:r>
            <a:r>
              <a:rPr lang="en-US" sz="2400" dirty="0" smtClean="0">
                <a:latin typeface="Cabin Sketch" panose="020B0503050202020004" pitchFamily="34" charset="0"/>
              </a:rPr>
              <a:t>. </a:t>
            </a:r>
            <a:r>
              <a:rPr lang="en-US" sz="2400" dirty="0" smtClean="0">
                <a:solidFill>
                  <a:schemeClr val="accent3">
                    <a:lumMod val="20000"/>
                    <a:lumOff val="80000"/>
                  </a:schemeClr>
                </a:solidFill>
                <a:latin typeface="Cabin Sketch" panose="020B0503050202020004" pitchFamily="34" charset="0"/>
              </a:rPr>
              <a:t>The HTTP protocol follows the request/response paradigm, like many other protocols in the networking area, but it allows more than just simple data retrieval. </a:t>
            </a:r>
            <a:r>
              <a:rPr lang="en-US" sz="2400" dirty="0" smtClean="0">
                <a:solidFill>
                  <a:srgbClr val="00B0F0"/>
                </a:solidFill>
                <a:latin typeface="Cabin Sketch" panose="020B0503050202020004" pitchFamily="34" charset="0"/>
              </a:rPr>
              <a:t>A client sends a request to the server, followed by a message </a:t>
            </a:r>
            <a:r>
              <a:rPr lang="en-US" sz="2400" dirty="0">
                <a:solidFill>
                  <a:srgbClr val="00B0F0"/>
                </a:solidFill>
                <a:latin typeface="Cabin Sketch" panose="020B0503050202020004" pitchFamily="34" charset="0"/>
              </a:rPr>
              <a:t>c</a:t>
            </a:r>
            <a:r>
              <a:rPr lang="en-US" sz="2400" dirty="0" smtClean="0">
                <a:solidFill>
                  <a:srgbClr val="00B0F0"/>
                </a:solidFill>
                <a:latin typeface="Cabin Sketch" panose="020B0503050202020004" pitchFamily="34" charset="0"/>
              </a:rPr>
              <a:t>ontaining request modifiers, client information, and possible body content. </a:t>
            </a:r>
            <a:r>
              <a:rPr lang="en-US" sz="2400" dirty="0" smtClean="0">
                <a:solidFill>
                  <a:schemeClr val="accent3">
                    <a:lumMod val="20000"/>
                    <a:lumOff val="80000"/>
                  </a:schemeClr>
                </a:solidFill>
                <a:latin typeface="Cabin Sketch" panose="020B0503050202020004" pitchFamily="34" charset="0"/>
              </a:rPr>
              <a:t>The server responds with a status line containing the protocol version and an status code, followed by the server information, meta information, and possible entity-body content.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214208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HTTP methods</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An HTTP request consists of the HTTP method (GET, HEAD, HTTP methods POST, etc.) , the Uniform Resource Identifier (URI), the protocol version and an optional supplemental information. The method is executed on the object named by the URI. In the simplest ease, a single connection is enough to establish the </a:t>
            </a:r>
            <a:r>
              <a:rPr lang="en-US" sz="2400" dirty="0">
                <a:solidFill>
                  <a:schemeClr val="accent3">
                    <a:lumMod val="20000"/>
                    <a:lumOff val="80000"/>
                  </a:schemeClr>
                </a:solidFill>
                <a:latin typeface="Cabin Sketch" panose="020B0503050202020004" pitchFamily="34" charset="0"/>
              </a:rPr>
              <a:t>c</a:t>
            </a:r>
            <a:r>
              <a:rPr lang="en-US" sz="2400" dirty="0" smtClean="0">
                <a:solidFill>
                  <a:schemeClr val="accent3">
                    <a:lumMod val="20000"/>
                    <a:lumOff val="80000"/>
                  </a:schemeClr>
                </a:solidFill>
                <a:latin typeface="Cabin Sketch" panose="020B0503050202020004" pitchFamily="34" charset="0"/>
              </a:rPr>
              <a:t>ommunication. The connection is established by the client prior to the request and terminated by the server after the response is transmitted.</a:t>
            </a:r>
          </a:p>
          <a:p>
            <a:r>
              <a:rPr lang="en-US" sz="2400" dirty="0" smtClean="0">
                <a:solidFill>
                  <a:schemeClr val="accent3">
                    <a:lumMod val="20000"/>
                    <a:lumOff val="80000"/>
                  </a:schemeClr>
                </a:solidFill>
                <a:latin typeface="Cabin Sketch" panose="020B0503050202020004" pitchFamily="34" charset="0"/>
              </a:rPr>
              <a:t>An HTTP response consists of a status line, which indicates success or failure of the request, a description of the information in the response (called meta information) and the actual information request.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57603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HTTP Connection </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000" dirty="0" smtClean="0">
                <a:solidFill>
                  <a:schemeClr val="accent3">
                    <a:lumMod val="20000"/>
                    <a:lumOff val="80000"/>
                  </a:schemeClr>
                </a:solidFill>
                <a:latin typeface="Cabin Sketch" panose="020B0503050202020004" pitchFamily="34" charset="0"/>
              </a:rPr>
              <a:t>In the client -server communication chain intermediaries can be present. Usual intermediaries are gateways, tunnels, or proxies. </a:t>
            </a:r>
          </a:p>
          <a:p>
            <a:r>
              <a:rPr lang="en-US" sz="2000" dirty="0" smtClean="0">
                <a:solidFill>
                  <a:schemeClr val="accent3">
                    <a:lumMod val="20000"/>
                    <a:lumOff val="80000"/>
                  </a:schemeClr>
                </a:solidFill>
                <a:latin typeface="Cabin Sketch" panose="020B0503050202020004" pitchFamily="34" charset="0"/>
              </a:rPr>
              <a:t>A proxy is an agent for forwarding a client's request. The proxy rewrites parts of the received message and forwards it to the server. </a:t>
            </a:r>
          </a:p>
          <a:p>
            <a:r>
              <a:rPr lang="en-US" sz="2000" dirty="0" smtClean="0">
                <a:solidFill>
                  <a:schemeClr val="accent3">
                    <a:lumMod val="20000"/>
                    <a:lumOff val="80000"/>
                  </a:schemeClr>
                </a:solidFill>
                <a:latin typeface="Cabin Sketch" panose="020B0503050202020004" pitchFamily="34" charset="0"/>
              </a:rPr>
              <a:t>A gateway acts as a receiving part in the request chain. If necessary, the gateway translates the request to a protocol, the receiving server can understand. </a:t>
            </a:r>
          </a:p>
          <a:p>
            <a:r>
              <a:rPr lang="en-US" sz="2000" dirty="0" smtClean="0">
                <a:solidFill>
                  <a:schemeClr val="accent3">
                    <a:lumMod val="20000"/>
                    <a:lumOff val="80000"/>
                  </a:schemeClr>
                </a:solidFill>
                <a:latin typeface="Cabin Sketch" panose="020B0503050202020004" pitchFamily="34" charset="0"/>
              </a:rPr>
              <a:t>Tunnels are usually used when the communication takes place across a firewall. The tunnel acts like a relay between connections and doesn't change the message.</a:t>
            </a:r>
            <a:endParaRPr lang="en-US" sz="20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stretch>
            <a:fillRect/>
          </a:stretch>
        </p:blipFill>
        <p:spPr>
          <a:xfrm>
            <a:off x="3633787" y="4460153"/>
            <a:ext cx="4924425" cy="2152650"/>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322563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Client-Server Communication Chain</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In order to identify a network resource, HTTP uses a Uniform Resource Identifier (URI). The resource is identified by its name, location, or other characteristics. </a:t>
            </a:r>
          </a:p>
          <a:p>
            <a:endParaRPr lang="en-US" sz="2400" dirty="0">
              <a:solidFill>
                <a:schemeClr val="accent3">
                  <a:lumMod val="20000"/>
                  <a:lumOff val="80000"/>
                </a:schemeClr>
              </a:solidFill>
              <a:latin typeface="Cabin Sketch" panose="020B05030502020200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307" y="3551381"/>
            <a:ext cx="8433386" cy="2760519"/>
          </a:xfrm>
          <a:prstGeom prst="rect">
            <a:avLst/>
          </a:prstGeom>
        </p:spPr>
      </p:pic>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371514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Hypertext Markup Language (HTML) </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3">
                    <a:lumMod val="20000"/>
                    <a:lumOff val="80000"/>
                  </a:schemeClr>
                </a:solidFill>
                <a:latin typeface="Cabin Sketch" panose="020B0503050202020004" pitchFamily="34" charset="0"/>
              </a:rPr>
              <a:t>To publish documents over the Web, which have to be processed by different browsers, a standardized language is needed. HTML is an universal representation which can be used by any Web browser. </a:t>
            </a:r>
          </a:p>
          <a:p>
            <a:r>
              <a:rPr lang="en-US" dirty="0" smtClean="0">
                <a:solidFill>
                  <a:schemeClr val="accent3">
                    <a:lumMod val="20000"/>
                    <a:lumOff val="80000"/>
                  </a:schemeClr>
                </a:solidFill>
                <a:latin typeface="Cabin Sketch" panose="020B0503050202020004" pitchFamily="34" charset="0"/>
              </a:rPr>
              <a:t>Such a language is the Hypertext Markup Language (HTML). </a:t>
            </a:r>
            <a:r>
              <a:rPr lang="en-US" dirty="0" smtClean="0">
                <a:solidFill>
                  <a:srgbClr val="00B0F0"/>
                </a:solidFill>
                <a:latin typeface="Cabin Sketch" panose="020B0503050202020004" pitchFamily="34" charset="0"/>
              </a:rPr>
              <a:t>HTML first became popular during the 1990s with the explosive growth of the Web. </a:t>
            </a:r>
            <a:r>
              <a:rPr lang="en-US" dirty="0" smtClean="0">
                <a:solidFill>
                  <a:srgbClr val="C00000"/>
                </a:solidFill>
                <a:latin typeface="Cabin Sketch" panose="020B0503050202020004" pitchFamily="34" charset="0"/>
              </a:rPr>
              <a:t>The first definitive version however was HTML 2.0 in 1995.</a:t>
            </a:r>
            <a:r>
              <a:rPr lang="en-US" dirty="0" smtClean="0">
                <a:latin typeface="Cabin Sketch" panose="020B0503050202020004" pitchFamily="34" charset="0"/>
              </a:rPr>
              <a:t> </a:t>
            </a:r>
            <a:r>
              <a:rPr lang="en-US" dirty="0" smtClean="0">
                <a:solidFill>
                  <a:srgbClr val="00B050"/>
                </a:solidFill>
                <a:latin typeface="Cabin Sketch" panose="020B0503050202020004" pitchFamily="34" charset="0"/>
              </a:rPr>
              <a:t>HTML 3.0 proposed many upgrades of several features but was never implemented because of the missing consensus in standards discussions.</a:t>
            </a:r>
            <a:r>
              <a:rPr lang="en-US" dirty="0" smtClean="0">
                <a:latin typeface="Cabin Sketch" panose="020B0503050202020004" pitchFamily="34" charset="0"/>
              </a:rPr>
              <a:t> </a:t>
            </a:r>
            <a:r>
              <a:rPr lang="en-US" dirty="0" smtClean="0">
                <a:solidFill>
                  <a:schemeClr val="accent4"/>
                </a:solidFill>
                <a:latin typeface="Cabin Sketch" panose="020B0503050202020004" pitchFamily="34" charset="0"/>
              </a:rPr>
              <a:t>HTML 4 includes the support of style sheets, scripting, frames, embedding objects, and some of the browser proprietary extensions.</a:t>
            </a:r>
            <a:r>
              <a:rPr lang="en-US" dirty="0" smtClean="0">
                <a:latin typeface="Cabin Sketch" panose="020B0503050202020004" pitchFamily="34" charset="0"/>
              </a:rPr>
              <a:t> </a:t>
            </a:r>
            <a:r>
              <a:rPr lang="en-US" dirty="0" smtClean="0">
                <a:solidFill>
                  <a:schemeClr val="accent3">
                    <a:lumMod val="20000"/>
                    <a:lumOff val="80000"/>
                  </a:schemeClr>
                </a:solidFill>
                <a:latin typeface="Cabin Sketch" panose="020B0503050202020004" pitchFamily="34" charset="0"/>
              </a:rPr>
              <a:t>HTML not only provides the means to build documents with elements known from other word processors. It also enables authors to retrieve online information via hypertext links, to design forms for conducting transactions with remote services, and to include different kinds of multi media information into documents. </a:t>
            </a:r>
            <a:endParaRPr lang="en-US"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97612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Tags</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Thus, HTML can specify the logical organization in a document. It is not intended to act like a WYSIWIG word processor because HTML has to be processed by many different Web browsers.</a:t>
            </a:r>
          </a:p>
          <a:p>
            <a:r>
              <a:rPr lang="en-US" sz="2400" dirty="0" smtClean="0">
                <a:solidFill>
                  <a:schemeClr val="accent3">
                    <a:lumMod val="20000"/>
                    <a:lumOff val="80000"/>
                  </a:schemeClr>
                </a:solidFill>
                <a:latin typeface="Cabin Sketch" panose="020B0503050202020004" pitchFamily="34" charset="0"/>
              </a:rPr>
              <a:t>HTML instructions are called tags. Tags are surrounded by angle Tags brackets (e.g. &lt;BODY&gt;). Tags can be differentiated in "Empty Tags", "Opening Tags" and "Closing Tags". </a:t>
            </a:r>
          </a:p>
          <a:p>
            <a:r>
              <a:rPr lang="en-US" sz="2400" dirty="0" smtClean="0">
                <a:solidFill>
                  <a:schemeClr val="accent3">
                    <a:lumMod val="20000"/>
                    <a:lumOff val="80000"/>
                  </a:schemeClr>
                </a:solidFill>
                <a:latin typeface="Cabin Sketch" panose="020B0503050202020004" pitchFamily="34" charset="0"/>
              </a:rPr>
              <a:t>"Closing Tags" contain a leading slash character. Most tags mark blocks of a document for a special purpose. The above &lt;BODY&gt; tag for example marks the beginning of the body section of a HTML document. The tag &lt;/BODY&gt; marks the end of the body section of that document. Elements (like &lt;HR» do not affect a block of a HTML document and have no "Closing Tag". &lt;HR&gt; for example would draw a line across the page.</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413477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Tag attributes</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smtClean="0">
                <a:solidFill>
                  <a:schemeClr val="accent3">
                    <a:lumMod val="20000"/>
                    <a:lumOff val="80000"/>
                  </a:schemeClr>
                </a:solidFill>
                <a:latin typeface="Cabin Sketch" panose="020B0503050202020004" pitchFamily="34" charset="0"/>
              </a:rPr>
              <a:t>Tags can contain attributes within their brackets. Attributes are Tag attributes used to influence the tag behavior by passing parameters to the interpreter handling the tag. Attributes are placed between the tag name and the right angle bracket of the tag. Tag name and attribute name are separated by a blank. The attribute name and its value are separated by a "=" character.  </a:t>
            </a: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194616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75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AE74FB"/>
                </a:solidFill>
                <a:latin typeface="Cabin Sketch" panose="020B0503050202020004" pitchFamily="34" charset="0"/>
              </a:rPr>
              <a:t>HTML Document Tags</a:t>
            </a:r>
            <a:endParaRPr lang="en-US" sz="3600" b="1" dirty="0">
              <a:solidFill>
                <a:srgbClr val="AE74FB"/>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200" dirty="0" smtClean="0">
                <a:solidFill>
                  <a:schemeClr val="accent3">
                    <a:lumMod val="20000"/>
                    <a:lumOff val="80000"/>
                  </a:schemeClr>
                </a:solidFill>
                <a:latin typeface="Cabin Sketch" panose="020B0503050202020004" pitchFamily="34" charset="0"/>
              </a:rPr>
              <a:t>The HTML document is structured into two parts, the HTML HEAD and the HTML BODY. Both parts are contained within HTML tags. The HEAD </a:t>
            </a:r>
            <a:r>
              <a:rPr lang="en-US" sz="2200" dirty="0">
                <a:solidFill>
                  <a:schemeClr val="accent3">
                    <a:lumMod val="20000"/>
                    <a:lumOff val="80000"/>
                  </a:schemeClr>
                </a:solidFill>
                <a:latin typeface="Cabin Sketch" panose="020B0503050202020004" pitchFamily="34" charset="0"/>
              </a:rPr>
              <a:t>c</a:t>
            </a:r>
            <a:r>
              <a:rPr lang="en-US" sz="2200" dirty="0" smtClean="0">
                <a:solidFill>
                  <a:schemeClr val="accent3">
                    <a:lumMod val="20000"/>
                    <a:lumOff val="80000"/>
                  </a:schemeClr>
                </a:solidFill>
                <a:latin typeface="Cabin Sketch" panose="020B0503050202020004" pitchFamily="34" charset="0"/>
              </a:rPr>
              <a:t>ontains general information about the document, like its title. The BODY </a:t>
            </a:r>
            <a:r>
              <a:rPr lang="en-US" sz="2200" dirty="0">
                <a:solidFill>
                  <a:schemeClr val="accent3">
                    <a:lumMod val="20000"/>
                    <a:lumOff val="80000"/>
                  </a:schemeClr>
                </a:solidFill>
                <a:latin typeface="Cabin Sketch" panose="020B0503050202020004" pitchFamily="34" charset="0"/>
              </a:rPr>
              <a:t>c</a:t>
            </a:r>
            <a:r>
              <a:rPr lang="en-US" sz="2200" dirty="0" smtClean="0">
                <a:solidFill>
                  <a:schemeClr val="accent3">
                    <a:lumMod val="20000"/>
                    <a:lumOff val="80000"/>
                  </a:schemeClr>
                </a:solidFill>
                <a:latin typeface="Cabin Sketch" panose="020B0503050202020004" pitchFamily="34" charset="0"/>
              </a:rPr>
              <a:t>ontains information, which will be displayed in the browser. A typical HTML document may look like this: </a:t>
            </a:r>
            <a:endParaRPr lang="en-US" sz="22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6087" y="3382241"/>
            <a:ext cx="6219825" cy="3295650"/>
          </a:xfrm>
          <a:prstGeom prst="rect">
            <a:avLst/>
          </a:prstGeom>
        </p:spPr>
      </p:pic>
      <p:pic>
        <p:nvPicPr>
          <p:cNvPr id="5" name="Picture 4"/>
          <p:cNvPicPr>
            <a:picLocks noChangeAspect="1"/>
          </p:cNvPicPr>
          <p:nvPr/>
        </p:nvPicPr>
        <p:blipFill>
          <a:blip r:embed="rId3">
            <a:extLst>
              <a:ext uri="{BEBA8EAE-BF5A-486C-A8C5-ECC9F3942E4B}">
                <a14:imgProps xmlns:a14="http://schemas.microsoft.com/office/drawing/2010/main">
                  <a14:imgLayer r:embed="rId4">
                    <a14:imgEffect>
                      <a14:backgroundRemoval t="3019" b="95849" l="2468" r="98590"/>
                    </a14:imgEffect>
                  </a14:imgLayer>
                </a14:imgProps>
              </a:ext>
              <a:ext uri="{28A0092B-C50C-407E-A947-70E740481C1C}">
                <a14:useLocalDpi xmlns:a14="http://schemas.microsoft.com/office/drawing/2010/main" val="0"/>
              </a:ext>
            </a:extLst>
          </a:blip>
          <a:stretch>
            <a:fillRect/>
          </a:stretch>
        </p:blipFill>
        <p:spPr>
          <a:xfrm>
            <a:off x="-1" y="1441450"/>
            <a:ext cx="11353801" cy="49911"/>
          </a:xfrm>
          <a:prstGeom prst="rect">
            <a:avLst/>
          </a:prstGeom>
        </p:spPr>
      </p:pic>
    </p:spTree>
    <p:extLst>
      <p:ext uri="{BB962C8B-B14F-4D97-AF65-F5344CB8AC3E}">
        <p14:creationId xmlns:p14="http://schemas.microsoft.com/office/powerpoint/2010/main" val="27760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75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1341</Words>
  <Application>Microsoft Office PowerPoint</Application>
  <PresentationFormat>Widescreen</PresentationFormat>
  <Paragraphs>55</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Cabin Sketch</vt:lpstr>
      <vt:lpstr>Calibri</vt:lpstr>
      <vt:lpstr>Calibri Light</vt:lpstr>
      <vt:lpstr>Office Theme</vt:lpstr>
      <vt:lpstr>PowerPoint Presentation</vt:lpstr>
      <vt:lpstr>Hypertext Transfer Protocol (HTTP)</vt:lpstr>
      <vt:lpstr>HTTP methods</vt:lpstr>
      <vt:lpstr>HTTP Connection </vt:lpstr>
      <vt:lpstr>Client-Server Communication Chain</vt:lpstr>
      <vt:lpstr>Hypertext Markup Language (HTML) </vt:lpstr>
      <vt:lpstr>Tags</vt:lpstr>
      <vt:lpstr>Tag attributes</vt:lpstr>
      <vt:lpstr>HTML Document Tags</vt:lpstr>
      <vt:lpstr>HTML BODY</vt:lpstr>
      <vt:lpstr>HTML HEAD</vt:lpstr>
      <vt:lpstr>Extensible Markup Language (XML) </vt:lpstr>
      <vt:lpstr>User Defined Tags </vt:lpstr>
      <vt:lpstr>Document Type Definitions (DTD) </vt:lpstr>
      <vt:lpstr>Properties of "valid“ XML documents</vt:lpstr>
      <vt:lpstr>XML Example</vt:lpstr>
      <vt:lpstr>DTD Example</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Protocols and Formats</dc:title>
  <dc:creator>Foysal</dc:creator>
  <cp:lastModifiedBy>Foysal</cp:lastModifiedBy>
  <cp:revision>13</cp:revision>
  <dcterms:created xsi:type="dcterms:W3CDTF">2021-12-08T06:48:35Z</dcterms:created>
  <dcterms:modified xsi:type="dcterms:W3CDTF">2022-06-12T04:00:45Z</dcterms:modified>
</cp:coreProperties>
</file>