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79" r:id="rId2"/>
    <p:sldId id="280" r:id="rId3"/>
    <p:sldId id="281" r:id="rId4"/>
    <p:sldId id="282" r:id="rId5"/>
    <p:sldId id="283" r:id="rId6"/>
    <p:sldId id="284" r:id="rId7"/>
    <p:sldId id="290" r:id="rId8"/>
    <p:sldId id="291" r:id="rId9"/>
    <p:sldId id="28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47C1F4-BF50-4850-8943-55D6826BF8D5}" type="datetimeFigureOut">
              <a:rPr lang="en-US" smtClean="0"/>
              <a:t>8/23/2020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D1B3F6-6565-4381-A883-FA6B87952216}" type="slidenum">
              <a:rPr lang="en-US" smtClean="0"/>
              <a:t>‹#›</a:t>
            </a:fld>
            <a:endParaRPr lang="en-US"/>
          </a:p>
        </p:txBody>
      </p:sp>
    </p:spTree>
    <p:extLst>
      <p:ext uri="{BB962C8B-B14F-4D97-AF65-F5344CB8AC3E}">
        <p14:creationId xmlns:p14="http://schemas.microsoft.com/office/powerpoint/2010/main" val="4472309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DAE9D21-A538-4A56-9656-AF8735ABAD82}" type="datetimeFigureOut">
              <a:rPr lang="en-US" smtClean="0"/>
              <a:t>8/23/2020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36F5F-5C8F-4474-977D-0457819FE03E}" type="slidenum">
              <a:rPr lang="en-US" smtClean="0"/>
              <a:t>‹#›</a:t>
            </a:fld>
            <a:endParaRPr lang="en-US"/>
          </a:p>
        </p:txBody>
      </p:sp>
    </p:spTree>
    <p:extLst>
      <p:ext uri="{BB962C8B-B14F-4D97-AF65-F5344CB8AC3E}">
        <p14:creationId xmlns:p14="http://schemas.microsoft.com/office/powerpoint/2010/main" val="3123066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AE9D21-A538-4A56-9656-AF8735ABAD82}" type="datetimeFigureOut">
              <a:rPr lang="en-US" smtClean="0"/>
              <a:t>8/23/2020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36F5F-5C8F-4474-977D-0457819FE03E}" type="slidenum">
              <a:rPr lang="en-US" smtClean="0"/>
              <a:t>‹#›</a:t>
            </a:fld>
            <a:endParaRPr lang="en-US"/>
          </a:p>
        </p:txBody>
      </p:sp>
    </p:spTree>
    <p:extLst>
      <p:ext uri="{BB962C8B-B14F-4D97-AF65-F5344CB8AC3E}">
        <p14:creationId xmlns:p14="http://schemas.microsoft.com/office/powerpoint/2010/main" val="500150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AE9D21-A538-4A56-9656-AF8735ABAD82}" type="datetimeFigureOut">
              <a:rPr lang="en-US" smtClean="0"/>
              <a:t>8/23/2020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36F5F-5C8F-4474-977D-0457819FE03E}"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5331316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AE9D21-A538-4A56-9656-AF8735ABAD82}" type="datetimeFigureOut">
              <a:rPr lang="en-US" smtClean="0"/>
              <a:t>8/23/2020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36F5F-5C8F-4474-977D-0457819FE03E}" type="slidenum">
              <a:rPr lang="en-US" smtClean="0"/>
              <a:t>‹#›</a:t>
            </a:fld>
            <a:endParaRPr lang="en-US"/>
          </a:p>
        </p:txBody>
      </p:sp>
    </p:spTree>
    <p:extLst>
      <p:ext uri="{BB962C8B-B14F-4D97-AF65-F5344CB8AC3E}">
        <p14:creationId xmlns:p14="http://schemas.microsoft.com/office/powerpoint/2010/main" val="23796256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AE9D21-A538-4A56-9656-AF8735ABAD82}" type="datetimeFigureOut">
              <a:rPr lang="en-US" smtClean="0"/>
              <a:t>8/23/2020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36F5F-5C8F-4474-977D-0457819FE03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563837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AE9D21-A538-4A56-9656-AF8735ABAD82}" type="datetimeFigureOut">
              <a:rPr lang="en-US" smtClean="0"/>
              <a:t>8/23/2020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36F5F-5C8F-4474-977D-0457819FE03E}" type="slidenum">
              <a:rPr lang="en-US" smtClean="0"/>
              <a:t>‹#›</a:t>
            </a:fld>
            <a:endParaRPr lang="en-US"/>
          </a:p>
        </p:txBody>
      </p:sp>
    </p:spTree>
    <p:extLst>
      <p:ext uri="{BB962C8B-B14F-4D97-AF65-F5344CB8AC3E}">
        <p14:creationId xmlns:p14="http://schemas.microsoft.com/office/powerpoint/2010/main" val="33188678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AE9D21-A538-4A56-9656-AF8735ABAD82}" type="datetimeFigureOut">
              <a:rPr lang="en-US" smtClean="0"/>
              <a:t>8/23/2020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36F5F-5C8F-4474-977D-0457819FE03E}" type="slidenum">
              <a:rPr lang="en-US" smtClean="0"/>
              <a:t>‹#›</a:t>
            </a:fld>
            <a:endParaRPr lang="en-US"/>
          </a:p>
        </p:txBody>
      </p:sp>
    </p:spTree>
    <p:extLst>
      <p:ext uri="{BB962C8B-B14F-4D97-AF65-F5344CB8AC3E}">
        <p14:creationId xmlns:p14="http://schemas.microsoft.com/office/powerpoint/2010/main" val="25067023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AE9D21-A538-4A56-9656-AF8735ABAD82}" type="datetimeFigureOut">
              <a:rPr lang="en-US" smtClean="0"/>
              <a:t>8/23/2020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36F5F-5C8F-4474-977D-0457819FE03E}" type="slidenum">
              <a:rPr lang="en-US" smtClean="0"/>
              <a:t>‹#›</a:t>
            </a:fld>
            <a:endParaRPr lang="en-US"/>
          </a:p>
        </p:txBody>
      </p:sp>
    </p:spTree>
    <p:extLst>
      <p:ext uri="{BB962C8B-B14F-4D97-AF65-F5344CB8AC3E}">
        <p14:creationId xmlns:p14="http://schemas.microsoft.com/office/powerpoint/2010/main" val="1560760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AE9D21-A538-4A56-9656-AF8735ABAD82}" type="datetimeFigureOut">
              <a:rPr lang="en-US" smtClean="0"/>
              <a:t>8/23/2020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36F5F-5C8F-4474-977D-0457819FE03E}" type="slidenum">
              <a:rPr lang="en-US" smtClean="0"/>
              <a:t>‹#›</a:t>
            </a:fld>
            <a:endParaRPr lang="en-US"/>
          </a:p>
        </p:txBody>
      </p:sp>
    </p:spTree>
    <p:extLst>
      <p:ext uri="{BB962C8B-B14F-4D97-AF65-F5344CB8AC3E}">
        <p14:creationId xmlns:p14="http://schemas.microsoft.com/office/powerpoint/2010/main" val="4168964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AE9D21-A538-4A56-9656-AF8735ABAD82}" type="datetimeFigureOut">
              <a:rPr lang="en-US" smtClean="0"/>
              <a:t>8/23/2020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36F5F-5C8F-4474-977D-0457819FE03E}" type="slidenum">
              <a:rPr lang="en-US" smtClean="0"/>
              <a:t>‹#›</a:t>
            </a:fld>
            <a:endParaRPr lang="en-US"/>
          </a:p>
        </p:txBody>
      </p:sp>
    </p:spTree>
    <p:extLst>
      <p:ext uri="{BB962C8B-B14F-4D97-AF65-F5344CB8AC3E}">
        <p14:creationId xmlns:p14="http://schemas.microsoft.com/office/powerpoint/2010/main" val="201508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DAE9D21-A538-4A56-9656-AF8735ABAD82}" type="datetimeFigureOut">
              <a:rPr lang="en-US" smtClean="0"/>
              <a:t>8/23/2020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F36F5F-5C8F-4474-977D-0457819FE03E}" type="slidenum">
              <a:rPr lang="en-US" smtClean="0"/>
              <a:t>‹#›</a:t>
            </a:fld>
            <a:endParaRPr lang="en-US"/>
          </a:p>
        </p:txBody>
      </p:sp>
    </p:spTree>
    <p:extLst>
      <p:ext uri="{BB962C8B-B14F-4D97-AF65-F5344CB8AC3E}">
        <p14:creationId xmlns:p14="http://schemas.microsoft.com/office/powerpoint/2010/main" val="2991240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DAE9D21-A538-4A56-9656-AF8735ABAD82}" type="datetimeFigureOut">
              <a:rPr lang="en-US" smtClean="0"/>
              <a:t>8/23/2020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F36F5F-5C8F-4474-977D-0457819FE03E}" type="slidenum">
              <a:rPr lang="en-US" smtClean="0"/>
              <a:t>‹#›</a:t>
            </a:fld>
            <a:endParaRPr lang="en-US"/>
          </a:p>
        </p:txBody>
      </p:sp>
    </p:spTree>
    <p:extLst>
      <p:ext uri="{BB962C8B-B14F-4D97-AF65-F5344CB8AC3E}">
        <p14:creationId xmlns:p14="http://schemas.microsoft.com/office/powerpoint/2010/main" val="3537097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DAE9D21-A538-4A56-9656-AF8735ABAD82}" type="datetimeFigureOut">
              <a:rPr lang="en-US" smtClean="0"/>
              <a:t>8/23/2020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F36F5F-5C8F-4474-977D-0457819FE03E}" type="slidenum">
              <a:rPr lang="en-US" smtClean="0"/>
              <a:t>‹#›</a:t>
            </a:fld>
            <a:endParaRPr lang="en-US"/>
          </a:p>
        </p:txBody>
      </p:sp>
    </p:spTree>
    <p:extLst>
      <p:ext uri="{BB962C8B-B14F-4D97-AF65-F5344CB8AC3E}">
        <p14:creationId xmlns:p14="http://schemas.microsoft.com/office/powerpoint/2010/main" val="2642324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AE9D21-A538-4A56-9656-AF8735ABAD82}" type="datetimeFigureOut">
              <a:rPr lang="en-US" smtClean="0"/>
              <a:t>8/23/2020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F36F5F-5C8F-4474-977D-0457819FE03E}" type="slidenum">
              <a:rPr lang="en-US" smtClean="0"/>
              <a:t>‹#›</a:t>
            </a:fld>
            <a:endParaRPr lang="en-US"/>
          </a:p>
        </p:txBody>
      </p:sp>
    </p:spTree>
    <p:extLst>
      <p:ext uri="{BB962C8B-B14F-4D97-AF65-F5344CB8AC3E}">
        <p14:creationId xmlns:p14="http://schemas.microsoft.com/office/powerpoint/2010/main" val="1368308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AE9D21-A538-4A56-9656-AF8735ABAD82}" type="datetimeFigureOut">
              <a:rPr lang="en-US" smtClean="0"/>
              <a:t>8/23/2020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F36F5F-5C8F-4474-977D-0457819FE03E}" type="slidenum">
              <a:rPr lang="en-US" smtClean="0"/>
              <a:t>‹#›</a:t>
            </a:fld>
            <a:endParaRPr lang="en-US"/>
          </a:p>
        </p:txBody>
      </p:sp>
    </p:spTree>
    <p:extLst>
      <p:ext uri="{BB962C8B-B14F-4D97-AF65-F5344CB8AC3E}">
        <p14:creationId xmlns:p14="http://schemas.microsoft.com/office/powerpoint/2010/main" val="454800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AE9D21-A538-4A56-9656-AF8735ABAD82}" type="datetimeFigureOut">
              <a:rPr lang="en-US" smtClean="0"/>
              <a:t>8/23/2020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F36F5F-5C8F-4474-977D-0457819FE03E}" type="slidenum">
              <a:rPr lang="en-US" smtClean="0"/>
              <a:t>‹#›</a:t>
            </a:fld>
            <a:endParaRPr lang="en-US"/>
          </a:p>
        </p:txBody>
      </p:sp>
    </p:spTree>
    <p:extLst>
      <p:ext uri="{BB962C8B-B14F-4D97-AF65-F5344CB8AC3E}">
        <p14:creationId xmlns:p14="http://schemas.microsoft.com/office/powerpoint/2010/main" val="1630713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DAE9D21-A538-4A56-9656-AF8735ABAD82}" type="datetimeFigureOut">
              <a:rPr lang="en-US" smtClean="0"/>
              <a:t>8/23/2020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DF36F5F-5C8F-4474-977D-0457819FE03E}" type="slidenum">
              <a:rPr lang="en-US" smtClean="0"/>
              <a:t>‹#›</a:t>
            </a:fld>
            <a:endParaRPr lang="en-US"/>
          </a:p>
        </p:txBody>
      </p:sp>
    </p:spTree>
    <p:extLst>
      <p:ext uri="{BB962C8B-B14F-4D97-AF65-F5344CB8AC3E}">
        <p14:creationId xmlns:p14="http://schemas.microsoft.com/office/powerpoint/2010/main" val="20910326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eur-lex.europa.eu/legal-content/EN/TXT/?qid=1500986680646&amp;uri=CELEX:32012R0978"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14794"/>
            <a:ext cx="8596668" cy="854440"/>
          </a:xfrm>
        </p:spPr>
        <p:txBody>
          <a:bodyPr/>
          <a:lstStyle/>
          <a:p>
            <a:r>
              <a:rPr lang="en-US" dirty="0" smtClean="0"/>
              <a:t>Generalized System of Preferences - GSP</a:t>
            </a:r>
            <a:endParaRPr lang="en-US" dirty="0"/>
          </a:p>
        </p:txBody>
      </p:sp>
      <p:sp>
        <p:nvSpPr>
          <p:cNvPr id="3" name="Content Placeholder 2"/>
          <p:cNvSpPr>
            <a:spLocks noGrp="1"/>
          </p:cNvSpPr>
          <p:nvPr>
            <p:ph idx="1"/>
          </p:nvPr>
        </p:nvSpPr>
        <p:spPr>
          <a:xfrm>
            <a:off x="677333" y="1169235"/>
            <a:ext cx="10955033" cy="4872128"/>
          </a:xfrm>
        </p:spPr>
        <p:txBody>
          <a:bodyPr>
            <a:normAutofit lnSpcReduction="10000"/>
          </a:bodyPr>
          <a:lstStyle/>
          <a:p>
            <a:r>
              <a:rPr lang="en-US" dirty="0" smtClean="0"/>
              <a:t> </a:t>
            </a:r>
            <a:r>
              <a:rPr lang="en-US" b="1" dirty="0" smtClean="0"/>
              <a:t>Definition: </a:t>
            </a:r>
            <a:r>
              <a:rPr lang="en-US" sz="1600" dirty="0" smtClean="0"/>
              <a:t>The GSP allows vulnerable developing countries to pay fewer or no duties on exports to the EU, giving them vital access to the EU market and contributing to their growth.</a:t>
            </a:r>
            <a:endParaRPr lang="en-US" dirty="0" smtClean="0"/>
          </a:p>
          <a:p>
            <a:r>
              <a:rPr lang="en-US" b="1" dirty="0" smtClean="0"/>
              <a:t>Objectives of GSP:</a:t>
            </a:r>
          </a:p>
          <a:p>
            <a:pPr lvl="2">
              <a:buFont typeface="Wingdings" panose="05000000000000000000" pitchFamily="2" charset="2"/>
              <a:buChar char="v"/>
            </a:pPr>
            <a:r>
              <a:rPr lang="en-US" dirty="0" smtClean="0"/>
              <a:t>contribute </a:t>
            </a:r>
            <a:r>
              <a:rPr lang="en-US" dirty="0"/>
              <a:t>to poverty eradication by expanding exports from countries most in </a:t>
            </a:r>
            <a:r>
              <a:rPr lang="en-US" dirty="0" smtClean="0"/>
              <a:t>need</a:t>
            </a:r>
          </a:p>
          <a:p>
            <a:pPr lvl="2">
              <a:buFont typeface="Wingdings" panose="05000000000000000000" pitchFamily="2" charset="2"/>
              <a:buChar char="v"/>
            </a:pPr>
            <a:r>
              <a:rPr lang="en-US" dirty="0" smtClean="0"/>
              <a:t>promote </a:t>
            </a:r>
            <a:r>
              <a:rPr lang="en-US" dirty="0"/>
              <a:t>sustainable development and good </a:t>
            </a:r>
            <a:r>
              <a:rPr lang="en-US" dirty="0" smtClean="0"/>
              <a:t>governance</a:t>
            </a:r>
          </a:p>
          <a:p>
            <a:pPr lvl="2">
              <a:buFont typeface="Wingdings" panose="05000000000000000000" pitchFamily="2" charset="2"/>
              <a:buChar char="v"/>
            </a:pPr>
            <a:r>
              <a:rPr lang="en-US" dirty="0" smtClean="0"/>
              <a:t>ensure </a:t>
            </a:r>
            <a:r>
              <a:rPr lang="en-US" dirty="0"/>
              <a:t>that the EU's financial and economic interests are safeguarded</a:t>
            </a:r>
          </a:p>
          <a:p>
            <a:r>
              <a:rPr lang="en-US" b="1" dirty="0" smtClean="0"/>
              <a:t> GSP facilities offered from 38 countries for Bangladeshi textile products</a:t>
            </a:r>
          </a:p>
          <a:p>
            <a:pPr lvl="2"/>
            <a:r>
              <a:rPr lang="en-US" b="1" dirty="0"/>
              <a:t> </a:t>
            </a:r>
            <a:r>
              <a:rPr lang="en-US" b="1" dirty="0" smtClean="0"/>
              <a:t>EU (28 countries)</a:t>
            </a:r>
          </a:p>
          <a:p>
            <a:pPr lvl="2"/>
            <a:r>
              <a:rPr lang="en-US" b="1" dirty="0"/>
              <a:t> </a:t>
            </a:r>
            <a:r>
              <a:rPr lang="en-US" b="1" dirty="0" smtClean="0"/>
              <a:t>Non EU - </a:t>
            </a:r>
            <a:r>
              <a:rPr lang="en-US" dirty="0"/>
              <a:t>Australia, Belarus, Canada, Liechtenstein, Japan, New Zealand, Norway, Russian Federation, </a:t>
            </a:r>
            <a:endParaRPr lang="en-US" dirty="0" smtClean="0"/>
          </a:p>
          <a:p>
            <a:pPr marL="914400" lvl="2" indent="0">
              <a:buNone/>
            </a:pPr>
            <a:r>
              <a:rPr lang="en-US" dirty="0"/>
              <a:t> </a:t>
            </a:r>
            <a:r>
              <a:rPr lang="en-US" dirty="0" smtClean="0"/>
              <a:t>                   Switzerland </a:t>
            </a:r>
            <a:r>
              <a:rPr lang="en-US" dirty="0"/>
              <a:t>and Turkey </a:t>
            </a:r>
            <a:r>
              <a:rPr lang="en-US" dirty="0" smtClean="0"/>
              <a:t>(10 countries)</a:t>
            </a:r>
            <a:endParaRPr lang="en-US" b="1" dirty="0" smtClean="0"/>
          </a:p>
          <a:p>
            <a:r>
              <a:rPr lang="en-US" b="1" dirty="0"/>
              <a:t> </a:t>
            </a:r>
            <a:r>
              <a:rPr lang="en-US" b="1" dirty="0" smtClean="0"/>
              <a:t>Three GSP Schemes according to the different needs of developing countries</a:t>
            </a:r>
          </a:p>
          <a:p>
            <a:pPr lvl="2"/>
            <a:r>
              <a:rPr lang="en-US" b="1" dirty="0"/>
              <a:t> </a:t>
            </a:r>
            <a:r>
              <a:rPr lang="en-US" b="1" dirty="0" smtClean="0"/>
              <a:t>Standard GSP: For low and lower income countries</a:t>
            </a:r>
          </a:p>
          <a:p>
            <a:pPr lvl="2"/>
            <a:r>
              <a:rPr lang="en-US" b="1" dirty="0"/>
              <a:t> </a:t>
            </a:r>
            <a:r>
              <a:rPr lang="en-US" b="1" dirty="0" smtClean="0"/>
              <a:t>GSP+: For vulnerable low and lower-middle income countries </a:t>
            </a:r>
          </a:p>
          <a:p>
            <a:pPr lvl="2"/>
            <a:r>
              <a:rPr lang="en-US" b="1" dirty="0"/>
              <a:t> </a:t>
            </a:r>
            <a:r>
              <a:rPr lang="en-US" b="1" dirty="0" smtClean="0"/>
              <a:t>EBA: For least developed countries</a:t>
            </a:r>
            <a:endParaRPr lang="en-US" b="1" dirty="0"/>
          </a:p>
        </p:txBody>
      </p:sp>
    </p:spTree>
    <p:extLst>
      <p:ext uri="{BB962C8B-B14F-4D97-AF65-F5344CB8AC3E}">
        <p14:creationId xmlns:p14="http://schemas.microsoft.com/office/powerpoint/2010/main" val="12921025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49902"/>
            <a:ext cx="8596668" cy="854439"/>
          </a:xfrm>
        </p:spPr>
        <p:txBody>
          <a:bodyPr>
            <a:normAutofit/>
          </a:bodyPr>
          <a:lstStyle/>
          <a:p>
            <a:r>
              <a:rPr lang="en-US" dirty="0" smtClean="0"/>
              <a:t>Everything </a:t>
            </a:r>
            <a:r>
              <a:rPr lang="en-US" dirty="0"/>
              <a:t>B</a:t>
            </a:r>
            <a:r>
              <a:rPr lang="en-US" dirty="0" smtClean="0"/>
              <a:t>ut Arms (EBA)</a:t>
            </a:r>
            <a:endParaRPr lang="en-US" dirty="0"/>
          </a:p>
        </p:txBody>
      </p:sp>
      <p:sp>
        <p:nvSpPr>
          <p:cNvPr id="3" name="Content Placeholder 2"/>
          <p:cNvSpPr>
            <a:spLocks noGrp="1"/>
          </p:cNvSpPr>
          <p:nvPr>
            <p:ph idx="1"/>
          </p:nvPr>
        </p:nvSpPr>
        <p:spPr>
          <a:xfrm>
            <a:off x="677334" y="1004341"/>
            <a:ext cx="8596668" cy="5037021"/>
          </a:xfrm>
        </p:spPr>
        <p:txBody>
          <a:bodyPr>
            <a:normAutofit/>
          </a:bodyPr>
          <a:lstStyle/>
          <a:p>
            <a:r>
              <a:rPr lang="en-US" dirty="0" smtClean="0"/>
              <a:t> </a:t>
            </a:r>
            <a:r>
              <a:rPr lang="en-US" dirty="0"/>
              <a:t>The Everything But Arms scheme grants </a:t>
            </a:r>
            <a:r>
              <a:rPr lang="en-US" sz="2000" b="1" dirty="0"/>
              <a:t>full duty free and quota free access </a:t>
            </a:r>
            <a:r>
              <a:rPr lang="en-US" dirty="0"/>
              <a:t>to the EU Single Market for all products (except arms and armaments</a:t>
            </a:r>
            <a:r>
              <a:rPr lang="en-US" dirty="0" smtClean="0"/>
              <a:t>).</a:t>
            </a:r>
          </a:p>
          <a:p>
            <a:r>
              <a:rPr lang="en-US" dirty="0"/>
              <a:t> </a:t>
            </a:r>
            <a:r>
              <a:rPr lang="en-US" b="1" dirty="0" smtClean="0"/>
              <a:t>Conditions: </a:t>
            </a:r>
          </a:p>
          <a:p>
            <a:pPr lvl="1">
              <a:buFont typeface="Wingdings" panose="05000000000000000000" pitchFamily="2" charset="2"/>
              <a:buChar char="v"/>
            </a:pPr>
            <a:r>
              <a:rPr lang="en-US" dirty="0" smtClean="0"/>
              <a:t>A </a:t>
            </a:r>
            <a:r>
              <a:rPr lang="en-US" dirty="0"/>
              <a:t>country is being granted EBA status if it is listed as a Least Developed Country (LDC) by the UN Committee for Development Policy.</a:t>
            </a:r>
          </a:p>
          <a:p>
            <a:pPr>
              <a:buFont typeface="Courier New" panose="02070309020205020404" pitchFamily="49" charset="0"/>
              <a:buChar char="o"/>
            </a:pPr>
            <a:r>
              <a:rPr lang="en-US" dirty="0"/>
              <a:t>Countries do not need to apply to benefit from EBA, they are added or removed to relevant list through a </a:t>
            </a:r>
            <a:r>
              <a:rPr lang="en-US" dirty="0">
                <a:hlinkClick r:id="rId2" tooltip="link  to delegated and implementing regulations list"/>
              </a:rPr>
              <a:t>delegated regulation</a:t>
            </a:r>
            <a:r>
              <a:rPr lang="en-US" dirty="0"/>
              <a:t>.</a:t>
            </a:r>
          </a:p>
          <a:p>
            <a:pPr>
              <a:buFont typeface="Courier New" panose="02070309020205020404" pitchFamily="49" charset="0"/>
              <a:buChar char="o"/>
            </a:pPr>
            <a:r>
              <a:rPr lang="en-US" dirty="0"/>
              <a:t>EBA preferences can be withdrawn in case of some exceptional circumstances, notably in case of serious and systematic violation of principles laid down in fundamental human rights and </a:t>
            </a:r>
            <a:r>
              <a:rPr lang="en-US" dirty="0" err="1"/>
              <a:t>labour</a:t>
            </a:r>
            <a:r>
              <a:rPr lang="en-US" dirty="0"/>
              <a:t> rights </a:t>
            </a:r>
            <a:r>
              <a:rPr lang="en-US" dirty="0" smtClean="0"/>
              <a:t>conventions.</a:t>
            </a:r>
            <a:endParaRPr lang="en-US" dirty="0"/>
          </a:p>
          <a:p>
            <a:pPr>
              <a:buFont typeface="Courier New" panose="02070309020205020404" pitchFamily="49" charset="0"/>
              <a:buChar char="o"/>
            </a:pPr>
            <a:r>
              <a:rPr lang="en-US" dirty="0"/>
              <a:t>Unlike under the Standard GSP, countries do not lose EBA status by entering into a Free Trade Agreement with the EU.</a:t>
            </a:r>
          </a:p>
          <a:p>
            <a:endParaRPr lang="en-US" dirty="0"/>
          </a:p>
          <a:p>
            <a:endParaRPr lang="en-US" dirty="0"/>
          </a:p>
        </p:txBody>
      </p:sp>
    </p:spTree>
    <p:extLst>
      <p:ext uri="{BB962C8B-B14F-4D97-AF65-F5344CB8AC3E}">
        <p14:creationId xmlns:p14="http://schemas.microsoft.com/office/powerpoint/2010/main" val="1517451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674557"/>
          </a:xfrm>
        </p:spPr>
        <p:txBody>
          <a:bodyPr>
            <a:normAutofit fontScale="90000"/>
          </a:bodyPr>
          <a:lstStyle/>
          <a:p>
            <a:pPr algn="ctr"/>
            <a:r>
              <a:rPr lang="en-US" b="1" dirty="0"/>
              <a:t>EU GSP</a:t>
            </a:r>
            <a:r>
              <a:rPr lang="en-US" dirty="0"/>
              <a:t/>
            </a:r>
            <a:br>
              <a:rPr lang="en-US" dirty="0"/>
            </a:br>
            <a:endParaRPr lang="en-US" dirty="0"/>
          </a:p>
        </p:txBody>
      </p:sp>
      <p:sp>
        <p:nvSpPr>
          <p:cNvPr id="3" name="Content Placeholder 2"/>
          <p:cNvSpPr>
            <a:spLocks noGrp="1"/>
          </p:cNvSpPr>
          <p:nvPr>
            <p:ph idx="1"/>
          </p:nvPr>
        </p:nvSpPr>
        <p:spPr>
          <a:xfrm>
            <a:off x="677334" y="1064303"/>
            <a:ext cx="8596668" cy="4977060"/>
          </a:xfrm>
        </p:spPr>
        <p:txBody>
          <a:bodyPr/>
          <a:lstStyle/>
          <a:p>
            <a:pPr fontAlgn="base"/>
            <a:r>
              <a:rPr lang="en-US" dirty="0" smtClean="0"/>
              <a:t> </a:t>
            </a:r>
            <a:r>
              <a:rPr lang="en-US" b="1" dirty="0"/>
              <a:t>Rules of Origin</a:t>
            </a:r>
            <a:r>
              <a:rPr lang="en-US" dirty="0"/>
              <a:t>: Rules for identification of origin of goods</a:t>
            </a:r>
            <a:endParaRPr lang="en-US" sz="1600" dirty="0"/>
          </a:p>
          <a:p>
            <a:pPr lvl="0" fontAlgn="base"/>
            <a:r>
              <a:rPr lang="en-US" dirty="0"/>
              <a:t>Two types :</a:t>
            </a:r>
            <a:endParaRPr lang="en-US" sz="1600" dirty="0"/>
          </a:p>
          <a:p>
            <a:pPr lvl="1" fontAlgn="base"/>
            <a:r>
              <a:rPr lang="en-US" dirty="0"/>
              <a:t>Wholly obtained: Products are wholly obtained in a single beneficiary country (or in the EU, in the case of bilateral </a:t>
            </a:r>
            <a:r>
              <a:rPr lang="en-US" dirty="0" err="1" smtClean="0"/>
              <a:t>cumulation</a:t>
            </a:r>
            <a:r>
              <a:rPr lang="en-US" dirty="0" smtClean="0"/>
              <a:t>) </a:t>
            </a:r>
            <a:r>
              <a:rPr lang="en-US" dirty="0"/>
              <a:t>if only that country has been involved in their production.</a:t>
            </a:r>
            <a:endParaRPr lang="en-US" sz="1400" dirty="0"/>
          </a:p>
          <a:p>
            <a:pPr lvl="1" fontAlgn="base"/>
            <a:r>
              <a:rPr lang="en-US" dirty="0"/>
              <a:t>Substantially transformed – requires substantial/sufficient production activities to be done in the exporting country.</a:t>
            </a:r>
            <a:endParaRPr lang="en-US" sz="1400" dirty="0"/>
          </a:p>
          <a:p>
            <a:pPr lvl="0" fontAlgn="base"/>
            <a:r>
              <a:rPr lang="en-US" dirty="0"/>
              <a:t>Substantial transformation can be ascertained mainly by </a:t>
            </a:r>
            <a:r>
              <a:rPr lang="en-US" dirty="0" smtClean="0"/>
              <a:t>two </a:t>
            </a:r>
            <a:r>
              <a:rPr lang="en-US" dirty="0"/>
              <a:t>criteria:</a:t>
            </a:r>
            <a:endParaRPr lang="en-US" sz="1600" dirty="0"/>
          </a:p>
          <a:p>
            <a:pPr lvl="1" fontAlgn="base"/>
            <a:r>
              <a:rPr lang="en-US" dirty="0"/>
              <a:t>Value addition criteria: Minimum domestic content or maximum import content</a:t>
            </a:r>
            <a:endParaRPr lang="en-US" sz="1400" dirty="0"/>
          </a:p>
          <a:p>
            <a:pPr lvl="1" fontAlgn="base"/>
            <a:r>
              <a:rPr lang="en-US" dirty="0"/>
              <a:t>Specific process criteria: Minimum manufacturing processes to be undertaken</a:t>
            </a:r>
            <a:endParaRPr lang="en-US" sz="1400" dirty="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2787170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34912"/>
            <a:ext cx="8596668" cy="704538"/>
          </a:xfrm>
        </p:spPr>
        <p:txBody>
          <a:bodyPr>
            <a:normAutofit fontScale="90000"/>
          </a:bodyPr>
          <a:lstStyle/>
          <a:p>
            <a:r>
              <a:rPr lang="en-US" b="1" dirty="0"/>
              <a:t>GSP Scheme of Japan and Bangladesh: </a:t>
            </a:r>
            <a:r>
              <a:rPr lang="en-US" dirty="0"/>
              <a:t/>
            </a:r>
            <a:br>
              <a:rPr lang="en-US" dirty="0"/>
            </a:br>
            <a:endParaRPr lang="en-US" dirty="0"/>
          </a:p>
        </p:txBody>
      </p:sp>
      <p:sp>
        <p:nvSpPr>
          <p:cNvPr id="3" name="Content Placeholder 2"/>
          <p:cNvSpPr>
            <a:spLocks noGrp="1"/>
          </p:cNvSpPr>
          <p:nvPr>
            <p:ph idx="1"/>
          </p:nvPr>
        </p:nvSpPr>
        <p:spPr>
          <a:xfrm>
            <a:off x="677334" y="1079292"/>
            <a:ext cx="8596668" cy="5561351"/>
          </a:xfrm>
        </p:spPr>
        <p:txBody>
          <a:bodyPr/>
          <a:lstStyle/>
          <a:p>
            <a:pPr lvl="0" fontAlgn="base"/>
            <a:r>
              <a:rPr lang="en-US" dirty="0" smtClean="0"/>
              <a:t> </a:t>
            </a:r>
            <a:r>
              <a:rPr lang="en-US" dirty="0"/>
              <a:t>Japan originally established its Generalized System of Preferences scheme (GSP) on August 1, 1971.</a:t>
            </a:r>
          </a:p>
          <a:p>
            <a:pPr lvl="0" fontAlgn="base"/>
            <a:r>
              <a:rPr lang="en-US" dirty="0"/>
              <a:t>Japan’s GSP scheme includes a general preferential regime and a special preferential regime.</a:t>
            </a:r>
          </a:p>
          <a:p>
            <a:pPr lvl="0" fontAlgn="base"/>
            <a:r>
              <a:rPr lang="en-US" dirty="0"/>
              <a:t>Japan grants preferential tariff treatment under its GSP scheme to 137 developing countries and 14 territories.</a:t>
            </a:r>
          </a:p>
          <a:p>
            <a:pPr lvl="0" fontAlgn="base"/>
            <a:r>
              <a:rPr lang="en-US" dirty="0"/>
              <a:t>LDCs are granted duty free and quota free market access in 5415 products of which 1383 are agricultural products and 4034 are industrial products.</a:t>
            </a:r>
          </a:p>
          <a:p>
            <a:pPr marL="0" indent="0" fontAlgn="base">
              <a:buNone/>
            </a:pPr>
            <a:r>
              <a:rPr lang="en-US" b="1" dirty="0"/>
              <a:t>Rules of Origin:</a:t>
            </a:r>
            <a:endParaRPr lang="en-US" dirty="0"/>
          </a:p>
          <a:p>
            <a:pPr lvl="0" fontAlgn="base"/>
            <a:r>
              <a:rPr lang="en-US" dirty="0"/>
              <a:t>Recognized as originating in that country under the origin criteria of the Japanese GSP scheme, and</a:t>
            </a:r>
          </a:p>
          <a:p>
            <a:pPr lvl="0" fontAlgn="base"/>
            <a:r>
              <a:rPr lang="en-US" dirty="0"/>
              <a:t>Transported to Japan in accordance with its rules for transportation.  </a:t>
            </a:r>
          </a:p>
          <a:p>
            <a:pPr lvl="0" fontAlgn="base"/>
            <a:r>
              <a:rPr lang="en-US" dirty="0"/>
              <a:t>RMG from Bangladesh is getting one stage policy in determining Rules of Origin to Japanese market.</a:t>
            </a:r>
          </a:p>
          <a:p>
            <a:endParaRPr lang="en-US" dirty="0"/>
          </a:p>
        </p:txBody>
      </p:sp>
    </p:spTree>
    <p:extLst>
      <p:ext uri="{BB962C8B-B14F-4D97-AF65-F5344CB8AC3E}">
        <p14:creationId xmlns:p14="http://schemas.microsoft.com/office/powerpoint/2010/main" val="327012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69495"/>
          </a:xfrm>
        </p:spPr>
        <p:txBody>
          <a:bodyPr>
            <a:normAutofit fontScale="90000"/>
          </a:bodyPr>
          <a:lstStyle/>
          <a:p>
            <a:r>
              <a:rPr lang="en-US" b="1" dirty="0"/>
              <a:t>GSP Scheme of Australia: </a:t>
            </a:r>
            <a:r>
              <a:rPr lang="en-US" dirty="0"/>
              <a:t/>
            </a:r>
            <a:br>
              <a:rPr lang="en-US" dirty="0"/>
            </a:br>
            <a:endParaRPr lang="en-US" dirty="0"/>
          </a:p>
        </p:txBody>
      </p:sp>
      <p:sp>
        <p:nvSpPr>
          <p:cNvPr id="3" name="Content Placeholder 2"/>
          <p:cNvSpPr>
            <a:spLocks noGrp="1"/>
          </p:cNvSpPr>
          <p:nvPr>
            <p:ph idx="1"/>
          </p:nvPr>
        </p:nvSpPr>
        <p:spPr>
          <a:xfrm>
            <a:off x="677334" y="1514007"/>
            <a:ext cx="8596668" cy="4527355"/>
          </a:xfrm>
        </p:spPr>
        <p:txBody>
          <a:bodyPr/>
          <a:lstStyle/>
          <a:p>
            <a:pPr lvl="0" fontAlgn="base"/>
            <a:r>
              <a:rPr lang="en-US" dirty="0"/>
              <a:t>Duty-free and quota-free entry from the 49 LDCs and East Timor (treated as an LDC) with effect from 1 July 2003.</a:t>
            </a:r>
          </a:p>
          <a:p>
            <a:pPr lvl="0" fontAlgn="base"/>
            <a:r>
              <a:rPr lang="en-US" dirty="0"/>
              <a:t>The preferential scheme GSP-50 for LDCs offers duty free treatment to all LDCs in case of all tariff lines.</a:t>
            </a:r>
          </a:p>
          <a:p>
            <a:pPr marL="0" indent="0" fontAlgn="base">
              <a:buNone/>
            </a:pPr>
            <a:r>
              <a:rPr lang="en-US" b="1" dirty="0"/>
              <a:t>Rules of Origin:</a:t>
            </a:r>
            <a:endParaRPr lang="en-US" dirty="0"/>
          </a:p>
          <a:p>
            <a:pPr lvl="0" fontAlgn="base"/>
            <a:r>
              <a:rPr lang="en-US" dirty="0"/>
              <a:t>The </a:t>
            </a:r>
            <a:r>
              <a:rPr lang="en-US" b="1" dirty="0"/>
              <a:t>final process </a:t>
            </a:r>
            <a:r>
              <a:rPr lang="en-US" dirty="0"/>
              <a:t>of the imported good must have been carried out in the beneficiary country;</a:t>
            </a:r>
          </a:p>
          <a:p>
            <a:pPr lvl="0" fontAlgn="base"/>
            <a:r>
              <a:rPr lang="en-US" dirty="0"/>
              <a:t>At least </a:t>
            </a:r>
            <a:r>
              <a:rPr lang="en-US" b="1" dirty="0"/>
              <a:t>50% of the total cost </a:t>
            </a:r>
            <a:r>
              <a:rPr lang="en-US" dirty="0"/>
              <a:t>of the final product must consist of labor/material from one or more developing countries (or Australia).</a:t>
            </a:r>
          </a:p>
          <a:p>
            <a:endParaRPr lang="en-US" dirty="0"/>
          </a:p>
        </p:txBody>
      </p:sp>
    </p:spTree>
    <p:extLst>
      <p:ext uri="{BB962C8B-B14F-4D97-AF65-F5344CB8AC3E}">
        <p14:creationId xmlns:p14="http://schemas.microsoft.com/office/powerpoint/2010/main" val="21350500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7413" y="114925"/>
            <a:ext cx="8596668" cy="739514"/>
          </a:xfrm>
        </p:spPr>
        <p:txBody>
          <a:bodyPr>
            <a:normAutofit fontScale="90000"/>
          </a:bodyPr>
          <a:lstStyle/>
          <a:p>
            <a:pPr algn="ctr"/>
            <a:r>
              <a:rPr lang="en-US" b="1" dirty="0"/>
              <a:t>GSP Scheme of New Zealand: </a:t>
            </a:r>
            <a:r>
              <a:rPr lang="en-US" dirty="0"/>
              <a:t/>
            </a:r>
            <a:br>
              <a:rPr lang="en-US" dirty="0"/>
            </a:br>
            <a:endParaRPr lang="en-US" dirty="0"/>
          </a:p>
        </p:txBody>
      </p:sp>
      <p:sp>
        <p:nvSpPr>
          <p:cNvPr id="3" name="Content Placeholder 2"/>
          <p:cNvSpPr>
            <a:spLocks noGrp="1"/>
          </p:cNvSpPr>
          <p:nvPr>
            <p:ph idx="1"/>
          </p:nvPr>
        </p:nvSpPr>
        <p:spPr>
          <a:xfrm>
            <a:off x="677334" y="1169233"/>
            <a:ext cx="8596668" cy="4872129"/>
          </a:xfrm>
        </p:spPr>
        <p:txBody>
          <a:bodyPr/>
          <a:lstStyle/>
          <a:p>
            <a:pPr lvl="0" fontAlgn="base"/>
            <a:r>
              <a:rPr lang="en-US" dirty="0"/>
              <a:t>Duty free quota-free (DFQF) access for all least developed countries on 1 July 2001.</a:t>
            </a:r>
          </a:p>
          <a:p>
            <a:pPr lvl="0" fontAlgn="base"/>
            <a:r>
              <a:rPr lang="en-US" dirty="0"/>
              <a:t>The preferential scheme GSP-50 for LDCs offers duty free treatment to all LDCs in case of all tariff lines.</a:t>
            </a:r>
          </a:p>
          <a:p>
            <a:pPr marL="0" indent="0" fontAlgn="base">
              <a:buNone/>
            </a:pPr>
            <a:r>
              <a:rPr lang="en-US" b="1" dirty="0"/>
              <a:t>Rules of Origin:</a:t>
            </a:r>
            <a:endParaRPr lang="en-US" dirty="0"/>
          </a:p>
          <a:p>
            <a:pPr lvl="0" fontAlgn="base"/>
            <a:r>
              <a:rPr lang="en-US" dirty="0"/>
              <a:t>Wholly obtained in a LDC/LLDC, or</a:t>
            </a:r>
          </a:p>
          <a:p>
            <a:pPr lvl="0" fontAlgn="base"/>
            <a:r>
              <a:rPr lang="en-US" dirty="0"/>
              <a:t>Partially manufactured in a LDC/LLDC.</a:t>
            </a:r>
          </a:p>
          <a:p>
            <a:pPr lvl="0" fontAlgn="base"/>
            <a:r>
              <a:rPr lang="en-US" dirty="0"/>
              <a:t>The </a:t>
            </a:r>
            <a:r>
              <a:rPr lang="en-US" b="1" dirty="0"/>
              <a:t>final process </a:t>
            </a:r>
            <a:r>
              <a:rPr lang="en-US" dirty="0"/>
              <a:t>of the imported good must have been carried out in the beneficiary country;</a:t>
            </a:r>
          </a:p>
          <a:p>
            <a:pPr lvl="0" fontAlgn="base"/>
            <a:r>
              <a:rPr lang="en-US" dirty="0"/>
              <a:t>At least </a:t>
            </a:r>
            <a:r>
              <a:rPr lang="en-US" b="1" dirty="0"/>
              <a:t>one-half of the factory works </a:t>
            </a:r>
            <a:r>
              <a:rPr lang="en-US" dirty="0"/>
              <a:t>cost of the finished products is represented consist of labor/material from one or more developing countries or from New Zealand.</a:t>
            </a:r>
          </a:p>
          <a:p>
            <a:pPr marL="0" indent="0">
              <a:buNone/>
            </a:pPr>
            <a:endParaRPr lang="en-US" dirty="0"/>
          </a:p>
        </p:txBody>
      </p:sp>
    </p:spTree>
    <p:extLst>
      <p:ext uri="{BB962C8B-B14F-4D97-AF65-F5344CB8AC3E}">
        <p14:creationId xmlns:p14="http://schemas.microsoft.com/office/powerpoint/2010/main" val="2982885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24787"/>
            <a:ext cx="10640240" cy="679554"/>
          </a:xfrm>
        </p:spPr>
        <p:txBody>
          <a:bodyPr>
            <a:normAutofit fontScale="90000"/>
          </a:bodyPr>
          <a:lstStyle/>
          <a:p>
            <a:r>
              <a:rPr lang="en-US" sz="2400" dirty="0" smtClean="0"/>
              <a:t>Incentives offered by Bangladesh Government to RMG exporters:</a:t>
            </a:r>
            <a:br>
              <a:rPr lang="en-US" sz="2400" dirty="0" smtClean="0"/>
            </a:br>
            <a:r>
              <a:rPr lang="en-US" sz="2400" dirty="0" smtClean="0"/>
              <a:t>BGMEA sought 3% in FY 2019-2020 and devaluation of Taka</a:t>
            </a:r>
            <a:endParaRPr lang="en-US" sz="2400" dirty="0"/>
          </a:p>
        </p:txBody>
      </p:sp>
      <p:sp>
        <p:nvSpPr>
          <p:cNvPr id="3" name="Content Placeholder 2"/>
          <p:cNvSpPr>
            <a:spLocks noGrp="1"/>
          </p:cNvSpPr>
          <p:nvPr>
            <p:ph idx="1"/>
          </p:nvPr>
        </p:nvSpPr>
        <p:spPr>
          <a:xfrm>
            <a:off x="677334" y="1154244"/>
            <a:ext cx="8596668" cy="6071016"/>
          </a:xfrm>
        </p:spPr>
        <p:txBody>
          <a:bodyPr>
            <a:normAutofit/>
          </a:bodyPr>
          <a:lstStyle/>
          <a:p>
            <a:pPr marL="0" indent="0">
              <a:buNone/>
            </a:pPr>
            <a:r>
              <a:rPr lang="en-US" sz="1400" dirty="0"/>
              <a:t>The Bangladesh Garment Manufacturers and Exporters Association on </a:t>
            </a:r>
            <a:r>
              <a:rPr lang="en-US" sz="1400" dirty="0" smtClean="0"/>
              <a:t>Sunday (16.06.2019) </a:t>
            </a:r>
            <a:r>
              <a:rPr lang="en-US" sz="1400" dirty="0"/>
              <a:t>urged the government to increase the additional cash incentive against garment exports to three per cent from the proposed one per cent for the next fiscal year of 2019-20</a:t>
            </a:r>
            <a:r>
              <a:rPr lang="en-US" sz="1400" dirty="0" smtClean="0"/>
              <a:t>. At </a:t>
            </a:r>
            <a:r>
              <a:rPr lang="en-US" sz="1400" dirty="0"/>
              <a:t>a post-budget press conference held at the Hotel Amari in Dhaka, BGMEA president </a:t>
            </a:r>
            <a:r>
              <a:rPr lang="en-US" sz="1400" dirty="0" err="1"/>
              <a:t>Ruban</a:t>
            </a:r>
            <a:r>
              <a:rPr lang="en-US" sz="1400" dirty="0"/>
              <a:t> </a:t>
            </a:r>
            <a:r>
              <a:rPr lang="en-US" sz="1400" dirty="0" err="1"/>
              <a:t>Huq</a:t>
            </a:r>
            <a:r>
              <a:rPr lang="en-US" sz="1400" dirty="0"/>
              <a:t> also demanded devaluation of the taka against the dollar</a:t>
            </a:r>
            <a:r>
              <a:rPr lang="en-US" sz="1400" dirty="0" smtClean="0"/>
              <a:t>. Finance </a:t>
            </a:r>
            <a:r>
              <a:rPr lang="en-US" sz="1400" dirty="0"/>
              <a:t>minister AHM Mustafa Kamal in the proposed budget announced additional 1.0 per cent cash incentive for the RMG sector. The proposal excluded the four areas where the sector is currently getting cash incentive at the rate of 4 </a:t>
            </a:r>
            <a:r>
              <a:rPr lang="en-US" sz="1400" dirty="0" smtClean="0"/>
              <a:t>percent. ‘</a:t>
            </a:r>
            <a:r>
              <a:rPr lang="en-US" sz="1400" dirty="0"/>
              <a:t>Currencies of our competing countries including Vietnam, Cambodia and Turkey were devalued significantly against the dollar in last couple of years whereas our competitive edge is eroding due to a controlled exchange rate. If the government devalues Bangladesh currency by </a:t>
            </a:r>
            <a:r>
              <a:rPr lang="en-US" sz="1400" dirty="0" err="1"/>
              <a:t>Tk</a:t>
            </a:r>
            <a:r>
              <a:rPr lang="en-US" sz="1400" dirty="0"/>
              <a:t> 1 against the dollar, RMG exporters will get additional </a:t>
            </a:r>
            <a:r>
              <a:rPr lang="en-US" sz="1400" dirty="0" err="1"/>
              <a:t>Tk</a:t>
            </a:r>
            <a:r>
              <a:rPr lang="en-US" sz="1400" dirty="0"/>
              <a:t> 3,400 crore a year,’ she said</a:t>
            </a:r>
            <a:r>
              <a:rPr lang="en-US" sz="1400" dirty="0" smtClean="0"/>
              <a:t>. </a:t>
            </a:r>
            <a:r>
              <a:rPr lang="en-US" sz="1400" dirty="0" err="1" smtClean="0"/>
              <a:t>Rubana</a:t>
            </a:r>
            <a:r>
              <a:rPr lang="en-US" sz="1400" dirty="0" smtClean="0"/>
              <a:t> </a:t>
            </a:r>
            <a:r>
              <a:rPr lang="en-US" sz="1400" dirty="0"/>
              <a:t>said that considering the contribution of RMG sector to gross domestic product, the proposed incentive — </a:t>
            </a:r>
            <a:r>
              <a:rPr lang="en-US" sz="1400" dirty="0" err="1"/>
              <a:t>Tk</a:t>
            </a:r>
            <a:r>
              <a:rPr lang="en-US" sz="1400" dirty="0"/>
              <a:t> 2,825 crore — for the sector in the budget was insufficient</a:t>
            </a:r>
            <a:r>
              <a:rPr lang="en-US" sz="1400" dirty="0" smtClean="0"/>
              <a:t>. She </a:t>
            </a:r>
            <a:r>
              <a:rPr lang="en-US" sz="1400" dirty="0"/>
              <a:t>said if the government increased cash incentive to three per cent from one per cent, it would need additional </a:t>
            </a:r>
            <a:r>
              <a:rPr lang="en-US" sz="1400" dirty="0" err="1"/>
              <a:t>Tk</a:t>
            </a:r>
            <a:r>
              <a:rPr lang="en-US" sz="1400" dirty="0"/>
              <a:t> 5,600 </a:t>
            </a:r>
            <a:r>
              <a:rPr lang="en-US" sz="1400" dirty="0" smtClean="0"/>
              <a:t>crore.</a:t>
            </a:r>
          </a:p>
          <a:p>
            <a:r>
              <a:rPr lang="en-US" sz="1400" dirty="0" smtClean="0"/>
              <a:t> </a:t>
            </a:r>
            <a:r>
              <a:rPr lang="en-US" sz="1400" dirty="0"/>
              <a:t>26 sectors are provided with cash incentives ranging from </a:t>
            </a:r>
            <a:r>
              <a:rPr lang="en-US" sz="1400" dirty="0" smtClean="0"/>
              <a:t>1 </a:t>
            </a:r>
            <a:r>
              <a:rPr lang="en-US" sz="1400" dirty="0"/>
              <a:t>percent to 20 percent of their export proceeds to encourage higher shipments</a:t>
            </a:r>
            <a:r>
              <a:rPr lang="en-US" sz="1400" dirty="0" smtClean="0"/>
              <a:t>.</a:t>
            </a:r>
          </a:p>
          <a:p>
            <a:r>
              <a:rPr lang="en-US" sz="1400" dirty="0"/>
              <a:t> 26 sectors are provided with cash incentives ranging from 2 percent to 20 percent of their export proceeds to encourage higher shipments</a:t>
            </a:r>
            <a:r>
              <a:rPr lang="en-US" sz="1400" dirty="0" smtClean="0"/>
              <a:t>.</a:t>
            </a:r>
          </a:p>
          <a:p>
            <a:r>
              <a:rPr lang="en-US" sz="1400" dirty="0"/>
              <a:t> At present, garment makers that use local yarn enjoy subsidy of 4 percent on their export earnings. Those who export to new markets — which are destinations other than the US and the EU — also get cash subsidy.</a:t>
            </a:r>
          </a:p>
        </p:txBody>
      </p:sp>
    </p:spTree>
    <p:extLst>
      <p:ext uri="{BB962C8B-B14F-4D97-AF65-F5344CB8AC3E}">
        <p14:creationId xmlns:p14="http://schemas.microsoft.com/office/powerpoint/2010/main" val="9704280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BGMEA demands of cash incentives and some government actions taken</a:t>
            </a:r>
            <a:endParaRPr lang="en-US" dirty="0"/>
          </a:p>
        </p:txBody>
      </p:sp>
      <p:sp>
        <p:nvSpPr>
          <p:cNvPr id="3" name="Content Placeholder 2"/>
          <p:cNvSpPr>
            <a:spLocks noGrp="1"/>
          </p:cNvSpPr>
          <p:nvPr>
            <p:ph idx="1"/>
          </p:nvPr>
        </p:nvSpPr>
        <p:spPr/>
        <p:txBody>
          <a:bodyPr>
            <a:normAutofit lnSpcReduction="10000"/>
          </a:bodyPr>
          <a:lstStyle/>
          <a:p>
            <a:r>
              <a:rPr lang="en-US" dirty="0" smtClean="0"/>
              <a:t>Increase </a:t>
            </a:r>
            <a:r>
              <a:rPr lang="en-US" dirty="0"/>
              <a:t>the additional cash incentive against garment </a:t>
            </a:r>
            <a:r>
              <a:rPr lang="en-US" dirty="0" smtClean="0"/>
              <a:t>exports (it has increased 1 to 3%)</a:t>
            </a:r>
          </a:p>
          <a:p>
            <a:r>
              <a:rPr lang="en-US" dirty="0"/>
              <a:t>BGMEA president </a:t>
            </a:r>
            <a:r>
              <a:rPr lang="en-US" smtClean="0"/>
              <a:t>Rubana </a:t>
            </a:r>
            <a:r>
              <a:rPr lang="en-US" dirty="0" err="1"/>
              <a:t>Huq</a:t>
            </a:r>
            <a:r>
              <a:rPr lang="en-US" dirty="0"/>
              <a:t> also demanded devaluation of the taka against the </a:t>
            </a:r>
            <a:r>
              <a:rPr lang="en-US" dirty="0" smtClean="0"/>
              <a:t>dollar</a:t>
            </a:r>
          </a:p>
          <a:p>
            <a:r>
              <a:rPr lang="en-US" dirty="0" smtClean="0"/>
              <a:t>Currencies </a:t>
            </a:r>
            <a:r>
              <a:rPr lang="en-US" dirty="0"/>
              <a:t>of our competing countries including Vietnam, Cambodia and Turkey were devalued significantly against the dollar in last couple of years whereas our competitive edge is eroding due to a controlled exchange rate</a:t>
            </a:r>
            <a:r>
              <a:rPr lang="en-US" dirty="0" smtClean="0"/>
              <a:t>.</a:t>
            </a:r>
          </a:p>
          <a:p>
            <a:r>
              <a:rPr lang="en-US" dirty="0" smtClean="0"/>
              <a:t>Cash </a:t>
            </a:r>
            <a:r>
              <a:rPr lang="en-US" dirty="0"/>
              <a:t>incentives ranging from 1 percent to 20 percent of their export proceeds to encourage higher shipments</a:t>
            </a:r>
            <a:r>
              <a:rPr lang="en-US" dirty="0" smtClean="0"/>
              <a:t>.</a:t>
            </a:r>
          </a:p>
          <a:p>
            <a:r>
              <a:rPr lang="en-US" dirty="0"/>
              <a:t>At present, garment makers that use local yarn enjoy subsidy of 4 percent on their export earnings. Those who export to new markets — which are destinations other than the US and the EU — also get cash subsidy.</a:t>
            </a:r>
          </a:p>
          <a:p>
            <a:endParaRPr lang="en-US" dirty="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7825527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1396"/>
            <a:ext cx="8596668" cy="800885"/>
          </a:xfrm>
        </p:spPr>
        <p:txBody>
          <a:bodyPr>
            <a:normAutofit/>
          </a:bodyPr>
          <a:lstStyle/>
          <a:p>
            <a:pPr algn="ctr"/>
            <a:r>
              <a:rPr lang="en-US" dirty="0" smtClean="0"/>
              <a:t>Import Duty on textile goods in USA</a:t>
            </a:r>
            <a:endParaRPr lang="en-US" dirty="0"/>
          </a:p>
        </p:txBody>
      </p:sp>
      <p:sp>
        <p:nvSpPr>
          <p:cNvPr id="3" name="Content Placeholder 2"/>
          <p:cNvSpPr>
            <a:spLocks noGrp="1"/>
          </p:cNvSpPr>
          <p:nvPr>
            <p:ph idx="1"/>
          </p:nvPr>
        </p:nvSpPr>
        <p:spPr/>
        <p:txBody>
          <a:bodyPr/>
          <a:lstStyle/>
          <a:p>
            <a:endParaRPr lang="en-US"/>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099" y="1249353"/>
            <a:ext cx="10098948" cy="6281546"/>
          </a:xfrm>
          <a:prstGeom prst="rect">
            <a:avLst/>
          </a:prstGeom>
        </p:spPr>
      </p:pic>
    </p:spTree>
    <p:extLst>
      <p:ext uri="{BB962C8B-B14F-4D97-AF65-F5344CB8AC3E}">
        <p14:creationId xmlns:p14="http://schemas.microsoft.com/office/powerpoint/2010/main" val="2477755888"/>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907</TotalTime>
  <Words>1043</Words>
  <Application>Microsoft Office PowerPoint</Application>
  <PresentationFormat>Widescreen</PresentationFormat>
  <Paragraphs>68</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Courier New</vt:lpstr>
      <vt:lpstr>Trebuchet MS</vt:lpstr>
      <vt:lpstr>Wingdings</vt:lpstr>
      <vt:lpstr>Wingdings 3</vt:lpstr>
      <vt:lpstr>Facet</vt:lpstr>
      <vt:lpstr>Generalized System of Preferences - GSP</vt:lpstr>
      <vt:lpstr>Everything But Arms (EBA)</vt:lpstr>
      <vt:lpstr>EU GSP </vt:lpstr>
      <vt:lpstr>GSP Scheme of Japan and Bangladesh:  </vt:lpstr>
      <vt:lpstr>GSP Scheme of Australia:  </vt:lpstr>
      <vt:lpstr>GSP Scheme of New Zealand:  </vt:lpstr>
      <vt:lpstr>Incentives offered by Bangladesh Government to RMG exporters: BGMEA sought 3% in FY 2019-2020 and devaluation of Taka</vt:lpstr>
      <vt:lpstr>BGMEA demands of cash incentives and some government actions taken</vt:lpstr>
      <vt:lpstr>Import Duty on textile goods in USA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Trade</dc:title>
  <dc:creator>OIKKO</dc:creator>
  <cp:lastModifiedBy>AlamgirPC</cp:lastModifiedBy>
  <cp:revision>71</cp:revision>
  <dcterms:created xsi:type="dcterms:W3CDTF">2019-01-19T16:28:30Z</dcterms:created>
  <dcterms:modified xsi:type="dcterms:W3CDTF">2020-08-23T03:49:22Z</dcterms:modified>
</cp:coreProperties>
</file>