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7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4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1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47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40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23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06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7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0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1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5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9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4AF732D-B5F0-4630-A6E4-3DF293E573A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04B15D2-BF9C-40C0-B9C9-20C076AF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2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390" y="1214651"/>
            <a:ext cx="8884693" cy="627797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Lecture-9: Frequency Analysis of Signals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Systems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6412" y="2347415"/>
                <a:ext cx="10290413" cy="4510585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Fourier Transform can convert time domain signal into frequency domain signal.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Mathematical Expression of coefficient of Fourier transform: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     The periodic signal which is a combination of harmonically related complex exponentials,                     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𝑥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=−∞</m:t>
                        </m:r>
                      </m:sub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sz="2000" baseline="-25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where,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1600" baseline="-25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en-US"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Fourier Coefficient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Now,            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</m:nary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dt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</m:nary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=−∞</m:t>
                        </m:r>
                      </m:sub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sz="2000" baseline="-25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)dt            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                            </m:t>
                    </m:r>
                    <m:nary>
                      <m:naryPr>
                        <m:chr m:val="∑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=−∞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nary>
                          <m:nary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  <m:r>
                              <m:rPr>
                                <m:nor/>
                              </m:rPr>
                              <a:rPr lang="en-US" baseline="-25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sub>
                          <m:sup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  <m:r>
                              <m:rPr>
                                <m:nor/>
                              </m:rPr>
                              <a:rPr lang="en-US" baseline="-25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en-US" baseline="-25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+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Tp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 </m:t>
                            </m:r>
                          </m:e>
                        </m:nary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aseline="-25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dt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=−∞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</m:e>
                    </m:nary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aseline="-25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𝑗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]</m:t>
                        </m:r>
                      </m:e>
                      <m:sub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sup>
                    </m:sSubSup>
                  </m:oMath>
                </a14:m>
                <a:endPara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</a:p>
              <a:p>
                <a:pPr marL="0" indent="0"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finally  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1600" baseline="-25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k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den>
                    </m:f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16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16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16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p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</m:nary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sz="16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16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where,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T</m:t>
                    </m:r>
                    <m:r>
                      <m:rPr>
                        <m:nor/>
                      </m:rPr>
                      <a:rPr lang="en-US" sz="1600" baseline="-25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16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o</m:t>
                        </m:r>
                      </m:den>
                    </m:f>
                  </m:oMath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6412" y="2347415"/>
                <a:ext cx="10290413" cy="4510585"/>
              </a:xfrm>
              <a:blipFill>
                <a:blip r:embed="rId2"/>
                <a:stretch>
                  <a:fillRect l="-592" t="-676" r="-7998" b="-2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5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85146" y="973668"/>
            <a:ext cx="5931221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Dirichlet Conditions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Dirichlet Conditions: There are three conditions: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signal x(t) has a finite number of discontinuities in any period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signal x(t) contains a finite number of maxima and minima during any period.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signal x(t) is absolutely integrable in any period. That is,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sub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x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</m:d>
                          </m:e>
                        </m:d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dt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&lt;∞</m:t>
                        </m:r>
                      </m:e>
                    </m:nary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periodic signals of practical interest satisfy these conditions.</a:t>
                </a: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98" t="-1426" b="-3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17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379" y="973668"/>
            <a:ext cx="9376012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Density Spectrum of Periodic Signals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3457" y="2442949"/>
                <a:ext cx="10467833" cy="4415050"/>
              </a:xfrm>
            </p:spPr>
            <p:txBody>
              <a:bodyPr>
                <a:normAutofit fontScale="25000" lnSpcReduction="20000"/>
              </a:bodyPr>
              <a:lstStyle/>
              <a:p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periodic signal has infinite energy and a finite average power, which</a:t>
                </a:r>
              </a:p>
              <a:p>
                <a:pPr marL="0" indent="0">
                  <a:buNone/>
                </a:pP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</a:p>
              <a:p>
                <a:pPr marL="0" indent="0">
                  <a:buNone/>
                </a:pP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en-US" sz="8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8000" baseline="-25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den>
                    </m:f>
                  </m:oMath>
                </a14:m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8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sub>
                      <m:sup/>
                      <m:e/>
                    </m:nary>
                    <m:sSup>
                      <m:sSupPr>
                        <m:ctrlPr>
                          <a:rPr lang="en-US" sz="8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8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8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8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8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</m:e>
                      <m:sup>
                        <m:r>
                          <a:rPr lang="en-US" sz="8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8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sz="8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den>
                    </m:f>
                    <m:nary>
                      <m:naryPr>
                        <m:ctrl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sz="8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d>
                          <m:dPr>
                            <m:ctrlPr>
                              <a:rPr lang="en-US" sz="8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8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e>
                        </m:d>
                        <m:r>
                          <a:rPr lang="en-US" sz="8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8000" b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8000" b="1" baseline="30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8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8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a:rPr lang="en-US" sz="8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dt</m:t>
                        </m:r>
                      </m:e>
                    </m:nary>
                  </m:oMath>
                </a14:m>
                <a:endParaRPr lang="en-US" sz="8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den>
                    </m:f>
                    <m:nary>
                      <m:naryPr>
                        <m:ctrl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d>
                          <m:dPr>
                            <m:ctrlP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8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e>
                        </m:d>
                        <m:r>
                          <a:rPr lang="en-US" sz="8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nary>
                          <m:naryPr>
                            <m:chr m:val="∑"/>
                            <m:ctrlP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𝑘</m:t>
                            </m:r>
                            <m: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=−∞</m:t>
                            </m:r>
                          </m:sub>
                          <m:sup>
                            <m: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∞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8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</m:t>
                            </m:r>
                            <m:r>
                              <m:rPr>
                                <m:nor/>
                              </m:rPr>
                              <a:rPr lang="en-US" sz="8000" b="1" baseline="30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  <m:r>
                              <m:rPr>
                                <m:nor/>
                              </m:rPr>
                              <a:rPr lang="en-US" sz="8000" baseline="-25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en-US" sz="8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8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8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8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8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8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8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8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m:rPr>
                                    <m:nor/>
                                  </m:rPr>
                                  <a:rPr lang="en-US" sz="8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en-US" sz="8000" baseline="-25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</m:t>
                                </m:r>
                                <m:r>
                                  <m:rPr>
                                    <m:nor/>
                                  </m:rPr>
                                  <a:rPr lang="en-US" sz="8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sup>
                            </m:sSup>
                          </m:e>
                        </m:nary>
                        <m:r>
                          <m:rPr>
                            <m:sty m:val="p"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dt</m:t>
                        </m:r>
                      </m:e>
                    </m:nary>
                  </m:oMath>
                </a14:m>
                <a:endParaRPr lang="en-US" sz="8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So, </a:t>
                </a:r>
                <a:endParaRPr lang="en-US" sz="8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:r>
                  <a:rPr lang="en-US" sz="8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8000" baseline="-25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=−∞</m:t>
                        </m:r>
                      </m:sub>
                      <m:sup>
                        <m: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8000" b="1" baseline="30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8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800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[ </m:t>
                        </m:r>
                      </m:e>
                    </m:nary>
                    <m:f>
                      <m:fPr>
                        <m:ctrl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den>
                    </m:f>
                    <m:nary>
                      <m:naryPr>
                        <m:ctrl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Tp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d>
                          <m:dPr>
                            <m:ctrlP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8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e>
                        </m:d>
                        <m:sSup>
                          <m:sSupPr>
                            <m:ctrlP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8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en-US" sz="8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sz="8000" baseline="-25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en-US" sz="8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dt</m:t>
                        </m:r>
                      </m:e>
                    </m:nary>
                  </m:oMath>
                </a14:m>
                <a:endParaRPr lang="en-US" sz="8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=−∞</m:t>
                        </m:r>
                      </m:sub>
                      <m:sup>
                        <m:r>
                          <a:rPr lang="en-US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8000" b="1" baseline="30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8000" baseline="-25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8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  <m:r>
                      <m:rPr>
                        <m:nor/>
                      </m:rPr>
                      <a:rPr lang="en-US" sz="8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8000" baseline="-25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k</m:t>
                    </m:r>
                  </m:oMath>
                </a14:m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8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=−∞</m:t>
                        </m:r>
                      </m:sub>
                      <m:sup>
                        <m:r>
                          <a:rPr lang="en-US" sz="8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8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8000" b="0" i="0" smtClean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|</m:t>
                            </m:r>
                            <m:r>
                              <m:rPr>
                                <m:nor/>
                              </m:rPr>
                              <a:rPr lang="en-US" sz="8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</m:t>
                            </m:r>
                            <m:r>
                              <m:rPr>
                                <m:nor/>
                              </m:rPr>
                              <a:rPr lang="en-US" sz="8000" baseline="-25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en-US" sz="8000" b="0" i="0" smtClean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|</m:t>
                            </m:r>
                          </m:e>
                          <m:sup>
                            <m:r>
                              <a:rPr lang="en-US" sz="8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sz="3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called Parseval’s relation for power signal.</a:t>
                </a:r>
                <a:endParaRPr lang="en-US" sz="8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3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3457" y="2442949"/>
                <a:ext cx="10467833" cy="4415050"/>
              </a:xfrm>
              <a:blipFill>
                <a:blip r:embed="rId2"/>
                <a:stretch>
                  <a:fillRect l="-582" t="-2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2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1433" y="973668"/>
            <a:ext cx="4934934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2552131"/>
            <a:ext cx="11286699" cy="4203511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Example-4.1.1: </a:t>
            </a:r>
            <a:r>
              <a:rPr lang="en-US" sz="4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Fourier series and the power density spectrum of the rectangular pulse train signal illustrated in the following figure: </a:t>
            </a:r>
          </a:p>
          <a:p>
            <a:pPr marL="0" indent="0">
              <a:buNone/>
            </a:pPr>
            <a:r>
              <a:rPr lang="en-US" sz="4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Figure: Continuous-time </a:t>
            </a:r>
            <a:r>
              <a:rPr lang="en-US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train of rectangular pulses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394" y="3284163"/>
            <a:ext cx="5786651" cy="245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</TotalTime>
  <Words>155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Century Gothic</vt:lpstr>
      <vt:lpstr>Times New Roman</vt:lpstr>
      <vt:lpstr>Wingdings 3</vt:lpstr>
      <vt:lpstr>Ion Boardroom</vt:lpstr>
      <vt:lpstr>Lecture-9: Frequency Analysis of Signals and Systems </vt:lpstr>
      <vt:lpstr>Dirichlet Conditions</vt:lpstr>
      <vt:lpstr>Power Density Spectrum of Periodic Signals</vt:lpstr>
      <vt:lpstr>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Lecture-9: Frequency Analysis of Signals and Systems </dc:title>
  <dc:creator>Shapna</dc:creator>
  <cp:lastModifiedBy>Shapna</cp:lastModifiedBy>
  <cp:revision>23</cp:revision>
  <dcterms:created xsi:type="dcterms:W3CDTF">2017-02-01T18:04:24Z</dcterms:created>
  <dcterms:modified xsi:type="dcterms:W3CDTF">2017-02-03T16:35:39Z</dcterms:modified>
</cp:coreProperties>
</file>