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4" r:id="rId2"/>
    <p:sldId id="279" r:id="rId3"/>
    <p:sldId id="280" r:id="rId4"/>
    <p:sldId id="281" r:id="rId5"/>
    <p:sldId id="293" r:id="rId6"/>
    <p:sldId id="292" r:id="rId7"/>
    <p:sldId id="28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6" d="100"/>
          <a:sy n="86" d="100"/>
        </p:scale>
        <p:origin x="562"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493BDB4-AB6C-4E05-8625-F0A27DB7FE65}" type="datetimeFigureOut">
              <a:rPr lang="en-US" smtClean="0"/>
              <a:t>5/14/2020</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FF66E2A1-E37E-4F82-8E31-86862B0C4527}"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01512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93BDB4-AB6C-4E05-8625-F0A27DB7FE65}"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05730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93BDB4-AB6C-4E05-8625-F0A27DB7FE65}"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49504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93BDB4-AB6C-4E05-8625-F0A27DB7FE65}"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68434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1" dur="500"/>
                                        <p:tgtEl>
                                          <p:spTgt spid="3">
                                            <p:txEl>
                                              <p:pRg st="1" end="1"/>
                                            </p:txEl>
                                          </p:spTgt>
                                        </p:tgtEl>
                                      </p:cBhvr>
                                    </p:animEffect>
                                  </p:childTnLst>
                                </p:cTn>
                              </p:par>
                              <p:par>
                                <p:cTn id="12" presetID="14" presetClass="entr" presetSubtype="10" fill="hold" grpId="0" nodeType="with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4" dur="500"/>
                                        <p:tgtEl>
                                          <p:spTgt spid="3">
                                            <p:txEl>
                                              <p:pRg st="2" end="2"/>
                                            </p:txEl>
                                          </p:spTgt>
                                        </p:tgtEl>
                                      </p:cBhvr>
                                    </p:animEffect>
                                  </p:childTnLst>
                                </p:cTn>
                              </p:par>
                              <p:par>
                                <p:cTn id="15" presetID="14" presetClass="entr" presetSubtype="1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7" dur="500"/>
                                        <p:tgtEl>
                                          <p:spTgt spid="3">
                                            <p:txEl>
                                              <p:pRg st="3" end="3"/>
                                            </p:txEl>
                                          </p:spTgt>
                                        </p:tgtEl>
                                      </p:cBhvr>
                                    </p:animEffect>
                                  </p:childTnLst>
                                </p:cTn>
                              </p:par>
                              <p:par>
                                <p:cTn id="18" presetID="14" presetClass="entr" presetSubtype="10" fill="hold" grpId="0"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93BDB4-AB6C-4E05-8625-F0A27DB7FE65}"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71672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493BDB4-AB6C-4E05-8625-F0A27DB7FE65}" type="datetimeFigureOut">
              <a:rPr lang="en-US" smtClean="0"/>
              <a:t>5/14/2020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66E2A1-E37E-4F82-8E31-86862B0C4527}"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53921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493BDB4-AB6C-4E05-8625-F0A27DB7FE65}" type="datetimeFigureOut">
              <a:rPr lang="en-US" smtClean="0"/>
              <a:t>5/14/2020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66E2A1-E37E-4F82-8E31-86862B0C4527}"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47945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493BDB4-AB6C-4E05-8625-F0A27DB7FE65}" type="datetimeFigureOut">
              <a:rPr lang="en-US" smtClean="0"/>
              <a:t>5/14/2020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66E2A1-E37E-4F82-8E31-86862B0C4527}"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26551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93BDB4-AB6C-4E05-8625-F0A27DB7FE65}" type="datetimeFigureOut">
              <a:rPr lang="en-US" smtClean="0"/>
              <a:t>5/14/2020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861689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493BDB4-AB6C-4E05-8625-F0A27DB7FE65}" type="datetimeFigureOut">
              <a:rPr lang="en-US" smtClean="0"/>
              <a:t>5/14/2020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66E2A1-E37E-4F82-8E31-86862B0C4527}"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98109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7493BDB4-AB6C-4E05-8625-F0A27DB7FE65}" type="datetimeFigureOut">
              <a:rPr lang="en-US" smtClean="0"/>
              <a:t>5/14/2020</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FF66E2A1-E37E-4F82-8E31-86862B0C4527}"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84533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7493BDB4-AB6C-4E05-8625-F0A27DB7FE65}" type="datetimeFigureOut">
              <a:rPr lang="en-US" smtClean="0"/>
              <a:t>5/14/2020</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FF66E2A1-E37E-4F82-8E31-86862B0C4527}"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61475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89397" y="206063"/>
            <a:ext cx="11127348" cy="6362162"/>
          </a:xfrm>
        </p:spPr>
        <p:txBody>
          <a:bodyPr/>
          <a:lstStyle/>
          <a:p>
            <a:pPr marL="0" indent="0" algn="ctr">
              <a:buNone/>
            </a:pPr>
            <a:endParaRPr lang="en-US" sz="8800" b="1" dirty="0"/>
          </a:p>
          <a:p>
            <a:pPr marL="0" indent="0" algn="ctr">
              <a:buNone/>
            </a:pPr>
            <a:r>
              <a:rPr lang="en-US" sz="8800" b="1" dirty="0"/>
              <a:t>Transfer of Property Act, 1882</a:t>
            </a:r>
          </a:p>
          <a:p>
            <a:pPr marL="0" indent="0">
              <a:buNone/>
            </a:pPr>
            <a:endParaRPr lang="en-US" dirty="0"/>
          </a:p>
        </p:txBody>
      </p:sp>
    </p:spTree>
    <p:extLst>
      <p:ext uri="{BB962C8B-B14F-4D97-AF65-F5344CB8AC3E}">
        <p14:creationId xmlns:p14="http://schemas.microsoft.com/office/powerpoint/2010/main" val="4175485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lstStyle/>
          <a:p>
            <a:pPr marL="0" indent="0" algn="ctr">
              <a:buNone/>
            </a:pPr>
            <a:endParaRPr lang="en-US" sz="6000" b="1" dirty="0"/>
          </a:p>
          <a:p>
            <a:pPr marL="0" indent="0" algn="ctr">
              <a:buNone/>
            </a:pPr>
            <a:endParaRPr lang="en-US" sz="6000" b="1" dirty="0"/>
          </a:p>
          <a:p>
            <a:pPr marL="0" indent="0" algn="ctr">
              <a:buNone/>
            </a:pPr>
            <a:r>
              <a:rPr lang="en-US" sz="6000" b="1" dirty="0"/>
              <a:t>Sale of Immoveable Property</a:t>
            </a:r>
          </a:p>
          <a:p>
            <a:pPr marL="0" indent="0" algn="ctr">
              <a:buNone/>
            </a:pPr>
            <a:r>
              <a:rPr lang="en-US" sz="6000" b="1" dirty="0"/>
              <a:t>(Section 54-57)</a:t>
            </a:r>
          </a:p>
          <a:p>
            <a:pPr marL="0" indent="0">
              <a:buNone/>
            </a:pPr>
            <a:endParaRPr lang="en-US" dirty="0"/>
          </a:p>
        </p:txBody>
      </p:sp>
    </p:spTree>
    <p:extLst>
      <p:ext uri="{BB962C8B-B14F-4D97-AF65-F5344CB8AC3E}">
        <p14:creationId xmlns:p14="http://schemas.microsoft.com/office/powerpoint/2010/main" val="2271077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r>
              <a:rPr lang="en-US" sz="4400" b="1" dirty="0"/>
              <a:t>                                   </a:t>
            </a:r>
            <a:r>
              <a:rPr lang="en-US" sz="4400" b="1" u="sng" dirty="0"/>
              <a:t>Definition</a:t>
            </a:r>
          </a:p>
          <a:p>
            <a:pPr marL="0" indent="0">
              <a:buNone/>
            </a:pPr>
            <a:endParaRPr lang="en-US" sz="4400" b="1" dirty="0"/>
          </a:p>
          <a:p>
            <a:pPr marL="0" indent="0">
              <a:buNone/>
            </a:pPr>
            <a:r>
              <a:rPr lang="en-US" sz="4400" b="1" dirty="0"/>
              <a:t>According to section 54 of Transfer of Property Act 1882 sale is defined as:</a:t>
            </a:r>
          </a:p>
          <a:p>
            <a:pPr marL="0" indent="0">
              <a:buNone/>
            </a:pPr>
            <a:r>
              <a:rPr lang="en-US" sz="4400" b="1" dirty="0"/>
              <a:t>"Sale" is a transfer of ownership in exchange for a price paid or promised or part-paid and part- promise.” </a:t>
            </a:r>
          </a:p>
          <a:p>
            <a:pPr marL="0" indent="0">
              <a:buNone/>
            </a:pPr>
            <a:endParaRPr lang="en-US" sz="4400" b="1" dirty="0"/>
          </a:p>
          <a:p>
            <a:pPr marL="0" indent="0">
              <a:buNone/>
            </a:pPr>
            <a:endParaRPr lang="en-US" dirty="0"/>
          </a:p>
        </p:txBody>
      </p:sp>
    </p:spTree>
    <p:extLst>
      <p:ext uri="{BB962C8B-B14F-4D97-AF65-F5344CB8AC3E}">
        <p14:creationId xmlns:p14="http://schemas.microsoft.com/office/powerpoint/2010/main" val="3240796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lnSpcReduction="10000"/>
          </a:bodyPr>
          <a:lstStyle/>
          <a:p>
            <a:pPr marL="0" indent="0" algn="ctr">
              <a:buNone/>
            </a:pPr>
            <a:r>
              <a:rPr lang="en-US" sz="6000" b="1" u="sng" dirty="0"/>
              <a:t>Sale how made</a:t>
            </a:r>
          </a:p>
          <a:p>
            <a:pPr marL="0" indent="0">
              <a:buNone/>
            </a:pPr>
            <a:endParaRPr lang="en-US" dirty="0"/>
          </a:p>
          <a:p>
            <a:pPr marL="0" indent="0">
              <a:buNone/>
            </a:pPr>
            <a:r>
              <a:rPr lang="en-US" sz="3600" dirty="0"/>
              <a:t>According to Section 54, sale can be made in 2 ways:</a:t>
            </a:r>
          </a:p>
          <a:p>
            <a:pPr marL="0" indent="0">
              <a:buNone/>
            </a:pPr>
            <a:r>
              <a:rPr lang="en-US" sz="3600" dirty="0"/>
              <a:t>1. In case of Tangible Immovable Property or other intangible things sale can be made only by a registered instrument.</a:t>
            </a:r>
          </a:p>
          <a:p>
            <a:pPr marL="0" indent="0">
              <a:buNone/>
            </a:pPr>
            <a:r>
              <a:rPr lang="en-US" sz="3600" dirty="0"/>
              <a:t>2. Delivery of Tangible Moveable Property takes place when possession of property transfers from the buyer to seller or such person as he directs.</a:t>
            </a:r>
          </a:p>
        </p:txBody>
      </p:sp>
    </p:spTree>
    <p:extLst>
      <p:ext uri="{BB962C8B-B14F-4D97-AF65-F5344CB8AC3E}">
        <p14:creationId xmlns:p14="http://schemas.microsoft.com/office/powerpoint/2010/main" val="4061980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Autofit/>
          </a:bodyPr>
          <a:lstStyle/>
          <a:p>
            <a:pPr marL="0" indent="0">
              <a:buNone/>
            </a:pPr>
            <a:r>
              <a:rPr lang="en-US" b="1" dirty="0"/>
              <a:t>In </a:t>
            </a:r>
            <a:r>
              <a:rPr lang="en-US" b="1" i="1" dirty="0" err="1"/>
              <a:t>Munnalal</a:t>
            </a:r>
            <a:r>
              <a:rPr lang="en-US" b="1" i="1" dirty="0"/>
              <a:t> v. </a:t>
            </a:r>
            <a:r>
              <a:rPr lang="en-US" b="1" i="1" dirty="0" err="1"/>
              <a:t>Armaram</a:t>
            </a:r>
            <a:r>
              <a:rPr lang="en-US" b="1" dirty="0"/>
              <a:t>, AIR 2008 (NOC) 843 (MP) case, the Court opined that generally speaking, in a sale, the three requirements of law are that transfer of property by sale must take place with the help of a validly executed sale deed, by the transferor in writing, is properly attested, and registered. Unless all the three conditions are complied with, no right passes from the seller to the buyer i.e. there is no sale of immovable property.</a:t>
            </a:r>
          </a:p>
          <a:p>
            <a:pPr marL="0" indent="0">
              <a:buNone/>
            </a:pPr>
            <a:endParaRPr lang="en-US" b="1" dirty="0"/>
          </a:p>
          <a:p>
            <a:pPr marL="0" indent="0">
              <a:buNone/>
            </a:pPr>
            <a:r>
              <a:rPr lang="en-US" b="1" dirty="0"/>
              <a:t>In </a:t>
            </a:r>
            <a:r>
              <a:rPr lang="en-US" b="1" i="1" dirty="0" err="1"/>
              <a:t>Kameshwar</a:t>
            </a:r>
            <a:r>
              <a:rPr lang="en-US" b="1" i="1" dirty="0"/>
              <a:t> </a:t>
            </a:r>
            <a:r>
              <a:rPr lang="en-US" b="1" i="1" dirty="0" err="1"/>
              <a:t>Choudhary</a:t>
            </a:r>
            <a:r>
              <a:rPr lang="en-US" b="1" i="1" dirty="0"/>
              <a:t> </a:t>
            </a:r>
            <a:r>
              <a:rPr lang="en-US" b="1" dirty="0"/>
              <a:t>v. State of Bihar, AIR 1998 Pat 141 case, the Court held that once registration takes place, the-ownership passes with </a:t>
            </a:r>
            <a:r>
              <a:rPr lang="en-US" b="1" dirty="0" err="1"/>
              <a:t>effectt</a:t>
            </a:r>
            <a:r>
              <a:rPr lang="en-US" b="1" dirty="0"/>
              <a:t> from the date of the execution of the sale deed unless there is an intention of the parties to the contrary.</a:t>
            </a:r>
          </a:p>
          <a:p>
            <a:pPr marL="0" indent="0">
              <a:buNone/>
            </a:pPr>
            <a:endParaRPr lang="en-US" b="1" dirty="0"/>
          </a:p>
          <a:p>
            <a:pPr marL="0" indent="0">
              <a:buNone/>
            </a:pPr>
            <a:r>
              <a:rPr lang="en-US" b="1" dirty="0"/>
              <a:t>In </a:t>
            </a:r>
            <a:r>
              <a:rPr lang="en-US" b="1" i="1" dirty="0" err="1"/>
              <a:t>Chander</a:t>
            </a:r>
            <a:r>
              <a:rPr lang="en-US" b="1" i="1" dirty="0"/>
              <a:t> Singh v. </a:t>
            </a:r>
            <a:r>
              <a:rPr lang="en-US" b="1" i="1" dirty="0" err="1"/>
              <a:t>Jamuna</a:t>
            </a:r>
            <a:r>
              <a:rPr lang="en-US" b="1" i="1" dirty="0"/>
              <a:t> Prasad</a:t>
            </a:r>
            <a:r>
              <a:rPr lang="en-US" b="1" dirty="0"/>
              <a:t>, AIR 1958 Pat 193 case, a subsequently registered deed will not affect a former executed sale deed, though registered later.</a:t>
            </a:r>
          </a:p>
        </p:txBody>
      </p:sp>
    </p:spTree>
    <p:extLst>
      <p:ext uri="{BB962C8B-B14F-4D97-AF65-F5344CB8AC3E}">
        <p14:creationId xmlns:p14="http://schemas.microsoft.com/office/powerpoint/2010/main" val="11846114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fontScale="85000" lnSpcReduction="20000"/>
          </a:bodyPr>
          <a:lstStyle/>
          <a:p>
            <a:pPr marL="0" indent="0">
              <a:buNone/>
            </a:pPr>
            <a:r>
              <a:rPr lang="en-US" sz="3200" b="1" dirty="0"/>
              <a:t>In </a:t>
            </a:r>
            <a:r>
              <a:rPr lang="en-US" sz="3200" b="1" dirty="0" err="1"/>
              <a:t>Bishnudeo</a:t>
            </a:r>
            <a:r>
              <a:rPr lang="en-US" sz="3200" b="1" dirty="0"/>
              <a:t> </a:t>
            </a:r>
            <a:r>
              <a:rPr lang="en-US" sz="3200" b="1" dirty="0" err="1"/>
              <a:t>Narain</a:t>
            </a:r>
            <a:r>
              <a:rPr lang="en-US" sz="3200" b="1" dirty="0"/>
              <a:t> </a:t>
            </a:r>
            <a:r>
              <a:rPr lang="en-US" sz="3200" b="1" dirty="0" err="1"/>
              <a:t>Rai</a:t>
            </a:r>
            <a:r>
              <a:rPr lang="en-US" sz="3200" b="1" dirty="0"/>
              <a:t> v. </a:t>
            </a:r>
            <a:r>
              <a:rPr lang="en-US" sz="3200" b="1" dirty="0" err="1"/>
              <a:t>Anmol</a:t>
            </a:r>
            <a:r>
              <a:rPr lang="en-US" sz="3200" b="1" dirty="0"/>
              <a:t> Devi, AIR 1998 SC 3006 case, the Court held that if the intention of parties to pass the ownership is ambiguous in the document, then extraneous evidence is admissible for clarity.</a:t>
            </a:r>
          </a:p>
          <a:p>
            <a:pPr marL="0" indent="0">
              <a:buNone/>
            </a:pPr>
            <a:endParaRPr lang="en-US" sz="3200" b="1" dirty="0"/>
          </a:p>
          <a:p>
            <a:pPr marL="0" indent="0">
              <a:buNone/>
            </a:pPr>
            <a:r>
              <a:rPr lang="en-US" sz="3200" b="1" dirty="0" err="1"/>
              <a:t>Ponayya</a:t>
            </a:r>
            <a:r>
              <a:rPr lang="en-US" sz="3200" b="1" dirty="0"/>
              <a:t> </a:t>
            </a:r>
            <a:r>
              <a:rPr lang="en-US" sz="3200" b="1" dirty="0" err="1"/>
              <a:t>Goundan</a:t>
            </a:r>
            <a:r>
              <a:rPr lang="en-US" sz="3200" b="1" dirty="0"/>
              <a:t> v. </a:t>
            </a:r>
            <a:r>
              <a:rPr lang="en-US" sz="3200" b="1" dirty="0" err="1"/>
              <a:t>Muttu</a:t>
            </a:r>
            <a:r>
              <a:rPr lang="en-US" sz="3200" b="1" dirty="0"/>
              <a:t>, (1894) ILR 17 Mad 146 case, the Court held that if the intention was that transfer of ownership is to take place on the registration, the ownership in the property passes on such registration even though the possession has not been delivered.</a:t>
            </a:r>
          </a:p>
          <a:p>
            <a:pPr marL="0" indent="0">
              <a:buNone/>
            </a:pPr>
            <a:endParaRPr lang="en-US" sz="3200" b="1" dirty="0"/>
          </a:p>
          <a:p>
            <a:pPr marL="0" indent="0">
              <a:buNone/>
            </a:pPr>
            <a:r>
              <a:rPr lang="en-US" sz="3200" b="1" dirty="0"/>
              <a:t>Abdul </a:t>
            </a:r>
            <a:r>
              <a:rPr lang="en-US" sz="3200" b="1" dirty="0" err="1"/>
              <a:t>Alim</a:t>
            </a:r>
            <a:r>
              <a:rPr lang="en-US" sz="3200" b="1" dirty="0"/>
              <a:t> v. Abdul </a:t>
            </a:r>
            <a:r>
              <a:rPr lang="en-US" sz="3200" b="1" dirty="0" err="1"/>
              <a:t>Sattar</a:t>
            </a:r>
            <a:r>
              <a:rPr lang="en-US" sz="3200" b="1" dirty="0"/>
              <a:t>, AIR 1936 Cal 130 case, the Court held that an unregistered sale deed can be used as evidence as to the</a:t>
            </a:r>
          </a:p>
          <a:p>
            <a:pPr marL="0" indent="0">
              <a:buNone/>
            </a:pPr>
            <a:r>
              <a:rPr lang="en-US" sz="3200" b="1" dirty="0"/>
              <a:t>character of possession of the property.</a:t>
            </a:r>
          </a:p>
          <a:p>
            <a:pPr marL="0" indent="0">
              <a:buNone/>
            </a:pPr>
            <a:endParaRPr lang="en-US" dirty="0"/>
          </a:p>
        </p:txBody>
      </p:sp>
    </p:spTree>
    <p:extLst>
      <p:ext uri="{BB962C8B-B14F-4D97-AF65-F5344CB8AC3E}">
        <p14:creationId xmlns:p14="http://schemas.microsoft.com/office/powerpoint/2010/main" val="1046659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99246" y="206063"/>
            <a:ext cx="11230378" cy="6362162"/>
          </a:xfrm>
        </p:spPr>
        <p:txBody>
          <a:bodyPr>
            <a:normAutofit/>
          </a:bodyPr>
          <a:lstStyle/>
          <a:p>
            <a:pPr marL="0" indent="0" algn="ctr">
              <a:buNone/>
            </a:pPr>
            <a:r>
              <a:rPr lang="en-US" sz="4400" b="1" u="sng" dirty="0"/>
              <a:t>What is Contract of Sale ?</a:t>
            </a:r>
          </a:p>
          <a:p>
            <a:pPr marL="0" indent="0">
              <a:buNone/>
            </a:pPr>
            <a:endParaRPr lang="en-US" sz="3200" b="1" dirty="0"/>
          </a:p>
          <a:p>
            <a:pPr marL="0" indent="0">
              <a:buNone/>
            </a:pPr>
            <a:r>
              <a:rPr lang="en-US" sz="4000" b="1" dirty="0"/>
              <a:t>A contract for the sale of immovable property is a contract that a sale of such property shall take place on terms settled between the parties. It does not, of itself, create any interest in or charge on such property</a:t>
            </a:r>
          </a:p>
        </p:txBody>
      </p:sp>
    </p:spTree>
    <p:extLst>
      <p:ext uri="{BB962C8B-B14F-4D97-AF65-F5344CB8AC3E}">
        <p14:creationId xmlns:p14="http://schemas.microsoft.com/office/powerpoint/2010/main" val="4165511964"/>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92</TotalTime>
  <Words>474</Words>
  <Application>Microsoft Office PowerPoint</Application>
  <PresentationFormat>Widescreen</PresentationFormat>
  <Paragraphs>29</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Gill Sans MT</vt:lpstr>
      <vt:lpstr>Gallery</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Arif Mahmud</dc:creator>
  <cp:lastModifiedBy>Asus</cp:lastModifiedBy>
  <cp:revision>11</cp:revision>
  <dcterms:created xsi:type="dcterms:W3CDTF">2020-03-22T14:28:22Z</dcterms:created>
  <dcterms:modified xsi:type="dcterms:W3CDTF">2020-05-14T13:52:47Z</dcterms:modified>
</cp:coreProperties>
</file>