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9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0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1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2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3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4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4" r:id="rId1"/>
  </p:sldMasterIdLst>
  <p:notesMasterIdLst>
    <p:notesMasterId r:id="rId33"/>
  </p:notesMasterIdLst>
  <p:handoutMasterIdLst>
    <p:handoutMasterId r:id="rId34"/>
  </p:handoutMasterIdLst>
  <p:sldIdLst>
    <p:sldId id="256" r:id="rId2"/>
    <p:sldId id="308" r:id="rId3"/>
    <p:sldId id="309" r:id="rId4"/>
    <p:sldId id="310" r:id="rId5"/>
    <p:sldId id="311" r:id="rId6"/>
    <p:sldId id="312" r:id="rId7"/>
    <p:sldId id="327" r:id="rId8"/>
    <p:sldId id="313" r:id="rId9"/>
    <p:sldId id="324" r:id="rId10"/>
    <p:sldId id="297" r:id="rId11"/>
    <p:sldId id="293" r:id="rId12"/>
    <p:sldId id="292" r:id="rId13"/>
    <p:sldId id="323" r:id="rId14"/>
    <p:sldId id="289" r:id="rId15"/>
    <p:sldId id="288" r:id="rId16"/>
    <p:sldId id="296" r:id="rId17"/>
    <p:sldId id="290" r:id="rId18"/>
    <p:sldId id="299" r:id="rId19"/>
    <p:sldId id="300" r:id="rId20"/>
    <p:sldId id="301" r:id="rId21"/>
    <p:sldId id="302" r:id="rId22"/>
    <p:sldId id="326" r:id="rId23"/>
    <p:sldId id="304" r:id="rId24"/>
    <p:sldId id="306" r:id="rId25"/>
    <p:sldId id="305" r:id="rId26"/>
    <p:sldId id="328" r:id="rId27"/>
    <p:sldId id="291" r:id="rId28"/>
    <p:sldId id="281" r:id="rId29"/>
    <p:sldId id="320" r:id="rId30"/>
    <p:sldId id="330" r:id="rId31"/>
    <p:sldId id="329" r:id="rId32"/>
  </p:sldIdLst>
  <p:sldSz cx="12192000" cy="6858000"/>
  <p:notesSz cx="6997700" cy="9283700"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 userDrawn="1">
          <p15:clr>
            <a:srgbClr val="A4A3A4"/>
          </p15:clr>
        </p15:guide>
        <p15:guide id="2" pos="76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DCDCDC"/>
    <a:srgbClr val="E8E8E8"/>
    <a:srgbClr val="CC0000"/>
    <a:srgbClr val="A50021"/>
    <a:srgbClr val="C0C0C0"/>
    <a:srgbClr val="0099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95196" autoAdjust="0"/>
  </p:normalViewPr>
  <p:slideViewPr>
    <p:cSldViewPr>
      <p:cViewPr varScale="1">
        <p:scale>
          <a:sx n="85" d="100"/>
          <a:sy n="85" d="100"/>
        </p:scale>
        <p:origin x="725" y="62"/>
      </p:cViewPr>
      <p:guideLst>
        <p:guide orient="horz" pos="4319"/>
        <p:guide pos="7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932" y="-108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3DF3DD9-0D81-6471-26E5-3104F0378A75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20" tIns="46510" rIns="93020" bIns="46510" numCol="1" anchor="t" anchorCtr="0" compatLnSpc="1">
            <a:prstTxWarp prst="textNoShape">
              <a:avLst/>
            </a:prstTxWarp>
          </a:bodyPr>
          <a:lstStyle>
            <a:lvl1pPr algn="l" defTabSz="930577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4FD34A-EDE1-5B77-24F8-AE43BF78F3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auto">
          <a:xfrm>
            <a:off x="0" y="8816975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20" tIns="46510" rIns="93020" bIns="46510" numCol="1" anchor="b" anchorCtr="0" compatLnSpc="1">
            <a:prstTxWarp prst="textNoShape">
              <a:avLst/>
            </a:prstTxWarp>
          </a:bodyPr>
          <a:lstStyle>
            <a:lvl1pPr algn="l" defTabSz="930577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9BDEC4-8E8A-06F6-A2D9-AC419AF30F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auto">
          <a:xfrm>
            <a:off x="3963988" y="8816975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20" tIns="46510" rIns="93020" bIns="4651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cs typeface="Arial" panose="020B0604020202020204" pitchFamily="34" charset="0"/>
              </a:defRPr>
            </a:lvl1pPr>
          </a:lstStyle>
          <a:p>
            <a:fld id="{D4DAC447-74D0-4E33-9438-5553046544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794D1CA-53B1-A3D1-4378-3C8FF172AEF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20" tIns="46510" rIns="93020" bIns="46510" numCol="1" anchor="t" anchorCtr="0" compatLnSpc="1">
            <a:prstTxWarp prst="textNoShape">
              <a:avLst/>
            </a:prstTxWarp>
          </a:bodyPr>
          <a:lstStyle>
            <a:lvl1pPr algn="l" defTabSz="930577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4E00C91-53AB-034C-0E71-6B7E66254EF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20" tIns="46510" rIns="93020" bIns="46510" numCol="1" anchor="t" anchorCtr="0" compatLnSpc="1">
            <a:prstTxWarp prst="textNoShape">
              <a:avLst/>
            </a:prstTxWarp>
          </a:bodyPr>
          <a:lstStyle>
            <a:lvl1pPr algn="r" defTabSz="930577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95A44852-A68D-CD56-3EA4-45686B550A7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6913"/>
            <a:ext cx="618331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51D19FA9-5A98-555E-C50D-CF6039A6B3C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0075"/>
            <a:ext cx="559435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20" tIns="46510" rIns="93020" bIns="46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1BB69CBF-9155-C182-89CC-1145EBA9EDC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6975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20" tIns="46510" rIns="93020" bIns="46510" numCol="1" anchor="b" anchorCtr="0" compatLnSpc="1">
            <a:prstTxWarp prst="textNoShape">
              <a:avLst/>
            </a:prstTxWarp>
          </a:bodyPr>
          <a:lstStyle>
            <a:lvl1pPr algn="l" defTabSz="930577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388172F7-D8BD-1554-DFF9-4D6A99A24D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6975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20" tIns="46510" rIns="93020" bIns="4651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cs typeface="Arial" panose="020B0604020202020204" pitchFamily="34" charset="0"/>
              </a:defRPr>
            </a:lvl1pPr>
          </a:lstStyle>
          <a:p>
            <a:fld id="{B8C75149-6105-4E68-A621-8D48FF7DF0D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2BDF2C0-A1E0-2C92-660E-13A7D0DC76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696913"/>
            <a:ext cx="6183312" cy="3479800"/>
          </a:xfrm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B7ABAF9B-15B5-6331-231D-72BEC168D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FBD33D1C-7F71-1B9C-1CC9-1BE5A6C1A8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96913" indent="-268288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73150" indent="-2143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01775" indent="-2143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31988" indent="-2143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891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463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035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7607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7623025-4493-4E2A-8AAE-8652AE1FBA0C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1A5E21FA-A15D-9D08-FE1D-E88820B696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696913"/>
            <a:ext cx="6183312" cy="3479800"/>
          </a:xfrm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70733CFD-5EFF-D399-D344-3CC34B55B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55BBF566-3777-4313-86E8-7E09378CEE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96913" indent="-268288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73150" indent="-2143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01775" indent="-2143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31988" indent="-2143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891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463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035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7607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2288E6B-B6DC-4313-AB16-6043B3F53623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0CCA360E-D438-5A86-2843-C3AEAFA45A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696913"/>
            <a:ext cx="6183312" cy="3479800"/>
          </a:xfrm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D019E030-BE70-3C38-2740-14B025C5B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22300" lvl="1"/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Note: To unstage a change on a file before you have committed it:</a:t>
            </a:r>
          </a:p>
          <a:p>
            <a:pPr marL="622300" lvl="1"/>
            <a:r>
              <a:rPr lang="en-US" altLang="en-US" sz="2000" b="1">
                <a:solidFill>
                  <a:srgbClr val="404040"/>
                </a:solidFill>
                <a:latin typeface="Consolas" panose="020B0609020204030204" pitchFamily="49" charset="0"/>
                <a:ea typeface="ＭＳ Ｐゴシック" panose="020B0600070205080204" pitchFamily="34" charset="-128"/>
              </a:rPr>
              <a:t>$ git reset HEAD </a:t>
            </a:r>
            <a:r>
              <a:rPr lang="en-US" altLang="en-US" sz="2000" b="1" i="1">
                <a:solidFill>
                  <a:srgbClr val="404040"/>
                </a:solidFill>
                <a:latin typeface="Consolas" panose="020B0609020204030204" pitchFamily="49" charset="0"/>
                <a:ea typeface="ＭＳ Ｐゴシック" panose="020B0600070205080204" pitchFamily="34" charset="-128"/>
              </a:rPr>
              <a:t>filename</a:t>
            </a:r>
          </a:p>
          <a:p>
            <a:pPr marL="622300" lvl="1"/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Note: To unmodify a modified file:</a:t>
            </a:r>
          </a:p>
          <a:p>
            <a:pPr marL="622300" lvl="1"/>
            <a:r>
              <a:rPr lang="en-US" altLang="en-US" sz="2000" b="1">
                <a:solidFill>
                  <a:srgbClr val="404040"/>
                </a:solidFill>
                <a:latin typeface="Consolas" panose="020B0609020204030204" pitchFamily="49" charset="0"/>
                <a:ea typeface="ＭＳ Ｐゴシック" panose="020B0600070205080204" pitchFamily="34" charset="-128"/>
              </a:rPr>
              <a:t>$ git checkout  --  </a:t>
            </a:r>
            <a:r>
              <a:rPr lang="en-US" altLang="en-US" sz="2000" b="1" i="1">
                <a:solidFill>
                  <a:srgbClr val="404040"/>
                </a:solidFill>
                <a:latin typeface="Consolas" panose="020B0609020204030204" pitchFamily="49" charset="0"/>
                <a:ea typeface="ＭＳ Ｐゴシック" panose="020B0600070205080204" pitchFamily="34" charset="-128"/>
              </a:rPr>
              <a:t>filename</a:t>
            </a: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DB7C3811-94C6-7565-2600-8D9753D72A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D858DFA-A25A-4108-B469-53C85FAEB4A9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CFE936CC-B137-6A0C-21E9-3146A3657A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696913"/>
            <a:ext cx="6183312" cy="3479800"/>
          </a:xfrm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ACE6843C-9E33-3343-63FB-AC39F0FF0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Git diff HEAD will show diff between working tree and staging area vs. the repo</a:t>
            </a: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04DFF8EA-C564-A148-227C-D0DE051FAC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8A93E83-8418-478B-9E3C-CD0385DBF2D1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538A2D91-19C7-C715-EF78-B9142EC0F7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696913"/>
            <a:ext cx="6183312" cy="3479800"/>
          </a:xfrm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A3F7D9-C909-022C-728B-0ADF6A12E5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$ </a:t>
            </a:r>
            <a:r>
              <a:rPr lang="en-US" dirty="0" err="1"/>
              <a:t>git</a:t>
            </a:r>
            <a:r>
              <a:rPr lang="en-US" dirty="0"/>
              <a:t> remote -v</a:t>
            </a:r>
          </a:p>
          <a:p>
            <a:pPr marL="214701">
              <a:defRPr/>
            </a:pPr>
            <a:r>
              <a:rPr lang="en-US" dirty="0"/>
              <a:t>origin  https://github.com/rea2000/santalist.git (fetch)</a:t>
            </a:r>
          </a:p>
          <a:p>
            <a:pPr marL="214701">
              <a:defRPr/>
            </a:pPr>
            <a:r>
              <a:rPr lang="en-US" dirty="0"/>
              <a:t>origin  https://github.com/rea2000/santalist.git (push)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E7CBE442-0C7A-164B-0D9A-BAAE495DFD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96913" indent="-268288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73150" indent="-2143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01775" indent="-2143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31988" indent="-2143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891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463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035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7607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15B694B-82FA-4EC3-B310-28654F827A2C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E59A6AB7-55CE-D316-EECA-51BE1332DE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696913"/>
            <a:ext cx="6183312" cy="3479800"/>
          </a:xfrm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2E301239-8845-AAEC-325A-FFF83BD4C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CEF30B38-013E-DDF3-A9B6-D4199AE366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96913" indent="-268288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73150" indent="-2143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01775" indent="-2143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31988" indent="-2143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891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463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035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7607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6D6BBAE-A7B6-4D6A-B5F3-78F060604747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3CA4C01A-3E0E-8381-AF43-D876144D64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696913"/>
            <a:ext cx="6183312" cy="3479800"/>
          </a:xfrm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EDFAE178-59BA-998B-978F-6351F9E3A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5197EB28-FAFC-FB93-2089-B0D493DE5B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96913" indent="-268288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73150" indent="-2143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01775" indent="-2143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31988" indent="-2143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891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463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035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7607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AC8AF88-A6FC-4C41-BA87-1DE343654FC5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2F4F5AEF-708B-DCEE-FF26-D2FA3987F4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696913"/>
            <a:ext cx="6183312" cy="3479800"/>
          </a:xfrm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73D1EE2C-529D-D34E-53EF-EC53AD2E8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2CB68041-009D-CA9A-807A-E7885442FA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96913" indent="-268288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73150" indent="-2143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01775" indent="-2143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31988" indent="-2143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891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463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035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7607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6C32F5D-3F8E-4CCB-A13C-E5D44BAC5D4A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47AA23FA-911C-211E-B155-E9E9D4D35D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696913"/>
            <a:ext cx="6183312" cy="3479800"/>
          </a:xfrm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4CECB5D1-598B-D253-9D10-349FB6C9B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19C8A08F-65B0-1A9A-E6EA-DB5AB26B10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96913" indent="-268288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73150" indent="-2143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01775" indent="-2143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31988" indent="-2143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891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463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035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7607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D0FB49F-E6F5-48C4-8D63-331909CDA7FC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E8C89DAB-BE63-2787-94C6-3D200C5511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696913"/>
            <a:ext cx="6183312" cy="3479800"/>
          </a:xfrm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3A248468-08C3-36F2-FB27-9B081D8F5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4C631108-22A5-0160-83FB-CAA2B9AAFF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96913" indent="-268288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73150" indent="-2143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01775" indent="-2143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31988" indent="-2143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891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463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035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7607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A9301A6-53CF-4B39-9053-BB8A6CC57CB0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9E3CF682-0371-9DAE-6207-F43041A30D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696913"/>
            <a:ext cx="6183312" cy="3479800"/>
          </a:xfrm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E76C7AAA-711F-A2B7-4A5A-FC05EBCA3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2C3A2BA9-C923-22DA-1AD9-793EA049F7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96913" indent="-268288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73150" indent="-2143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01775" indent="-2143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31988" indent="-2143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891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463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035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7607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5CE8A6F-60A8-4942-8AB8-1E55295127A2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93F3D002-DD84-39FF-3C92-52E574AED7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696913"/>
            <a:ext cx="6183312" cy="3479800"/>
          </a:xfrm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C0ECBABA-1F35-3762-26BC-7496F054D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55F33852-0049-93C6-0557-10E994BA6F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96913" indent="-268288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73150" indent="-2143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01775" indent="-2143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31988" indent="-2143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891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463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035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7607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734CF51-B72B-4292-8A6E-1C9D528514CF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A656A64D-8E0E-34FD-5D3B-D04196FE4C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696913"/>
            <a:ext cx="6183312" cy="3479800"/>
          </a:xfrm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198F0190-A279-A38F-D5B2-A485968AA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BD5EC57D-CC6A-3C93-2CDA-172F39E509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96913" indent="-268288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73150" indent="-2143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01775" indent="-2143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31988" indent="-2143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891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463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035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7607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9A3F714-2564-4E96-8F12-F728D86C42EE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4A1915AD-6527-E244-28B7-806727E1FC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696913"/>
            <a:ext cx="6183312" cy="3479800"/>
          </a:xfrm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FC0884C2-5C69-D732-4D30-1B1027543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Initial goals were to support development of Linux</a:t>
            </a: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5AB0081D-8936-3E0D-B990-353A6FB58A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96913" indent="-268288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73150" indent="-2143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01775" indent="-2143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31988" indent="-2143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891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463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035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7607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BC086E4-65F1-479E-8DAE-1BA3E97E993E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38CCD894-29C8-4B49-DFE6-4A70CCAB78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696913"/>
            <a:ext cx="6183312" cy="3479800"/>
          </a:xfrm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442DCB5C-1101-EC9D-2791-8DC2F151C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http://git-scm.com/book/en/Getting-Started-About-Version-Control</a:t>
            </a: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C578AD97-2B8D-B0CC-97CE-83C764D176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96913" indent="-268288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73150" indent="-2143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01775" indent="-2143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31988" indent="-2143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891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463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035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760788" indent="-2143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69813E1-51BB-469A-A5F0-BB94DD205642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24-Jan-24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277DC59-628C-4948-84B3-C49F5294462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53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24-Jan-24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2D9C-A56E-4AC4-8F59-5B73232750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29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24-Jan-24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2D9C-A56E-4AC4-8F59-5B73232750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28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24-Jan-24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2D9C-A56E-4AC4-8F59-5B73232750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875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24-Jan-24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2D9C-A56E-4AC4-8F59-5B73232750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916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24-Jan-24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2D9C-A56E-4AC4-8F59-5B73232750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570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24-Jan-24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2D9C-A56E-4AC4-8F59-5B73232750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705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smtClean="0"/>
              <a:t>24-Jan-24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1A4B-3412-463A-8145-2B4540943F6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017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509A250-FF31-4206-8172-F9D3106AACB1}" type="datetimeFigureOut">
              <a:rPr lang="en-US" smtClean="0"/>
              <a:t>24-Jan-24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0046-F4BE-4A78-8C2A-455816F2BE7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24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24-Jan-24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D37A-0246-4581-99C0-1508D316726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82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24-Jan-24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9DE0E-752D-426F-B756-233F82CABC4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04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24-Jan-24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6CB8F-D924-4E87-BE66-A231A4E72B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905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24-Jan-24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4893-1ED2-48D9-AAFD-61E2B5D5049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34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24-Jan-24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08DE-7B74-4133-8ED2-4B444421F8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23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24-Jan-24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3B00-EEB5-41CF-9E60-BF1B4A1934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641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24-Jan-24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4BD1-46E5-434B-8A23-88E05FD8149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014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24-Jan-24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171A-BB1C-4E46-BFB6-9422329286F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05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24-Jan-24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F472D9C-A56E-4AC4-8F59-5B73232750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92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  <p:sldLayoutId id="2147484089" r:id="rId15"/>
    <p:sldLayoutId id="2147484090" r:id="rId16"/>
    <p:sldLayoutId id="21474840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eagain.net/articles/git-for-computer-scientists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git-scm.com/" TargetMode="Externa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hyperlink" Target="http://gitref.org/index.html" TargetMode="External"/><Relationship Id="rId5" Type="http://schemas.openxmlformats.org/officeDocument/2006/relationships/hyperlink" Target="http://schacon.github.com/git/gittutorial.html" TargetMode="External"/><Relationship Id="rId4" Type="http://schemas.openxmlformats.org/officeDocument/2006/relationships/hyperlink" Target="https://git-scm.com/book/en/v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3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2.png"/><Relationship Id="rId5" Type="http://schemas.openxmlformats.org/officeDocument/2006/relationships/tags" Target="../tags/tag27.xml"/><Relationship Id="rId10" Type="http://schemas.openxmlformats.org/officeDocument/2006/relationships/notesSlide" Target="../notesSlides/notesSlide9.xml"/><Relationship Id="rId4" Type="http://schemas.openxmlformats.org/officeDocument/2006/relationships/tags" Target="../tags/tag26.xml"/><Relationship Id="rId9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hyperlink" Target="http://tnerual.eriogerg.free.fr/vimqrc.pdf" TargetMode="External"/><Relationship Id="rId5" Type="http://schemas.openxmlformats.org/officeDocument/2006/relationships/hyperlink" Target="http://www.gentoo.org/doc/en/vi-guide.xml" TargetMode="External"/><Relationship Id="rId4" Type="http://schemas.openxmlformats.org/officeDocument/2006/relationships/hyperlink" Target="mailto:bugs@gmail.co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hyperlink" Target="https://github.com/torvalds/linux" TargetMode="External"/><Relationship Id="rId4" Type="http://schemas.openxmlformats.org/officeDocument/2006/relationships/hyperlink" Target="http://github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9FCC48D-3CC3-07B9-9DC3-B3EBEBA9116B}"/>
              </a:ext>
            </a:extLst>
          </p:cNvPr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1154955" y="2099733"/>
            <a:ext cx="8825658" cy="2396067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Version Control with Git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21A8AB16-24D1-BB26-E8CC-A0EDA10E4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01382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Fahim Faisal</a:t>
            </a:r>
          </a:p>
          <a:p>
            <a:r>
              <a:rPr lang="en-US" dirty="0"/>
              <a:t>Lecturer, Dept. of CSE</a:t>
            </a:r>
          </a:p>
          <a:p>
            <a:r>
              <a:rPr lang="en-US" dirty="0"/>
              <a:t>Daffodil International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78963688-A01B-B7D7-9926-5D839257467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Git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F62CA-917F-1F82-92C9-66E17D4551FD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524000" y="2362200"/>
            <a:ext cx="9144000" cy="4191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At the command line: (where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&lt;verb&gt;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/>
              <a:t> </a:t>
            </a:r>
            <a:r>
              <a:rPr lang="en-US" dirty="0" err="1"/>
              <a:t>config</a:t>
            </a:r>
            <a:r>
              <a:rPr lang="en-US" dirty="0"/>
              <a:t>, add, commit, etc.)</a:t>
            </a:r>
          </a:p>
          <a:p>
            <a:pPr marL="228600" indent="0">
              <a:buNone/>
              <a:defRPr/>
            </a:pPr>
            <a:r>
              <a:rPr lang="en-US" dirty="0"/>
              <a:t>	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git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help &lt;verb&gt; </a:t>
            </a:r>
          </a:p>
          <a:p>
            <a:pPr marL="228600" indent="0">
              <a:buNone/>
              <a:defRPr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$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git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&lt;verb&gt; --help </a:t>
            </a:r>
          </a:p>
          <a:p>
            <a:pPr marL="228600" indent="0">
              <a:buNone/>
              <a:defRPr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$ man git-&lt;verb&gt;</a:t>
            </a:r>
            <a:endParaRPr lang="en-US" dirty="0"/>
          </a:p>
          <a:p>
            <a:pPr>
              <a:defRPr/>
            </a:pPr>
            <a:r>
              <a:rPr lang="en-US" dirty="0"/>
              <a:t>Free on-line book:  </a:t>
            </a:r>
            <a:r>
              <a:rPr lang="en-US" dirty="0">
                <a:hlinkClick r:id="rId4"/>
              </a:rPr>
              <a:t>https://git-scm.com/book/en/v2</a:t>
            </a:r>
            <a:endParaRPr lang="en-US" dirty="0"/>
          </a:p>
          <a:p>
            <a:pPr>
              <a:defRPr/>
            </a:pPr>
            <a:r>
              <a:rPr lang="en-US" dirty="0" err="1"/>
              <a:t>Git</a:t>
            </a:r>
            <a:r>
              <a:rPr lang="en-US" dirty="0"/>
              <a:t> tutorial: </a:t>
            </a:r>
            <a:r>
              <a:rPr lang="en-US" u="sng" dirty="0">
                <a:hlinkClick r:id="rId5"/>
              </a:rPr>
              <a:t>http://schacon.github.com/git/gittutorial.html</a:t>
            </a:r>
            <a:endParaRPr lang="en-US" dirty="0"/>
          </a:p>
          <a:p>
            <a:pPr>
              <a:defRPr/>
            </a:pPr>
            <a:r>
              <a:rPr lang="en-US" dirty="0"/>
              <a:t>Reference page for </a:t>
            </a:r>
            <a:r>
              <a:rPr lang="en-US" dirty="0" err="1"/>
              <a:t>Git</a:t>
            </a:r>
            <a:r>
              <a:rPr lang="en-US" dirty="0"/>
              <a:t>: </a:t>
            </a:r>
            <a:r>
              <a:rPr lang="en-US" u="sng" dirty="0">
                <a:hlinkClick r:id="rId6"/>
              </a:rPr>
              <a:t>http://gitref.org/index.html</a:t>
            </a:r>
            <a:endParaRPr lang="en-US" dirty="0"/>
          </a:p>
          <a:p>
            <a:pPr>
              <a:defRPr/>
            </a:pPr>
            <a:r>
              <a:rPr lang="en-US" dirty="0"/>
              <a:t>Git website: </a:t>
            </a:r>
            <a:r>
              <a:rPr lang="en-US" dirty="0">
                <a:hlinkClick r:id="rId7"/>
              </a:rPr>
              <a:t>http://git-scm.com/</a:t>
            </a:r>
            <a:endParaRPr lang="en-US" dirty="0"/>
          </a:p>
          <a:p>
            <a:pPr>
              <a:defRPr/>
            </a:pPr>
            <a:r>
              <a:rPr lang="en-US" dirty="0" err="1"/>
              <a:t>Git</a:t>
            </a:r>
            <a:r>
              <a:rPr lang="en-US" dirty="0"/>
              <a:t> for Computer Scientists: </a:t>
            </a:r>
            <a:r>
              <a:rPr lang="en-US" sz="1600" dirty="0">
                <a:hlinkClick r:id="rId8"/>
              </a:rPr>
              <a:t>http://eagain.net/articles/git-for-computer-scientists/</a:t>
            </a:r>
            <a:endParaRPr lang="en-US" dirty="0"/>
          </a:p>
          <a:p>
            <a:pPr marL="228600" indent="0">
              <a:buNone/>
              <a:defRPr/>
            </a:pPr>
            <a:endParaRPr lang="en-US" dirty="0"/>
          </a:p>
          <a:p>
            <a:pPr marL="228600" indent="0"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397B561D-681F-03D6-1FD1-E49436FC755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History of Git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88159-FED6-3139-3046-309C043ACA8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Came out of Linux development community </a:t>
            </a:r>
          </a:p>
          <a:p>
            <a:pPr>
              <a:defRPr/>
            </a:pPr>
            <a:r>
              <a:rPr lang="en-US" dirty="0"/>
              <a:t>Linus Torvalds, 2005</a:t>
            </a:r>
          </a:p>
          <a:p>
            <a:pPr>
              <a:defRPr/>
            </a:pPr>
            <a:r>
              <a:rPr lang="en-US" dirty="0"/>
              <a:t>Initial goals: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/>
              <a:t>Speed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/>
              <a:t>Support for non-linear development (thousands of parallel branches)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/>
              <a:t>Fully distributed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/>
              <a:t>Able to handle large projects like Linux efficiently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702D805A-50B9-1C40-75C8-E4467EE8151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Git uses a distributed model</a:t>
            </a:r>
          </a:p>
        </p:txBody>
      </p:sp>
      <p:pic>
        <p:nvPicPr>
          <p:cNvPr id="27651" name="Content Placeholder 3">
            <a:extLst>
              <a:ext uri="{FF2B5EF4-FFF2-40B4-BE49-F238E27FC236}">
                <a16:creationId xmlns:a16="http://schemas.microsoft.com/office/drawing/2014/main" id="{368EE28D-C592-AA6D-2D56-88742968C63D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3097212"/>
            <a:ext cx="3048000" cy="2389188"/>
          </a:xfrm>
        </p:spPr>
      </p:pic>
      <p:pic>
        <p:nvPicPr>
          <p:cNvPr id="27652" name="Picture 4">
            <a:extLst>
              <a:ext uri="{FF2B5EF4-FFF2-40B4-BE49-F238E27FC236}">
                <a16:creationId xmlns:a16="http://schemas.microsoft.com/office/drawing/2014/main" id="{CA2B87A6-705D-09AF-16F0-38620B7987F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667000"/>
            <a:ext cx="30480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5">
            <a:extLst>
              <a:ext uri="{FF2B5EF4-FFF2-40B4-BE49-F238E27FC236}">
                <a16:creationId xmlns:a16="http://schemas.microsoft.com/office/drawing/2014/main" id="{CD9C7196-BD27-4E05-3B08-DAD74B9532E9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30500" y="2438400"/>
            <a:ext cx="204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BD0901"/>
              </a:buClr>
              <a:buSzPct val="100000"/>
              <a:buChar char="•"/>
              <a:defRPr sz="2400">
                <a:solidFill>
                  <a:srgbClr val="26262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C6600"/>
              </a:buClr>
              <a:buFont typeface="Wingdings" panose="05000000000000000000" pitchFamily="2" charset="2"/>
              <a:buChar char="§"/>
              <a:defRPr sz="22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Char char="•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796646"/>
              </a:buClr>
              <a:buFont typeface="Wingdings" panose="05000000000000000000" pitchFamily="2" charset="2"/>
              <a:buChar char="§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Centralized Model</a:t>
            </a:r>
          </a:p>
        </p:txBody>
      </p:sp>
      <p:sp>
        <p:nvSpPr>
          <p:cNvPr id="27654" name="TextBox 6">
            <a:extLst>
              <a:ext uri="{FF2B5EF4-FFF2-40B4-BE49-F238E27FC236}">
                <a16:creationId xmlns:a16="http://schemas.microsoft.com/office/drawing/2014/main" id="{1A5AE785-A970-17E6-7075-9E76E06C51A2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2220912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BD0901"/>
              </a:buClr>
              <a:buSzPct val="100000"/>
              <a:buChar char="•"/>
              <a:defRPr sz="2400">
                <a:solidFill>
                  <a:srgbClr val="26262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C6600"/>
              </a:buClr>
              <a:buFont typeface="Wingdings" panose="05000000000000000000" pitchFamily="2" charset="2"/>
              <a:buChar char="§"/>
              <a:defRPr sz="22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Char char="•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796646"/>
              </a:buClr>
              <a:buFont typeface="Wingdings" panose="05000000000000000000" pitchFamily="2" charset="2"/>
              <a:buChar char="§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Distributed Model</a:t>
            </a:r>
          </a:p>
        </p:txBody>
      </p:sp>
      <p:sp>
        <p:nvSpPr>
          <p:cNvPr id="27655" name="TextBox 7">
            <a:extLst>
              <a:ext uri="{FF2B5EF4-FFF2-40B4-BE49-F238E27FC236}">
                <a16:creationId xmlns:a16="http://schemas.microsoft.com/office/drawing/2014/main" id="{00B732F8-8E3F-AAAD-68D3-4C7A93AECF36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11389" y="5791200"/>
            <a:ext cx="3095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BD0901"/>
              </a:buClr>
              <a:buSzPct val="100000"/>
              <a:buChar char="•"/>
              <a:defRPr sz="2400">
                <a:solidFill>
                  <a:srgbClr val="26262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C6600"/>
              </a:buClr>
              <a:buFont typeface="Wingdings" panose="05000000000000000000" pitchFamily="2" charset="2"/>
              <a:buChar char="§"/>
              <a:defRPr sz="22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Char char="•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796646"/>
              </a:buClr>
              <a:buFont typeface="Wingdings" panose="05000000000000000000" pitchFamily="2" charset="2"/>
              <a:buChar char="§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(CVS, Subversion, Perforce)</a:t>
            </a:r>
          </a:p>
        </p:txBody>
      </p:sp>
      <p:sp>
        <p:nvSpPr>
          <p:cNvPr id="27656" name="TextBox 8">
            <a:extLst>
              <a:ext uri="{FF2B5EF4-FFF2-40B4-BE49-F238E27FC236}">
                <a16:creationId xmlns:a16="http://schemas.microsoft.com/office/drawing/2014/main" id="{410EE690-F0BC-DCE4-7277-5FB35388CC07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348539" y="6107112"/>
            <a:ext cx="173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BD0901"/>
              </a:buClr>
              <a:buSzPct val="100000"/>
              <a:buChar char="•"/>
              <a:defRPr sz="2400">
                <a:solidFill>
                  <a:srgbClr val="26262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C6600"/>
              </a:buClr>
              <a:buFont typeface="Wingdings" panose="05000000000000000000" pitchFamily="2" charset="2"/>
              <a:buChar char="§"/>
              <a:defRPr sz="22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Char char="•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796646"/>
              </a:buClr>
              <a:buFont typeface="Wingdings" panose="05000000000000000000" pitchFamily="2" charset="2"/>
              <a:buChar char="§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Git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Mercurial)</a:t>
            </a:r>
          </a:p>
        </p:txBody>
      </p:sp>
      <p:sp>
        <p:nvSpPr>
          <p:cNvPr id="27657" name="TextBox 9">
            <a:extLst>
              <a:ext uri="{FF2B5EF4-FFF2-40B4-BE49-F238E27FC236}">
                <a16:creationId xmlns:a16="http://schemas.microsoft.com/office/drawing/2014/main" id="{87ED27F7-9B72-7250-7887-6F6E14A4BCB8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392864" y="6411913"/>
            <a:ext cx="3673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BD0901"/>
              </a:buClr>
              <a:buSzPct val="100000"/>
              <a:buChar char="•"/>
              <a:defRPr sz="2400">
                <a:solidFill>
                  <a:srgbClr val="26262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C6600"/>
              </a:buClr>
              <a:buFont typeface="Wingdings" panose="05000000000000000000" pitchFamily="2" charset="2"/>
              <a:buChar char="§"/>
              <a:defRPr sz="22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Char char="•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796646"/>
              </a:buClr>
              <a:buFont typeface="Wingdings" panose="05000000000000000000" pitchFamily="2" charset="2"/>
              <a:buChar char="§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Result: Many operations are local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E2C24F22-21A7-EE2E-1CBB-935D7AEBC2F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Ways to use Git</a:t>
            </a:r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92462CA5-2F9E-68D4-0E69-A425D145976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3065464"/>
            <a:ext cx="2754312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3">
            <a:extLst>
              <a:ext uri="{FF2B5EF4-FFF2-40B4-BE49-F238E27FC236}">
                <a16:creationId xmlns:a16="http://schemas.microsoft.com/office/drawing/2014/main" id="{C62F5D74-92D1-C5BE-CEF6-E047772B884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6" y="2286000"/>
            <a:ext cx="3560763" cy="360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3">
            <a:extLst>
              <a:ext uri="{FF2B5EF4-FFF2-40B4-BE49-F238E27FC236}">
                <a16:creationId xmlns:a16="http://schemas.microsoft.com/office/drawing/2014/main" id="{9D1DA083-F24E-B1CC-6F5B-78F774610881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38401" y="5572126"/>
            <a:ext cx="2519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BD0901"/>
              </a:buClr>
              <a:buSzPct val="100000"/>
              <a:buChar char="•"/>
              <a:defRPr sz="2400">
                <a:solidFill>
                  <a:srgbClr val="26262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C6600"/>
              </a:buClr>
              <a:buFont typeface="Wingdings" panose="05000000000000000000" pitchFamily="2" charset="2"/>
              <a:buChar char="§"/>
              <a:defRPr sz="22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Char char="•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796646"/>
              </a:buClr>
              <a:buFont typeface="Wingdings" panose="05000000000000000000" pitchFamily="2" charset="2"/>
              <a:buChar char="§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Git on your own </a:t>
            </a:r>
            <a:b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computer, one user</a:t>
            </a:r>
          </a:p>
        </p:txBody>
      </p:sp>
      <p:sp>
        <p:nvSpPr>
          <p:cNvPr id="29702" name="TextBox 6">
            <a:extLst>
              <a:ext uri="{FF2B5EF4-FFF2-40B4-BE49-F238E27FC236}">
                <a16:creationId xmlns:a16="http://schemas.microsoft.com/office/drawing/2014/main" id="{64F3DA91-D781-BE4C-4474-2727ABCDD68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50051" y="5895182"/>
            <a:ext cx="351948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BD0901"/>
              </a:buClr>
              <a:buSzPct val="100000"/>
              <a:buChar char="•"/>
              <a:defRPr sz="2400">
                <a:solidFill>
                  <a:srgbClr val="26262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C6600"/>
              </a:buClr>
              <a:buFont typeface="Wingdings" panose="05000000000000000000" pitchFamily="2" charset="2"/>
              <a:buChar char="§"/>
              <a:defRPr sz="22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Char char="•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796646"/>
              </a:buClr>
              <a:buFont typeface="Wingdings" panose="05000000000000000000" pitchFamily="2" charset="2"/>
              <a:buChar char="§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Git on multiple computers,</a:t>
            </a:r>
            <a:b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users or one user on</a:t>
            </a:r>
            <a:b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computers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A7FC34-48E4-CFF6-BB9C-78FDC4CC19B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134600" y="2828835"/>
            <a:ext cx="1980029" cy="120032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Arial" charset="0"/>
              </a:rPr>
              <a:t>Possible Servers: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GitLab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err="1">
                <a:latin typeface="Arial" charset="0"/>
              </a:rPr>
              <a:t>attu</a:t>
            </a:r>
            <a:endParaRPr lang="en-US" dirty="0"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GitHub</a:t>
            </a:r>
            <a:endParaRPr lang="en-US" sz="12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91D1392C-6C15-DAB2-B644-1DCEAA1350C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A </a:t>
            </a:r>
            <a:r>
              <a:rPr lang="en-US" altLang="en-US" sz="3600" u="sng">
                <a:ea typeface="ＭＳ Ｐゴシック" panose="020B0600070205080204" pitchFamily="34" charset="-128"/>
              </a:rPr>
              <a:t>Local</a:t>
            </a:r>
            <a:r>
              <a:rPr lang="en-US" altLang="en-US" sz="3600">
                <a:ea typeface="ＭＳ Ｐゴシック" panose="020B0600070205080204" pitchFamily="34" charset="-128"/>
              </a:rPr>
              <a:t> Git project has three areas</a:t>
            </a:r>
          </a:p>
        </p:txBody>
      </p:sp>
      <p:pic>
        <p:nvPicPr>
          <p:cNvPr id="30723" name="Content Placeholder 3">
            <a:extLst>
              <a:ext uri="{FF2B5EF4-FFF2-40B4-BE49-F238E27FC236}">
                <a16:creationId xmlns:a16="http://schemas.microsoft.com/office/drawing/2014/main" id="{551C0B16-E93A-DD33-4983-AF65B1D9416C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81500" y="2502099"/>
            <a:ext cx="3429000" cy="3154147"/>
          </a:xfrm>
        </p:spPr>
      </p:pic>
      <p:grpSp>
        <p:nvGrpSpPr>
          <p:cNvPr id="30724" name="Group 7">
            <a:extLst>
              <a:ext uri="{FF2B5EF4-FFF2-40B4-BE49-F238E27FC236}">
                <a16:creationId xmlns:a16="http://schemas.microsoft.com/office/drawing/2014/main" id="{65CB9B21-BD06-C367-A007-85B21231CA71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333751" y="5743575"/>
            <a:ext cx="4995863" cy="657225"/>
            <a:chOff x="1809128" y="5772834"/>
            <a:chExt cx="4996661" cy="657464"/>
          </a:xfrm>
        </p:grpSpPr>
        <p:sp>
          <p:nvSpPr>
            <p:cNvPr id="30726" name="TextBox 4">
              <a:extLst>
                <a:ext uri="{FF2B5EF4-FFF2-40B4-BE49-F238E27FC236}">
                  <a16:creationId xmlns:a16="http://schemas.microsoft.com/office/drawing/2014/main" id="{F9CE30DC-A7A3-EAA3-5187-C22F6441B72B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809128" y="5772834"/>
              <a:ext cx="228780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BD0901"/>
                </a:buClr>
                <a:buSzPct val="100000"/>
                <a:buChar char="•"/>
                <a:defRPr sz="2400">
                  <a:solidFill>
                    <a:srgbClr val="262626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C6600"/>
                </a:buClr>
                <a:buFont typeface="Wingdings" panose="05000000000000000000" pitchFamily="2" charset="2"/>
                <a:buChar char="§"/>
                <a:defRPr sz="22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FFC000"/>
                </a:buClr>
                <a:buChar char="•"/>
                <a:defRPr sz="2000">
                  <a:solidFill>
                    <a:srgbClr val="4D4D4D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79664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4D4D4D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D4D4D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D4D4D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D4D4D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D4D4D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D4D4D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Unmodified/modified</a:t>
              </a:r>
              <a:br>
                <a:rPr lang="en-US" altLang="en-US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en-US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Files</a:t>
              </a:r>
            </a:p>
          </p:txBody>
        </p:sp>
        <p:sp>
          <p:nvSpPr>
            <p:cNvPr id="30727" name="TextBox 5">
              <a:extLst>
                <a:ext uri="{FF2B5EF4-FFF2-40B4-BE49-F238E27FC236}">
                  <a16:creationId xmlns:a16="http://schemas.microsoft.com/office/drawing/2014/main" id="{7D9311D5-732F-886F-249E-0CBB90B57EFF}"/>
                </a:ext>
              </a:extLst>
            </p:cNvPr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097592" y="5772834"/>
              <a:ext cx="91563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BD0901"/>
                </a:buClr>
                <a:buSzPct val="100000"/>
                <a:buChar char="•"/>
                <a:defRPr sz="2400">
                  <a:solidFill>
                    <a:srgbClr val="262626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C6600"/>
                </a:buClr>
                <a:buFont typeface="Wingdings" panose="05000000000000000000" pitchFamily="2" charset="2"/>
                <a:buChar char="§"/>
                <a:defRPr sz="22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FFC000"/>
                </a:buClr>
                <a:buChar char="•"/>
                <a:defRPr sz="2000">
                  <a:solidFill>
                    <a:srgbClr val="4D4D4D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79664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4D4D4D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D4D4D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D4D4D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D4D4D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D4D4D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D4D4D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Staged</a:t>
              </a:r>
              <a:br>
                <a:rPr lang="en-US" altLang="en-US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en-US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Files</a:t>
              </a:r>
            </a:p>
          </p:txBody>
        </p:sp>
        <p:sp>
          <p:nvSpPr>
            <p:cNvPr id="30728" name="TextBox 6">
              <a:extLst>
                <a:ext uri="{FF2B5EF4-FFF2-40B4-BE49-F238E27FC236}">
                  <a16:creationId xmlns:a16="http://schemas.microsoft.com/office/drawing/2014/main" id="{666E5E45-D896-2F46-ADEF-C2367DF8BF88}"/>
                </a:ext>
              </a:extLst>
            </p:cNvPr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505433" y="5783967"/>
              <a:ext cx="130035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BD0901"/>
                </a:buClr>
                <a:buSzPct val="100000"/>
                <a:buChar char="•"/>
                <a:defRPr sz="2400">
                  <a:solidFill>
                    <a:srgbClr val="262626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C6600"/>
                </a:buClr>
                <a:buFont typeface="Wingdings" panose="05000000000000000000" pitchFamily="2" charset="2"/>
                <a:buChar char="§"/>
                <a:defRPr sz="2200">
                  <a:solidFill>
                    <a:srgbClr val="40404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FFC000"/>
                </a:buClr>
                <a:buChar char="•"/>
                <a:defRPr sz="2000">
                  <a:solidFill>
                    <a:srgbClr val="4D4D4D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79664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4D4D4D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D4D4D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D4D4D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D4D4D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D4D4D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D4D4D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Committed</a:t>
              </a:r>
              <a:br>
                <a:rPr lang="en-US" altLang="en-US"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en-US"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Files</a:t>
              </a:r>
            </a:p>
          </p:txBody>
        </p:sp>
      </p:grpSp>
      <p:sp>
        <p:nvSpPr>
          <p:cNvPr id="30725" name="TextBox 8">
            <a:extLst>
              <a:ext uri="{FF2B5EF4-FFF2-40B4-BE49-F238E27FC236}">
                <a16:creationId xmlns:a16="http://schemas.microsoft.com/office/drawing/2014/main" id="{5FD11C15-02C3-2294-3E18-1B000CE0A64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97064" y="6477000"/>
            <a:ext cx="8529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BD0901"/>
              </a:buClr>
              <a:buSzPct val="100000"/>
              <a:buChar char="•"/>
              <a:defRPr sz="2400">
                <a:solidFill>
                  <a:srgbClr val="26262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C6600"/>
              </a:buClr>
              <a:buFont typeface="Wingdings" panose="05000000000000000000" pitchFamily="2" charset="2"/>
              <a:buChar char="§"/>
              <a:defRPr sz="2200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Char char="•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796646"/>
              </a:buClr>
              <a:buFont typeface="Wingdings" panose="05000000000000000000" pitchFamily="2" charset="2"/>
              <a:buChar char="§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working directory sometimes called the “working tree”, staging area sometimes called the “index”.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E3E6507A-2775-6D69-791A-F6137F8A88B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Git file lifecycle</a:t>
            </a:r>
          </a:p>
        </p:txBody>
      </p:sp>
      <p:pic>
        <p:nvPicPr>
          <p:cNvPr id="31747" name="Content Placeholder 3">
            <a:extLst>
              <a:ext uri="{FF2B5EF4-FFF2-40B4-BE49-F238E27FC236}">
                <a16:creationId xmlns:a16="http://schemas.microsoft.com/office/drawing/2014/main" id="{C4A04F53-1F5A-C8CE-1F55-09064227894A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1475" y="2514600"/>
            <a:ext cx="6369050" cy="40386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A80D370D-C7AE-D6EF-F5EC-D4CD9885155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Basic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CEDF3-53DE-1C6D-D749-3407D328EF7B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10000"/>
          </a:bodyPr>
          <a:lstStyle/>
          <a:p>
            <a:pPr marL="228600" indent="0">
              <a:buNone/>
              <a:defRPr/>
            </a:pPr>
            <a:r>
              <a:rPr lang="en-US" dirty="0"/>
              <a:t>Basic Git workflow:</a:t>
            </a:r>
          </a:p>
          <a:p>
            <a:pPr marL="685800" indent="-457200">
              <a:buFont typeface="+mj-lt"/>
              <a:buAutoNum type="romanUcPeriod"/>
              <a:defRPr/>
            </a:pPr>
            <a:r>
              <a:rPr lang="en-US" b="1" dirty="0"/>
              <a:t>Modify</a:t>
            </a:r>
            <a:r>
              <a:rPr lang="en-US" dirty="0"/>
              <a:t> files in your working directory.</a:t>
            </a:r>
          </a:p>
          <a:p>
            <a:pPr marL="685800" indent="-457200">
              <a:buFont typeface="+mj-lt"/>
              <a:buAutoNum type="romanUcPeriod"/>
              <a:defRPr/>
            </a:pPr>
            <a:r>
              <a:rPr lang="en-US" b="1" dirty="0"/>
              <a:t>Stage</a:t>
            </a:r>
            <a:r>
              <a:rPr lang="en-US" dirty="0"/>
              <a:t> files, adding snapshots of them to your staging area.</a:t>
            </a:r>
          </a:p>
          <a:p>
            <a:pPr marL="685800" indent="-457200">
              <a:buFont typeface="+mj-lt"/>
              <a:buAutoNum type="romanUcPeriod"/>
              <a:defRPr/>
            </a:pPr>
            <a:r>
              <a:rPr lang="en-US" dirty="0"/>
              <a:t>Do  a </a:t>
            </a:r>
            <a:r>
              <a:rPr lang="en-US" b="1" dirty="0"/>
              <a:t>commit</a:t>
            </a:r>
            <a:r>
              <a:rPr lang="en-US" dirty="0"/>
              <a:t>, which takes the files as they are in the staging area and stores that snapshot permanently to your local Git directory (your local copy of the repo).</a:t>
            </a:r>
          </a:p>
          <a:p>
            <a:pPr>
              <a:defRPr/>
            </a:pPr>
            <a:r>
              <a:rPr lang="en-US" dirty="0"/>
              <a:t>Notes: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z="1800" dirty="0"/>
              <a:t>If a particular version of a file is in your local </a:t>
            </a:r>
            <a:r>
              <a:rPr lang="en-US" sz="1800" b="1" dirty="0" err="1"/>
              <a:t>git</a:t>
            </a:r>
            <a:r>
              <a:rPr lang="en-US" sz="1800" b="1" dirty="0"/>
              <a:t> directory</a:t>
            </a:r>
            <a:r>
              <a:rPr lang="en-US" sz="1800" dirty="0"/>
              <a:t>, it’s considered </a:t>
            </a:r>
            <a:r>
              <a:rPr lang="en-US" sz="1800" b="1" dirty="0"/>
              <a:t>committed</a:t>
            </a:r>
            <a:r>
              <a:rPr lang="en-US" sz="1800" dirty="0"/>
              <a:t>. 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z="1800" dirty="0"/>
              <a:t>If it’s modified but has been added to the </a:t>
            </a:r>
            <a:r>
              <a:rPr lang="en-US" sz="1800" b="1" dirty="0"/>
              <a:t>staging area</a:t>
            </a:r>
            <a:r>
              <a:rPr lang="en-US" sz="1800" dirty="0"/>
              <a:t>, it is </a:t>
            </a:r>
            <a:r>
              <a:rPr lang="en-US" sz="1800" b="1" dirty="0"/>
              <a:t>staged</a:t>
            </a:r>
            <a:r>
              <a:rPr lang="en-US" sz="1800" dirty="0"/>
              <a:t>. 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z="1800" dirty="0"/>
              <a:t>If it was </a:t>
            </a:r>
            <a:r>
              <a:rPr lang="en-US" sz="1800" b="1" dirty="0"/>
              <a:t>changed</a:t>
            </a:r>
            <a:r>
              <a:rPr lang="en-US" sz="1800" dirty="0"/>
              <a:t> since it was checked out but has </a:t>
            </a:r>
            <a:r>
              <a:rPr lang="en-US" sz="1800" u="sng" dirty="0"/>
              <a:t>not</a:t>
            </a:r>
            <a:r>
              <a:rPr lang="en-US" sz="1800" dirty="0"/>
              <a:t> been staged, it is </a:t>
            </a:r>
            <a:r>
              <a:rPr lang="en-US" sz="1800" b="1" dirty="0"/>
              <a:t>modified</a:t>
            </a:r>
            <a:r>
              <a:rPr lang="en-US" sz="1800" dirty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AA1D3A39-397E-26AA-EFE4-502FA08EC03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Get ready to use Git!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6B0B3-29C3-DAA3-57B0-6A7DF5915366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447800" y="2286000"/>
            <a:ext cx="9372600" cy="4419600"/>
          </a:xfrm>
        </p:spPr>
        <p:txBody>
          <a:bodyPr>
            <a:normAutofit fontScale="85000" lnSpcReduction="20000"/>
          </a:bodyPr>
          <a:lstStyle/>
          <a:p>
            <a:pPr marL="685800" indent="-457200">
              <a:buFont typeface="+mj-lt"/>
              <a:buAutoNum type="arabicPeriod"/>
              <a:defRPr/>
            </a:pPr>
            <a:r>
              <a:rPr lang="en-US" dirty="0"/>
              <a:t>Set the name and email  for </a:t>
            </a:r>
            <a:r>
              <a:rPr lang="en-US" dirty="0" err="1"/>
              <a:t>Git</a:t>
            </a:r>
            <a:r>
              <a:rPr lang="en-US" dirty="0"/>
              <a:t> to use when you commit:</a:t>
            </a:r>
          </a:p>
          <a:p>
            <a:pPr marL="622300" lvl="1" indent="0">
              <a:buNone/>
              <a:defRPr/>
            </a:pPr>
            <a:r>
              <a:rPr lang="en-US" sz="2000" b="1" dirty="0">
                <a:solidFill>
                  <a:srgbClr val="404040"/>
                </a:solidFill>
                <a:latin typeface="Consolas" charset="0"/>
              </a:rPr>
              <a:t> $ </a:t>
            </a:r>
            <a:r>
              <a:rPr lang="en-US" sz="2000" b="1" dirty="0" err="1">
                <a:solidFill>
                  <a:srgbClr val="404040"/>
                </a:solidFill>
                <a:latin typeface="Consolas" charset="0"/>
              </a:rPr>
              <a:t>git</a:t>
            </a:r>
            <a:r>
              <a:rPr lang="en-US" sz="2000" b="1" dirty="0">
                <a:solidFill>
                  <a:srgbClr val="404040"/>
                </a:solidFill>
                <a:latin typeface="Consolas" charset="0"/>
              </a:rPr>
              <a:t> </a:t>
            </a:r>
            <a:r>
              <a:rPr lang="en-US" sz="2000" b="1" dirty="0" err="1">
                <a:solidFill>
                  <a:srgbClr val="404040"/>
                </a:solidFill>
                <a:latin typeface="Consolas" charset="0"/>
              </a:rPr>
              <a:t>config</a:t>
            </a:r>
            <a:r>
              <a:rPr lang="en-US" sz="2000" b="1" dirty="0">
                <a:solidFill>
                  <a:srgbClr val="404040"/>
                </a:solidFill>
                <a:latin typeface="Consolas" charset="0"/>
              </a:rPr>
              <a:t> --global user.name “Bugs Bunny”</a:t>
            </a:r>
          </a:p>
          <a:p>
            <a:pPr marL="622300" lvl="1" indent="0">
              <a:buNone/>
              <a:defRPr/>
            </a:pPr>
            <a:r>
              <a:rPr lang="en-US" sz="2000" b="1" dirty="0">
                <a:solidFill>
                  <a:srgbClr val="404040"/>
                </a:solidFill>
                <a:latin typeface="Consolas" charset="0"/>
              </a:rPr>
              <a:t> $ </a:t>
            </a:r>
            <a:r>
              <a:rPr lang="en-US" sz="2000" b="1" dirty="0" err="1">
                <a:solidFill>
                  <a:srgbClr val="404040"/>
                </a:solidFill>
                <a:latin typeface="Consolas" charset="0"/>
              </a:rPr>
              <a:t>git</a:t>
            </a:r>
            <a:r>
              <a:rPr lang="en-US" sz="2000" b="1" dirty="0">
                <a:solidFill>
                  <a:srgbClr val="404040"/>
                </a:solidFill>
                <a:latin typeface="Consolas" charset="0"/>
              </a:rPr>
              <a:t> </a:t>
            </a:r>
            <a:r>
              <a:rPr lang="en-US" sz="2000" b="1" dirty="0" err="1">
                <a:solidFill>
                  <a:srgbClr val="404040"/>
                </a:solidFill>
                <a:latin typeface="Consolas" charset="0"/>
              </a:rPr>
              <a:t>config</a:t>
            </a:r>
            <a:r>
              <a:rPr lang="en-US" sz="2000" b="1" dirty="0">
                <a:solidFill>
                  <a:srgbClr val="404040"/>
                </a:solidFill>
                <a:latin typeface="Consolas" charset="0"/>
              </a:rPr>
              <a:t> --global </a:t>
            </a:r>
            <a:r>
              <a:rPr lang="en-US" sz="2000" b="1" dirty="0" err="1">
                <a:solidFill>
                  <a:srgbClr val="404040"/>
                </a:solidFill>
                <a:latin typeface="Consolas" charset="0"/>
              </a:rPr>
              <a:t>user.email</a:t>
            </a:r>
            <a:r>
              <a:rPr lang="en-US" sz="2000" b="1" dirty="0">
                <a:solidFill>
                  <a:srgbClr val="404040"/>
                </a:solidFill>
                <a:latin typeface="Consolas" charset="0"/>
              </a:rPr>
              <a:t> </a:t>
            </a:r>
            <a:r>
              <a:rPr lang="en-US" sz="2000" b="1" dirty="0">
                <a:solidFill>
                  <a:srgbClr val="404040"/>
                </a:solidFill>
                <a:latin typeface="Consolas" charset="0"/>
                <a:hlinkClick r:id="rId4"/>
              </a:rPr>
              <a:t>bugs@gmail.com</a:t>
            </a:r>
            <a:endParaRPr lang="en-US" sz="2000" b="1" dirty="0">
              <a:solidFill>
                <a:srgbClr val="404040"/>
              </a:solidFill>
              <a:latin typeface="Consolas" charset="0"/>
            </a:endParaRPr>
          </a:p>
          <a:p>
            <a:pPr marL="965200" lvl="1" indent="-342900">
              <a:defRPr/>
            </a:pPr>
            <a:r>
              <a:rPr lang="en-US" dirty="0"/>
              <a:t>You can call </a:t>
            </a:r>
            <a:r>
              <a:rPr lang="en-US" sz="1800" b="1" dirty="0" err="1">
                <a:solidFill>
                  <a:srgbClr val="404040"/>
                </a:solidFill>
                <a:latin typeface="Consolas" charset="0"/>
              </a:rPr>
              <a:t>git</a:t>
            </a:r>
            <a:r>
              <a:rPr lang="en-US" sz="1800" b="1" dirty="0">
                <a:solidFill>
                  <a:srgbClr val="404040"/>
                </a:solidFill>
                <a:latin typeface="Consolas" charset="0"/>
              </a:rPr>
              <a:t> </a:t>
            </a:r>
            <a:r>
              <a:rPr lang="en-US" sz="1800" b="1" dirty="0" err="1">
                <a:solidFill>
                  <a:srgbClr val="404040"/>
                </a:solidFill>
                <a:latin typeface="Consolas" charset="0"/>
              </a:rPr>
              <a:t>config</a:t>
            </a:r>
            <a:r>
              <a:rPr lang="en-US" sz="1800" b="1" dirty="0">
                <a:solidFill>
                  <a:srgbClr val="404040"/>
                </a:solidFill>
                <a:latin typeface="Consolas" charset="0"/>
              </a:rPr>
              <a:t> –-list </a:t>
            </a:r>
            <a:r>
              <a:rPr lang="en-US" dirty="0"/>
              <a:t>to verify these are set.</a:t>
            </a:r>
          </a:p>
          <a:p>
            <a:pPr marL="965200" lvl="1" indent="-342900">
              <a:defRPr/>
            </a:pPr>
            <a:r>
              <a:rPr lang="en-US" dirty="0"/>
              <a:t>These will be set globally for all </a:t>
            </a:r>
            <a:r>
              <a:rPr lang="en-US" dirty="0" err="1"/>
              <a:t>Git</a:t>
            </a:r>
            <a:r>
              <a:rPr lang="en-US" dirty="0"/>
              <a:t> projects you work with.</a:t>
            </a:r>
          </a:p>
          <a:p>
            <a:pPr marL="965200" lvl="1" indent="-342900">
              <a:defRPr/>
            </a:pPr>
            <a:r>
              <a:rPr lang="en-US" sz="2000" dirty="0"/>
              <a:t>You can set variables on a project-only basis by </a:t>
            </a:r>
            <a:r>
              <a:rPr lang="en-US" sz="2000" b="1" u="sng" dirty="0"/>
              <a:t>not</a:t>
            </a:r>
            <a:r>
              <a:rPr lang="en-US" sz="2000" dirty="0"/>
              <a:t> using the </a:t>
            </a:r>
            <a:r>
              <a:rPr lang="en-US" sz="2000" b="1" dirty="0">
                <a:solidFill>
                  <a:srgbClr val="404040"/>
                </a:solidFill>
                <a:latin typeface="Consolas" charset="0"/>
              </a:rPr>
              <a:t>--global </a:t>
            </a:r>
            <a:r>
              <a:rPr lang="en-US" sz="2000" dirty="0"/>
              <a:t>flag.</a:t>
            </a:r>
          </a:p>
          <a:p>
            <a:pPr>
              <a:defRPr/>
            </a:pPr>
            <a:r>
              <a:rPr lang="en-US" dirty="0"/>
              <a:t>The latest version of </a:t>
            </a:r>
            <a:r>
              <a:rPr lang="en-US" dirty="0" err="1"/>
              <a:t>git</a:t>
            </a:r>
            <a:r>
              <a:rPr lang="en-US" dirty="0"/>
              <a:t> will also prompt you that </a:t>
            </a:r>
            <a:r>
              <a:rPr lang="en-US" b="1" dirty="0" err="1">
                <a:solidFill>
                  <a:srgbClr val="404040"/>
                </a:solidFill>
                <a:latin typeface="Consolas" charset="0"/>
              </a:rPr>
              <a:t>push.default</a:t>
            </a:r>
            <a:r>
              <a:rPr lang="en-US" dirty="0"/>
              <a:t> is not set, you can make this warning go away with:</a:t>
            </a:r>
          </a:p>
          <a:p>
            <a:pPr marL="622300" lvl="1" indent="0">
              <a:buNone/>
              <a:defRPr/>
            </a:pPr>
            <a:r>
              <a:rPr lang="en-US" sz="2000" b="1" dirty="0">
                <a:solidFill>
                  <a:srgbClr val="404040"/>
                </a:solidFill>
                <a:latin typeface="Consolas" charset="0"/>
              </a:rPr>
              <a:t>$ </a:t>
            </a:r>
            <a:r>
              <a:rPr lang="en-US" sz="2000" b="1" dirty="0" err="1">
                <a:solidFill>
                  <a:srgbClr val="404040"/>
                </a:solidFill>
                <a:latin typeface="Consolas" charset="0"/>
              </a:rPr>
              <a:t>git</a:t>
            </a:r>
            <a:r>
              <a:rPr lang="en-US" sz="2000" b="1" dirty="0">
                <a:solidFill>
                  <a:srgbClr val="404040"/>
                </a:solidFill>
                <a:latin typeface="Consolas" charset="0"/>
              </a:rPr>
              <a:t> </a:t>
            </a:r>
            <a:r>
              <a:rPr lang="en-US" sz="2000" b="1" dirty="0" err="1">
                <a:solidFill>
                  <a:srgbClr val="404040"/>
                </a:solidFill>
                <a:latin typeface="Consolas" charset="0"/>
              </a:rPr>
              <a:t>config</a:t>
            </a:r>
            <a:r>
              <a:rPr lang="en-US" sz="2000" b="1" dirty="0">
                <a:solidFill>
                  <a:srgbClr val="404040"/>
                </a:solidFill>
                <a:latin typeface="Consolas" charset="0"/>
              </a:rPr>
              <a:t> --global </a:t>
            </a:r>
            <a:r>
              <a:rPr lang="en-US" sz="2000" b="1" dirty="0" err="1">
                <a:solidFill>
                  <a:srgbClr val="404040"/>
                </a:solidFill>
                <a:latin typeface="Consolas" charset="0"/>
              </a:rPr>
              <a:t>push.default</a:t>
            </a:r>
            <a:r>
              <a:rPr lang="en-US" sz="2000" b="1" dirty="0">
                <a:solidFill>
                  <a:srgbClr val="404040"/>
                </a:solidFill>
                <a:latin typeface="Consolas" charset="0"/>
              </a:rPr>
              <a:t> simple</a:t>
            </a:r>
          </a:p>
          <a:p>
            <a:pPr>
              <a:defRPr/>
            </a:pPr>
            <a:r>
              <a:rPr lang="en-US" dirty="0"/>
              <a:t>You can also </a:t>
            </a:r>
            <a:r>
              <a:rPr lang="en-US" b="1" dirty="0"/>
              <a:t>set the editor </a:t>
            </a:r>
            <a:r>
              <a:rPr lang="en-US" dirty="0"/>
              <a:t>used for writing commit messages:</a:t>
            </a:r>
            <a:br>
              <a:rPr lang="en-US" dirty="0"/>
            </a:br>
            <a:r>
              <a:rPr lang="en-US" sz="2000" dirty="0"/>
              <a:t>$ </a:t>
            </a:r>
            <a:r>
              <a:rPr lang="en-US" sz="2000" b="1" dirty="0" err="1">
                <a:solidFill>
                  <a:srgbClr val="404040"/>
                </a:solidFill>
                <a:latin typeface="Consolas" charset="0"/>
              </a:rPr>
              <a:t>git</a:t>
            </a:r>
            <a:r>
              <a:rPr lang="en-US" sz="2000" b="1" dirty="0">
                <a:solidFill>
                  <a:srgbClr val="404040"/>
                </a:solidFill>
                <a:latin typeface="Consolas" charset="0"/>
              </a:rPr>
              <a:t> </a:t>
            </a:r>
            <a:r>
              <a:rPr lang="en-US" sz="2000" b="1" dirty="0" err="1">
                <a:solidFill>
                  <a:srgbClr val="404040"/>
                </a:solidFill>
                <a:latin typeface="Consolas" charset="0"/>
              </a:rPr>
              <a:t>config</a:t>
            </a:r>
            <a:r>
              <a:rPr lang="en-US" sz="2000" b="1" dirty="0">
                <a:solidFill>
                  <a:srgbClr val="404040"/>
                </a:solidFill>
                <a:latin typeface="Consolas" charset="0"/>
              </a:rPr>
              <a:t> --global </a:t>
            </a:r>
            <a:r>
              <a:rPr lang="en-US" sz="2000" b="1" dirty="0" err="1">
                <a:solidFill>
                  <a:srgbClr val="404040"/>
                </a:solidFill>
                <a:latin typeface="Consolas" charset="0"/>
              </a:rPr>
              <a:t>core.editor</a:t>
            </a:r>
            <a:r>
              <a:rPr lang="en-US" sz="2000" b="1" dirty="0">
                <a:solidFill>
                  <a:srgbClr val="404040"/>
                </a:solidFill>
                <a:latin typeface="Consolas" charset="0"/>
              </a:rPr>
              <a:t> </a:t>
            </a:r>
            <a:r>
              <a:rPr lang="en-US" sz="2000" b="1" dirty="0" err="1">
                <a:solidFill>
                  <a:srgbClr val="404040"/>
                </a:solidFill>
                <a:latin typeface="Consolas" charset="0"/>
              </a:rPr>
              <a:t>emacs</a:t>
            </a:r>
            <a:r>
              <a:rPr lang="en-US" sz="2000" dirty="0"/>
              <a:t>	(it is vim by default)</a:t>
            </a:r>
          </a:p>
          <a:p>
            <a:pPr marL="228600" indent="0">
              <a:buNone/>
              <a:defRPr/>
            </a:pPr>
            <a:r>
              <a:rPr lang="en-US" b="1" dirty="0">
                <a:solidFill>
                  <a:srgbClr val="404040"/>
                </a:solidFill>
                <a:latin typeface="Consolas" charset="0"/>
              </a:rPr>
              <a:t>vim tips: “a” add, “esc” when done adding, “</a:t>
            </a:r>
            <a:r>
              <a:rPr lang="en-US" b="1" dirty="0" err="1">
                <a:solidFill>
                  <a:srgbClr val="404040"/>
                </a:solidFill>
                <a:latin typeface="Consolas" charset="0"/>
              </a:rPr>
              <a:t>wq</a:t>
            </a:r>
            <a:r>
              <a:rPr lang="en-US" b="1" dirty="0">
                <a:solidFill>
                  <a:srgbClr val="404040"/>
                </a:solidFill>
                <a:latin typeface="Consolas" charset="0"/>
              </a:rPr>
              <a:t>:” to save and quit</a:t>
            </a:r>
          </a:p>
          <a:p>
            <a:pPr marL="228600" indent="0">
              <a:buNone/>
              <a:defRPr/>
            </a:pPr>
            <a:r>
              <a:rPr lang="en-US" b="1" dirty="0">
                <a:solidFill>
                  <a:srgbClr val="404040"/>
                </a:solidFill>
                <a:latin typeface="Consolas" charset="0"/>
              </a:rPr>
              <a:t>vim editor: </a:t>
            </a:r>
            <a:r>
              <a:rPr lang="en-US" b="1" dirty="0">
                <a:solidFill>
                  <a:srgbClr val="404040"/>
                </a:solidFill>
                <a:latin typeface="Consolas" charset="0"/>
                <a:hlinkClick r:id="rId5"/>
              </a:rPr>
              <a:t>http://www.gentoo.org/doc/en/vi-guide.xml</a:t>
            </a:r>
            <a:endParaRPr lang="en-US" b="1" dirty="0">
              <a:solidFill>
                <a:srgbClr val="404040"/>
              </a:solidFill>
              <a:latin typeface="Consolas" charset="0"/>
            </a:endParaRPr>
          </a:p>
          <a:p>
            <a:pPr marL="228600" indent="0">
              <a:buNone/>
              <a:defRPr/>
            </a:pPr>
            <a:r>
              <a:rPr lang="en-US" b="1" dirty="0">
                <a:solidFill>
                  <a:srgbClr val="404040"/>
                </a:solidFill>
                <a:latin typeface="Consolas" charset="0"/>
              </a:rPr>
              <a:t>vim ref card: </a:t>
            </a:r>
            <a:r>
              <a:rPr lang="en-US" b="1" dirty="0">
                <a:solidFill>
                  <a:srgbClr val="404040"/>
                </a:solidFill>
                <a:latin typeface="Consolas" charset="0"/>
                <a:hlinkClick r:id="rId6"/>
              </a:rPr>
              <a:t>http://tnerual.eriogerg.free.fr/vimqrc.pdf</a:t>
            </a:r>
            <a:endParaRPr lang="en-US" b="1" dirty="0">
              <a:solidFill>
                <a:srgbClr val="404040"/>
              </a:solidFill>
              <a:latin typeface="Consolas" charset="0"/>
            </a:endParaRPr>
          </a:p>
          <a:p>
            <a:pPr marL="228600" indent="0">
              <a:buNone/>
              <a:defRPr/>
            </a:pPr>
            <a:endParaRPr lang="en-US" sz="2200" b="1" dirty="0">
              <a:solidFill>
                <a:srgbClr val="404040"/>
              </a:solidFill>
              <a:latin typeface="Consolas" charset="0"/>
            </a:endParaRPr>
          </a:p>
          <a:p>
            <a:pPr marL="228600" indent="0">
              <a:buNone/>
              <a:defRPr/>
            </a:pPr>
            <a:endParaRPr lang="en-US" sz="2200" b="1" dirty="0">
              <a:solidFill>
                <a:srgbClr val="404040"/>
              </a:solidFill>
              <a:latin typeface="Consolas" charset="0"/>
            </a:endParaRPr>
          </a:p>
          <a:p>
            <a:pPr marL="228600" indent="0">
              <a:buNone/>
              <a:defRPr/>
            </a:pPr>
            <a:endParaRPr lang="en-US" sz="2200" b="1" dirty="0">
              <a:solidFill>
                <a:srgbClr val="404040"/>
              </a:solidFill>
              <a:latin typeface="Consolas" charset="0"/>
            </a:endParaRPr>
          </a:p>
          <a:p>
            <a:pPr marL="228600" indent="0">
              <a:buNone/>
              <a:defRPr/>
            </a:pPr>
            <a:endParaRPr lang="en-US" sz="2200" b="1" dirty="0">
              <a:solidFill>
                <a:srgbClr val="404040"/>
              </a:solidFill>
              <a:latin typeface="Consolas" charset="0"/>
            </a:endParaRPr>
          </a:p>
          <a:p>
            <a:pPr marL="228600" indent="0">
              <a:buNone/>
              <a:defRPr/>
            </a:pPr>
            <a:endParaRPr lang="en-US" sz="2200" b="1" dirty="0">
              <a:solidFill>
                <a:srgbClr val="404040"/>
              </a:solidFill>
              <a:latin typeface="Consolas" charset="0"/>
            </a:endParaRPr>
          </a:p>
          <a:p>
            <a:pPr marL="228600" indent="0">
              <a:buNone/>
              <a:defRPr/>
            </a:pPr>
            <a:endParaRPr lang="en-US" sz="2200" b="1" dirty="0">
              <a:solidFill>
                <a:srgbClr val="404040"/>
              </a:solidFill>
              <a:latin typeface="Consolas" charset="0"/>
            </a:endParaRPr>
          </a:p>
          <a:p>
            <a:pPr>
              <a:defRPr/>
            </a:pPr>
            <a:endParaRPr lang="en-US" sz="2200" b="1" dirty="0">
              <a:solidFill>
                <a:srgbClr val="404040"/>
              </a:solidFill>
              <a:latin typeface="Consolas" charset="0"/>
            </a:endParaRPr>
          </a:p>
          <a:p>
            <a:pPr>
              <a:defRPr/>
            </a:pPr>
            <a:endParaRPr lang="en-US" sz="2200" b="1" dirty="0">
              <a:solidFill>
                <a:srgbClr val="404040"/>
              </a:solidFill>
              <a:latin typeface="Consolas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04A1EC94-31B1-0762-2EFE-6099491ADEB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Create a local copy of a repo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2044E-7E9E-6F2D-1AFA-58ED0F4A0F5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524000" y="2438400"/>
            <a:ext cx="9144000" cy="4114800"/>
          </a:xfrm>
        </p:spPr>
        <p:txBody>
          <a:bodyPr>
            <a:normAutofit fontScale="70000" lnSpcReduction="20000"/>
          </a:bodyPr>
          <a:lstStyle/>
          <a:p>
            <a:pPr marL="685800" indent="-457200">
              <a:spcBef>
                <a:spcPts val="0"/>
              </a:spcBef>
              <a:buFont typeface="+mj-lt"/>
              <a:buAutoNum type="arabicPeriod" startAt="2"/>
              <a:defRPr/>
            </a:pPr>
            <a:r>
              <a:rPr lang="en-US" sz="2100" dirty="0"/>
              <a:t>Two common scenarios: (only do one of these)</a:t>
            </a:r>
          </a:p>
          <a:p>
            <a:pPr marL="1079500" lvl="1" indent="-457200">
              <a:buFont typeface="+mj-lt"/>
              <a:buAutoNum type="alphaLcParenR"/>
              <a:defRPr/>
            </a:pPr>
            <a:r>
              <a:rPr lang="en-US" sz="2300" dirty="0"/>
              <a:t>To </a:t>
            </a:r>
            <a:r>
              <a:rPr lang="en-US" sz="2300" b="1" u="sng" dirty="0"/>
              <a:t>clone an already existing repo </a:t>
            </a:r>
            <a:r>
              <a:rPr lang="en-US" sz="2300" dirty="0"/>
              <a:t>to your current directory:</a:t>
            </a:r>
            <a:endParaRPr lang="en-US" sz="2000" dirty="0"/>
          </a:p>
          <a:p>
            <a:pPr marL="228600" indent="0">
              <a:buNone/>
              <a:defRPr/>
            </a:pPr>
            <a:r>
              <a:rPr lang="en-US" sz="2200" b="1" dirty="0">
                <a:solidFill>
                  <a:srgbClr val="404040"/>
                </a:solidFill>
                <a:latin typeface="Consolas" charset="0"/>
              </a:rPr>
              <a:t>	$ </a:t>
            </a:r>
            <a:r>
              <a:rPr lang="en-US" sz="2200" b="1" dirty="0" err="1">
                <a:solidFill>
                  <a:srgbClr val="404040"/>
                </a:solidFill>
                <a:latin typeface="Consolas" charset="0"/>
              </a:rPr>
              <a:t>git</a:t>
            </a:r>
            <a:r>
              <a:rPr lang="en-US" sz="2200" b="1" dirty="0">
                <a:solidFill>
                  <a:srgbClr val="404040"/>
                </a:solidFill>
                <a:latin typeface="Consolas" charset="0"/>
              </a:rPr>
              <a:t> clone &lt;</a:t>
            </a:r>
            <a:r>
              <a:rPr lang="en-US" sz="2200" b="1" dirty="0" err="1">
                <a:solidFill>
                  <a:srgbClr val="404040"/>
                </a:solidFill>
                <a:latin typeface="Consolas" charset="0"/>
              </a:rPr>
              <a:t>url</a:t>
            </a:r>
            <a:r>
              <a:rPr lang="en-US" sz="2200" b="1" dirty="0">
                <a:solidFill>
                  <a:srgbClr val="404040"/>
                </a:solidFill>
                <a:latin typeface="Consolas" charset="0"/>
              </a:rPr>
              <a:t>&gt; [local </a:t>
            </a:r>
            <a:r>
              <a:rPr lang="en-US" sz="2200" b="1" dirty="0" err="1">
                <a:solidFill>
                  <a:srgbClr val="404040"/>
                </a:solidFill>
                <a:latin typeface="Consolas" charset="0"/>
              </a:rPr>
              <a:t>dir</a:t>
            </a:r>
            <a:r>
              <a:rPr lang="en-US" sz="2200" b="1" dirty="0">
                <a:solidFill>
                  <a:srgbClr val="404040"/>
                </a:solidFill>
                <a:latin typeface="Consolas" charset="0"/>
              </a:rPr>
              <a:t> name]</a:t>
            </a:r>
          </a:p>
          <a:p>
            <a:pPr marL="228600" indent="0">
              <a:buNone/>
              <a:defRPr/>
            </a:pPr>
            <a:r>
              <a:rPr lang="en-US" sz="2000" dirty="0"/>
              <a:t>	This w</a:t>
            </a:r>
            <a:r>
              <a:rPr lang="en-US" sz="2200" dirty="0"/>
              <a:t>ill create a directory named </a:t>
            </a:r>
            <a:r>
              <a:rPr lang="en-US" sz="2200" i="1" dirty="0"/>
              <a:t>local </a:t>
            </a:r>
            <a:r>
              <a:rPr lang="en-US" sz="2200" i="1" dirty="0" err="1"/>
              <a:t>dir</a:t>
            </a:r>
            <a:r>
              <a:rPr lang="en-US" sz="2200" i="1" dirty="0"/>
              <a:t> name</a:t>
            </a:r>
            <a:r>
              <a:rPr lang="en-US" sz="2200" dirty="0"/>
              <a:t>, containing  a working 	copy  of the files from the repo, and a </a:t>
            </a:r>
            <a:r>
              <a:rPr lang="en-US" sz="2200" b="1" dirty="0">
                <a:solidFill>
                  <a:srgbClr val="404040"/>
                </a:solidFill>
                <a:latin typeface="Consolas" charset="0"/>
              </a:rPr>
              <a:t>.</a:t>
            </a:r>
            <a:r>
              <a:rPr lang="en-US" sz="2200" b="1" dirty="0" err="1">
                <a:solidFill>
                  <a:srgbClr val="404040"/>
                </a:solidFill>
                <a:latin typeface="Consolas" charset="0"/>
              </a:rPr>
              <a:t>git</a:t>
            </a:r>
            <a:r>
              <a:rPr lang="en-US" sz="2200" b="1" dirty="0">
                <a:solidFill>
                  <a:srgbClr val="404040"/>
                </a:solidFill>
                <a:latin typeface="Consolas" charset="0"/>
              </a:rPr>
              <a:t> </a:t>
            </a:r>
            <a:r>
              <a:rPr lang="en-US" sz="2200" dirty="0"/>
              <a:t>directory which you can 	ignore (used to hold the staging area and your local repo)</a:t>
            </a:r>
          </a:p>
          <a:p>
            <a:pPr marL="228600" indent="0">
              <a:buNone/>
              <a:defRPr/>
            </a:pPr>
            <a:r>
              <a:rPr lang="en-US" sz="2200" dirty="0"/>
              <a:t>Example: </a:t>
            </a:r>
            <a:r>
              <a:rPr lang="en-US" b="1" dirty="0" err="1">
                <a:solidFill>
                  <a:srgbClr val="404040"/>
                </a:solidFill>
                <a:latin typeface="Consolas" charset="0"/>
              </a:rPr>
              <a:t>git</a:t>
            </a:r>
            <a:r>
              <a:rPr lang="en-US" b="1" dirty="0">
                <a:solidFill>
                  <a:srgbClr val="404040"/>
                </a:solidFill>
                <a:latin typeface="Consolas" charset="0"/>
              </a:rPr>
              <a:t> clone </a:t>
            </a:r>
            <a:r>
              <a:rPr lang="en-US" b="1" dirty="0" err="1">
                <a:solidFill>
                  <a:srgbClr val="404040"/>
                </a:solidFill>
                <a:latin typeface="Consolas" charset="0"/>
              </a:rPr>
              <a:t>git@gitlab.cs.washington.edu:rea</a:t>
            </a:r>
            <a:r>
              <a:rPr lang="en-US" b="1" dirty="0">
                <a:solidFill>
                  <a:srgbClr val="404040"/>
                </a:solidFill>
                <a:latin typeface="Consolas" charset="0"/>
              </a:rPr>
              <a:t>/</a:t>
            </a:r>
            <a:r>
              <a:rPr lang="en-US" b="1" dirty="0" err="1">
                <a:solidFill>
                  <a:srgbClr val="404040"/>
                </a:solidFill>
                <a:latin typeface="Consolas" charset="0"/>
              </a:rPr>
              <a:t>superTest.git</a:t>
            </a:r>
            <a:endParaRPr lang="en-US" sz="2200" b="1" dirty="0">
              <a:solidFill>
                <a:srgbClr val="404040"/>
              </a:solidFill>
              <a:latin typeface="Consolas" charset="0"/>
            </a:endParaRPr>
          </a:p>
          <a:p>
            <a:pPr marL="228600" indent="0">
              <a:buNone/>
              <a:defRPr/>
            </a:pPr>
            <a:endParaRPr lang="en-US" sz="1050" b="1" dirty="0">
              <a:solidFill>
                <a:srgbClr val="404040"/>
              </a:solidFill>
              <a:latin typeface="Consolas" charset="0"/>
            </a:endParaRPr>
          </a:p>
          <a:p>
            <a:pPr marL="929005" lvl="2" indent="-457200">
              <a:spcBef>
                <a:spcPts val="0"/>
              </a:spcBef>
              <a:buFont typeface="+mj-lt"/>
              <a:buAutoNum type="alphaLcParenR" startAt="2"/>
              <a:defRPr/>
            </a:pPr>
            <a:r>
              <a:rPr lang="en-US" sz="2200" dirty="0"/>
              <a:t>To </a:t>
            </a:r>
            <a:r>
              <a:rPr lang="en-US" sz="2200" b="1" u="sng" dirty="0"/>
              <a:t>create a </a:t>
            </a:r>
            <a:r>
              <a:rPr lang="en-US" sz="2200" b="1" u="sng" dirty="0" err="1"/>
              <a:t>Git</a:t>
            </a:r>
            <a:r>
              <a:rPr lang="en-US" sz="2200" b="1" u="sng" dirty="0"/>
              <a:t> repo </a:t>
            </a:r>
            <a:r>
              <a:rPr lang="en-US" sz="2200" dirty="0"/>
              <a:t>in your current directory:</a:t>
            </a:r>
          </a:p>
          <a:p>
            <a:pPr marL="911225" lvl="2" indent="0">
              <a:buNone/>
              <a:defRPr/>
            </a:pPr>
            <a:r>
              <a:rPr lang="en-US" sz="1800" b="1" dirty="0">
                <a:solidFill>
                  <a:srgbClr val="404040"/>
                </a:solidFill>
                <a:latin typeface="Consolas" charset="0"/>
              </a:rPr>
              <a:t>$ </a:t>
            </a:r>
            <a:r>
              <a:rPr lang="en-US" sz="2200" b="1" dirty="0" err="1">
                <a:solidFill>
                  <a:srgbClr val="404040"/>
                </a:solidFill>
                <a:latin typeface="Consolas" charset="0"/>
              </a:rPr>
              <a:t>git</a:t>
            </a:r>
            <a:r>
              <a:rPr lang="en-US" sz="2200" b="1" dirty="0">
                <a:solidFill>
                  <a:srgbClr val="404040"/>
                </a:solidFill>
                <a:latin typeface="Consolas" charset="0"/>
              </a:rPr>
              <a:t> </a:t>
            </a:r>
            <a:r>
              <a:rPr lang="en-US" sz="2200" b="1" dirty="0" err="1">
                <a:solidFill>
                  <a:srgbClr val="404040"/>
                </a:solidFill>
                <a:latin typeface="Consolas" charset="0"/>
              </a:rPr>
              <a:t>init</a:t>
            </a:r>
            <a:endParaRPr lang="en-US" sz="2200" b="1" dirty="0">
              <a:solidFill>
                <a:srgbClr val="404040"/>
              </a:solidFill>
              <a:latin typeface="Consolas" charset="0"/>
            </a:endParaRPr>
          </a:p>
          <a:p>
            <a:pPr marL="911225" lvl="2" indent="0">
              <a:buNone/>
              <a:defRPr/>
            </a:pPr>
            <a:r>
              <a:rPr lang="en-US" sz="22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This will create a </a:t>
            </a:r>
            <a:r>
              <a:rPr lang="en-US" sz="2200" b="1" dirty="0">
                <a:solidFill>
                  <a:srgbClr val="404040"/>
                </a:solidFill>
                <a:latin typeface="Consolas" charset="0"/>
              </a:rPr>
              <a:t>.</a:t>
            </a:r>
            <a:r>
              <a:rPr lang="en-US" sz="2200" b="1" dirty="0" err="1">
                <a:solidFill>
                  <a:srgbClr val="404040"/>
                </a:solidFill>
                <a:latin typeface="Consolas" charset="0"/>
              </a:rPr>
              <a:t>git</a:t>
            </a:r>
            <a:r>
              <a:rPr lang="en-US" sz="2200" b="1" dirty="0">
                <a:solidFill>
                  <a:srgbClr val="404040"/>
                </a:solidFill>
                <a:latin typeface="Consolas" charset="0"/>
              </a:rPr>
              <a:t> </a:t>
            </a:r>
            <a:r>
              <a:rPr lang="en-US" sz="22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directory in your current directory </a:t>
            </a:r>
            <a:r>
              <a:rPr lang="en-US" sz="2200" dirty="0"/>
              <a:t>which you can ignore (used to hold the staging area and your local repo)</a:t>
            </a:r>
            <a:r>
              <a:rPr lang="en-US" sz="22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911225" lvl="2" indent="0">
              <a:buNone/>
              <a:defRPr/>
            </a:pPr>
            <a:r>
              <a:rPr lang="en-US" sz="22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Then you can commit files in your current directory into the local repo:</a:t>
            </a:r>
          </a:p>
          <a:p>
            <a:pPr marL="911225" lvl="2" indent="0">
              <a:buNone/>
              <a:defRPr/>
            </a:pPr>
            <a:r>
              <a:rPr lang="en-US" sz="2200" b="1" dirty="0">
                <a:solidFill>
                  <a:srgbClr val="404040"/>
                </a:solidFill>
                <a:latin typeface="Consolas" charset="0"/>
              </a:rPr>
              <a:t>$ </a:t>
            </a:r>
            <a:r>
              <a:rPr lang="en-US" sz="2200" b="1" dirty="0" err="1">
                <a:solidFill>
                  <a:srgbClr val="404040"/>
                </a:solidFill>
                <a:latin typeface="Consolas" charset="0"/>
              </a:rPr>
              <a:t>git</a:t>
            </a:r>
            <a:r>
              <a:rPr lang="en-US" sz="2200" b="1" dirty="0">
                <a:solidFill>
                  <a:srgbClr val="404040"/>
                </a:solidFill>
                <a:latin typeface="Consolas" charset="0"/>
              </a:rPr>
              <a:t> add file1.java</a:t>
            </a:r>
          </a:p>
          <a:p>
            <a:pPr marL="911225" lvl="2" indent="0">
              <a:buNone/>
              <a:defRPr/>
            </a:pPr>
            <a:r>
              <a:rPr lang="en-US" sz="2200" b="1" dirty="0">
                <a:solidFill>
                  <a:srgbClr val="404040"/>
                </a:solidFill>
                <a:latin typeface="Consolas" charset="0"/>
              </a:rPr>
              <a:t>$ </a:t>
            </a:r>
            <a:r>
              <a:rPr lang="en-US" sz="2200" b="1" dirty="0" err="1">
                <a:solidFill>
                  <a:srgbClr val="404040"/>
                </a:solidFill>
                <a:latin typeface="Consolas" charset="0"/>
              </a:rPr>
              <a:t>git</a:t>
            </a:r>
            <a:r>
              <a:rPr lang="en-US" sz="2200" b="1" dirty="0">
                <a:solidFill>
                  <a:srgbClr val="404040"/>
                </a:solidFill>
                <a:latin typeface="Consolas" charset="0"/>
              </a:rPr>
              <a:t> commit –m “initial project version</a:t>
            </a:r>
            <a:r>
              <a:rPr lang="en-US" sz="1800" b="1" dirty="0">
                <a:solidFill>
                  <a:srgbClr val="404040"/>
                </a:solidFill>
                <a:latin typeface="Consolas" charset="0"/>
              </a:rPr>
              <a:t>”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D429D31B-6289-B187-0A9D-DAC2F3ABCAF6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Git commands</a:t>
            </a:r>
          </a:p>
        </p:txBody>
      </p:sp>
      <p:graphicFrame>
        <p:nvGraphicFramePr>
          <p:cNvPr id="324747" name="Group 139">
            <a:extLst>
              <a:ext uri="{FF2B5EF4-FFF2-40B4-BE49-F238E27FC236}">
                <a16:creationId xmlns:a16="http://schemas.microsoft.com/office/drawing/2014/main" id="{3CD77D39-4829-C63C-432E-181C13410001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6652246"/>
              </p:ext>
            </p:extLst>
          </p:nvPr>
        </p:nvGraphicFramePr>
        <p:xfrm>
          <a:off x="1828800" y="2362200"/>
          <a:ext cx="8534400" cy="4425296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7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090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</a:rPr>
                        <a:t>command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090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</a:rPr>
                        <a:t>description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5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090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</a:rPr>
                        <a:t>git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</a:rPr>
                        <a:t> clone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</a:rPr>
                        <a:t>url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</a:rPr>
                        <a:t> [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</a:rPr>
                        <a:t>dir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</a:rPr>
                        <a:t>]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090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copy a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git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repository so you can add to it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5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090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</a:rPr>
                        <a:t>git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</a:rPr>
                        <a:t> add 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</a:rPr>
                        <a:t>files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090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adds file contents to the staging area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5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090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</a:rPr>
                        <a:t>git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</a:rPr>
                        <a:t> commit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090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records a snapshot of the staging area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3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090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</a:rPr>
                        <a:t>git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</a:rPr>
                        <a:t> status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090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view the status of your files in the working directory and staging area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3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090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</a:rPr>
                        <a:t>git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</a:rPr>
                        <a:t> diff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090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shows diff of what is staged and what is modified but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unstaged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5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090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</a:rPr>
                        <a:t>git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</a:rPr>
                        <a:t> help 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</a:rPr>
                        <a:t>[command]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090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get help info about a particular command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3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090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</a:rPr>
                        <a:t>git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</a:rPr>
                        <a:t> pull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090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fetch from a remote repo and try to merge into the current branch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03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090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</a:rPr>
                        <a:t>git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</a:rPr>
                        <a:t> push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090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push your new branches and data to a remote repository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73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D090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alibri" pitchFamily="34" charset="0"/>
                        </a:rPr>
                        <a:t>others: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nsolas" pitchFamily="49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nsolas" pitchFamily="49" charset="0"/>
                        </a:rPr>
                        <a:t>init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Consolas" pitchFamily="49" charset="0"/>
                        </a:rPr>
                        <a:t>, reset, branch, checkout, merge, log, tag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322C2605-FE31-9A87-E344-B34F1CEDA3C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Problems Working Alone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70EA3A57-0010-7DFB-7FB3-50F905BF0FC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>
                <a:solidFill>
                  <a:srgbClr val="262626"/>
                </a:solidFill>
                <a:ea typeface="ＭＳ Ｐゴシック" panose="020B0600070205080204" pitchFamily="34" charset="-128"/>
              </a:rPr>
              <a:t>Ever done one of the following?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Had code that worked, made a bunch of changes and saved it, which broke the code, and now you just want the working version back…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Accidentally deleted a critical file, hundreds of lines of code gone…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Somehow messed up the structure/contents of your code base, and want to just “undo” the crazy action you just did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Hard drive crash!!!! Everything’s gone, the day before deadline.</a:t>
            </a:r>
          </a:p>
          <a:p>
            <a:r>
              <a:rPr lang="en-US" altLang="en-US" dirty="0">
                <a:solidFill>
                  <a:srgbClr val="262626"/>
                </a:solidFill>
                <a:ea typeface="ＭＳ Ｐゴシック" panose="020B0600070205080204" pitchFamily="34" charset="-128"/>
              </a:rPr>
              <a:t>Possible options: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Save as (MyClass-v1.java)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Ugh.  Just ugh.  And now a single line change results in duplicating the entire file…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7ED78953-D2B8-AD1A-A198-82F50ABE89F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Adding &amp; Committing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FEF10-60FD-B208-FCDD-652F68967F1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524000" y="2362200"/>
            <a:ext cx="9144000" cy="4343400"/>
          </a:xfrm>
        </p:spPr>
        <p:txBody>
          <a:bodyPr>
            <a:normAutofit lnSpcReduction="10000"/>
          </a:bodyPr>
          <a:lstStyle/>
          <a:p>
            <a:pPr marL="685800" indent="-457200">
              <a:buFont typeface="+mj-lt"/>
              <a:buAutoNum type="arabicPeriod"/>
              <a:defRPr/>
            </a:pPr>
            <a:r>
              <a:rPr lang="en-US" dirty="0"/>
              <a:t>The first time we ask a file to be tracked, </a:t>
            </a:r>
            <a:r>
              <a:rPr lang="en-US" i="1" dirty="0"/>
              <a:t>and</a:t>
            </a:r>
            <a:r>
              <a:rPr lang="en-US" dirty="0"/>
              <a:t> </a:t>
            </a:r>
            <a:r>
              <a:rPr lang="en-US" b="1" dirty="0"/>
              <a:t>every time before we commit a file </a:t>
            </a:r>
            <a:r>
              <a:rPr lang="en-US" dirty="0"/>
              <a:t>we must add it to the staging area:</a:t>
            </a:r>
          </a:p>
          <a:p>
            <a:pPr marL="228600" indent="0">
              <a:buNone/>
              <a:defRPr/>
            </a:pPr>
            <a:r>
              <a:rPr lang="en-US" sz="2200" b="1" dirty="0">
                <a:solidFill>
                  <a:srgbClr val="404040"/>
                </a:solidFill>
                <a:latin typeface="Consolas" charset="0"/>
              </a:rPr>
              <a:t>$ </a:t>
            </a:r>
            <a:r>
              <a:rPr lang="en-US" sz="2200" b="1" dirty="0" err="1">
                <a:solidFill>
                  <a:srgbClr val="404040"/>
                </a:solidFill>
                <a:latin typeface="Consolas" charset="0"/>
              </a:rPr>
              <a:t>git</a:t>
            </a:r>
            <a:r>
              <a:rPr lang="en-US" sz="2200" b="1" dirty="0">
                <a:solidFill>
                  <a:srgbClr val="404040"/>
                </a:solidFill>
                <a:latin typeface="Consolas" charset="0"/>
              </a:rPr>
              <a:t> add README.txt hello.java</a:t>
            </a:r>
          </a:p>
          <a:p>
            <a:pPr marL="228600" indent="0">
              <a:buNone/>
              <a:defRPr/>
            </a:pPr>
            <a:r>
              <a:rPr lang="en-US" dirty="0"/>
              <a:t>This takes a snapshot of these files at this point in time and adds it to the staging area.  </a:t>
            </a:r>
          </a:p>
          <a:p>
            <a:pPr marL="342900" lvl="1" indent="0">
              <a:buNone/>
              <a:defRPr/>
            </a:pPr>
            <a:r>
              <a:rPr lang="en-US" altLang="en-US" sz="2000" b="1" dirty="0">
                <a:ea typeface="ＭＳ Ｐゴシック" pitchFamily="34" charset="-128"/>
              </a:rPr>
              <a:t>Note</a:t>
            </a:r>
            <a:r>
              <a:rPr lang="en-US" altLang="en-US" sz="2000" dirty="0">
                <a:ea typeface="ＭＳ Ｐゴシック" pitchFamily="34" charset="-128"/>
              </a:rPr>
              <a:t>: To </a:t>
            </a:r>
            <a:r>
              <a:rPr lang="en-US" altLang="en-US" sz="2000" dirty="0" err="1">
                <a:ea typeface="ＭＳ Ｐゴシック" pitchFamily="34" charset="-128"/>
              </a:rPr>
              <a:t>unstage</a:t>
            </a:r>
            <a:r>
              <a:rPr lang="en-US" altLang="en-US" sz="2000" dirty="0">
                <a:ea typeface="ＭＳ Ｐゴシック" pitchFamily="34" charset="-128"/>
              </a:rPr>
              <a:t> a change on a file before you have committed it:</a:t>
            </a:r>
          </a:p>
          <a:p>
            <a:pPr marL="342900" lvl="1" indent="0">
              <a:buNone/>
              <a:defRPr/>
            </a:pPr>
            <a:r>
              <a:rPr lang="en-US" altLang="en-US" sz="2000" b="1" dirty="0">
                <a:solidFill>
                  <a:srgbClr val="404040"/>
                </a:solidFill>
                <a:latin typeface="Consolas" pitchFamily="49" charset="0"/>
                <a:ea typeface="ＭＳ Ｐゴシック" pitchFamily="34" charset="-128"/>
              </a:rPr>
              <a:t>$ git reset HEAD </a:t>
            </a:r>
            <a:r>
              <a:rPr lang="en-US" altLang="en-US" sz="2000" b="1" i="1" dirty="0">
                <a:solidFill>
                  <a:srgbClr val="404040"/>
                </a:solidFill>
                <a:latin typeface="Consolas" pitchFamily="49" charset="0"/>
                <a:ea typeface="ＭＳ Ｐゴシック" pitchFamily="34" charset="-128"/>
              </a:rPr>
              <a:t>filename</a:t>
            </a:r>
            <a:endParaRPr lang="en-US" sz="1200" dirty="0"/>
          </a:p>
          <a:p>
            <a:pPr marL="685800" indent="-457200">
              <a:buFont typeface="+mj-lt"/>
              <a:buAutoNum type="arabicPeriod" startAt="2"/>
              <a:defRPr/>
            </a:pPr>
            <a:r>
              <a:rPr lang="en-US" dirty="0"/>
              <a:t>To move staged changes into the local repo we commit:</a:t>
            </a:r>
          </a:p>
          <a:p>
            <a:pPr marL="228600" indent="0">
              <a:buNone/>
              <a:defRPr/>
            </a:pPr>
            <a:r>
              <a:rPr lang="en-US" sz="2200" b="1" dirty="0">
                <a:solidFill>
                  <a:srgbClr val="404040"/>
                </a:solidFill>
                <a:latin typeface="Consolas" charset="0"/>
              </a:rPr>
              <a:t>$ </a:t>
            </a:r>
            <a:r>
              <a:rPr lang="en-US" sz="2200" b="1" dirty="0" err="1">
                <a:solidFill>
                  <a:srgbClr val="404040"/>
                </a:solidFill>
                <a:latin typeface="Consolas" charset="0"/>
              </a:rPr>
              <a:t>git</a:t>
            </a:r>
            <a:r>
              <a:rPr lang="en-US" sz="2200" b="1" dirty="0">
                <a:solidFill>
                  <a:srgbClr val="404040"/>
                </a:solidFill>
                <a:latin typeface="Consolas" charset="0"/>
              </a:rPr>
              <a:t> commit –m “Fixing bug #22”</a:t>
            </a:r>
            <a:endParaRPr lang="en-US" sz="1400" i="1" dirty="0"/>
          </a:p>
          <a:p>
            <a:pPr marL="228600" indent="0">
              <a:buNone/>
              <a:defRPr/>
            </a:pPr>
            <a:r>
              <a:rPr lang="en-US" sz="2000" b="1" dirty="0"/>
              <a:t>Note</a:t>
            </a:r>
            <a:r>
              <a:rPr lang="en-US" sz="2000" dirty="0"/>
              <a:t>: You can edit your most recent commit message (if you have not pushed your commit yet) using: </a:t>
            </a:r>
            <a:r>
              <a:rPr lang="en-US" sz="2000" b="1" dirty="0">
                <a:solidFill>
                  <a:srgbClr val="404040"/>
                </a:solidFill>
                <a:latin typeface="Consolas" charset="0"/>
              </a:rPr>
              <a:t>git commit –-amend</a:t>
            </a:r>
          </a:p>
          <a:p>
            <a:pPr marL="228600" indent="0">
              <a:buNone/>
              <a:defRPr/>
            </a:pPr>
            <a:r>
              <a:rPr lang="en-US" sz="2000" b="1" dirty="0"/>
              <a:t>Note</a:t>
            </a:r>
            <a:r>
              <a:rPr lang="en-US" sz="2000" dirty="0"/>
              <a:t>: These commands are just acting on </a:t>
            </a:r>
            <a:r>
              <a:rPr lang="en-US" sz="2000" b="1" u="sng" dirty="0"/>
              <a:t>your local version of repo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59A42D0B-F8BC-78B6-44C6-B7B2B2EA383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Status and Diff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AF4F5-CF26-D35A-3AF5-15EEBBAA886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524000" y="2362200"/>
            <a:ext cx="9144000" cy="4191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To view the </a:t>
            </a:r>
            <a:r>
              <a:rPr lang="en-US" b="1" dirty="0">
                <a:solidFill>
                  <a:schemeClr val="tx1"/>
                </a:solidFill>
              </a:rPr>
              <a:t>status</a:t>
            </a:r>
            <a:r>
              <a:rPr lang="en-US" dirty="0">
                <a:solidFill>
                  <a:schemeClr val="tx1"/>
                </a:solidFill>
              </a:rPr>
              <a:t> of your files in the </a:t>
            </a:r>
            <a:r>
              <a:rPr lang="en-US" b="1" dirty="0">
                <a:solidFill>
                  <a:schemeClr val="tx1"/>
                </a:solidFill>
              </a:rPr>
              <a:t>working directory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b="1" dirty="0">
                <a:solidFill>
                  <a:schemeClr val="tx1"/>
                </a:solidFill>
              </a:rPr>
              <a:t>staging area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228600" indent="0">
              <a:buNone/>
              <a:defRPr/>
            </a:pPr>
            <a:r>
              <a:rPr lang="en-US" b="1" dirty="0">
                <a:solidFill>
                  <a:srgbClr val="404040"/>
                </a:solidFill>
                <a:latin typeface="Consolas" charset="0"/>
              </a:rPr>
              <a:t>$ </a:t>
            </a:r>
            <a:r>
              <a:rPr lang="en-US" b="1" dirty="0" err="1">
                <a:solidFill>
                  <a:srgbClr val="404040"/>
                </a:solidFill>
                <a:latin typeface="Consolas" charset="0"/>
              </a:rPr>
              <a:t>git</a:t>
            </a:r>
            <a:r>
              <a:rPr lang="en-US" b="1" dirty="0">
                <a:solidFill>
                  <a:srgbClr val="404040"/>
                </a:solidFill>
                <a:latin typeface="Consolas" charset="0"/>
              </a:rPr>
              <a:t> status		</a:t>
            </a:r>
            <a:r>
              <a:rPr lang="en-US" dirty="0"/>
              <a:t>or</a:t>
            </a:r>
            <a:r>
              <a:rPr lang="en-US" b="1" dirty="0">
                <a:solidFill>
                  <a:srgbClr val="404040"/>
                </a:solidFill>
                <a:latin typeface="Consolas" charset="0"/>
              </a:rPr>
              <a:t> </a:t>
            </a:r>
          </a:p>
          <a:p>
            <a:pPr marL="228600" indent="0">
              <a:buNone/>
              <a:defRPr/>
            </a:pPr>
            <a:r>
              <a:rPr lang="en-US" b="1" dirty="0">
                <a:solidFill>
                  <a:srgbClr val="404040"/>
                </a:solidFill>
                <a:latin typeface="Consolas" charset="0"/>
              </a:rPr>
              <a:t>$ </a:t>
            </a:r>
            <a:r>
              <a:rPr lang="en-US" b="1" dirty="0" err="1">
                <a:solidFill>
                  <a:srgbClr val="404040"/>
                </a:solidFill>
                <a:latin typeface="Consolas" charset="0"/>
              </a:rPr>
              <a:t>git</a:t>
            </a:r>
            <a:r>
              <a:rPr lang="en-US" b="1" dirty="0">
                <a:solidFill>
                  <a:srgbClr val="404040"/>
                </a:solidFill>
                <a:latin typeface="Consolas" charset="0"/>
              </a:rPr>
              <a:t> status –s  </a:t>
            </a:r>
          </a:p>
          <a:p>
            <a:pPr marL="228600" indent="0">
              <a:buNone/>
              <a:defRPr/>
            </a:pPr>
            <a:r>
              <a:rPr lang="en-US" b="1" dirty="0">
                <a:solidFill>
                  <a:srgbClr val="404040"/>
                </a:solidFill>
                <a:latin typeface="Consolas" charset="0"/>
              </a:rPr>
              <a:t>	(-s </a:t>
            </a:r>
            <a:r>
              <a:rPr lang="en-US" dirty="0">
                <a:solidFill>
                  <a:schemeClr val="tx1"/>
                </a:solidFill>
              </a:rPr>
              <a:t>shows a short one line version)</a:t>
            </a:r>
            <a:endParaRPr lang="en-US" b="1" dirty="0">
              <a:solidFill>
                <a:srgbClr val="404040"/>
              </a:solidFill>
              <a:latin typeface="Consolas" charset="0"/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To see </a:t>
            </a:r>
            <a:r>
              <a:rPr lang="en-US" b="1" dirty="0">
                <a:solidFill>
                  <a:schemeClr val="tx1"/>
                </a:solidFill>
              </a:rPr>
              <a:t>difference</a:t>
            </a:r>
            <a:r>
              <a:rPr lang="en-US" dirty="0">
                <a:solidFill>
                  <a:schemeClr val="tx1"/>
                </a:solidFill>
              </a:rPr>
              <a:t> between your </a:t>
            </a:r>
            <a:r>
              <a:rPr lang="en-US" b="1" dirty="0">
                <a:solidFill>
                  <a:schemeClr val="tx1"/>
                </a:solidFill>
              </a:rPr>
              <a:t>working directory </a:t>
            </a:r>
            <a:r>
              <a:rPr lang="en-US" dirty="0">
                <a:solidFill>
                  <a:schemeClr val="tx1"/>
                </a:solidFill>
              </a:rPr>
              <a:t>and the </a:t>
            </a:r>
            <a:r>
              <a:rPr lang="en-US" b="1" dirty="0">
                <a:solidFill>
                  <a:schemeClr val="tx1"/>
                </a:solidFill>
              </a:rPr>
              <a:t>staging area </a:t>
            </a:r>
            <a:r>
              <a:rPr lang="en-US" dirty="0">
                <a:solidFill>
                  <a:schemeClr val="tx1"/>
                </a:solidFill>
              </a:rPr>
              <a:t>(This shows what is modified but </a:t>
            </a:r>
            <a:r>
              <a:rPr lang="en-US" dirty="0" err="1">
                <a:solidFill>
                  <a:schemeClr val="tx1"/>
                </a:solidFill>
              </a:rPr>
              <a:t>unstaged</a:t>
            </a:r>
            <a:r>
              <a:rPr lang="en-US" dirty="0">
                <a:solidFill>
                  <a:schemeClr val="tx1"/>
                </a:solidFill>
              </a:rPr>
              <a:t>):</a:t>
            </a:r>
          </a:p>
          <a:p>
            <a:pPr marL="228600" indent="0">
              <a:buNone/>
              <a:defRPr/>
            </a:pPr>
            <a:r>
              <a:rPr lang="en-US" b="1" dirty="0">
                <a:solidFill>
                  <a:srgbClr val="404040"/>
                </a:solidFill>
                <a:latin typeface="Consolas" charset="0"/>
              </a:rPr>
              <a:t>$ git diff</a:t>
            </a:r>
            <a:endParaRPr lang="en-US" sz="1050" b="1" dirty="0">
              <a:solidFill>
                <a:srgbClr val="404040"/>
              </a:solidFill>
              <a:latin typeface="Consolas" charset="0"/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To see difference between the </a:t>
            </a:r>
            <a:r>
              <a:rPr lang="en-US" b="1" dirty="0">
                <a:solidFill>
                  <a:schemeClr val="tx1"/>
                </a:solidFill>
              </a:rPr>
              <a:t>staging area </a:t>
            </a:r>
            <a:r>
              <a:rPr lang="en-US" dirty="0">
                <a:solidFill>
                  <a:schemeClr val="tx1"/>
                </a:solidFill>
              </a:rPr>
              <a:t>and your </a:t>
            </a:r>
            <a:r>
              <a:rPr lang="en-US" b="1" dirty="0">
                <a:solidFill>
                  <a:schemeClr val="tx1"/>
                </a:solidFill>
              </a:rPr>
              <a:t>local copy of the repo </a:t>
            </a:r>
            <a:r>
              <a:rPr lang="en-US" dirty="0">
                <a:solidFill>
                  <a:schemeClr val="tx1"/>
                </a:solidFill>
              </a:rPr>
              <a:t>(This shows staged changes): 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b="1" dirty="0">
                <a:solidFill>
                  <a:srgbClr val="404040"/>
                </a:solidFill>
                <a:latin typeface="Consolas" charset="0"/>
              </a:rPr>
              <a:t>--staged is synonymous)</a:t>
            </a:r>
            <a:endParaRPr lang="en-US" b="1" dirty="0">
              <a:solidFill>
                <a:srgbClr val="404040"/>
              </a:solidFill>
              <a:latin typeface="Consolas" charset="0"/>
            </a:endParaRPr>
          </a:p>
          <a:p>
            <a:pPr marL="228600" indent="0">
              <a:buNone/>
              <a:defRPr/>
            </a:pPr>
            <a:r>
              <a:rPr lang="en-US" b="1" dirty="0">
                <a:solidFill>
                  <a:srgbClr val="404040"/>
                </a:solidFill>
                <a:latin typeface="Consolas" charset="0"/>
              </a:rPr>
              <a:t>$ </a:t>
            </a:r>
            <a:r>
              <a:rPr lang="en-US" b="1" dirty="0" err="1">
                <a:solidFill>
                  <a:srgbClr val="404040"/>
                </a:solidFill>
                <a:latin typeface="Consolas" charset="0"/>
              </a:rPr>
              <a:t>git</a:t>
            </a:r>
            <a:r>
              <a:rPr lang="en-US" b="1" dirty="0">
                <a:solidFill>
                  <a:srgbClr val="404040"/>
                </a:solidFill>
                <a:latin typeface="Consolas" charset="0"/>
              </a:rPr>
              <a:t> diff --cached</a:t>
            </a:r>
          </a:p>
          <a:p>
            <a:pPr marL="228600" indent="0">
              <a:buNone/>
              <a:defRPr/>
            </a:pPr>
            <a:endParaRPr lang="en-US" b="1" dirty="0">
              <a:solidFill>
                <a:srgbClr val="404040"/>
              </a:solidFill>
              <a:latin typeface="Consolas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490FC154-0ACE-366A-5234-68FB477253D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24000" y="152400"/>
            <a:ext cx="9144000" cy="762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After editing a file…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A7DF7-0E7F-C8BB-00C6-709B8A740B5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524000" y="2057400"/>
            <a:ext cx="9144000" cy="4648200"/>
          </a:xfrm>
        </p:spPr>
        <p:txBody>
          <a:bodyPr>
            <a:normAutofit fontScale="25000" lnSpcReduction="20000"/>
          </a:bodyPr>
          <a:lstStyle/>
          <a:p>
            <a:pPr marL="228600" indent="0">
              <a:buNone/>
              <a:defRPr/>
            </a:pPr>
            <a:r>
              <a:rPr lang="en-US" sz="2800" dirty="0"/>
              <a:t>$</a:t>
            </a:r>
            <a:r>
              <a:rPr lang="en-US" sz="2800" b="1" dirty="0" err="1">
                <a:solidFill>
                  <a:srgbClr val="FF0000"/>
                </a:solidFill>
              </a:rPr>
              <a:t>emacs</a:t>
            </a:r>
            <a:r>
              <a:rPr lang="en-US" sz="2800" b="1" dirty="0">
                <a:solidFill>
                  <a:srgbClr val="FF0000"/>
                </a:solidFill>
              </a:rPr>
              <a:t> rea.txt</a:t>
            </a:r>
          </a:p>
          <a:p>
            <a:pPr marL="228600" indent="0">
              <a:buNone/>
              <a:defRPr/>
            </a:pPr>
            <a:r>
              <a:rPr lang="en-US" sz="2800" dirty="0"/>
              <a:t>$ </a:t>
            </a:r>
            <a:r>
              <a:rPr lang="en-US" sz="2800" b="1" dirty="0" err="1">
                <a:solidFill>
                  <a:srgbClr val="FF0000"/>
                </a:solidFill>
              </a:rPr>
              <a:t>git</a:t>
            </a:r>
            <a:r>
              <a:rPr lang="en-US" sz="2800" b="1" dirty="0">
                <a:solidFill>
                  <a:srgbClr val="FF0000"/>
                </a:solidFill>
              </a:rPr>
              <a:t> status</a:t>
            </a:r>
          </a:p>
          <a:p>
            <a:pPr marL="228600" indent="0">
              <a:buNone/>
              <a:defRPr/>
            </a:pPr>
            <a:r>
              <a:rPr lang="en-US" sz="2800" dirty="0"/>
              <a:t># On branch master</a:t>
            </a:r>
          </a:p>
          <a:p>
            <a:pPr marL="228600" indent="0">
              <a:buNone/>
              <a:defRPr/>
            </a:pPr>
            <a:r>
              <a:rPr lang="en-US" sz="2800" dirty="0"/>
              <a:t># Changes </a:t>
            </a:r>
            <a:r>
              <a:rPr lang="en-US" sz="2800" b="1" u="sng" dirty="0"/>
              <a:t>not staged for commit</a:t>
            </a:r>
            <a:r>
              <a:rPr lang="en-US" sz="2800" dirty="0"/>
              <a:t>:</a:t>
            </a:r>
          </a:p>
          <a:p>
            <a:pPr marL="228600" indent="0">
              <a:buNone/>
              <a:defRPr/>
            </a:pPr>
            <a:r>
              <a:rPr lang="en-US" sz="2800" dirty="0"/>
              <a:t>#   (use "</a:t>
            </a:r>
            <a:r>
              <a:rPr lang="en-US" sz="2800" dirty="0" err="1"/>
              <a:t>git</a:t>
            </a:r>
            <a:r>
              <a:rPr lang="en-US" sz="2800" dirty="0"/>
              <a:t> add &lt;file&gt;..." to update what will be committed)</a:t>
            </a:r>
          </a:p>
          <a:p>
            <a:pPr marL="228600" indent="0">
              <a:buNone/>
              <a:defRPr/>
            </a:pPr>
            <a:r>
              <a:rPr lang="en-US" sz="2800" dirty="0"/>
              <a:t>#   (use "</a:t>
            </a:r>
            <a:r>
              <a:rPr lang="en-US" sz="2800" dirty="0" err="1"/>
              <a:t>git</a:t>
            </a:r>
            <a:r>
              <a:rPr lang="en-US" sz="2800" dirty="0"/>
              <a:t> checkout -- &lt;file&gt;..." to discard changes in working directory)</a:t>
            </a:r>
          </a:p>
          <a:p>
            <a:pPr marL="228600" indent="0">
              <a:buNone/>
              <a:defRPr/>
            </a:pPr>
            <a:r>
              <a:rPr lang="en-US" sz="2800" dirty="0"/>
              <a:t>#</a:t>
            </a:r>
          </a:p>
          <a:p>
            <a:pPr marL="228600" indent="0">
              <a:buNone/>
              <a:defRPr/>
            </a:pPr>
            <a:r>
              <a:rPr lang="en-US" sz="2800" dirty="0"/>
              <a:t>#       modified:   rea.txt</a:t>
            </a:r>
          </a:p>
          <a:p>
            <a:pPr marL="228600" indent="0">
              <a:buNone/>
              <a:defRPr/>
            </a:pPr>
            <a:r>
              <a:rPr lang="en-US" sz="2800" dirty="0"/>
              <a:t>#</a:t>
            </a:r>
          </a:p>
          <a:p>
            <a:pPr marL="228600" indent="0">
              <a:buNone/>
              <a:defRPr/>
            </a:pPr>
            <a:r>
              <a:rPr lang="en-US" sz="2800" dirty="0"/>
              <a:t>no changes added to commit (use "</a:t>
            </a:r>
            <a:r>
              <a:rPr lang="en-US" sz="2800" dirty="0" err="1"/>
              <a:t>git</a:t>
            </a:r>
            <a:r>
              <a:rPr lang="en-US" sz="2800" dirty="0"/>
              <a:t> add" and/or "</a:t>
            </a:r>
            <a:r>
              <a:rPr lang="en-US" sz="2800" dirty="0" err="1"/>
              <a:t>git</a:t>
            </a:r>
            <a:r>
              <a:rPr lang="en-US" sz="2800" dirty="0"/>
              <a:t> commit -a")</a:t>
            </a:r>
          </a:p>
          <a:p>
            <a:pPr marL="228600" indent="0">
              <a:buNone/>
              <a:defRPr/>
            </a:pPr>
            <a:r>
              <a:rPr lang="en-US" sz="2800" dirty="0"/>
              <a:t>$ </a:t>
            </a:r>
            <a:r>
              <a:rPr lang="en-US" sz="2800" b="1" dirty="0" err="1">
                <a:solidFill>
                  <a:srgbClr val="FF0000"/>
                </a:solidFill>
              </a:rPr>
              <a:t>git</a:t>
            </a:r>
            <a:r>
              <a:rPr lang="en-US" sz="2800" b="1" dirty="0">
                <a:solidFill>
                  <a:srgbClr val="FF0000"/>
                </a:solidFill>
              </a:rPr>
              <a:t> status -s</a:t>
            </a:r>
          </a:p>
          <a:p>
            <a:pPr marL="228600" indent="0">
              <a:buNone/>
              <a:defRPr/>
            </a:pPr>
            <a:r>
              <a:rPr lang="en-US" sz="2800" dirty="0"/>
              <a:t> M rea.txt				</a:t>
            </a:r>
            <a:r>
              <a:rPr lang="en-US" sz="2800" dirty="0">
                <a:solidFill>
                  <a:srgbClr val="FF0000"/>
                </a:solidFill>
                <a:sym typeface="Wingdings" pitchFamily="2" charset="2"/>
              </a:rPr>
              <a:t> Note: M is in second column = “working  tree”</a:t>
            </a:r>
            <a:endParaRPr lang="en-US" sz="2800" dirty="0">
              <a:solidFill>
                <a:srgbClr val="FF0000"/>
              </a:solidFill>
            </a:endParaRPr>
          </a:p>
          <a:p>
            <a:pPr marL="228600" indent="0">
              <a:buNone/>
              <a:defRPr/>
            </a:pPr>
            <a:r>
              <a:rPr lang="en-US" sz="2800" dirty="0"/>
              <a:t>$ </a:t>
            </a:r>
            <a:r>
              <a:rPr lang="en-US" sz="2800" b="1" dirty="0" err="1">
                <a:solidFill>
                  <a:srgbClr val="FF0000"/>
                </a:solidFill>
              </a:rPr>
              <a:t>git</a:t>
            </a:r>
            <a:r>
              <a:rPr lang="en-US" sz="2800" b="1" dirty="0">
                <a:solidFill>
                  <a:srgbClr val="FF0000"/>
                </a:solidFill>
              </a:rPr>
              <a:t> diff			</a:t>
            </a:r>
            <a:r>
              <a:rPr lang="en-US" sz="2800" b="1" dirty="0">
                <a:solidFill>
                  <a:srgbClr val="FF0000"/>
                </a:solidFill>
                <a:sym typeface="Wingdings" pitchFamily="2" charset="2"/>
              </a:rPr>
              <a:t> Shows modifications that have </a:t>
            </a:r>
            <a:r>
              <a:rPr lang="en-US" sz="2800" b="1" u="sng" dirty="0">
                <a:solidFill>
                  <a:srgbClr val="FF0000"/>
                </a:solidFill>
                <a:sym typeface="Wingdings" pitchFamily="2" charset="2"/>
              </a:rPr>
              <a:t>not</a:t>
            </a:r>
            <a:r>
              <a:rPr lang="en-US" sz="2800" b="1" dirty="0">
                <a:solidFill>
                  <a:srgbClr val="FF0000"/>
                </a:solidFill>
                <a:sym typeface="Wingdings" pitchFamily="2" charset="2"/>
              </a:rPr>
              <a:t> been staged.</a:t>
            </a:r>
            <a:endParaRPr lang="en-US" sz="2800" b="1" dirty="0">
              <a:solidFill>
                <a:srgbClr val="FF0000"/>
              </a:solidFill>
            </a:endParaRPr>
          </a:p>
          <a:p>
            <a:pPr marL="228600" indent="0">
              <a:buNone/>
              <a:defRPr/>
            </a:pPr>
            <a:r>
              <a:rPr lang="en-US" sz="2800" dirty="0"/>
              <a:t>diff --</a:t>
            </a:r>
            <a:r>
              <a:rPr lang="en-US" sz="2800" dirty="0" err="1"/>
              <a:t>git</a:t>
            </a:r>
            <a:r>
              <a:rPr lang="en-US" sz="2800" dirty="0"/>
              <a:t> a/rea.txt b/rea.txt</a:t>
            </a:r>
          </a:p>
          <a:p>
            <a:pPr marL="228600" indent="0">
              <a:buNone/>
              <a:defRPr/>
            </a:pPr>
            <a:r>
              <a:rPr lang="en-US" sz="2800" dirty="0"/>
              <a:t>index 66b293d..90b65fd 100644</a:t>
            </a:r>
          </a:p>
          <a:p>
            <a:pPr marL="228600" indent="0">
              <a:buNone/>
              <a:defRPr/>
            </a:pPr>
            <a:r>
              <a:rPr lang="en-US" sz="2800" dirty="0"/>
              <a:t>--- a/rea.txt</a:t>
            </a:r>
          </a:p>
          <a:p>
            <a:pPr marL="228600" indent="0">
              <a:buNone/>
              <a:defRPr/>
            </a:pPr>
            <a:r>
              <a:rPr lang="en-US" sz="2800" dirty="0"/>
              <a:t>+++ b/rea.txt</a:t>
            </a:r>
          </a:p>
          <a:p>
            <a:pPr marL="228600" indent="0">
              <a:buNone/>
              <a:defRPr/>
            </a:pPr>
            <a:r>
              <a:rPr lang="en-US" sz="2800" dirty="0"/>
              <a:t>@@ -1,2 +1,4 @@</a:t>
            </a:r>
          </a:p>
          <a:p>
            <a:pPr marL="228600" indent="0">
              <a:buNone/>
              <a:defRPr/>
            </a:pPr>
            <a:r>
              <a:rPr lang="en-US" sz="2800" dirty="0"/>
              <a:t> Here is </a:t>
            </a:r>
            <a:r>
              <a:rPr lang="en-US" sz="2800" dirty="0" err="1"/>
              <a:t>rea's</a:t>
            </a:r>
            <a:r>
              <a:rPr lang="en-US" sz="2800" dirty="0"/>
              <a:t> file.</a:t>
            </a:r>
          </a:p>
          <a:p>
            <a:pPr marL="228600" indent="0">
              <a:buNone/>
              <a:defRPr/>
            </a:pPr>
            <a:r>
              <a:rPr lang="en-US" sz="2800" dirty="0"/>
              <a:t>+</a:t>
            </a:r>
          </a:p>
          <a:p>
            <a:pPr marL="228600" indent="0">
              <a:buNone/>
              <a:defRPr/>
            </a:pPr>
            <a:r>
              <a:rPr lang="en-US" sz="2800" dirty="0"/>
              <a:t>+One new line added.</a:t>
            </a:r>
          </a:p>
          <a:p>
            <a:pPr marL="228600" indent="0">
              <a:buNone/>
              <a:defRPr/>
            </a:pPr>
            <a:r>
              <a:rPr lang="en-US" sz="2800" dirty="0"/>
              <a:t>$ </a:t>
            </a:r>
            <a:r>
              <a:rPr lang="en-US" sz="2800" b="1" dirty="0" err="1">
                <a:solidFill>
                  <a:srgbClr val="FF0000"/>
                </a:solidFill>
              </a:rPr>
              <a:t>git</a:t>
            </a:r>
            <a:r>
              <a:rPr lang="en-US" sz="2800" b="1" dirty="0">
                <a:solidFill>
                  <a:srgbClr val="FF0000"/>
                </a:solidFill>
              </a:rPr>
              <a:t> diff --cached		</a:t>
            </a:r>
            <a:r>
              <a:rPr lang="en-US" sz="2800" b="1" dirty="0">
                <a:solidFill>
                  <a:srgbClr val="FF0000"/>
                </a:solidFill>
                <a:sym typeface="Wingdings" pitchFamily="2" charset="2"/>
              </a:rPr>
              <a:t> Shows nothing, no modifications have been staged yet.</a:t>
            </a:r>
            <a:endParaRPr lang="en-US" sz="2800" b="1" dirty="0">
              <a:solidFill>
                <a:srgbClr val="FF0000"/>
              </a:solidFill>
            </a:endParaRPr>
          </a:p>
          <a:p>
            <a:pPr marL="228600" indent="0">
              <a:buNone/>
              <a:defRPr/>
            </a:pPr>
            <a:r>
              <a:rPr lang="en-US" sz="2800" dirty="0"/>
              <a:t>$</a:t>
            </a:r>
            <a:endParaRPr lang="en-US" sz="2800" b="1" dirty="0">
              <a:solidFill>
                <a:srgbClr val="FF0000"/>
              </a:solidFill>
            </a:endParaRPr>
          </a:p>
          <a:p>
            <a:pPr marL="228600" indent="0">
              <a:buNone/>
              <a:defRPr/>
            </a:pPr>
            <a:endParaRPr lang="en-US" sz="1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B1782399-CC9C-5C43-FF67-9181BAA1DCE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After adding file to staging area…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81C91-D558-A44F-1F37-B21D558161B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54954" y="2209800"/>
            <a:ext cx="8825659" cy="4419600"/>
          </a:xfrm>
        </p:spPr>
        <p:txBody>
          <a:bodyPr>
            <a:normAutofit fontScale="25000" lnSpcReduction="20000"/>
          </a:bodyPr>
          <a:lstStyle/>
          <a:p>
            <a:pPr marL="228600" indent="0">
              <a:buNone/>
              <a:defRPr/>
            </a:pPr>
            <a:r>
              <a:rPr lang="en-US" sz="3200" dirty="0"/>
              <a:t>$ </a:t>
            </a:r>
            <a:r>
              <a:rPr lang="en-US" sz="3200" b="1" dirty="0" err="1">
                <a:solidFill>
                  <a:srgbClr val="FF0000"/>
                </a:solidFill>
              </a:rPr>
              <a:t>git</a:t>
            </a:r>
            <a:r>
              <a:rPr lang="en-US" sz="3200" b="1" dirty="0">
                <a:solidFill>
                  <a:srgbClr val="FF0000"/>
                </a:solidFill>
              </a:rPr>
              <a:t> add rea.txt</a:t>
            </a:r>
          </a:p>
          <a:p>
            <a:pPr marL="228600" indent="0">
              <a:buNone/>
              <a:defRPr/>
            </a:pPr>
            <a:r>
              <a:rPr lang="en-US" sz="3200" dirty="0"/>
              <a:t>$ </a:t>
            </a:r>
            <a:r>
              <a:rPr lang="en-US" sz="3200" b="1" dirty="0" err="1">
                <a:solidFill>
                  <a:srgbClr val="FF0000"/>
                </a:solidFill>
              </a:rPr>
              <a:t>git</a:t>
            </a:r>
            <a:r>
              <a:rPr lang="en-US" sz="3200" b="1" dirty="0">
                <a:solidFill>
                  <a:srgbClr val="FF0000"/>
                </a:solidFill>
              </a:rPr>
              <a:t> status</a:t>
            </a:r>
          </a:p>
          <a:p>
            <a:pPr marL="228600" indent="0">
              <a:buNone/>
              <a:defRPr/>
            </a:pPr>
            <a:r>
              <a:rPr lang="en-US" sz="3200" dirty="0"/>
              <a:t># On branch master</a:t>
            </a:r>
          </a:p>
          <a:p>
            <a:pPr marL="228600" indent="0">
              <a:buNone/>
              <a:defRPr/>
            </a:pPr>
            <a:r>
              <a:rPr lang="en-US" sz="3200" dirty="0"/>
              <a:t># Changes </a:t>
            </a:r>
            <a:r>
              <a:rPr lang="en-US" sz="3200" b="1" u="sng" dirty="0"/>
              <a:t>to be committed</a:t>
            </a:r>
            <a:r>
              <a:rPr lang="en-US" sz="3200" dirty="0"/>
              <a:t>:</a:t>
            </a:r>
          </a:p>
          <a:p>
            <a:pPr marL="228600" indent="0">
              <a:buNone/>
              <a:defRPr/>
            </a:pPr>
            <a:r>
              <a:rPr lang="en-US" sz="3200" dirty="0"/>
              <a:t>#   (use "</a:t>
            </a:r>
            <a:r>
              <a:rPr lang="en-US" sz="3200" dirty="0" err="1"/>
              <a:t>git</a:t>
            </a:r>
            <a:r>
              <a:rPr lang="en-US" sz="3200" dirty="0"/>
              <a:t> reset HEAD &lt;file&gt;..." to </a:t>
            </a:r>
            <a:r>
              <a:rPr lang="en-US" sz="3200" dirty="0" err="1"/>
              <a:t>unstage</a:t>
            </a:r>
            <a:r>
              <a:rPr lang="en-US" sz="3200" dirty="0"/>
              <a:t>)</a:t>
            </a:r>
          </a:p>
          <a:p>
            <a:pPr marL="228600" indent="0">
              <a:buNone/>
              <a:defRPr/>
            </a:pPr>
            <a:r>
              <a:rPr lang="en-US" sz="3200" dirty="0"/>
              <a:t>#</a:t>
            </a:r>
          </a:p>
          <a:p>
            <a:pPr marL="228600" indent="0">
              <a:buNone/>
              <a:defRPr/>
            </a:pPr>
            <a:r>
              <a:rPr lang="en-US" sz="3200" dirty="0"/>
              <a:t>#       modified:   rea.txt</a:t>
            </a:r>
          </a:p>
          <a:p>
            <a:pPr marL="228600" indent="0">
              <a:buNone/>
              <a:defRPr/>
            </a:pPr>
            <a:r>
              <a:rPr lang="en-US" sz="3200" dirty="0"/>
              <a:t>#</a:t>
            </a:r>
          </a:p>
          <a:p>
            <a:pPr marL="228600" indent="0">
              <a:buNone/>
              <a:defRPr/>
            </a:pPr>
            <a:r>
              <a:rPr lang="en-US" sz="3200" dirty="0"/>
              <a:t>$ </a:t>
            </a:r>
            <a:r>
              <a:rPr lang="en-US" sz="3200" b="1" dirty="0" err="1">
                <a:solidFill>
                  <a:srgbClr val="FF0000"/>
                </a:solidFill>
              </a:rPr>
              <a:t>git</a:t>
            </a:r>
            <a:r>
              <a:rPr lang="en-US" sz="3200" b="1" dirty="0">
                <a:solidFill>
                  <a:srgbClr val="FF0000"/>
                </a:solidFill>
              </a:rPr>
              <a:t> status -s</a:t>
            </a:r>
          </a:p>
          <a:p>
            <a:pPr marL="228600" indent="0">
              <a:buNone/>
              <a:defRPr/>
            </a:pPr>
            <a:r>
              <a:rPr lang="en-US" sz="3200" dirty="0"/>
              <a:t>M  rea.txt				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 Note: M is in first column = “staging area”</a:t>
            </a:r>
            <a:endParaRPr lang="en-US" sz="3200" dirty="0">
              <a:solidFill>
                <a:srgbClr val="FF0000"/>
              </a:solidFill>
            </a:endParaRPr>
          </a:p>
          <a:p>
            <a:pPr marL="228600" indent="0">
              <a:buNone/>
              <a:defRPr/>
            </a:pPr>
            <a:r>
              <a:rPr lang="en-US" sz="3200" dirty="0"/>
              <a:t>$ </a:t>
            </a:r>
            <a:r>
              <a:rPr lang="en-US" sz="3200" b="1" dirty="0" err="1">
                <a:solidFill>
                  <a:srgbClr val="FF0000"/>
                </a:solidFill>
              </a:rPr>
              <a:t>git</a:t>
            </a:r>
            <a:r>
              <a:rPr lang="en-US" sz="3200" b="1" dirty="0">
                <a:solidFill>
                  <a:srgbClr val="FF0000"/>
                </a:solidFill>
              </a:rPr>
              <a:t> diff			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 Note: Shows nothing, no modifications that have </a:t>
            </a:r>
            <a:r>
              <a:rPr lang="en-US" sz="3200" u="sng" dirty="0">
                <a:solidFill>
                  <a:srgbClr val="FF0000"/>
                </a:solidFill>
                <a:sym typeface="Wingdings" pitchFamily="2" charset="2"/>
              </a:rPr>
              <a:t>not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been staged.</a:t>
            </a:r>
            <a:endParaRPr lang="en-US" sz="3200" b="1" dirty="0">
              <a:solidFill>
                <a:srgbClr val="FF0000"/>
              </a:solidFill>
            </a:endParaRPr>
          </a:p>
          <a:p>
            <a:pPr marL="228600" indent="0">
              <a:buNone/>
              <a:defRPr/>
            </a:pPr>
            <a:r>
              <a:rPr lang="en-US" sz="3200" dirty="0"/>
              <a:t>$ </a:t>
            </a:r>
            <a:r>
              <a:rPr lang="en-US" sz="3200" b="1" dirty="0" err="1">
                <a:solidFill>
                  <a:srgbClr val="FF0000"/>
                </a:solidFill>
              </a:rPr>
              <a:t>git</a:t>
            </a:r>
            <a:r>
              <a:rPr lang="en-US" sz="3200" b="1" dirty="0">
                <a:solidFill>
                  <a:srgbClr val="FF0000"/>
                </a:solidFill>
              </a:rPr>
              <a:t> diff --cached		</a:t>
            </a:r>
            <a:r>
              <a:rPr lang="en-US" sz="3200" b="1" dirty="0">
                <a:solidFill>
                  <a:srgbClr val="FF0000"/>
                </a:solidFill>
                <a:sym typeface="Wingdings" pitchFamily="2" charset="2"/>
              </a:rPr>
              <a:t> Note: Shows staged modifications.</a:t>
            </a:r>
            <a:endParaRPr lang="en-US" sz="3200" b="1" dirty="0">
              <a:solidFill>
                <a:srgbClr val="FF0000"/>
              </a:solidFill>
            </a:endParaRPr>
          </a:p>
          <a:p>
            <a:pPr marL="228600" indent="0">
              <a:buNone/>
              <a:defRPr/>
            </a:pPr>
            <a:r>
              <a:rPr lang="en-US" sz="3200" dirty="0"/>
              <a:t>diff --</a:t>
            </a:r>
            <a:r>
              <a:rPr lang="en-US" sz="3200" dirty="0" err="1"/>
              <a:t>git</a:t>
            </a:r>
            <a:r>
              <a:rPr lang="en-US" sz="3200" dirty="0"/>
              <a:t> a/rea.txt b/rea.txt</a:t>
            </a:r>
          </a:p>
          <a:p>
            <a:pPr marL="228600" indent="0">
              <a:buNone/>
              <a:defRPr/>
            </a:pPr>
            <a:r>
              <a:rPr lang="en-US" sz="3200" dirty="0"/>
              <a:t>index 66b293d..90b65fd 100644</a:t>
            </a:r>
          </a:p>
          <a:p>
            <a:pPr marL="228600" indent="0">
              <a:buNone/>
              <a:defRPr/>
            </a:pPr>
            <a:r>
              <a:rPr lang="en-US" sz="3200" dirty="0"/>
              <a:t>--- a/rea.txt</a:t>
            </a:r>
          </a:p>
          <a:p>
            <a:pPr marL="228600" indent="0">
              <a:buNone/>
              <a:defRPr/>
            </a:pPr>
            <a:r>
              <a:rPr lang="en-US" sz="3200" dirty="0"/>
              <a:t>+++ b/rea.txt</a:t>
            </a:r>
          </a:p>
          <a:p>
            <a:pPr marL="228600" indent="0">
              <a:buNone/>
              <a:defRPr/>
            </a:pPr>
            <a:r>
              <a:rPr lang="en-US" sz="3200" dirty="0"/>
              <a:t>@@ -1,2 +1,4 @@</a:t>
            </a:r>
          </a:p>
          <a:p>
            <a:pPr marL="228600" indent="0">
              <a:buNone/>
              <a:defRPr/>
            </a:pPr>
            <a:r>
              <a:rPr lang="en-US" sz="3200" dirty="0"/>
              <a:t> Here is </a:t>
            </a:r>
            <a:r>
              <a:rPr lang="en-US" sz="3200" dirty="0" err="1"/>
              <a:t>rea's</a:t>
            </a:r>
            <a:r>
              <a:rPr lang="en-US" sz="3200" dirty="0"/>
              <a:t> file.</a:t>
            </a:r>
          </a:p>
          <a:p>
            <a:pPr marL="228600" indent="0">
              <a:buNone/>
              <a:defRPr/>
            </a:pPr>
            <a:r>
              <a:rPr lang="en-US" sz="3200" dirty="0"/>
              <a:t>+</a:t>
            </a:r>
          </a:p>
          <a:p>
            <a:pPr marL="228600" indent="0">
              <a:buNone/>
              <a:defRPr/>
            </a:pPr>
            <a:r>
              <a:rPr lang="en-US" sz="3200" dirty="0"/>
              <a:t>+One new line added.</a:t>
            </a:r>
          </a:p>
          <a:p>
            <a:pPr marL="228600" indent="0">
              <a:buNone/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5D490898-F259-2827-E6FE-48363BB127D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Viewing logs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AD720-D7BE-F7D0-F0BB-383874B7DBAB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pPr marL="228600" indent="0">
              <a:buNone/>
              <a:defRPr/>
            </a:pPr>
            <a:r>
              <a:rPr lang="en-US" dirty="0"/>
              <a:t>To see a log of all changes in your </a:t>
            </a:r>
            <a:r>
              <a:rPr lang="en-US" b="1" dirty="0"/>
              <a:t>local repo</a:t>
            </a:r>
            <a:r>
              <a:rPr lang="en-US" dirty="0"/>
              <a:t>:</a:t>
            </a:r>
          </a:p>
          <a:p>
            <a:pPr>
              <a:defRPr/>
            </a:pPr>
            <a:r>
              <a:rPr lang="en-US" sz="2200" b="1" dirty="0">
                <a:solidFill>
                  <a:srgbClr val="404040"/>
                </a:solidFill>
                <a:latin typeface="Consolas" charset="0"/>
              </a:rPr>
              <a:t>$ </a:t>
            </a:r>
            <a:r>
              <a:rPr lang="en-US" sz="2200" b="1" dirty="0" err="1">
                <a:solidFill>
                  <a:srgbClr val="404040"/>
                </a:solidFill>
                <a:latin typeface="Consolas" charset="0"/>
              </a:rPr>
              <a:t>git</a:t>
            </a:r>
            <a:r>
              <a:rPr lang="en-US" sz="2200" b="1" dirty="0">
                <a:solidFill>
                  <a:srgbClr val="404040"/>
                </a:solidFill>
                <a:latin typeface="Consolas" charset="0"/>
              </a:rPr>
              <a:t> log	</a:t>
            </a:r>
            <a:r>
              <a:rPr lang="en-US" dirty="0"/>
              <a:t>or </a:t>
            </a:r>
            <a:r>
              <a:rPr lang="en-US" sz="2200" b="1" dirty="0">
                <a:solidFill>
                  <a:srgbClr val="404040"/>
                </a:solidFill>
                <a:latin typeface="Consolas" charset="0"/>
              </a:rPr>
              <a:t>	 </a:t>
            </a:r>
          </a:p>
          <a:p>
            <a:pPr>
              <a:defRPr/>
            </a:pPr>
            <a:r>
              <a:rPr lang="en-US" sz="2200" b="1" dirty="0">
                <a:solidFill>
                  <a:srgbClr val="404040"/>
                </a:solidFill>
                <a:latin typeface="Consolas" charset="0"/>
              </a:rPr>
              <a:t>$ git log --</a:t>
            </a:r>
            <a:r>
              <a:rPr lang="en-US" sz="2200" b="1" dirty="0" err="1">
                <a:solidFill>
                  <a:srgbClr val="404040"/>
                </a:solidFill>
                <a:latin typeface="Consolas" charset="0"/>
              </a:rPr>
              <a:t>oneline</a:t>
            </a:r>
            <a:r>
              <a:rPr lang="en-US" sz="2200" b="1" dirty="0">
                <a:solidFill>
                  <a:srgbClr val="404040"/>
                </a:solidFill>
                <a:latin typeface="Consolas" charset="0"/>
              </a:rPr>
              <a:t>  </a:t>
            </a:r>
            <a:r>
              <a:rPr lang="en-US" dirty="0"/>
              <a:t>(to show a shorter version)</a:t>
            </a:r>
            <a:endParaRPr lang="en-US" sz="1050" b="1" dirty="0">
              <a:solidFill>
                <a:srgbClr val="404040"/>
              </a:solidFill>
              <a:latin typeface="Consolas" charset="0"/>
            </a:endParaRPr>
          </a:p>
          <a:p>
            <a:pPr marL="574675" lvl="1" indent="0"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1677b2d Edited first line of readme</a:t>
            </a:r>
          </a:p>
          <a:p>
            <a:pPr marL="574675" lvl="1" indent="0"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258efa7 Added line to readme</a:t>
            </a:r>
          </a:p>
          <a:p>
            <a:pPr marL="574675" lvl="1" indent="0"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0e52da7 Initial commit</a:t>
            </a:r>
          </a:p>
          <a:p>
            <a:pPr>
              <a:defRPr/>
            </a:pPr>
            <a:r>
              <a:rPr lang="en-US" sz="2200" b="1" dirty="0">
                <a:solidFill>
                  <a:srgbClr val="404040"/>
                </a:solidFill>
                <a:latin typeface="Consolas" charset="0"/>
              </a:rPr>
              <a:t>git log -5 </a:t>
            </a:r>
            <a:r>
              <a:rPr lang="en-US" dirty="0"/>
              <a:t>(to show only the 5 most recent updates, etc.)</a:t>
            </a:r>
            <a:endParaRPr lang="en-US" sz="2200" b="1" dirty="0">
              <a:solidFill>
                <a:srgbClr val="404040"/>
              </a:solidFill>
              <a:latin typeface="Consolas" charset="0"/>
            </a:endParaRPr>
          </a:p>
          <a:p>
            <a:pPr marL="228600" indent="0">
              <a:buNone/>
              <a:defRPr/>
            </a:pPr>
            <a:r>
              <a:rPr lang="en-US" dirty="0"/>
              <a:t>Note: changes will be listed by </a:t>
            </a:r>
            <a:r>
              <a:rPr lang="en-US" dirty="0" err="1"/>
              <a:t>commitID</a:t>
            </a:r>
            <a:r>
              <a:rPr lang="en-US" dirty="0"/>
              <a:t> #, (SHA-1 hash)</a:t>
            </a:r>
          </a:p>
          <a:p>
            <a:pPr marL="228600" indent="0">
              <a:buNone/>
              <a:defRPr/>
            </a:pPr>
            <a:r>
              <a:rPr lang="en-US" dirty="0"/>
              <a:t>Note: changes made to the remote repo before the last time you cloned/pulled from it will also be included here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BEE4F799-F94F-604D-39AA-675DD0157BD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Pulling and Pushing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77302-3A7B-5610-C250-AA324DDB7E4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506538" y="2286000"/>
            <a:ext cx="9296401" cy="3886200"/>
          </a:xfrm>
        </p:spPr>
        <p:txBody>
          <a:bodyPr>
            <a:normAutofit fontScale="92500" lnSpcReduction="20000"/>
          </a:bodyPr>
          <a:lstStyle/>
          <a:p>
            <a:pPr marL="228600" indent="0">
              <a:buNone/>
              <a:defRPr/>
            </a:pPr>
            <a:r>
              <a:rPr lang="en-US" dirty="0"/>
              <a:t>Good practice: </a:t>
            </a:r>
          </a:p>
          <a:p>
            <a:pPr marL="6858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b="1" dirty="0"/>
              <a:t>Add </a:t>
            </a:r>
            <a:r>
              <a:rPr lang="en-US" dirty="0"/>
              <a:t>and </a:t>
            </a:r>
            <a:r>
              <a:rPr lang="en-US" b="1" dirty="0"/>
              <a:t>Commit</a:t>
            </a:r>
            <a:r>
              <a:rPr lang="en-US" dirty="0"/>
              <a:t> your changes to your local repo</a:t>
            </a:r>
          </a:p>
          <a:p>
            <a:pPr marL="6858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b="1" dirty="0"/>
              <a:t>Pull</a:t>
            </a:r>
            <a:r>
              <a:rPr lang="en-US" dirty="0"/>
              <a:t> from remote repo to get most recent changes (fix conflicts if necessary, then add and commit those changes  to your local repo)</a:t>
            </a:r>
          </a:p>
          <a:p>
            <a:pPr marL="6858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b="1" dirty="0"/>
              <a:t>Push</a:t>
            </a:r>
            <a:r>
              <a:rPr lang="en-US" dirty="0"/>
              <a:t> your changes to the remote repo</a:t>
            </a:r>
            <a:endParaRPr lang="en-US" sz="300" dirty="0"/>
          </a:p>
          <a:p>
            <a:pPr marL="228600" indent="0">
              <a:buNone/>
              <a:defRPr/>
            </a:pPr>
            <a:r>
              <a:rPr lang="en-US" dirty="0"/>
              <a:t>To fetch the most recent updates from the remote repo into your </a:t>
            </a:r>
            <a:br>
              <a:rPr lang="en-US" dirty="0"/>
            </a:br>
            <a:r>
              <a:rPr lang="en-US" dirty="0"/>
              <a:t>local repo, and put them into your working directory:</a:t>
            </a:r>
          </a:p>
          <a:p>
            <a:pPr marL="228600" indent="0">
              <a:buNone/>
              <a:defRPr/>
            </a:pPr>
            <a:r>
              <a:rPr lang="en-US" b="1" dirty="0">
                <a:solidFill>
                  <a:srgbClr val="404040"/>
                </a:solidFill>
                <a:latin typeface="Consolas" charset="0"/>
              </a:rPr>
              <a:t>$ </a:t>
            </a:r>
            <a:r>
              <a:rPr lang="en-US" b="1" dirty="0" err="1">
                <a:solidFill>
                  <a:srgbClr val="404040"/>
                </a:solidFill>
                <a:latin typeface="Consolas" charset="0"/>
              </a:rPr>
              <a:t>git</a:t>
            </a:r>
            <a:r>
              <a:rPr lang="en-US" b="1" dirty="0">
                <a:solidFill>
                  <a:srgbClr val="404040"/>
                </a:solidFill>
                <a:latin typeface="Consolas" charset="0"/>
              </a:rPr>
              <a:t> pull origin master</a:t>
            </a:r>
          </a:p>
          <a:p>
            <a:pPr marL="228600" indent="0">
              <a:buNone/>
              <a:defRPr/>
            </a:pPr>
            <a:r>
              <a:rPr lang="en-US" dirty="0"/>
              <a:t>To push your changes from your local repo to the remote repo:</a:t>
            </a:r>
          </a:p>
          <a:p>
            <a:pPr marL="228600" indent="0">
              <a:buNone/>
              <a:defRPr/>
            </a:pPr>
            <a:r>
              <a:rPr lang="en-US" b="1" dirty="0">
                <a:solidFill>
                  <a:srgbClr val="404040"/>
                </a:solidFill>
                <a:latin typeface="Consolas" charset="0"/>
              </a:rPr>
              <a:t>$ git push origin master</a:t>
            </a:r>
            <a:endParaRPr lang="en-US" sz="200" b="1" dirty="0">
              <a:solidFill>
                <a:srgbClr val="404040"/>
              </a:solidFill>
              <a:latin typeface="Consolas" charset="0"/>
            </a:endParaRPr>
          </a:p>
          <a:p>
            <a:pPr marL="228600" indent="0">
              <a:buNone/>
              <a:defRPr/>
            </a:pPr>
            <a:r>
              <a:rPr lang="en-US" sz="2000" dirty="0"/>
              <a:t>Notes:</a:t>
            </a:r>
            <a:r>
              <a:rPr lang="en-US" sz="2000" b="1" dirty="0">
                <a:solidFill>
                  <a:srgbClr val="404040"/>
                </a:solidFill>
                <a:latin typeface="Consolas" charset="0"/>
              </a:rPr>
              <a:t>  origin </a:t>
            </a:r>
            <a:r>
              <a:rPr lang="en-US" sz="2000" dirty="0"/>
              <a:t>= an alias for the URL you cloned from</a:t>
            </a:r>
          </a:p>
          <a:p>
            <a:pPr marL="228600" indent="0">
              <a:buNone/>
              <a:defRPr/>
            </a:pPr>
            <a:r>
              <a:rPr lang="en-US" sz="2000" dirty="0"/>
              <a:t>	     </a:t>
            </a:r>
            <a:r>
              <a:rPr lang="en-US" sz="2000" b="1" dirty="0">
                <a:solidFill>
                  <a:srgbClr val="404040"/>
                </a:solidFill>
                <a:latin typeface="Consolas" charset="0"/>
              </a:rPr>
              <a:t>master </a:t>
            </a:r>
            <a:r>
              <a:rPr lang="en-US" sz="2000" dirty="0"/>
              <a:t>= the remote branch you are pulling from/pushing to, </a:t>
            </a:r>
            <a:br>
              <a:rPr lang="en-US" sz="2000" dirty="0"/>
            </a:br>
            <a:r>
              <a:rPr lang="en-US" sz="2000" dirty="0"/>
              <a:t>	     (the local branch you are pulling to/pushing from is your current branch)</a:t>
            </a:r>
          </a:p>
          <a:p>
            <a:pPr marL="228600" indent="0"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A645306C-19EC-B550-6277-8F7B0E08C6D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Avoiding Common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D604D-95C8-5D4F-AD1C-4687CB00C09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676400" y="2362200"/>
            <a:ext cx="8763000" cy="4114800"/>
          </a:xfrm>
        </p:spPr>
        <p:txBody>
          <a:bodyPr>
            <a:normAutofit/>
          </a:bodyPr>
          <a:lstStyle/>
          <a:p>
            <a:pPr marL="228600" indent="0">
              <a:buNone/>
              <a:defRPr/>
            </a:pPr>
            <a:r>
              <a:rPr lang="en-US" sz="1300" dirty="0"/>
              <a:t> </a:t>
            </a:r>
          </a:p>
          <a:p>
            <a:pPr>
              <a:defRPr/>
            </a:pPr>
            <a:r>
              <a:rPr lang="en-US" dirty="0"/>
              <a:t>Do not edit the repository (the .git directory) manually. It wasn't designed for modifications by humans.</a:t>
            </a:r>
          </a:p>
          <a:p>
            <a:pPr>
              <a:defRPr/>
            </a:pPr>
            <a:r>
              <a:rPr lang="en-US" dirty="0"/>
              <a:t>Try not to make many drastic changes at once. Instead, make multiple commits, each of which has a single logical purpose. This will minimize merge conflicts. This is good coding practice in general.</a:t>
            </a:r>
          </a:p>
          <a:p>
            <a:pPr>
              <a:defRPr/>
            </a:pPr>
            <a:r>
              <a:rPr lang="en-US" dirty="0"/>
              <a:t>Always </a:t>
            </a:r>
            <a:r>
              <a:rPr lang="en-US" b="1" dirty="0" err="1">
                <a:solidFill>
                  <a:srgbClr val="404040"/>
                </a:solidFill>
                <a:latin typeface="Consolas" charset="0"/>
              </a:rPr>
              <a:t>git</a:t>
            </a:r>
            <a:r>
              <a:rPr lang="en-US" b="1" dirty="0">
                <a:solidFill>
                  <a:srgbClr val="404040"/>
                </a:solidFill>
                <a:latin typeface="Consolas" charset="0"/>
              </a:rPr>
              <a:t> pull</a:t>
            </a:r>
            <a:r>
              <a:rPr lang="en-US" dirty="0"/>
              <a:t> before editing a file. It's easy to forget this. If you forget, you may end up editing an outdated version, which can cause nasty merge conflicts.</a:t>
            </a:r>
          </a:p>
          <a:p>
            <a:pPr>
              <a:defRPr/>
            </a:pPr>
            <a:r>
              <a:rPr lang="en-US" dirty="0"/>
              <a:t>Don't forget </a:t>
            </a:r>
            <a:r>
              <a:rPr lang="en-US" b="1" dirty="0" err="1">
                <a:solidFill>
                  <a:srgbClr val="404040"/>
                </a:solidFill>
                <a:latin typeface="Consolas" charset="0"/>
              </a:rPr>
              <a:t>git</a:t>
            </a:r>
            <a:r>
              <a:rPr lang="en-US" b="1" dirty="0">
                <a:solidFill>
                  <a:srgbClr val="404040"/>
                </a:solidFill>
                <a:latin typeface="Consolas" charset="0"/>
              </a:rPr>
              <a:t> push</a:t>
            </a:r>
            <a:r>
              <a:rPr lang="en-US" dirty="0"/>
              <a:t> after you have made and committed changes. They are not copied to the remote repository until you do a push.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8FD0D68A-F6F6-96A5-C3D2-50440456411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Branching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76A67-1B6A-C7F8-A431-24FAB57BE74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54954" y="2603500"/>
            <a:ext cx="8825659" cy="3873500"/>
          </a:xfrm>
        </p:spPr>
        <p:txBody>
          <a:bodyPr>
            <a:normAutofit fontScale="85000" lnSpcReduction="20000"/>
          </a:bodyPr>
          <a:lstStyle/>
          <a:p>
            <a:pPr marL="228600" indent="0">
              <a:buNone/>
              <a:defRPr/>
            </a:pPr>
            <a:r>
              <a:rPr lang="en-US" dirty="0"/>
              <a:t>To create a branch called experimental:</a:t>
            </a:r>
          </a:p>
          <a:p>
            <a:pPr>
              <a:defRPr/>
            </a:pPr>
            <a:r>
              <a:rPr lang="en-US" sz="2200" b="1" dirty="0">
                <a:solidFill>
                  <a:srgbClr val="404040"/>
                </a:solidFill>
                <a:latin typeface="Consolas" charset="0"/>
              </a:rPr>
              <a:t>$ git branch experimental</a:t>
            </a:r>
            <a:endParaRPr lang="en-US" sz="700" dirty="0"/>
          </a:p>
          <a:p>
            <a:pPr marL="228600" indent="0">
              <a:buNone/>
              <a:defRPr/>
            </a:pPr>
            <a:r>
              <a:rPr lang="en-US" dirty="0"/>
              <a:t>To list all branches: (* shows which one you are currently on)</a:t>
            </a:r>
          </a:p>
          <a:p>
            <a:pPr>
              <a:defRPr/>
            </a:pPr>
            <a:r>
              <a:rPr lang="en-US" sz="2200" b="1" dirty="0">
                <a:solidFill>
                  <a:srgbClr val="404040"/>
                </a:solidFill>
                <a:latin typeface="Consolas" charset="0"/>
              </a:rPr>
              <a:t>$ git branch</a:t>
            </a:r>
            <a:endParaRPr lang="en-US" sz="600" dirty="0"/>
          </a:p>
          <a:p>
            <a:pPr marL="228600" indent="0">
              <a:buNone/>
              <a:defRPr/>
            </a:pPr>
            <a:r>
              <a:rPr lang="en-US" dirty="0"/>
              <a:t>To switch to the experimental branch:</a:t>
            </a:r>
          </a:p>
          <a:p>
            <a:pPr>
              <a:defRPr/>
            </a:pPr>
            <a:r>
              <a:rPr lang="en-US" sz="2200" b="1" dirty="0">
                <a:solidFill>
                  <a:srgbClr val="404040"/>
                </a:solidFill>
                <a:latin typeface="Consolas" charset="0"/>
              </a:rPr>
              <a:t>$ git checkout experimental</a:t>
            </a:r>
            <a:endParaRPr lang="en-US" sz="700" dirty="0"/>
          </a:p>
          <a:p>
            <a:pPr marL="228600" indent="0">
              <a:buNone/>
              <a:defRPr/>
            </a:pPr>
            <a:r>
              <a:rPr lang="en-US" dirty="0"/>
              <a:t>Later on, changes between the two branches differ, to merge changes from experimental into the master:</a:t>
            </a:r>
          </a:p>
          <a:p>
            <a:pPr>
              <a:defRPr/>
            </a:pPr>
            <a:r>
              <a:rPr lang="en-US" sz="2200" b="1" dirty="0">
                <a:solidFill>
                  <a:srgbClr val="404040"/>
                </a:solidFill>
                <a:latin typeface="Consolas" charset="0"/>
              </a:rPr>
              <a:t>$ </a:t>
            </a:r>
            <a:r>
              <a:rPr lang="en-US" sz="2200" b="1" dirty="0" err="1">
                <a:solidFill>
                  <a:srgbClr val="404040"/>
                </a:solidFill>
                <a:latin typeface="Consolas" charset="0"/>
              </a:rPr>
              <a:t>git</a:t>
            </a:r>
            <a:r>
              <a:rPr lang="en-US" sz="2200" b="1" dirty="0">
                <a:solidFill>
                  <a:srgbClr val="404040"/>
                </a:solidFill>
                <a:latin typeface="Consolas" charset="0"/>
              </a:rPr>
              <a:t> checkout master</a:t>
            </a:r>
          </a:p>
          <a:p>
            <a:pPr>
              <a:defRPr/>
            </a:pPr>
            <a:r>
              <a:rPr lang="en-US" sz="2200" b="1" dirty="0">
                <a:solidFill>
                  <a:srgbClr val="404040"/>
                </a:solidFill>
                <a:latin typeface="Consolas" charset="0"/>
              </a:rPr>
              <a:t>$ git merge experimental</a:t>
            </a:r>
            <a:endParaRPr lang="en-US" sz="700" b="1" dirty="0">
              <a:solidFill>
                <a:srgbClr val="404040"/>
              </a:solidFill>
              <a:latin typeface="Consolas" charset="0"/>
            </a:endParaRPr>
          </a:p>
          <a:p>
            <a:pPr marL="228600" indent="0">
              <a:buNone/>
              <a:defRPr/>
            </a:pPr>
            <a:r>
              <a:rPr lang="en-US" dirty="0"/>
              <a:t>Note: </a:t>
            </a:r>
            <a:r>
              <a:rPr lang="en-US" sz="2200" b="1" dirty="0" err="1">
                <a:solidFill>
                  <a:srgbClr val="404040"/>
                </a:solidFill>
                <a:latin typeface="Consolas" charset="0"/>
              </a:rPr>
              <a:t>git</a:t>
            </a:r>
            <a:r>
              <a:rPr lang="en-US" sz="2200" b="1" dirty="0">
                <a:solidFill>
                  <a:srgbClr val="404040"/>
                </a:solidFill>
                <a:latin typeface="Consolas" charset="0"/>
              </a:rPr>
              <a:t> log --graph </a:t>
            </a:r>
            <a:r>
              <a:rPr lang="en-US" dirty="0"/>
              <a:t>can be useful for showing branches.</a:t>
            </a:r>
          </a:p>
          <a:p>
            <a:pPr marL="228600" indent="0">
              <a:buNone/>
              <a:defRPr/>
            </a:pPr>
            <a:r>
              <a:rPr lang="en-US" dirty="0"/>
              <a:t>Note: These branches are in </a:t>
            </a:r>
            <a:r>
              <a:rPr lang="en-US" i="1" u="sng" dirty="0"/>
              <a:t>your local repo</a:t>
            </a:r>
            <a:r>
              <a:rPr lang="en-US" dirty="0"/>
              <a:t>!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82452FF8-A7C9-D7B9-B2B9-9542D80DEBF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SVN vs. Git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BC9E2CCA-D096-C8A1-011B-FC7E1C6349D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404040"/>
                </a:solidFill>
              </a:rPr>
              <a:t>SVN: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/>
              <a:t>central repository approach – the main repository is the only “true” source, only the main repository has the complete file history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/>
              <a:t>Users check out local copies of the current version</a:t>
            </a:r>
          </a:p>
          <a:p>
            <a:pPr>
              <a:defRPr/>
            </a:pPr>
            <a:r>
              <a:rPr lang="en-US" dirty="0" err="1">
                <a:solidFill>
                  <a:srgbClr val="404040"/>
                </a:solidFill>
              </a:rPr>
              <a:t>Git</a:t>
            </a:r>
            <a:r>
              <a:rPr lang="en-US" dirty="0">
                <a:solidFill>
                  <a:srgbClr val="404040"/>
                </a:solidFill>
              </a:rPr>
              <a:t>: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/>
              <a:t>Distributed repository approach – every checkout of the repository is a full fledged repository, complete with history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/>
              <a:t>Greater redundancy and speed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/>
              <a:t>Branching and merging repositories is more heavily used as a result</a:t>
            </a:r>
          </a:p>
          <a:p>
            <a:pPr lvl="2">
              <a:defRPr/>
            </a:pPr>
            <a:endParaRPr lang="en-US" dirty="0"/>
          </a:p>
          <a:p>
            <a:pPr>
              <a:defRPr/>
            </a:pPr>
            <a:endParaRPr lang="en-US" dirty="0">
              <a:solidFill>
                <a:srgbClr val="262626"/>
              </a:solidFill>
            </a:endParaRPr>
          </a:p>
          <a:p>
            <a:pPr lvl="2">
              <a:defRPr/>
            </a:pPr>
            <a:endParaRPr lang="en-US" dirty="0"/>
          </a:p>
          <a:p>
            <a:pPr lvl="1">
              <a:buFont typeface="Wingdings" charset="2"/>
              <a:buChar char="§"/>
              <a:defRPr/>
            </a:pPr>
            <a:endParaRPr lang="en-US" dirty="0"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1CE6D738-9E22-6A18-BD02-E30EAF05F07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Conclusion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2975B919-48D3-3D0A-AA39-6147E76A027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262626"/>
                </a:solidFill>
                <a:ea typeface="ＭＳ Ｐゴシック" panose="020B0600070205080204" pitchFamily="34" charset="-128"/>
              </a:rPr>
              <a:t>You *will* use version control software when working on projects, both here and in industry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Rather foolish not to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Advice: just set up a repository, even for small projects, it will save you time and hassle</a:t>
            </a:r>
          </a:p>
          <a:p>
            <a:r>
              <a:rPr lang="en-US" altLang="en-US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HW9 (Git) has more details and walks you through creating a Git repo and adding to a shared repo.</a:t>
            </a:r>
          </a:p>
          <a:p>
            <a:pPr lvl="1"/>
            <a:endParaRPr lang="en-US" altLang="en-US" dirty="0">
              <a:solidFill>
                <a:srgbClr val="40404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59F57D5-A4FC-5E45-B55D-628BFAAB7BF7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Problems Working in Teams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6493A3A-FFBE-61DA-E70F-7D6185D4B08C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154954" y="2362200"/>
            <a:ext cx="9144000" cy="4280647"/>
          </a:xfrm>
        </p:spPr>
        <p:txBody>
          <a:bodyPr>
            <a:normAutofit/>
          </a:bodyPr>
          <a:lstStyle/>
          <a:p>
            <a:pPr lvl="1"/>
            <a:r>
              <a:rPr lang="en-US" altLang="en-US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Whose computer stores the "official" copy of the project?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Can we store the project files in a neutral "official" location?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Will we be able to read/write each other's changes?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Do we have the right file permissions?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Lets just email changed files back and forth! Yay!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What happens if we both try to edit the same file?</a:t>
            </a:r>
          </a:p>
          <a:p>
            <a:pPr lvl="2"/>
            <a:r>
              <a:rPr lang="en-US" altLang="en-US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Bill just overwrote a file I worked on for 6 hours!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What happens if we make a mistake and corrupt an important file?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Is there a way to keep backups of our project files?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How do I know what code each teammate is working on?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29E39-DE13-E043-1E6A-67BCB7069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293" y="3075518"/>
            <a:ext cx="8761413" cy="70696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95188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29E39-DE13-E043-1E6A-67BCB7069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293" y="3075518"/>
            <a:ext cx="8761413" cy="70696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94258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7D360C9D-669D-CBDB-3AE8-0B9EF45F77B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Solution: Version Control System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882C514B-E9F3-DD2B-D082-0712CA73051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262626"/>
                </a:solidFill>
                <a:ea typeface="ＭＳ Ｐゴシック" panose="020B0600070205080204" pitchFamily="34" charset="-128"/>
              </a:rPr>
              <a:t>Version Control System</a:t>
            </a:r>
            <a:r>
              <a:rPr lang="en-US" altLang="en-US" dirty="0">
                <a:solidFill>
                  <a:srgbClr val="262626"/>
                </a:solidFill>
                <a:ea typeface="ＭＳ Ｐゴシック" panose="020B0600070205080204" pitchFamily="34" charset="-128"/>
              </a:rPr>
              <a:t>: Software that tracks and manages changes to a set of files and resources.</a:t>
            </a:r>
          </a:p>
          <a:p>
            <a:r>
              <a:rPr lang="en-US" altLang="en-US" dirty="0">
                <a:solidFill>
                  <a:srgbClr val="262626"/>
                </a:solidFill>
                <a:ea typeface="ＭＳ Ｐゴシック" panose="020B0600070205080204" pitchFamily="34" charset="-128"/>
              </a:rPr>
              <a:t>You use version control all the time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Built into word processors/spreadsheets/presentation software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The magical “undo” button takes you back to “the version before my last action”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Wiki’s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Wiki’s are all about version control, managing updates, and allowing rollbacks to previous versions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286F45A-B0E4-FD7B-62FB-0E3C2F3DD4DF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Software Version Control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9D3B008-9EB0-9B00-1748-483D789E914A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524000" y="2438400"/>
            <a:ext cx="9144000" cy="3886200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solidFill>
                  <a:srgbClr val="262626"/>
                </a:solidFill>
                <a:ea typeface="ＭＳ Ｐゴシック" panose="020B0600070205080204" pitchFamily="34" charset="-128"/>
              </a:rPr>
              <a:t>Many version control systems are designed and used especially for software engineering projects</a:t>
            </a:r>
          </a:p>
          <a:p>
            <a:pPr lvl="1"/>
            <a:r>
              <a:rPr lang="en-US" altLang="en-US" sz="2100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Examples: CVS, Subversion (SVN), </a:t>
            </a:r>
            <a:r>
              <a:rPr lang="en-US" altLang="en-US" sz="2100" b="1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Git</a:t>
            </a:r>
            <a:r>
              <a:rPr lang="en-US" altLang="en-US" sz="2100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, Monotone, </a:t>
            </a:r>
            <a:r>
              <a:rPr lang="en-US" altLang="en-US" sz="2100" dirty="0" err="1">
                <a:solidFill>
                  <a:srgbClr val="404040"/>
                </a:solidFill>
                <a:ea typeface="ＭＳ Ｐゴシック" panose="020B0600070205080204" pitchFamily="34" charset="-128"/>
              </a:rPr>
              <a:t>BitKeeper</a:t>
            </a:r>
            <a:r>
              <a:rPr lang="en-US" altLang="en-US" sz="2100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, Perforce</a:t>
            </a:r>
            <a:endParaRPr lang="en-US" altLang="en-US" dirty="0">
              <a:solidFill>
                <a:srgbClr val="404040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dirty="0">
                <a:solidFill>
                  <a:srgbClr val="262626"/>
                </a:solidFill>
                <a:ea typeface="ＭＳ Ｐゴシック" panose="020B0600070205080204" pitchFamily="34" charset="-128"/>
              </a:rPr>
              <a:t>helps teams to work together on code projects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a shared copy of all code files that all users can access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keeps current versions of all files, and backups of past versions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can see what files others have modified and view the changes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manages conflicts when multiple users modify the same file</a:t>
            </a:r>
          </a:p>
          <a:p>
            <a:pPr lvl="1"/>
            <a:r>
              <a:rPr lang="en-US" altLang="en-US" dirty="0">
                <a:solidFill>
                  <a:srgbClr val="404040"/>
                </a:solidFill>
                <a:ea typeface="ＭＳ Ｐゴシック" panose="020B0600070205080204" pitchFamily="34" charset="-128"/>
              </a:rPr>
              <a:t>not particular to source code; can be used for papers, photos, etc.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but often works best with plain text/code files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185CD97-EA1E-E981-E697-CC77393A80E5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Repositories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4076028-EFA4-491B-A33E-8F8F3D1EFAB7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524000" y="2514600"/>
            <a:ext cx="9144000" cy="3657600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rgbClr val="262626"/>
                </a:solidFill>
                <a:ea typeface="ＭＳ Ｐゴシック" pitchFamily="34" charset="-128"/>
              </a:rPr>
              <a:t>Repository (aka “repo”)</a:t>
            </a:r>
            <a:r>
              <a:rPr lang="en-US" altLang="en-US" dirty="0">
                <a:solidFill>
                  <a:srgbClr val="262626"/>
                </a:solidFill>
                <a:ea typeface="ＭＳ Ｐゴシック" pitchFamily="34" charset="-128"/>
              </a:rPr>
              <a:t>: a location storing a copy of all files.</a:t>
            </a:r>
          </a:p>
          <a:p>
            <a:pPr lvl="1">
              <a:defRPr/>
            </a:pPr>
            <a:r>
              <a:rPr lang="en-US" altLang="en-US" dirty="0">
                <a:ea typeface="ＭＳ Ｐゴシック" pitchFamily="34" charset="-128"/>
              </a:rPr>
              <a:t>you don't edit files directly in the repo;  </a:t>
            </a:r>
          </a:p>
          <a:p>
            <a:pPr lvl="1">
              <a:defRPr/>
            </a:pPr>
            <a:r>
              <a:rPr lang="en-US" altLang="en-US" dirty="0">
                <a:ea typeface="ＭＳ Ｐゴシック" pitchFamily="34" charset="-128"/>
              </a:rPr>
              <a:t>you edit a local </a:t>
            </a:r>
            <a:r>
              <a:rPr lang="en-US" altLang="en-US" b="1" dirty="0">
                <a:ea typeface="ＭＳ Ｐゴシック" pitchFamily="34" charset="-128"/>
              </a:rPr>
              <a:t>working copy </a:t>
            </a:r>
            <a:r>
              <a:rPr lang="en-US" altLang="en-US" dirty="0">
                <a:ea typeface="ＭＳ Ｐゴシック" pitchFamily="34" charset="-128"/>
              </a:rPr>
              <a:t>or “working tree”</a:t>
            </a:r>
          </a:p>
          <a:p>
            <a:pPr lvl="1">
              <a:defRPr/>
            </a:pPr>
            <a:r>
              <a:rPr lang="en-US" altLang="en-US" dirty="0">
                <a:solidFill>
                  <a:srgbClr val="262626"/>
                </a:solidFill>
                <a:ea typeface="ＭＳ Ｐゴシック" pitchFamily="34" charset="-128"/>
              </a:rPr>
              <a:t>then you </a:t>
            </a:r>
            <a:r>
              <a:rPr lang="en-US" altLang="en-US" b="1" dirty="0">
                <a:solidFill>
                  <a:srgbClr val="262626"/>
                </a:solidFill>
                <a:ea typeface="ＭＳ Ｐゴシック" pitchFamily="34" charset="-128"/>
              </a:rPr>
              <a:t>commit</a:t>
            </a:r>
            <a:r>
              <a:rPr lang="en-US" altLang="en-US" dirty="0">
                <a:solidFill>
                  <a:srgbClr val="262626"/>
                </a:solidFill>
                <a:ea typeface="ＭＳ Ｐゴシック" pitchFamily="34" charset="-128"/>
              </a:rPr>
              <a:t> your edited files into the repo</a:t>
            </a:r>
          </a:p>
          <a:p>
            <a:pPr>
              <a:defRPr/>
            </a:pPr>
            <a:r>
              <a:rPr lang="en-US" altLang="en-US" dirty="0">
                <a:solidFill>
                  <a:srgbClr val="262626"/>
                </a:solidFill>
                <a:ea typeface="ＭＳ Ｐゴシック" pitchFamily="34" charset="-128"/>
              </a:rPr>
              <a:t>There may be only one repository </a:t>
            </a:r>
            <a:r>
              <a:rPr lang="en-US" altLang="en-US" dirty="0"/>
              <a:t>that all users share </a:t>
            </a:r>
            <a:r>
              <a:rPr lang="en-US" altLang="en-US" dirty="0">
                <a:solidFill>
                  <a:srgbClr val="262626"/>
                </a:solidFill>
                <a:ea typeface="ＭＳ Ｐゴシック" pitchFamily="34" charset="-128"/>
              </a:rPr>
              <a:t>(</a:t>
            </a:r>
            <a:r>
              <a:rPr lang="en-US" altLang="en-US" dirty="0"/>
              <a:t>CVS, Subversion) </a:t>
            </a:r>
          </a:p>
          <a:p>
            <a:pPr>
              <a:defRPr/>
            </a:pPr>
            <a:r>
              <a:rPr lang="en-US" altLang="en-US" dirty="0"/>
              <a:t>Or each user could also have their own copy of the repository (Git, Mercurial)</a:t>
            </a:r>
            <a:endParaRPr lang="en-US" altLang="en-US" dirty="0">
              <a:solidFill>
                <a:srgbClr val="262626"/>
              </a:solidFill>
              <a:ea typeface="ＭＳ Ｐゴシック" pitchFamily="34" charset="-128"/>
            </a:endParaRPr>
          </a:p>
          <a:p>
            <a:pPr>
              <a:defRPr/>
            </a:pPr>
            <a:r>
              <a:rPr lang="en-US" altLang="en-US" dirty="0">
                <a:solidFill>
                  <a:srgbClr val="262626"/>
                </a:solidFill>
                <a:ea typeface="ＭＳ Ｐゴシック" pitchFamily="34" charset="-128"/>
              </a:rPr>
              <a:t>Files in your working directory must be </a:t>
            </a:r>
            <a:r>
              <a:rPr lang="en-US" altLang="en-US" b="1" dirty="0">
                <a:solidFill>
                  <a:srgbClr val="262626"/>
                </a:solidFill>
                <a:ea typeface="ＭＳ Ｐゴシック" pitchFamily="34" charset="-128"/>
              </a:rPr>
              <a:t>add</a:t>
            </a:r>
            <a:r>
              <a:rPr lang="en-US" altLang="en-US" dirty="0">
                <a:solidFill>
                  <a:srgbClr val="262626"/>
                </a:solidFill>
                <a:ea typeface="ＭＳ Ｐゴシック" pitchFamily="34" charset="-128"/>
              </a:rPr>
              <a:t>ed to the repo in order to be tracked.</a:t>
            </a:r>
          </a:p>
          <a:p>
            <a:pPr lvl="1">
              <a:defRPr/>
            </a:pPr>
            <a:endParaRPr lang="en-US" altLang="en-US" sz="800" b="1" dirty="0">
              <a:solidFill>
                <a:srgbClr val="40404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83EA6F95-EB9D-1FC2-36F9-F46F760D65C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to put in a Repo?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4FA3-400B-A592-FD9E-ACEAD238693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Everything needed to create your project:</a:t>
            </a:r>
          </a:p>
          <a:p>
            <a:pPr lvl="1">
              <a:defRPr/>
            </a:pPr>
            <a:r>
              <a:rPr lang="en-US" dirty="0"/>
              <a:t>Source code (Examples:  .java, .c, .h, .</a:t>
            </a:r>
            <a:r>
              <a:rPr lang="en-US" dirty="0" err="1"/>
              <a:t>cpp</a:t>
            </a:r>
            <a:r>
              <a:rPr lang="en-US" dirty="0"/>
              <a:t> )</a:t>
            </a:r>
          </a:p>
          <a:p>
            <a:pPr lvl="1">
              <a:defRPr/>
            </a:pPr>
            <a:r>
              <a:rPr lang="en-US" dirty="0"/>
              <a:t>Build files (</a:t>
            </a:r>
            <a:r>
              <a:rPr lang="en-US" dirty="0" err="1"/>
              <a:t>Makefile</a:t>
            </a:r>
            <a:r>
              <a:rPr lang="en-US" dirty="0"/>
              <a:t>, build.xml)</a:t>
            </a:r>
          </a:p>
          <a:p>
            <a:pPr lvl="1">
              <a:defRPr/>
            </a:pPr>
            <a:r>
              <a:rPr lang="en-US" dirty="0"/>
              <a:t>Other resources needed to build your project: icons, text etc.</a:t>
            </a:r>
          </a:p>
          <a:p>
            <a:pPr>
              <a:defRPr/>
            </a:pPr>
            <a:r>
              <a:rPr lang="en-US" dirty="0"/>
              <a:t>Things generally NOT put in a repo (these can be easily re-created and just take up space):</a:t>
            </a:r>
          </a:p>
          <a:p>
            <a:pPr lvl="1">
              <a:defRPr/>
            </a:pPr>
            <a:r>
              <a:rPr lang="en-US" dirty="0"/>
              <a:t>Object files (.o)</a:t>
            </a:r>
          </a:p>
          <a:p>
            <a:pPr lvl="1">
              <a:defRPr/>
            </a:pPr>
            <a:r>
              <a:rPr lang="en-US" dirty="0"/>
              <a:t>Executables (.exe)</a:t>
            </a:r>
          </a:p>
          <a:p>
            <a:pPr marL="574675" lvl="1" indent="0">
              <a:buNone/>
              <a:defRPr/>
            </a:pPr>
            <a:endParaRPr lang="en-US" dirty="0"/>
          </a:p>
          <a:p>
            <a:pPr marL="574675" lvl="1" indent="0"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7759CDDE-04C8-B607-21FD-B37D9F88875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Repository Location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C16D5CA5-0193-4ECE-22A2-794514EB1F6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683170" y="2667000"/>
            <a:ext cx="8825659" cy="38735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>
                <a:solidFill>
                  <a:srgbClr val="262626"/>
                </a:solidFill>
                <a:ea typeface="ＭＳ Ｐゴシック" pitchFamily="34" charset="-128"/>
              </a:rPr>
              <a:t>Can create the repository anywhere</a:t>
            </a:r>
          </a:p>
          <a:p>
            <a:pPr lvl="1">
              <a:defRPr/>
            </a:pPr>
            <a:r>
              <a:rPr lang="en-US" altLang="en-US" dirty="0">
                <a:solidFill>
                  <a:srgbClr val="404040"/>
                </a:solidFill>
                <a:ea typeface="ＭＳ Ｐゴシック" pitchFamily="34" charset="-128"/>
              </a:rPr>
              <a:t>Can be on the same computer that you’re going to work on, which might be ok for a personal project where you just want rollback protection</a:t>
            </a:r>
          </a:p>
          <a:p>
            <a:pPr>
              <a:defRPr/>
            </a:pPr>
            <a:r>
              <a:rPr lang="en-US" altLang="en-US" dirty="0">
                <a:solidFill>
                  <a:srgbClr val="262626"/>
                </a:solidFill>
                <a:ea typeface="ＭＳ Ｐゴシック" pitchFamily="34" charset="-128"/>
              </a:rPr>
              <a:t>But, usually you want the repository to be robust:</a:t>
            </a:r>
          </a:p>
          <a:p>
            <a:pPr lvl="1">
              <a:defRPr/>
            </a:pPr>
            <a:r>
              <a:rPr lang="en-US" altLang="en-US" dirty="0">
                <a:solidFill>
                  <a:srgbClr val="404040"/>
                </a:solidFill>
                <a:ea typeface="ＭＳ Ｐゴシック" pitchFamily="34" charset="-128"/>
              </a:rPr>
              <a:t>On a computer that’s up and running 24/7</a:t>
            </a:r>
          </a:p>
          <a:p>
            <a:pPr lvl="2">
              <a:defRPr/>
            </a:pPr>
            <a:r>
              <a:rPr lang="en-US" altLang="en-US" dirty="0">
                <a:ea typeface="ＭＳ Ｐゴシック" pitchFamily="34" charset="-128"/>
              </a:rPr>
              <a:t>Everyone always has access to the project</a:t>
            </a:r>
          </a:p>
          <a:p>
            <a:pPr lvl="1">
              <a:defRPr/>
            </a:pPr>
            <a:r>
              <a:rPr lang="en-US" altLang="en-US" dirty="0">
                <a:solidFill>
                  <a:srgbClr val="404040"/>
                </a:solidFill>
                <a:ea typeface="ＭＳ Ｐゴシック" pitchFamily="34" charset="-128"/>
              </a:rPr>
              <a:t>On a computer that has a redundant file system (i.e., RAID)</a:t>
            </a:r>
          </a:p>
          <a:p>
            <a:pPr lvl="2">
              <a:defRPr/>
            </a:pPr>
            <a:r>
              <a:rPr lang="en-US" altLang="en-US" dirty="0">
                <a:ea typeface="ＭＳ Ｐゴシック" pitchFamily="34" charset="-128"/>
              </a:rPr>
              <a:t>No more worries about that hard disk crash wiping away your project!</a:t>
            </a:r>
          </a:p>
          <a:p>
            <a:pPr>
              <a:defRPr/>
            </a:pPr>
            <a:r>
              <a:rPr lang="en-US" altLang="en-US" dirty="0">
                <a:ea typeface="ＭＳ Ｐゴシック" pitchFamily="34" charset="-128"/>
              </a:rPr>
              <a:t>Options:</a:t>
            </a:r>
          </a:p>
          <a:p>
            <a:pPr lvl="1">
              <a:defRPr/>
            </a:pPr>
            <a:r>
              <a:rPr lang="en-US" altLang="en-US" dirty="0" err="1">
                <a:ea typeface="ＭＳ Ｐゴシック" pitchFamily="34" charset="-128"/>
              </a:rPr>
              <a:t>attu</a:t>
            </a:r>
            <a:r>
              <a:rPr lang="en-US" altLang="en-US" dirty="0">
                <a:ea typeface="ＭＳ Ｐゴシック" pitchFamily="34" charset="-128"/>
              </a:rPr>
              <a:t>, GitLab, GitHub</a:t>
            </a:r>
          </a:p>
          <a:p>
            <a:pPr lvl="1">
              <a:defRPr/>
            </a:pPr>
            <a:endParaRPr lang="en-US" altLang="en-US" dirty="0">
              <a:solidFill>
                <a:srgbClr val="404040"/>
              </a:solidFill>
              <a:ea typeface="ＭＳ Ｐゴシック" pitchFamily="34" charset="-128"/>
            </a:endParaRPr>
          </a:p>
          <a:p>
            <a:pPr lvl="1">
              <a:defRPr/>
            </a:pPr>
            <a:endParaRPr lang="en-US" altLang="en-US" dirty="0">
              <a:solidFill>
                <a:srgbClr val="404040"/>
              </a:solidFill>
              <a:ea typeface="ＭＳ Ｐゴシック" pitchFamily="34" charset="-128"/>
            </a:endParaRPr>
          </a:p>
          <a:p>
            <a:pPr lvl="1">
              <a:defRPr/>
            </a:pPr>
            <a:endParaRPr lang="en-US" altLang="en-US" dirty="0">
              <a:solidFill>
                <a:srgbClr val="40404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DF04F87B-6DA6-70BA-EF95-9B81C25AC55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Aside: So what is GitHub?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F9744-08CD-61D9-C5B1-DF8EC40FDBFB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hlinkClick r:id="rId4"/>
              </a:rPr>
              <a:t>GitHub.com</a:t>
            </a:r>
            <a:r>
              <a:rPr lang="en-US" dirty="0"/>
              <a:t> is a site for online storage of </a:t>
            </a:r>
            <a:r>
              <a:rPr lang="en-US" dirty="0" err="1"/>
              <a:t>Git</a:t>
            </a:r>
            <a:r>
              <a:rPr lang="en-US" dirty="0"/>
              <a:t> repositories.  </a:t>
            </a:r>
          </a:p>
          <a:p>
            <a:pPr>
              <a:defRPr/>
            </a:pPr>
            <a:r>
              <a:rPr lang="en-US" dirty="0"/>
              <a:t>Many open source projects use it, such as the </a:t>
            </a:r>
            <a:r>
              <a:rPr lang="en-US" dirty="0">
                <a:hlinkClick r:id="rId5"/>
              </a:rPr>
              <a:t>Linux kernel</a:t>
            </a:r>
            <a:r>
              <a:rPr lang="en-US" dirty="0"/>
              <a:t>.  </a:t>
            </a:r>
          </a:p>
          <a:p>
            <a:pPr>
              <a:defRPr/>
            </a:pPr>
            <a:r>
              <a:rPr lang="en-US" dirty="0"/>
              <a:t>You can get free space for open source projects or you can pay for private projects.</a:t>
            </a:r>
          </a:p>
          <a:p>
            <a:pPr marL="228600" indent="0">
              <a:buNone/>
              <a:defRPr/>
            </a:pPr>
            <a:r>
              <a:rPr lang="en-US" b="1" dirty="0"/>
              <a:t>Question</a:t>
            </a:r>
            <a:r>
              <a:rPr lang="en-US" dirty="0"/>
              <a:t>: Do I have to use GitHub to use </a:t>
            </a:r>
            <a:r>
              <a:rPr lang="en-US" dirty="0" err="1"/>
              <a:t>Git</a:t>
            </a:r>
            <a:r>
              <a:rPr lang="en-US" dirty="0"/>
              <a:t>?</a:t>
            </a:r>
          </a:p>
          <a:p>
            <a:pPr marL="228600" indent="0">
              <a:buNone/>
              <a:defRPr/>
            </a:pPr>
            <a:r>
              <a:rPr lang="en-US" b="1" dirty="0"/>
              <a:t>Answer</a:t>
            </a:r>
            <a:r>
              <a:rPr lang="en-US" dirty="0"/>
              <a:t>: No! </a:t>
            </a:r>
          </a:p>
          <a:p>
            <a:pPr>
              <a:defRPr/>
            </a:pPr>
            <a:r>
              <a:rPr lang="en-US" dirty="0"/>
              <a:t>you can use Git completely locally for your own purposes, or</a:t>
            </a:r>
          </a:p>
          <a:p>
            <a:pPr>
              <a:defRPr/>
            </a:pPr>
            <a:r>
              <a:rPr lang="en-US" dirty="0"/>
              <a:t>you could share a repo with users on the same file system (e.g. </a:t>
            </a:r>
            <a:r>
              <a:rPr lang="en-US" dirty="0" err="1"/>
              <a:t>attu</a:t>
            </a:r>
            <a:r>
              <a:rPr lang="en-US" dirty="0"/>
              <a:t>) as long everyone has the needed file permissions.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13067</TotalTime>
  <Words>2996</Words>
  <Application>Microsoft Office PowerPoint</Application>
  <PresentationFormat>Widescreen</PresentationFormat>
  <Paragraphs>321</Paragraphs>
  <Slides>31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ＭＳ Ｐゴシック</vt:lpstr>
      <vt:lpstr>Arial</vt:lpstr>
      <vt:lpstr>Calibri</vt:lpstr>
      <vt:lpstr>Century Gothic</vt:lpstr>
      <vt:lpstr>Consolas</vt:lpstr>
      <vt:lpstr>Wingdings</vt:lpstr>
      <vt:lpstr>Wingdings 3</vt:lpstr>
      <vt:lpstr>Ion Boardroom</vt:lpstr>
      <vt:lpstr>Version Control with Git</vt:lpstr>
      <vt:lpstr>Problems Working Alone</vt:lpstr>
      <vt:lpstr>Problems Working in Teams</vt:lpstr>
      <vt:lpstr>Solution: Version Control System</vt:lpstr>
      <vt:lpstr>Software Version Control</vt:lpstr>
      <vt:lpstr>Repositories</vt:lpstr>
      <vt:lpstr>What to put in a Repo?</vt:lpstr>
      <vt:lpstr>Repository Location</vt:lpstr>
      <vt:lpstr>Aside: So what is GitHub?</vt:lpstr>
      <vt:lpstr>Git Resources</vt:lpstr>
      <vt:lpstr>History of Git</vt:lpstr>
      <vt:lpstr>Git uses a distributed model</vt:lpstr>
      <vt:lpstr>Ways to use Git</vt:lpstr>
      <vt:lpstr>A Local Git project has three areas</vt:lpstr>
      <vt:lpstr>Git file lifecycle</vt:lpstr>
      <vt:lpstr>Basic Workflow</vt:lpstr>
      <vt:lpstr>Get ready to use Git!</vt:lpstr>
      <vt:lpstr>Create a local copy of a repo</vt:lpstr>
      <vt:lpstr>Git commands</vt:lpstr>
      <vt:lpstr>Adding &amp; Committing files</vt:lpstr>
      <vt:lpstr>Status and Diff</vt:lpstr>
      <vt:lpstr>After editing a file…</vt:lpstr>
      <vt:lpstr>After adding file to staging area…</vt:lpstr>
      <vt:lpstr>Viewing logs</vt:lpstr>
      <vt:lpstr>Pulling and Pushing</vt:lpstr>
      <vt:lpstr>Avoiding Common Problems</vt:lpstr>
      <vt:lpstr>Branching</vt:lpstr>
      <vt:lpstr>SVN vs. Git</vt:lpstr>
      <vt:lpstr>Conclusion</vt:lpstr>
      <vt:lpstr>Questions?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Version Control with Git</dc:title>
  <dc:creator/>
  <cp:keywords/>
  <dc:description/>
  <cp:lastModifiedBy>Fahim Faisal</cp:lastModifiedBy>
  <cp:revision>1602</cp:revision>
  <cp:lastPrinted>2016-03-01T19:26:19Z</cp:lastPrinted>
  <dcterms:created xsi:type="dcterms:W3CDTF">2011-03-01T02:37:42Z</dcterms:created>
  <dcterms:modified xsi:type="dcterms:W3CDTF">2024-01-24T12:37:37Z</dcterms:modified>
</cp:coreProperties>
</file>