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5/12/2020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696363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5/12/2020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696363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5/12/2020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696363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5/12/2020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4007" y="70103"/>
            <a:ext cx="9013190" cy="6693534"/>
          </a:xfrm>
          <a:custGeom>
            <a:avLst/>
            <a:gdLst/>
            <a:ahLst/>
            <a:cxnLst/>
            <a:rect l="l" t="t" r="r" b="b"/>
            <a:pathLst>
              <a:path w="9013190" h="6693534">
                <a:moveTo>
                  <a:pt x="0" y="329946"/>
                </a:moveTo>
                <a:lnTo>
                  <a:pt x="3577" y="281184"/>
                </a:lnTo>
                <a:lnTo>
                  <a:pt x="13968" y="234645"/>
                </a:lnTo>
                <a:lnTo>
                  <a:pt x="30664" y="190840"/>
                </a:lnTo>
                <a:lnTo>
                  <a:pt x="53153" y="150277"/>
                </a:lnTo>
                <a:lnTo>
                  <a:pt x="80925" y="113468"/>
                </a:lnTo>
                <a:lnTo>
                  <a:pt x="113469" y="80923"/>
                </a:lnTo>
                <a:lnTo>
                  <a:pt x="150276" y="53151"/>
                </a:lnTo>
                <a:lnTo>
                  <a:pt x="190835" y="30662"/>
                </a:lnTo>
                <a:lnTo>
                  <a:pt x="234636" y="13967"/>
                </a:lnTo>
                <a:lnTo>
                  <a:pt x="281168" y="3576"/>
                </a:lnTo>
                <a:lnTo>
                  <a:pt x="329920" y="0"/>
                </a:lnTo>
                <a:lnTo>
                  <a:pt x="8682990" y="0"/>
                </a:lnTo>
                <a:lnTo>
                  <a:pt x="8731751" y="3576"/>
                </a:lnTo>
                <a:lnTo>
                  <a:pt x="8778290" y="13967"/>
                </a:lnTo>
                <a:lnTo>
                  <a:pt x="8822095" y="30662"/>
                </a:lnTo>
                <a:lnTo>
                  <a:pt x="8862658" y="53151"/>
                </a:lnTo>
                <a:lnTo>
                  <a:pt x="8899467" y="80923"/>
                </a:lnTo>
                <a:lnTo>
                  <a:pt x="8932012" y="113468"/>
                </a:lnTo>
                <a:lnTo>
                  <a:pt x="8959784" y="150277"/>
                </a:lnTo>
                <a:lnTo>
                  <a:pt x="8982273" y="190840"/>
                </a:lnTo>
                <a:lnTo>
                  <a:pt x="8998968" y="234645"/>
                </a:lnTo>
                <a:lnTo>
                  <a:pt x="9009359" y="281184"/>
                </a:lnTo>
                <a:lnTo>
                  <a:pt x="9012936" y="329946"/>
                </a:lnTo>
                <a:lnTo>
                  <a:pt x="9012936" y="6363487"/>
                </a:lnTo>
                <a:lnTo>
                  <a:pt x="9009359" y="6412239"/>
                </a:lnTo>
                <a:lnTo>
                  <a:pt x="8998968" y="6458771"/>
                </a:lnTo>
                <a:lnTo>
                  <a:pt x="8982273" y="6502572"/>
                </a:lnTo>
                <a:lnTo>
                  <a:pt x="8959784" y="6543131"/>
                </a:lnTo>
                <a:lnTo>
                  <a:pt x="8932012" y="6579938"/>
                </a:lnTo>
                <a:lnTo>
                  <a:pt x="8899467" y="6612482"/>
                </a:lnTo>
                <a:lnTo>
                  <a:pt x="8862658" y="6640254"/>
                </a:lnTo>
                <a:lnTo>
                  <a:pt x="8822095" y="6662743"/>
                </a:lnTo>
                <a:lnTo>
                  <a:pt x="8778290" y="6679439"/>
                </a:lnTo>
                <a:lnTo>
                  <a:pt x="8731751" y="6689830"/>
                </a:lnTo>
                <a:lnTo>
                  <a:pt x="8682990" y="6693408"/>
                </a:lnTo>
                <a:lnTo>
                  <a:pt x="329920" y="6693408"/>
                </a:lnTo>
                <a:lnTo>
                  <a:pt x="281168" y="6689830"/>
                </a:lnTo>
                <a:lnTo>
                  <a:pt x="234636" y="6679439"/>
                </a:lnTo>
                <a:lnTo>
                  <a:pt x="190835" y="6662743"/>
                </a:lnTo>
                <a:lnTo>
                  <a:pt x="150276" y="6640254"/>
                </a:lnTo>
                <a:lnTo>
                  <a:pt x="113469" y="6612482"/>
                </a:lnTo>
                <a:lnTo>
                  <a:pt x="80925" y="6579938"/>
                </a:lnTo>
                <a:lnTo>
                  <a:pt x="53153" y="6543131"/>
                </a:lnTo>
                <a:lnTo>
                  <a:pt x="30664" y="6502572"/>
                </a:lnTo>
                <a:lnTo>
                  <a:pt x="13968" y="6458771"/>
                </a:lnTo>
                <a:lnTo>
                  <a:pt x="3577" y="6412239"/>
                </a:lnTo>
                <a:lnTo>
                  <a:pt x="0" y="6363487"/>
                </a:lnTo>
                <a:lnTo>
                  <a:pt x="0" y="329946"/>
                </a:lnTo>
                <a:close/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4007" y="70103"/>
            <a:ext cx="9013190" cy="6693534"/>
          </a:xfrm>
          <a:custGeom>
            <a:avLst/>
            <a:gdLst/>
            <a:ahLst/>
            <a:cxnLst/>
            <a:rect l="l" t="t" r="r" b="b"/>
            <a:pathLst>
              <a:path w="9013190" h="6693534">
                <a:moveTo>
                  <a:pt x="0" y="329946"/>
                </a:moveTo>
                <a:lnTo>
                  <a:pt x="3577" y="281184"/>
                </a:lnTo>
                <a:lnTo>
                  <a:pt x="13968" y="234645"/>
                </a:lnTo>
                <a:lnTo>
                  <a:pt x="30664" y="190840"/>
                </a:lnTo>
                <a:lnTo>
                  <a:pt x="53153" y="150277"/>
                </a:lnTo>
                <a:lnTo>
                  <a:pt x="80925" y="113468"/>
                </a:lnTo>
                <a:lnTo>
                  <a:pt x="113469" y="80923"/>
                </a:lnTo>
                <a:lnTo>
                  <a:pt x="150276" y="53151"/>
                </a:lnTo>
                <a:lnTo>
                  <a:pt x="190835" y="30662"/>
                </a:lnTo>
                <a:lnTo>
                  <a:pt x="234636" y="13967"/>
                </a:lnTo>
                <a:lnTo>
                  <a:pt x="281168" y="3576"/>
                </a:lnTo>
                <a:lnTo>
                  <a:pt x="329920" y="0"/>
                </a:lnTo>
                <a:lnTo>
                  <a:pt x="8682990" y="0"/>
                </a:lnTo>
                <a:lnTo>
                  <a:pt x="8731751" y="3576"/>
                </a:lnTo>
                <a:lnTo>
                  <a:pt x="8778290" y="13967"/>
                </a:lnTo>
                <a:lnTo>
                  <a:pt x="8822095" y="30662"/>
                </a:lnTo>
                <a:lnTo>
                  <a:pt x="8862658" y="53151"/>
                </a:lnTo>
                <a:lnTo>
                  <a:pt x="8899467" y="80923"/>
                </a:lnTo>
                <a:lnTo>
                  <a:pt x="8932012" y="113468"/>
                </a:lnTo>
                <a:lnTo>
                  <a:pt x="8959784" y="150277"/>
                </a:lnTo>
                <a:lnTo>
                  <a:pt x="8982273" y="190840"/>
                </a:lnTo>
                <a:lnTo>
                  <a:pt x="8998968" y="234645"/>
                </a:lnTo>
                <a:lnTo>
                  <a:pt x="9009359" y="281184"/>
                </a:lnTo>
                <a:lnTo>
                  <a:pt x="9012936" y="329946"/>
                </a:lnTo>
                <a:lnTo>
                  <a:pt x="9012936" y="6363487"/>
                </a:lnTo>
                <a:lnTo>
                  <a:pt x="9009359" y="6412239"/>
                </a:lnTo>
                <a:lnTo>
                  <a:pt x="8998968" y="6458771"/>
                </a:lnTo>
                <a:lnTo>
                  <a:pt x="8982273" y="6502572"/>
                </a:lnTo>
                <a:lnTo>
                  <a:pt x="8959784" y="6543131"/>
                </a:lnTo>
                <a:lnTo>
                  <a:pt x="8932012" y="6579938"/>
                </a:lnTo>
                <a:lnTo>
                  <a:pt x="8899467" y="6612482"/>
                </a:lnTo>
                <a:lnTo>
                  <a:pt x="8862658" y="6640254"/>
                </a:lnTo>
                <a:lnTo>
                  <a:pt x="8822095" y="6662743"/>
                </a:lnTo>
                <a:lnTo>
                  <a:pt x="8778290" y="6679439"/>
                </a:lnTo>
                <a:lnTo>
                  <a:pt x="8731751" y="6689830"/>
                </a:lnTo>
                <a:lnTo>
                  <a:pt x="8682990" y="6693408"/>
                </a:lnTo>
                <a:lnTo>
                  <a:pt x="329920" y="6693408"/>
                </a:lnTo>
                <a:lnTo>
                  <a:pt x="281168" y="6689830"/>
                </a:lnTo>
                <a:lnTo>
                  <a:pt x="234636" y="6679439"/>
                </a:lnTo>
                <a:lnTo>
                  <a:pt x="190835" y="6662743"/>
                </a:lnTo>
                <a:lnTo>
                  <a:pt x="150276" y="6640254"/>
                </a:lnTo>
                <a:lnTo>
                  <a:pt x="113469" y="6612482"/>
                </a:lnTo>
                <a:lnTo>
                  <a:pt x="80925" y="6579938"/>
                </a:lnTo>
                <a:lnTo>
                  <a:pt x="53153" y="6543131"/>
                </a:lnTo>
                <a:lnTo>
                  <a:pt x="30664" y="6502572"/>
                </a:lnTo>
                <a:lnTo>
                  <a:pt x="13968" y="6458771"/>
                </a:lnTo>
                <a:lnTo>
                  <a:pt x="3577" y="6412239"/>
                </a:lnTo>
                <a:lnTo>
                  <a:pt x="0" y="6363487"/>
                </a:lnTo>
                <a:lnTo>
                  <a:pt x="0" y="329946"/>
                </a:lnTo>
                <a:close/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5/12/2020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4007" y="70103"/>
            <a:ext cx="9013190" cy="6693534"/>
          </a:xfrm>
          <a:custGeom>
            <a:avLst/>
            <a:gdLst/>
            <a:ahLst/>
            <a:cxnLst/>
            <a:rect l="l" t="t" r="r" b="b"/>
            <a:pathLst>
              <a:path w="9013190" h="6693534">
                <a:moveTo>
                  <a:pt x="0" y="329946"/>
                </a:moveTo>
                <a:lnTo>
                  <a:pt x="3577" y="281184"/>
                </a:lnTo>
                <a:lnTo>
                  <a:pt x="13968" y="234645"/>
                </a:lnTo>
                <a:lnTo>
                  <a:pt x="30664" y="190840"/>
                </a:lnTo>
                <a:lnTo>
                  <a:pt x="53153" y="150277"/>
                </a:lnTo>
                <a:lnTo>
                  <a:pt x="80925" y="113468"/>
                </a:lnTo>
                <a:lnTo>
                  <a:pt x="113469" y="80923"/>
                </a:lnTo>
                <a:lnTo>
                  <a:pt x="150276" y="53151"/>
                </a:lnTo>
                <a:lnTo>
                  <a:pt x="190835" y="30662"/>
                </a:lnTo>
                <a:lnTo>
                  <a:pt x="234636" y="13967"/>
                </a:lnTo>
                <a:lnTo>
                  <a:pt x="281168" y="3576"/>
                </a:lnTo>
                <a:lnTo>
                  <a:pt x="329920" y="0"/>
                </a:lnTo>
                <a:lnTo>
                  <a:pt x="8682990" y="0"/>
                </a:lnTo>
                <a:lnTo>
                  <a:pt x="8731751" y="3576"/>
                </a:lnTo>
                <a:lnTo>
                  <a:pt x="8778290" y="13967"/>
                </a:lnTo>
                <a:lnTo>
                  <a:pt x="8822095" y="30662"/>
                </a:lnTo>
                <a:lnTo>
                  <a:pt x="8862658" y="53151"/>
                </a:lnTo>
                <a:lnTo>
                  <a:pt x="8899467" y="80923"/>
                </a:lnTo>
                <a:lnTo>
                  <a:pt x="8932012" y="113468"/>
                </a:lnTo>
                <a:lnTo>
                  <a:pt x="8959784" y="150277"/>
                </a:lnTo>
                <a:lnTo>
                  <a:pt x="8982273" y="190840"/>
                </a:lnTo>
                <a:lnTo>
                  <a:pt x="8998968" y="234645"/>
                </a:lnTo>
                <a:lnTo>
                  <a:pt x="9009359" y="281184"/>
                </a:lnTo>
                <a:lnTo>
                  <a:pt x="9012936" y="329946"/>
                </a:lnTo>
                <a:lnTo>
                  <a:pt x="9012936" y="6363487"/>
                </a:lnTo>
                <a:lnTo>
                  <a:pt x="9009359" y="6412239"/>
                </a:lnTo>
                <a:lnTo>
                  <a:pt x="8998968" y="6458771"/>
                </a:lnTo>
                <a:lnTo>
                  <a:pt x="8982273" y="6502572"/>
                </a:lnTo>
                <a:lnTo>
                  <a:pt x="8959784" y="6543131"/>
                </a:lnTo>
                <a:lnTo>
                  <a:pt x="8932012" y="6579938"/>
                </a:lnTo>
                <a:lnTo>
                  <a:pt x="8899467" y="6612482"/>
                </a:lnTo>
                <a:lnTo>
                  <a:pt x="8862658" y="6640254"/>
                </a:lnTo>
                <a:lnTo>
                  <a:pt x="8822095" y="6662743"/>
                </a:lnTo>
                <a:lnTo>
                  <a:pt x="8778290" y="6679439"/>
                </a:lnTo>
                <a:lnTo>
                  <a:pt x="8731751" y="6689830"/>
                </a:lnTo>
                <a:lnTo>
                  <a:pt x="8682990" y="6693408"/>
                </a:lnTo>
                <a:lnTo>
                  <a:pt x="329920" y="6693408"/>
                </a:lnTo>
                <a:lnTo>
                  <a:pt x="281168" y="6689830"/>
                </a:lnTo>
                <a:lnTo>
                  <a:pt x="234636" y="6679439"/>
                </a:lnTo>
                <a:lnTo>
                  <a:pt x="190835" y="6662743"/>
                </a:lnTo>
                <a:lnTo>
                  <a:pt x="150276" y="6640254"/>
                </a:lnTo>
                <a:lnTo>
                  <a:pt x="113469" y="6612482"/>
                </a:lnTo>
                <a:lnTo>
                  <a:pt x="80925" y="6579938"/>
                </a:lnTo>
                <a:lnTo>
                  <a:pt x="53153" y="6543131"/>
                </a:lnTo>
                <a:lnTo>
                  <a:pt x="30664" y="6502572"/>
                </a:lnTo>
                <a:lnTo>
                  <a:pt x="13968" y="6458771"/>
                </a:lnTo>
                <a:lnTo>
                  <a:pt x="3577" y="6412239"/>
                </a:lnTo>
                <a:lnTo>
                  <a:pt x="0" y="6363487"/>
                </a:lnTo>
                <a:lnTo>
                  <a:pt x="0" y="329946"/>
                </a:lnTo>
                <a:close/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93444" y="201295"/>
            <a:ext cx="7157110" cy="1122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rgbClr val="696363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93444" y="3206664"/>
            <a:ext cx="7615555" cy="22364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5/12/2020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5531" y="70103"/>
              <a:ext cx="9013190" cy="6692265"/>
            </a:xfrm>
            <a:custGeom>
              <a:avLst/>
              <a:gdLst/>
              <a:ahLst/>
              <a:cxnLst/>
              <a:rect l="l" t="t" r="r" b="b"/>
              <a:pathLst>
                <a:path w="9013190" h="6692265">
                  <a:moveTo>
                    <a:pt x="0" y="329819"/>
                  </a:moveTo>
                  <a:lnTo>
                    <a:pt x="3576" y="281088"/>
                  </a:lnTo>
                  <a:lnTo>
                    <a:pt x="13965" y="234576"/>
                  </a:lnTo>
                  <a:lnTo>
                    <a:pt x="30656" y="190791"/>
                  </a:lnTo>
                  <a:lnTo>
                    <a:pt x="53139" y="150245"/>
                  </a:lnTo>
                  <a:lnTo>
                    <a:pt x="80905" y="113448"/>
                  </a:lnTo>
                  <a:lnTo>
                    <a:pt x="113441" y="80911"/>
                  </a:lnTo>
                  <a:lnTo>
                    <a:pt x="150240" y="53144"/>
                  </a:lnTo>
                  <a:lnTo>
                    <a:pt x="190789" y="30660"/>
                  </a:lnTo>
                  <a:lnTo>
                    <a:pt x="234580" y="13967"/>
                  </a:lnTo>
                  <a:lnTo>
                    <a:pt x="281102" y="3576"/>
                  </a:lnTo>
                  <a:lnTo>
                    <a:pt x="329844" y="0"/>
                  </a:lnTo>
                  <a:lnTo>
                    <a:pt x="8683117" y="0"/>
                  </a:lnTo>
                  <a:lnTo>
                    <a:pt x="8731847" y="3576"/>
                  </a:lnTo>
                  <a:lnTo>
                    <a:pt x="8778359" y="13967"/>
                  </a:lnTo>
                  <a:lnTo>
                    <a:pt x="8822144" y="30660"/>
                  </a:lnTo>
                  <a:lnTo>
                    <a:pt x="8862690" y="53144"/>
                  </a:lnTo>
                  <a:lnTo>
                    <a:pt x="8899487" y="80911"/>
                  </a:lnTo>
                  <a:lnTo>
                    <a:pt x="8932024" y="113448"/>
                  </a:lnTo>
                  <a:lnTo>
                    <a:pt x="8959791" y="150245"/>
                  </a:lnTo>
                  <a:lnTo>
                    <a:pt x="8982275" y="190791"/>
                  </a:lnTo>
                  <a:lnTo>
                    <a:pt x="8998968" y="234576"/>
                  </a:lnTo>
                  <a:lnTo>
                    <a:pt x="9009359" y="281088"/>
                  </a:lnTo>
                  <a:lnTo>
                    <a:pt x="9012936" y="329819"/>
                  </a:lnTo>
                  <a:lnTo>
                    <a:pt x="9012936" y="6362026"/>
                  </a:lnTo>
                  <a:lnTo>
                    <a:pt x="9009359" y="6410769"/>
                  </a:lnTo>
                  <a:lnTo>
                    <a:pt x="8998968" y="6457290"/>
                  </a:lnTo>
                  <a:lnTo>
                    <a:pt x="8982275" y="6501081"/>
                  </a:lnTo>
                  <a:lnTo>
                    <a:pt x="8959791" y="6541631"/>
                  </a:lnTo>
                  <a:lnTo>
                    <a:pt x="8932024" y="6578430"/>
                  </a:lnTo>
                  <a:lnTo>
                    <a:pt x="8899487" y="6610967"/>
                  </a:lnTo>
                  <a:lnTo>
                    <a:pt x="8862690" y="6638733"/>
                  </a:lnTo>
                  <a:lnTo>
                    <a:pt x="8822144" y="6661216"/>
                  </a:lnTo>
                  <a:lnTo>
                    <a:pt x="8778359" y="6677908"/>
                  </a:lnTo>
                  <a:lnTo>
                    <a:pt x="8731847" y="6688297"/>
                  </a:lnTo>
                  <a:lnTo>
                    <a:pt x="8683117" y="6691873"/>
                  </a:lnTo>
                  <a:lnTo>
                    <a:pt x="329844" y="6691873"/>
                  </a:lnTo>
                  <a:lnTo>
                    <a:pt x="281102" y="6688297"/>
                  </a:lnTo>
                  <a:lnTo>
                    <a:pt x="234580" y="6677908"/>
                  </a:lnTo>
                  <a:lnTo>
                    <a:pt x="190789" y="6661216"/>
                  </a:lnTo>
                  <a:lnTo>
                    <a:pt x="150240" y="6638733"/>
                  </a:lnTo>
                  <a:lnTo>
                    <a:pt x="113441" y="6610967"/>
                  </a:lnTo>
                  <a:lnTo>
                    <a:pt x="80905" y="6578430"/>
                  </a:lnTo>
                  <a:lnTo>
                    <a:pt x="53139" y="6541631"/>
                  </a:lnTo>
                  <a:lnTo>
                    <a:pt x="30656" y="6501081"/>
                  </a:lnTo>
                  <a:lnTo>
                    <a:pt x="13965" y="6457290"/>
                  </a:lnTo>
                  <a:lnTo>
                    <a:pt x="3576" y="6410769"/>
                  </a:lnTo>
                  <a:lnTo>
                    <a:pt x="0" y="6362026"/>
                  </a:lnTo>
                  <a:lnTo>
                    <a:pt x="0" y="329819"/>
                  </a:lnTo>
                  <a:close/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2484" y="1395983"/>
              <a:ext cx="9022080" cy="121920"/>
            </a:xfrm>
            <a:custGeom>
              <a:avLst/>
              <a:gdLst/>
              <a:ahLst/>
              <a:cxnLst/>
              <a:rect l="l" t="t" r="r" b="b"/>
              <a:pathLst>
                <a:path w="9022080" h="121919">
                  <a:moveTo>
                    <a:pt x="9022080" y="0"/>
                  </a:moveTo>
                  <a:lnTo>
                    <a:pt x="0" y="0"/>
                  </a:lnTo>
                  <a:lnTo>
                    <a:pt x="0" y="121920"/>
                  </a:lnTo>
                  <a:lnTo>
                    <a:pt x="9022080" y="121920"/>
                  </a:lnTo>
                  <a:lnTo>
                    <a:pt x="9022080" y="0"/>
                  </a:lnTo>
                  <a:close/>
                </a:path>
              </a:pathLst>
            </a:custGeom>
            <a:solidFill>
              <a:srgbClr val="E6B0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2484" y="2976372"/>
              <a:ext cx="9022080" cy="111760"/>
            </a:xfrm>
            <a:custGeom>
              <a:avLst/>
              <a:gdLst/>
              <a:ahLst/>
              <a:cxnLst/>
              <a:rect l="l" t="t" r="r" b="b"/>
              <a:pathLst>
                <a:path w="9022080" h="111760">
                  <a:moveTo>
                    <a:pt x="9022080" y="0"/>
                  </a:moveTo>
                  <a:lnTo>
                    <a:pt x="0" y="0"/>
                  </a:lnTo>
                  <a:lnTo>
                    <a:pt x="0" y="111251"/>
                  </a:lnTo>
                  <a:lnTo>
                    <a:pt x="9022080" y="111251"/>
                  </a:lnTo>
                  <a:lnTo>
                    <a:pt x="9022080" y="0"/>
                  </a:lnTo>
                  <a:close/>
                </a:path>
              </a:pathLst>
            </a:custGeom>
            <a:solidFill>
              <a:srgbClr val="9184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62484" y="1517903"/>
            <a:ext cx="9022080" cy="1458595"/>
          </a:xfrm>
          <a:prstGeom prst="rect">
            <a:avLst/>
          </a:prstGeom>
          <a:solidFill>
            <a:srgbClr val="D24717"/>
          </a:solidFill>
        </p:spPr>
        <p:txBody>
          <a:bodyPr vert="horz" wrap="square" lIns="0" tIns="31369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470"/>
              </a:spcBef>
            </a:pPr>
            <a:r>
              <a:rPr sz="4800" b="0" dirty="0">
                <a:solidFill>
                  <a:srgbClr val="FFFFFF"/>
                </a:solidFill>
                <a:latin typeface="Times New Roman"/>
                <a:cs typeface="Times New Roman"/>
              </a:rPr>
              <a:t>Correlation</a:t>
            </a:r>
            <a:r>
              <a:rPr sz="4800" b="0" spc="-2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800" b="0" spc="-5" dirty="0">
                <a:solidFill>
                  <a:srgbClr val="FFFFFF"/>
                </a:solidFill>
                <a:latin typeface="Times New Roman"/>
                <a:cs typeface="Times New Roman"/>
              </a:rPr>
              <a:t>Analysis</a:t>
            </a:r>
            <a:endParaRPr sz="4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169875"/>
            <a:ext cx="3694429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0" spc="-5" dirty="0">
                <a:latin typeface="Times New Roman"/>
                <a:cs typeface="Times New Roman"/>
              </a:rPr>
              <a:t>Positive</a:t>
            </a:r>
            <a:r>
              <a:rPr b="0" spc="-2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Correlation</a:t>
            </a:r>
          </a:p>
        </p:txBody>
      </p:sp>
      <p:sp>
        <p:nvSpPr>
          <p:cNvPr id="3" name="object 3"/>
          <p:cNvSpPr/>
          <p:nvPr/>
        </p:nvSpPr>
        <p:spPr>
          <a:xfrm>
            <a:off x="865782" y="914400"/>
            <a:ext cx="7474843" cy="5486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201295"/>
            <a:ext cx="411797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Negative</a:t>
            </a:r>
            <a:r>
              <a:rPr spc="-20" dirty="0"/>
              <a:t> </a:t>
            </a:r>
            <a:r>
              <a:rPr spc="-10" dirty="0"/>
              <a:t>Correlation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3444" y="1470405"/>
            <a:ext cx="7339330" cy="2662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6385" marR="206375" indent="-274320">
              <a:lnSpc>
                <a:spcPct val="100000"/>
              </a:lnSpc>
              <a:spcBef>
                <a:spcPts val="100"/>
              </a:spcBef>
              <a:buClr>
                <a:srgbClr val="D24717"/>
              </a:buClr>
              <a:buSzPct val="85416"/>
              <a:buFont typeface="Arial"/>
              <a:buChar char=""/>
              <a:tabLst>
                <a:tab pos="286385" algn="l"/>
                <a:tab pos="287020" algn="l"/>
              </a:tabLst>
            </a:pPr>
            <a:r>
              <a:rPr sz="2400" dirty="0">
                <a:latin typeface="Times New Roman"/>
                <a:cs typeface="Times New Roman"/>
              </a:rPr>
              <a:t>In this type of </a:t>
            </a:r>
            <a:r>
              <a:rPr sz="2400" spc="-5" dirty="0">
                <a:latin typeface="Times New Roman"/>
                <a:cs typeface="Times New Roman"/>
              </a:rPr>
              <a:t>correlation, </a:t>
            </a: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two </a:t>
            </a:r>
            <a:r>
              <a:rPr sz="2400" dirty="0">
                <a:latin typeface="Times New Roman"/>
                <a:cs typeface="Times New Roman"/>
              </a:rPr>
              <a:t>variables </a:t>
            </a:r>
            <a:r>
              <a:rPr sz="2400" spc="-5" dirty="0">
                <a:latin typeface="Times New Roman"/>
                <a:cs typeface="Times New Roman"/>
              </a:rPr>
              <a:t>move </a:t>
            </a: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-10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  opposite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direction.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D24717"/>
              </a:buClr>
              <a:buFont typeface="Arial"/>
              <a:buChar char=""/>
            </a:pPr>
            <a:endParaRPr sz="3000">
              <a:latin typeface="Times New Roman"/>
              <a:cs typeface="Times New Roman"/>
            </a:endParaRPr>
          </a:p>
          <a:p>
            <a:pPr marL="286385" marR="5080" indent="-274320">
              <a:lnSpc>
                <a:spcPct val="100000"/>
              </a:lnSpc>
              <a:buClr>
                <a:srgbClr val="D24717"/>
              </a:buClr>
              <a:buSzPct val="85416"/>
              <a:buFont typeface="Arial"/>
              <a:buChar char=""/>
              <a:tabLst>
                <a:tab pos="286385" algn="l"/>
                <a:tab pos="287020" algn="l"/>
              </a:tabLst>
            </a:pPr>
            <a:r>
              <a:rPr sz="2400" spc="-10" dirty="0">
                <a:latin typeface="Times New Roman"/>
                <a:cs typeface="Times New Roman"/>
              </a:rPr>
              <a:t>When </a:t>
            </a:r>
            <a:r>
              <a:rPr sz="2400" dirty="0">
                <a:latin typeface="Times New Roman"/>
                <a:cs typeface="Times New Roman"/>
              </a:rPr>
              <a:t>the value of one variable increases, the value of</a:t>
            </a:r>
            <a:r>
              <a:rPr sz="2400" spc="-1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  other variable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decreases.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500">
              <a:latin typeface="Times New Roman"/>
              <a:cs typeface="Times New Roman"/>
            </a:endParaRPr>
          </a:p>
          <a:p>
            <a:pPr marL="286385">
              <a:lnSpc>
                <a:spcPct val="100000"/>
              </a:lnSpc>
            </a:pPr>
            <a:r>
              <a:rPr sz="2400" spc="-5" dirty="0">
                <a:latin typeface="Times New Roman"/>
                <a:cs typeface="Times New Roman"/>
              </a:rPr>
              <a:t>For example, </a:t>
            </a:r>
            <a:r>
              <a:rPr sz="2400" dirty="0">
                <a:latin typeface="Times New Roman"/>
                <a:cs typeface="Times New Roman"/>
              </a:rPr>
              <a:t>the relationship between price and</a:t>
            </a:r>
            <a:r>
              <a:rPr sz="2400" spc="-10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demand.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201295"/>
            <a:ext cx="411797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Negative</a:t>
            </a:r>
            <a:r>
              <a:rPr spc="-20" dirty="0"/>
              <a:t> </a:t>
            </a:r>
            <a:r>
              <a:rPr spc="-10" dirty="0"/>
              <a:t>Correlation</a:t>
            </a:r>
          </a:p>
        </p:txBody>
      </p:sp>
      <p:sp>
        <p:nvSpPr>
          <p:cNvPr id="3" name="object 3"/>
          <p:cNvSpPr/>
          <p:nvPr/>
        </p:nvSpPr>
        <p:spPr>
          <a:xfrm>
            <a:off x="1465446" y="1371600"/>
            <a:ext cx="6687953" cy="47834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323215"/>
            <a:ext cx="545084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000000"/>
                </a:solidFill>
              </a:rPr>
              <a:t>Perfect </a:t>
            </a:r>
            <a:r>
              <a:rPr dirty="0">
                <a:solidFill>
                  <a:srgbClr val="000000"/>
                </a:solidFill>
              </a:rPr>
              <a:t>Positive</a:t>
            </a:r>
            <a:r>
              <a:rPr spc="-30" dirty="0">
                <a:solidFill>
                  <a:srgbClr val="000000"/>
                </a:solidFill>
              </a:rPr>
              <a:t> </a:t>
            </a:r>
            <a:r>
              <a:rPr spc="-10" dirty="0">
                <a:solidFill>
                  <a:srgbClr val="000000"/>
                </a:solidFill>
              </a:rPr>
              <a:t>Correlation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3444" y="1468881"/>
            <a:ext cx="7615555" cy="2159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6385" marR="5080" indent="-274320" algn="just">
              <a:lnSpc>
                <a:spcPct val="100000"/>
              </a:lnSpc>
              <a:spcBef>
                <a:spcPts val="95"/>
              </a:spcBef>
            </a:pPr>
            <a:r>
              <a:rPr sz="2350" spc="-595" dirty="0">
                <a:solidFill>
                  <a:srgbClr val="D24717"/>
                </a:solidFill>
                <a:latin typeface="Arial"/>
                <a:cs typeface="Arial"/>
              </a:rPr>
              <a:t> </a:t>
            </a:r>
            <a:r>
              <a:rPr sz="2800" spc="-5" dirty="0">
                <a:latin typeface="Times New Roman"/>
                <a:cs typeface="Times New Roman"/>
              </a:rPr>
              <a:t>When there is a change in one variable </a:t>
            </a:r>
            <a:r>
              <a:rPr sz="2800" dirty="0">
                <a:latin typeface="Times New Roman"/>
                <a:cs typeface="Times New Roman"/>
              </a:rPr>
              <a:t>X, </a:t>
            </a:r>
            <a:r>
              <a:rPr sz="2800" spc="-5" dirty="0">
                <a:latin typeface="Times New Roman"/>
                <a:cs typeface="Times New Roman"/>
              </a:rPr>
              <a:t>and </a:t>
            </a:r>
            <a:r>
              <a:rPr sz="2800" spc="-204" dirty="0">
                <a:latin typeface="Times New Roman"/>
                <a:cs typeface="Times New Roman"/>
              </a:rPr>
              <a:t>if  </a:t>
            </a:r>
            <a:r>
              <a:rPr sz="2800" spc="-5" dirty="0">
                <a:latin typeface="Times New Roman"/>
                <a:cs typeface="Times New Roman"/>
              </a:rPr>
              <a:t>there is equal proportion of change in the </a:t>
            </a:r>
            <a:r>
              <a:rPr sz="2800" dirty="0">
                <a:latin typeface="Times New Roman"/>
                <a:cs typeface="Times New Roman"/>
              </a:rPr>
              <a:t>other  </a:t>
            </a:r>
            <a:r>
              <a:rPr sz="2800" spc="-5" dirty="0">
                <a:latin typeface="Times New Roman"/>
                <a:cs typeface="Times New Roman"/>
              </a:rPr>
              <a:t>variable </a:t>
            </a:r>
            <a:r>
              <a:rPr sz="2800" spc="-10" dirty="0">
                <a:latin typeface="Times New Roman"/>
                <a:cs typeface="Times New Roman"/>
              </a:rPr>
              <a:t>say </a:t>
            </a:r>
            <a:r>
              <a:rPr sz="2800" spc="-5" dirty="0">
                <a:latin typeface="Times New Roman"/>
                <a:cs typeface="Times New Roman"/>
              </a:rPr>
              <a:t>Y in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10" dirty="0">
                <a:latin typeface="Times New Roman"/>
                <a:cs typeface="Times New Roman"/>
              </a:rPr>
              <a:t>same </a:t>
            </a:r>
            <a:r>
              <a:rPr sz="2800" spc="-5" dirty="0">
                <a:latin typeface="Times New Roman"/>
                <a:cs typeface="Times New Roman"/>
              </a:rPr>
              <a:t>direction, then these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two  </a:t>
            </a:r>
            <a:r>
              <a:rPr sz="2800" spc="-5" dirty="0">
                <a:latin typeface="Times New Roman"/>
                <a:cs typeface="Times New Roman"/>
              </a:rPr>
              <a:t>variables are said to have a Perfect Positive  Correlation.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0"/>
            <a:ext cx="545211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000000"/>
                </a:solidFill>
              </a:rPr>
              <a:t>Perfect Positive</a:t>
            </a:r>
            <a:r>
              <a:rPr spc="20" dirty="0">
                <a:solidFill>
                  <a:srgbClr val="000000"/>
                </a:solidFill>
              </a:rPr>
              <a:t> </a:t>
            </a:r>
            <a:r>
              <a:rPr spc="-10" dirty="0">
                <a:solidFill>
                  <a:srgbClr val="000000"/>
                </a:solidFill>
              </a:rPr>
              <a:t>Correlation</a:t>
            </a:r>
          </a:p>
        </p:txBody>
      </p:sp>
      <p:sp>
        <p:nvSpPr>
          <p:cNvPr id="3" name="object 3"/>
          <p:cNvSpPr/>
          <p:nvPr/>
        </p:nvSpPr>
        <p:spPr>
          <a:xfrm>
            <a:off x="1536255" y="1522562"/>
            <a:ext cx="6125574" cy="48408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382650"/>
            <a:ext cx="664464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Perfectly Negative</a:t>
            </a:r>
            <a:r>
              <a:rPr sz="4000" dirty="0"/>
              <a:t> </a:t>
            </a:r>
            <a:r>
              <a:rPr sz="4000" spc="-10" dirty="0"/>
              <a:t>Correlation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993444" y="1468882"/>
            <a:ext cx="7616825" cy="2007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6385" marR="5080" indent="-274320" algn="just">
              <a:lnSpc>
                <a:spcPct val="100000"/>
              </a:lnSpc>
              <a:spcBef>
                <a:spcPts val="105"/>
              </a:spcBef>
            </a:pPr>
            <a:r>
              <a:rPr sz="2200" spc="-570" dirty="0">
                <a:solidFill>
                  <a:srgbClr val="D24717"/>
                </a:solidFill>
                <a:latin typeface="Arial"/>
                <a:cs typeface="Arial"/>
              </a:rPr>
              <a:t> </a:t>
            </a:r>
            <a:r>
              <a:rPr sz="2600" spc="-5" dirty="0">
                <a:latin typeface="Times New Roman"/>
                <a:cs typeface="Times New Roman"/>
              </a:rPr>
              <a:t>Between </a:t>
            </a:r>
            <a:r>
              <a:rPr sz="2600" dirty="0">
                <a:latin typeface="Times New Roman"/>
                <a:cs typeface="Times New Roman"/>
              </a:rPr>
              <a:t>two </a:t>
            </a:r>
            <a:r>
              <a:rPr sz="2600" spc="-5" dirty="0">
                <a:latin typeface="Times New Roman"/>
                <a:cs typeface="Times New Roman"/>
              </a:rPr>
              <a:t>variables </a:t>
            </a:r>
            <a:r>
              <a:rPr sz="2600" dirty="0">
                <a:latin typeface="Times New Roman"/>
                <a:cs typeface="Times New Roman"/>
              </a:rPr>
              <a:t>X </a:t>
            </a:r>
            <a:r>
              <a:rPr sz="2600" spc="-5" dirty="0">
                <a:latin typeface="Times New Roman"/>
                <a:cs typeface="Times New Roman"/>
              </a:rPr>
              <a:t>and </a:t>
            </a:r>
            <a:r>
              <a:rPr sz="2600" spc="-170" dirty="0">
                <a:latin typeface="Times New Roman"/>
                <a:cs typeface="Times New Roman"/>
              </a:rPr>
              <a:t>Y, </a:t>
            </a:r>
            <a:r>
              <a:rPr sz="2600" spc="-5" dirty="0">
                <a:latin typeface="Times New Roman"/>
                <a:cs typeface="Times New Roman"/>
              </a:rPr>
              <a:t>if </a:t>
            </a:r>
            <a:r>
              <a:rPr sz="2600" dirty="0">
                <a:latin typeface="Times New Roman"/>
                <a:cs typeface="Times New Roman"/>
              </a:rPr>
              <a:t>the </a:t>
            </a:r>
            <a:r>
              <a:rPr sz="2600" spc="-5" dirty="0">
                <a:latin typeface="Times New Roman"/>
                <a:cs typeface="Times New Roman"/>
              </a:rPr>
              <a:t>change </a:t>
            </a:r>
            <a:r>
              <a:rPr sz="2600" spc="-10" dirty="0">
                <a:latin typeface="Times New Roman"/>
                <a:cs typeface="Times New Roman"/>
              </a:rPr>
              <a:t>in </a:t>
            </a:r>
            <a:r>
              <a:rPr sz="2600" spc="-375" dirty="0">
                <a:latin typeface="Times New Roman"/>
                <a:cs typeface="Times New Roman"/>
              </a:rPr>
              <a:t>X  </a:t>
            </a:r>
            <a:r>
              <a:rPr sz="2600" dirty="0">
                <a:latin typeface="Times New Roman"/>
                <a:cs typeface="Times New Roman"/>
              </a:rPr>
              <a:t>causes the </a:t>
            </a:r>
            <a:r>
              <a:rPr sz="2600" spc="-5" dirty="0">
                <a:latin typeface="Times New Roman"/>
                <a:cs typeface="Times New Roman"/>
              </a:rPr>
              <a:t>same </a:t>
            </a:r>
            <a:r>
              <a:rPr sz="2600" dirty="0">
                <a:latin typeface="Times New Roman"/>
                <a:cs typeface="Times New Roman"/>
              </a:rPr>
              <a:t>amount </a:t>
            </a:r>
            <a:r>
              <a:rPr sz="2600" spc="5" dirty="0">
                <a:latin typeface="Times New Roman"/>
                <a:cs typeface="Times New Roman"/>
              </a:rPr>
              <a:t>of </a:t>
            </a:r>
            <a:r>
              <a:rPr sz="2600" spc="-5" dirty="0">
                <a:latin typeface="Times New Roman"/>
                <a:cs typeface="Times New Roman"/>
              </a:rPr>
              <a:t>change </a:t>
            </a:r>
            <a:r>
              <a:rPr sz="2600" dirty="0">
                <a:latin typeface="Times New Roman"/>
                <a:cs typeface="Times New Roman"/>
              </a:rPr>
              <a:t>in Y in equal  proportion </a:t>
            </a:r>
            <a:r>
              <a:rPr sz="2600" spc="5" dirty="0">
                <a:latin typeface="Times New Roman"/>
                <a:cs typeface="Times New Roman"/>
              </a:rPr>
              <a:t>but </a:t>
            </a:r>
            <a:r>
              <a:rPr sz="2600" spc="-5" dirty="0">
                <a:latin typeface="Times New Roman"/>
                <a:cs typeface="Times New Roman"/>
              </a:rPr>
              <a:t>in </a:t>
            </a:r>
            <a:r>
              <a:rPr sz="2600" dirty="0">
                <a:latin typeface="Times New Roman"/>
                <a:cs typeface="Times New Roman"/>
              </a:rPr>
              <a:t>opposite direction,  then this </a:t>
            </a:r>
            <a:r>
              <a:rPr sz="2600" spc="-5" dirty="0">
                <a:latin typeface="Times New Roman"/>
                <a:cs typeface="Times New Roman"/>
              </a:rPr>
              <a:t>correlation </a:t>
            </a:r>
            <a:r>
              <a:rPr sz="2600" spc="-10" dirty="0">
                <a:latin typeface="Times New Roman"/>
                <a:cs typeface="Times New Roman"/>
              </a:rPr>
              <a:t>is </a:t>
            </a:r>
            <a:r>
              <a:rPr sz="2600" spc="-5" dirty="0">
                <a:latin typeface="Times New Roman"/>
                <a:cs typeface="Times New Roman"/>
              </a:rPr>
              <a:t>called as Perfectly Negative  Correlation.</a:t>
            </a:r>
            <a:endParaRPr sz="2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201295"/>
            <a:ext cx="598487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Perfectly </a:t>
            </a:r>
            <a:r>
              <a:rPr dirty="0"/>
              <a:t>Negative</a:t>
            </a:r>
            <a:r>
              <a:rPr spc="-10" dirty="0"/>
              <a:t> Correlation</a:t>
            </a:r>
          </a:p>
        </p:txBody>
      </p:sp>
      <p:sp>
        <p:nvSpPr>
          <p:cNvPr id="3" name="object 3"/>
          <p:cNvSpPr/>
          <p:nvPr/>
        </p:nvSpPr>
        <p:spPr>
          <a:xfrm>
            <a:off x="2301239" y="1904429"/>
            <a:ext cx="4236720" cy="388734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307594"/>
            <a:ext cx="334708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0" dirty="0"/>
              <a:t>Zero</a:t>
            </a:r>
            <a:r>
              <a:rPr spc="-50" dirty="0"/>
              <a:t> </a:t>
            </a:r>
            <a:r>
              <a:rPr spc="-10" dirty="0"/>
              <a:t>Correlation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3444" y="1468881"/>
            <a:ext cx="7616190" cy="2159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6385" marR="5080" indent="-274320">
              <a:lnSpc>
                <a:spcPct val="100000"/>
              </a:lnSpc>
              <a:spcBef>
                <a:spcPts val="95"/>
              </a:spcBef>
              <a:tabLst>
                <a:tab pos="1292225" algn="l"/>
                <a:tab pos="1508760" algn="l"/>
                <a:tab pos="1882139" algn="l"/>
                <a:tab pos="2000885" algn="l"/>
                <a:tab pos="2573020" algn="l"/>
                <a:tab pos="2731770" algn="l"/>
                <a:tab pos="4014470" algn="l"/>
                <a:tab pos="4092575" algn="l"/>
                <a:tab pos="4605020" algn="l"/>
                <a:tab pos="4782820" algn="l"/>
                <a:tab pos="5356225" algn="l"/>
                <a:tab pos="6374765" algn="l"/>
                <a:tab pos="6497955" algn="l"/>
                <a:tab pos="6868159" algn="l"/>
                <a:tab pos="7168515" algn="l"/>
              </a:tabLst>
            </a:pPr>
            <a:r>
              <a:rPr sz="2350" spc="-595" dirty="0">
                <a:solidFill>
                  <a:srgbClr val="D24717"/>
                </a:solidFill>
                <a:latin typeface="Arial"/>
                <a:cs typeface="Arial"/>
              </a:rPr>
              <a:t></a:t>
            </a:r>
            <a:r>
              <a:rPr sz="2350" spc="185" dirty="0">
                <a:solidFill>
                  <a:srgbClr val="D24717"/>
                </a:solidFill>
                <a:latin typeface="Arial"/>
                <a:cs typeface="Arial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When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Times New Roman"/>
                <a:cs typeface="Times New Roman"/>
              </a:rPr>
              <a:t>t</a:t>
            </a:r>
            <a:r>
              <a:rPr sz="2800" dirty="0">
                <a:latin typeface="Times New Roman"/>
                <a:cs typeface="Times New Roman"/>
              </a:rPr>
              <a:t>h</a:t>
            </a:r>
            <a:r>
              <a:rPr sz="2800" spc="-5" dirty="0">
                <a:latin typeface="Times New Roman"/>
                <a:cs typeface="Times New Roman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Times New Roman"/>
                <a:cs typeface="Times New Roman"/>
              </a:rPr>
              <a:t>two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Times New Roman"/>
                <a:cs typeface="Times New Roman"/>
              </a:rPr>
              <a:t>vari</a:t>
            </a:r>
            <a:r>
              <a:rPr sz="2800" spc="5" dirty="0">
                <a:latin typeface="Times New Roman"/>
                <a:cs typeface="Times New Roman"/>
              </a:rPr>
              <a:t>a</a:t>
            </a:r>
            <a:r>
              <a:rPr sz="2800" spc="-5" dirty="0">
                <a:latin typeface="Times New Roman"/>
                <a:cs typeface="Times New Roman"/>
              </a:rPr>
              <a:t>b</a:t>
            </a:r>
            <a:r>
              <a:rPr sz="2800" dirty="0">
                <a:latin typeface="Times New Roman"/>
                <a:cs typeface="Times New Roman"/>
              </a:rPr>
              <a:t>l</a:t>
            </a:r>
            <a:r>
              <a:rPr sz="2800" spc="-5" dirty="0">
                <a:latin typeface="Times New Roman"/>
                <a:cs typeface="Times New Roman"/>
              </a:rPr>
              <a:t>es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Times New Roman"/>
                <a:cs typeface="Times New Roman"/>
              </a:rPr>
              <a:t>are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Times New Roman"/>
                <a:cs typeface="Times New Roman"/>
              </a:rPr>
              <a:t>i</a:t>
            </a:r>
            <a:r>
              <a:rPr sz="2800" dirty="0">
                <a:latin typeface="Times New Roman"/>
                <a:cs typeface="Times New Roman"/>
              </a:rPr>
              <a:t>n</a:t>
            </a:r>
            <a:r>
              <a:rPr sz="2800" spc="-5" dirty="0">
                <a:latin typeface="Times New Roman"/>
                <a:cs typeface="Times New Roman"/>
              </a:rPr>
              <a:t>depen</a:t>
            </a:r>
            <a:r>
              <a:rPr sz="2800" spc="5" dirty="0">
                <a:latin typeface="Times New Roman"/>
                <a:cs typeface="Times New Roman"/>
              </a:rPr>
              <a:t>d</a:t>
            </a:r>
            <a:r>
              <a:rPr sz="2800" spc="-25" dirty="0">
                <a:latin typeface="Times New Roman"/>
                <a:cs typeface="Times New Roman"/>
              </a:rPr>
              <a:t>e</a:t>
            </a:r>
            <a:r>
              <a:rPr sz="2800" spc="-5" dirty="0">
                <a:latin typeface="Times New Roman"/>
                <a:cs typeface="Times New Roman"/>
              </a:rPr>
              <a:t>nt</a:t>
            </a:r>
            <a:r>
              <a:rPr sz="2800" dirty="0">
                <a:latin typeface="Times New Roman"/>
                <a:cs typeface="Times New Roman"/>
              </a:rPr>
              <a:t>		</a:t>
            </a:r>
            <a:r>
              <a:rPr sz="2800" spc="-5" dirty="0">
                <a:latin typeface="Times New Roman"/>
                <a:cs typeface="Times New Roman"/>
              </a:rPr>
              <a:t>and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Times New Roman"/>
                <a:cs typeface="Times New Roman"/>
              </a:rPr>
              <a:t>t</a:t>
            </a:r>
            <a:r>
              <a:rPr sz="2800" dirty="0">
                <a:latin typeface="Times New Roman"/>
                <a:cs typeface="Times New Roman"/>
              </a:rPr>
              <a:t>h</a:t>
            </a:r>
            <a:r>
              <a:rPr sz="2800" spc="-5" dirty="0">
                <a:latin typeface="Times New Roman"/>
                <a:cs typeface="Times New Roman"/>
              </a:rPr>
              <a:t>e  change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Times New Roman"/>
                <a:cs typeface="Times New Roman"/>
              </a:rPr>
              <a:t>in</a:t>
            </a:r>
            <a:r>
              <a:rPr sz="2800" dirty="0">
                <a:latin typeface="Times New Roman"/>
                <a:cs typeface="Times New Roman"/>
              </a:rPr>
              <a:t>		on</a:t>
            </a:r>
            <a:r>
              <a:rPr sz="2800" spc="-5" dirty="0">
                <a:latin typeface="Times New Roman"/>
                <a:cs typeface="Times New Roman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		</a:t>
            </a:r>
            <a:r>
              <a:rPr sz="2800" spc="-5" dirty="0">
                <a:latin typeface="Times New Roman"/>
                <a:cs typeface="Times New Roman"/>
              </a:rPr>
              <a:t>variable</a:t>
            </a:r>
            <a:r>
              <a:rPr sz="2800" dirty="0">
                <a:latin typeface="Times New Roman"/>
                <a:cs typeface="Times New Roman"/>
              </a:rPr>
              <a:t>		</a:t>
            </a:r>
            <a:r>
              <a:rPr sz="2800" spc="-5" dirty="0">
                <a:latin typeface="Times New Roman"/>
                <a:cs typeface="Times New Roman"/>
              </a:rPr>
              <a:t>has</a:t>
            </a:r>
            <a:r>
              <a:rPr sz="2800" dirty="0">
                <a:latin typeface="Times New Roman"/>
                <a:cs typeface="Times New Roman"/>
              </a:rPr>
              <a:t>		</a:t>
            </a:r>
            <a:r>
              <a:rPr sz="2800" spc="-5" dirty="0">
                <a:latin typeface="Times New Roman"/>
                <a:cs typeface="Times New Roman"/>
              </a:rPr>
              <a:t>no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Times New Roman"/>
                <a:cs typeface="Times New Roman"/>
              </a:rPr>
              <a:t>e</a:t>
            </a:r>
            <a:r>
              <a:rPr sz="2800" spc="-60" dirty="0">
                <a:latin typeface="Times New Roman"/>
                <a:cs typeface="Times New Roman"/>
              </a:rPr>
              <a:t>f</a:t>
            </a:r>
            <a:r>
              <a:rPr sz="2800" spc="-5" dirty="0">
                <a:latin typeface="Times New Roman"/>
                <a:cs typeface="Times New Roman"/>
              </a:rPr>
              <a:t>fe</a:t>
            </a:r>
            <a:r>
              <a:rPr sz="2800" spc="-15" dirty="0">
                <a:latin typeface="Times New Roman"/>
                <a:cs typeface="Times New Roman"/>
              </a:rPr>
              <a:t>c</a:t>
            </a:r>
            <a:r>
              <a:rPr sz="2800" spc="-5" dirty="0">
                <a:latin typeface="Times New Roman"/>
                <a:cs typeface="Times New Roman"/>
              </a:rPr>
              <a:t>t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Times New Roman"/>
                <a:cs typeface="Times New Roman"/>
              </a:rPr>
              <a:t>in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Times New Roman"/>
                <a:cs typeface="Times New Roman"/>
              </a:rPr>
              <a:t>ot</a:t>
            </a:r>
            <a:r>
              <a:rPr sz="2800" dirty="0">
                <a:latin typeface="Times New Roman"/>
                <a:cs typeface="Times New Roman"/>
              </a:rPr>
              <a:t>h</a:t>
            </a:r>
            <a:r>
              <a:rPr sz="2800" spc="-5" dirty="0">
                <a:latin typeface="Times New Roman"/>
                <a:cs typeface="Times New Roman"/>
              </a:rPr>
              <a:t>er</a:t>
            </a:r>
            <a:endParaRPr sz="2800">
              <a:latin typeface="Times New Roman"/>
              <a:cs typeface="Times New Roman"/>
            </a:endParaRPr>
          </a:p>
          <a:p>
            <a:pPr marL="3327400">
              <a:lnSpc>
                <a:spcPct val="100000"/>
              </a:lnSpc>
              <a:spcBef>
                <a:spcPts val="5"/>
              </a:spcBef>
            </a:pPr>
            <a:r>
              <a:rPr sz="2800" spc="-5" dirty="0">
                <a:latin typeface="Times New Roman"/>
                <a:cs typeface="Times New Roman"/>
              </a:rPr>
              <a:t>variable,</a:t>
            </a:r>
            <a:endParaRPr sz="2800">
              <a:latin typeface="Times New Roman"/>
              <a:cs typeface="Times New Roman"/>
            </a:endParaRPr>
          </a:p>
          <a:p>
            <a:pPr marL="286385" marR="6985">
              <a:lnSpc>
                <a:spcPct val="100000"/>
              </a:lnSpc>
            </a:pPr>
            <a:r>
              <a:rPr sz="2800" spc="-5" dirty="0">
                <a:latin typeface="Times New Roman"/>
                <a:cs typeface="Times New Roman"/>
              </a:rPr>
              <a:t>then the correlation between these two variable </a:t>
            </a:r>
            <a:r>
              <a:rPr sz="2800" spc="-15" dirty="0">
                <a:latin typeface="Times New Roman"/>
                <a:cs typeface="Times New Roman"/>
              </a:rPr>
              <a:t>is </a:t>
            </a:r>
            <a:r>
              <a:rPr sz="2800" spc="67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known </a:t>
            </a:r>
            <a:r>
              <a:rPr sz="2800" spc="-10" dirty="0">
                <a:latin typeface="Times New Roman"/>
                <a:cs typeface="Times New Roman"/>
              </a:rPr>
              <a:t>as </a:t>
            </a:r>
            <a:r>
              <a:rPr sz="2800" spc="-5" dirty="0">
                <a:latin typeface="Times New Roman"/>
                <a:cs typeface="Times New Roman"/>
              </a:rPr>
              <a:t>Zero</a:t>
            </a:r>
            <a:r>
              <a:rPr sz="2800" spc="3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Correlation.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201295"/>
            <a:ext cx="334708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0" dirty="0"/>
              <a:t>Zero</a:t>
            </a:r>
            <a:r>
              <a:rPr spc="-50" dirty="0"/>
              <a:t> </a:t>
            </a:r>
            <a:r>
              <a:rPr spc="-10" dirty="0"/>
              <a:t>Correlation</a:t>
            </a:r>
          </a:p>
        </p:txBody>
      </p:sp>
      <p:sp>
        <p:nvSpPr>
          <p:cNvPr id="3" name="object 3"/>
          <p:cNvSpPr/>
          <p:nvPr/>
        </p:nvSpPr>
        <p:spPr>
          <a:xfrm>
            <a:off x="1600200" y="1295400"/>
            <a:ext cx="6400800" cy="4876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687450"/>
            <a:ext cx="655828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0" spc="-5" dirty="0">
                <a:latin typeface="Times New Roman"/>
                <a:cs typeface="Times New Roman"/>
              </a:rPr>
              <a:t>Methods of </a:t>
            </a:r>
            <a:r>
              <a:rPr sz="4000" b="0" dirty="0">
                <a:latin typeface="Times New Roman"/>
                <a:cs typeface="Times New Roman"/>
              </a:rPr>
              <a:t>studying</a:t>
            </a:r>
            <a:r>
              <a:rPr sz="4000" b="0" spc="-20" dirty="0">
                <a:latin typeface="Times New Roman"/>
                <a:cs typeface="Times New Roman"/>
              </a:rPr>
              <a:t> </a:t>
            </a:r>
            <a:r>
              <a:rPr sz="4000" b="0" spc="-5" dirty="0">
                <a:latin typeface="Times New Roman"/>
                <a:cs typeface="Times New Roman"/>
              </a:rPr>
              <a:t>correlation</a:t>
            </a:r>
            <a:endParaRPr sz="4000">
              <a:latin typeface="Times New Roman"/>
              <a:cs typeface="Times New Roman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723389" y="1619758"/>
            <a:ext cx="5974715" cy="3023235"/>
            <a:chOff x="1723389" y="1619758"/>
            <a:chExt cx="5974715" cy="3023235"/>
          </a:xfrm>
        </p:grpSpPr>
        <p:sp>
          <p:nvSpPr>
            <p:cNvPr id="4" name="object 4"/>
            <p:cNvSpPr/>
            <p:nvPr/>
          </p:nvSpPr>
          <p:spPr>
            <a:xfrm>
              <a:off x="3717035" y="4163568"/>
              <a:ext cx="3974465" cy="473075"/>
            </a:xfrm>
            <a:custGeom>
              <a:avLst/>
              <a:gdLst/>
              <a:ahLst/>
              <a:cxnLst/>
              <a:rect l="l" t="t" r="r" b="b"/>
              <a:pathLst>
                <a:path w="3974465" h="473075">
                  <a:moveTo>
                    <a:pt x="1987296" y="0"/>
                  </a:moveTo>
                  <a:lnTo>
                    <a:pt x="1987296" y="322198"/>
                  </a:lnTo>
                  <a:lnTo>
                    <a:pt x="3974465" y="322198"/>
                  </a:lnTo>
                  <a:lnTo>
                    <a:pt x="3974465" y="472820"/>
                  </a:lnTo>
                </a:path>
                <a:path w="3974465" h="473075">
                  <a:moveTo>
                    <a:pt x="1987296" y="0"/>
                  </a:moveTo>
                  <a:lnTo>
                    <a:pt x="1987296" y="472820"/>
                  </a:lnTo>
                </a:path>
                <a:path w="3974465" h="473075">
                  <a:moveTo>
                    <a:pt x="1987168" y="0"/>
                  </a:moveTo>
                  <a:lnTo>
                    <a:pt x="1987168" y="322198"/>
                  </a:lnTo>
                  <a:lnTo>
                    <a:pt x="0" y="322198"/>
                  </a:lnTo>
                  <a:lnTo>
                    <a:pt x="0" y="472820"/>
                  </a:lnTo>
                </a:path>
              </a:pathLst>
            </a:custGeom>
            <a:ln w="12192">
              <a:solidFill>
                <a:srgbClr val="BE401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729739" y="2659380"/>
              <a:ext cx="3974465" cy="473075"/>
            </a:xfrm>
            <a:custGeom>
              <a:avLst/>
              <a:gdLst/>
              <a:ahLst/>
              <a:cxnLst/>
              <a:rect l="l" t="t" r="r" b="b"/>
              <a:pathLst>
                <a:path w="3974465" h="473075">
                  <a:moveTo>
                    <a:pt x="1987296" y="0"/>
                  </a:moveTo>
                  <a:lnTo>
                    <a:pt x="1987296" y="322199"/>
                  </a:lnTo>
                  <a:lnTo>
                    <a:pt x="3974465" y="322199"/>
                  </a:lnTo>
                  <a:lnTo>
                    <a:pt x="3974465" y="472821"/>
                  </a:lnTo>
                </a:path>
                <a:path w="3974465" h="473075">
                  <a:moveTo>
                    <a:pt x="1987169" y="0"/>
                  </a:moveTo>
                  <a:lnTo>
                    <a:pt x="1987169" y="322199"/>
                  </a:lnTo>
                  <a:lnTo>
                    <a:pt x="0" y="322199"/>
                  </a:lnTo>
                  <a:lnTo>
                    <a:pt x="0" y="472821"/>
                  </a:lnTo>
                </a:path>
              </a:pathLst>
            </a:custGeom>
            <a:ln w="12192">
              <a:solidFill>
                <a:srgbClr val="A8380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903219" y="1626108"/>
              <a:ext cx="1626235" cy="1033780"/>
            </a:xfrm>
            <a:custGeom>
              <a:avLst/>
              <a:gdLst/>
              <a:ahLst/>
              <a:cxnLst/>
              <a:rect l="l" t="t" r="r" b="b"/>
              <a:pathLst>
                <a:path w="1626235" h="1033780">
                  <a:moveTo>
                    <a:pt x="1522730" y="0"/>
                  </a:moveTo>
                  <a:lnTo>
                    <a:pt x="103378" y="0"/>
                  </a:lnTo>
                  <a:lnTo>
                    <a:pt x="63115" y="8116"/>
                  </a:lnTo>
                  <a:lnTo>
                    <a:pt x="30257" y="30257"/>
                  </a:lnTo>
                  <a:lnTo>
                    <a:pt x="8116" y="63115"/>
                  </a:lnTo>
                  <a:lnTo>
                    <a:pt x="0" y="103377"/>
                  </a:lnTo>
                  <a:lnTo>
                    <a:pt x="0" y="929893"/>
                  </a:lnTo>
                  <a:lnTo>
                    <a:pt x="8116" y="970156"/>
                  </a:lnTo>
                  <a:lnTo>
                    <a:pt x="30257" y="1003014"/>
                  </a:lnTo>
                  <a:lnTo>
                    <a:pt x="63115" y="1025155"/>
                  </a:lnTo>
                  <a:lnTo>
                    <a:pt x="103378" y="1033271"/>
                  </a:lnTo>
                  <a:lnTo>
                    <a:pt x="1522730" y="1033271"/>
                  </a:lnTo>
                  <a:lnTo>
                    <a:pt x="1562992" y="1025155"/>
                  </a:lnTo>
                  <a:lnTo>
                    <a:pt x="1595850" y="1003014"/>
                  </a:lnTo>
                  <a:lnTo>
                    <a:pt x="1617991" y="970156"/>
                  </a:lnTo>
                  <a:lnTo>
                    <a:pt x="1626108" y="929893"/>
                  </a:lnTo>
                  <a:lnTo>
                    <a:pt x="1626108" y="103377"/>
                  </a:lnTo>
                  <a:lnTo>
                    <a:pt x="1617991" y="63115"/>
                  </a:lnTo>
                  <a:lnTo>
                    <a:pt x="1595850" y="30257"/>
                  </a:lnTo>
                  <a:lnTo>
                    <a:pt x="1562992" y="8116"/>
                  </a:lnTo>
                  <a:lnTo>
                    <a:pt x="1522730" y="0"/>
                  </a:lnTo>
                  <a:close/>
                </a:path>
              </a:pathLst>
            </a:custGeom>
            <a:solidFill>
              <a:srgbClr val="D2471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903219" y="1626108"/>
              <a:ext cx="1626235" cy="1033780"/>
            </a:xfrm>
            <a:custGeom>
              <a:avLst/>
              <a:gdLst/>
              <a:ahLst/>
              <a:cxnLst/>
              <a:rect l="l" t="t" r="r" b="b"/>
              <a:pathLst>
                <a:path w="1626235" h="1033780">
                  <a:moveTo>
                    <a:pt x="0" y="103377"/>
                  </a:moveTo>
                  <a:lnTo>
                    <a:pt x="8116" y="63115"/>
                  </a:lnTo>
                  <a:lnTo>
                    <a:pt x="30257" y="30257"/>
                  </a:lnTo>
                  <a:lnTo>
                    <a:pt x="63115" y="8116"/>
                  </a:lnTo>
                  <a:lnTo>
                    <a:pt x="103378" y="0"/>
                  </a:lnTo>
                  <a:lnTo>
                    <a:pt x="1522730" y="0"/>
                  </a:lnTo>
                  <a:lnTo>
                    <a:pt x="1562992" y="8116"/>
                  </a:lnTo>
                  <a:lnTo>
                    <a:pt x="1595850" y="30257"/>
                  </a:lnTo>
                  <a:lnTo>
                    <a:pt x="1617991" y="63115"/>
                  </a:lnTo>
                  <a:lnTo>
                    <a:pt x="1626108" y="103377"/>
                  </a:lnTo>
                  <a:lnTo>
                    <a:pt x="1626108" y="929893"/>
                  </a:lnTo>
                  <a:lnTo>
                    <a:pt x="1617991" y="970156"/>
                  </a:lnTo>
                  <a:lnTo>
                    <a:pt x="1595850" y="1003014"/>
                  </a:lnTo>
                  <a:lnTo>
                    <a:pt x="1562992" y="1025155"/>
                  </a:lnTo>
                  <a:lnTo>
                    <a:pt x="1522730" y="1033271"/>
                  </a:lnTo>
                  <a:lnTo>
                    <a:pt x="103378" y="1033271"/>
                  </a:lnTo>
                  <a:lnTo>
                    <a:pt x="63115" y="1025155"/>
                  </a:lnTo>
                  <a:lnTo>
                    <a:pt x="30257" y="1003014"/>
                  </a:lnTo>
                  <a:lnTo>
                    <a:pt x="8116" y="970156"/>
                  </a:lnTo>
                  <a:lnTo>
                    <a:pt x="0" y="929893"/>
                  </a:lnTo>
                  <a:lnTo>
                    <a:pt x="0" y="103377"/>
                  </a:lnTo>
                  <a:close/>
                </a:path>
              </a:pathLst>
            </a:custGeom>
            <a:ln w="1219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084575" y="1798320"/>
              <a:ext cx="1626235" cy="1031875"/>
            </a:xfrm>
            <a:custGeom>
              <a:avLst/>
              <a:gdLst/>
              <a:ahLst/>
              <a:cxnLst/>
              <a:rect l="l" t="t" r="r" b="b"/>
              <a:pathLst>
                <a:path w="1626235" h="1031875">
                  <a:moveTo>
                    <a:pt x="1522984" y="0"/>
                  </a:moveTo>
                  <a:lnTo>
                    <a:pt x="103124" y="0"/>
                  </a:lnTo>
                  <a:lnTo>
                    <a:pt x="63007" y="8112"/>
                  </a:lnTo>
                  <a:lnTo>
                    <a:pt x="30226" y="30225"/>
                  </a:lnTo>
                  <a:lnTo>
                    <a:pt x="8112" y="63007"/>
                  </a:lnTo>
                  <a:lnTo>
                    <a:pt x="0" y="103124"/>
                  </a:lnTo>
                  <a:lnTo>
                    <a:pt x="0" y="928624"/>
                  </a:lnTo>
                  <a:lnTo>
                    <a:pt x="8112" y="968740"/>
                  </a:lnTo>
                  <a:lnTo>
                    <a:pt x="30225" y="1001521"/>
                  </a:lnTo>
                  <a:lnTo>
                    <a:pt x="63007" y="1023635"/>
                  </a:lnTo>
                  <a:lnTo>
                    <a:pt x="103124" y="1031747"/>
                  </a:lnTo>
                  <a:lnTo>
                    <a:pt x="1522984" y="1031747"/>
                  </a:lnTo>
                  <a:lnTo>
                    <a:pt x="1563100" y="1023635"/>
                  </a:lnTo>
                  <a:lnTo>
                    <a:pt x="1595881" y="1001522"/>
                  </a:lnTo>
                  <a:lnTo>
                    <a:pt x="1617995" y="968740"/>
                  </a:lnTo>
                  <a:lnTo>
                    <a:pt x="1626108" y="928624"/>
                  </a:lnTo>
                  <a:lnTo>
                    <a:pt x="1626108" y="103124"/>
                  </a:lnTo>
                  <a:lnTo>
                    <a:pt x="1617995" y="63007"/>
                  </a:lnTo>
                  <a:lnTo>
                    <a:pt x="1595882" y="30225"/>
                  </a:lnTo>
                  <a:lnTo>
                    <a:pt x="1563100" y="8112"/>
                  </a:lnTo>
                  <a:lnTo>
                    <a:pt x="1522984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084575" y="1798320"/>
              <a:ext cx="1626235" cy="1031875"/>
            </a:xfrm>
            <a:custGeom>
              <a:avLst/>
              <a:gdLst/>
              <a:ahLst/>
              <a:cxnLst/>
              <a:rect l="l" t="t" r="r" b="b"/>
              <a:pathLst>
                <a:path w="1626235" h="1031875">
                  <a:moveTo>
                    <a:pt x="0" y="103124"/>
                  </a:moveTo>
                  <a:lnTo>
                    <a:pt x="8112" y="63007"/>
                  </a:lnTo>
                  <a:lnTo>
                    <a:pt x="30226" y="30225"/>
                  </a:lnTo>
                  <a:lnTo>
                    <a:pt x="63007" y="8112"/>
                  </a:lnTo>
                  <a:lnTo>
                    <a:pt x="103124" y="0"/>
                  </a:lnTo>
                  <a:lnTo>
                    <a:pt x="1522984" y="0"/>
                  </a:lnTo>
                  <a:lnTo>
                    <a:pt x="1563100" y="8112"/>
                  </a:lnTo>
                  <a:lnTo>
                    <a:pt x="1595882" y="30225"/>
                  </a:lnTo>
                  <a:lnTo>
                    <a:pt x="1617995" y="63007"/>
                  </a:lnTo>
                  <a:lnTo>
                    <a:pt x="1626108" y="103124"/>
                  </a:lnTo>
                  <a:lnTo>
                    <a:pt x="1626108" y="928624"/>
                  </a:lnTo>
                  <a:lnTo>
                    <a:pt x="1617995" y="968740"/>
                  </a:lnTo>
                  <a:lnTo>
                    <a:pt x="1595881" y="1001522"/>
                  </a:lnTo>
                  <a:lnTo>
                    <a:pt x="1563100" y="1023635"/>
                  </a:lnTo>
                  <a:lnTo>
                    <a:pt x="1522984" y="1031747"/>
                  </a:lnTo>
                  <a:lnTo>
                    <a:pt x="103124" y="1031747"/>
                  </a:lnTo>
                  <a:lnTo>
                    <a:pt x="63007" y="1023635"/>
                  </a:lnTo>
                  <a:lnTo>
                    <a:pt x="30225" y="1001521"/>
                  </a:lnTo>
                  <a:lnTo>
                    <a:pt x="8112" y="968740"/>
                  </a:lnTo>
                  <a:lnTo>
                    <a:pt x="0" y="928624"/>
                  </a:lnTo>
                  <a:lnTo>
                    <a:pt x="0" y="103124"/>
                  </a:lnTo>
                  <a:close/>
                </a:path>
              </a:pathLst>
            </a:custGeom>
            <a:ln w="12191">
              <a:solidFill>
                <a:srgbClr val="D2471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729739" y="4163568"/>
              <a:ext cx="0" cy="473075"/>
            </a:xfrm>
            <a:custGeom>
              <a:avLst/>
              <a:gdLst/>
              <a:ahLst/>
              <a:cxnLst/>
              <a:rect l="l" t="t" r="r" b="b"/>
              <a:pathLst>
                <a:path h="473075">
                  <a:moveTo>
                    <a:pt x="0" y="0"/>
                  </a:moveTo>
                  <a:lnTo>
                    <a:pt x="0" y="472820"/>
                  </a:lnTo>
                </a:path>
              </a:pathLst>
            </a:custGeom>
            <a:ln w="12192">
              <a:solidFill>
                <a:srgbClr val="BE401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3256534" y="1862074"/>
            <a:ext cx="1282700" cy="85661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 marR="5080" algn="ctr">
              <a:lnSpc>
                <a:spcPct val="86200"/>
              </a:lnSpc>
              <a:spcBef>
                <a:spcPts val="434"/>
              </a:spcBef>
            </a:pPr>
            <a:r>
              <a:rPr sz="2000" dirty="0">
                <a:latin typeface="Arial"/>
                <a:cs typeface="Arial"/>
              </a:rPr>
              <a:t>Methods</a:t>
            </a:r>
            <a:r>
              <a:rPr sz="2000" spc="-10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of  studying  correlation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909574" y="3125470"/>
            <a:ext cx="1820545" cy="1216660"/>
            <a:chOff x="909574" y="3125470"/>
            <a:chExt cx="1820545" cy="1216660"/>
          </a:xfrm>
        </p:grpSpPr>
        <p:sp>
          <p:nvSpPr>
            <p:cNvPr id="13" name="object 13"/>
            <p:cNvSpPr/>
            <p:nvPr/>
          </p:nvSpPr>
          <p:spPr>
            <a:xfrm>
              <a:off x="915924" y="3131820"/>
              <a:ext cx="1626235" cy="1031875"/>
            </a:xfrm>
            <a:custGeom>
              <a:avLst/>
              <a:gdLst/>
              <a:ahLst/>
              <a:cxnLst/>
              <a:rect l="l" t="t" r="r" b="b"/>
              <a:pathLst>
                <a:path w="1626235" h="1031875">
                  <a:moveTo>
                    <a:pt x="1522983" y="0"/>
                  </a:moveTo>
                  <a:lnTo>
                    <a:pt x="103174" y="0"/>
                  </a:lnTo>
                  <a:lnTo>
                    <a:pt x="63013" y="8112"/>
                  </a:lnTo>
                  <a:lnTo>
                    <a:pt x="30218" y="30225"/>
                  </a:lnTo>
                  <a:lnTo>
                    <a:pt x="8107" y="63007"/>
                  </a:lnTo>
                  <a:lnTo>
                    <a:pt x="0" y="103124"/>
                  </a:lnTo>
                  <a:lnTo>
                    <a:pt x="0" y="928623"/>
                  </a:lnTo>
                  <a:lnTo>
                    <a:pt x="8107" y="968740"/>
                  </a:lnTo>
                  <a:lnTo>
                    <a:pt x="30218" y="1001521"/>
                  </a:lnTo>
                  <a:lnTo>
                    <a:pt x="63013" y="1023635"/>
                  </a:lnTo>
                  <a:lnTo>
                    <a:pt x="103174" y="1031747"/>
                  </a:lnTo>
                  <a:lnTo>
                    <a:pt x="1522983" y="1031747"/>
                  </a:lnTo>
                  <a:lnTo>
                    <a:pt x="1563100" y="1023635"/>
                  </a:lnTo>
                  <a:lnTo>
                    <a:pt x="1595882" y="1001521"/>
                  </a:lnTo>
                  <a:lnTo>
                    <a:pt x="1617995" y="968740"/>
                  </a:lnTo>
                  <a:lnTo>
                    <a:pt x="1626108" y="928623"/>
                  </a:lnTo>
                  <a:lnTo>
                    <a:pt x="1626108" y="103124"/>
                  </a:lnTo>
                  <a:lnTo>
                    <a:pt x="1617995" y="63007"/>
                  </a:lnTo>
                  <a:lnTo>
                    <a:pt x="1595882" y="30225"/>
                  </a:lnTo>
                  <a:lnTo>
                    <a:pt x="1563100" y="8112"/>
                  </a:lnTo>
                  <a:lnTo>
                    <a:pt x="1522983" y="0"/>
                  </a:lnTo>
                  <a:close/>
                </a:path>
              </a:pathLst>
            </a:custGeom>
            <a:solidFill>
              <a:srgbClr val="D2471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915924" y="3131820"/>
              <a:ext cx="1626235" cy="1031875"/>
            </a:xfrm>
            <a:custGeom>
              <a:avLst/>
              <a:gdLst/>
              <a:ahLst/>
              <a:cxnLst/>
              <a:rect l="l" t="t" r="r" b="b"/>
              <a:pathLst>
                <a:path w="1626235" h="1031875">
                  <a:moveTo>
                    <a:pt x="0" y="103124"/>
                  </a:moveTo>
                  <a:lnTo>
                    <a:pt x="8107" y="63007"/>
                  </a:lnTo>
                  <a:lnTo>
                    <a:pt x="30218" y="30225"/>
                  </a:lnTo>
                  <a:lnTo>
                    <a:pt x="63013" y="8112"/>
                  </a:lnTo>
                  <a:lnTo>
                    <a:pt x="103174" y="0"/>
                  </a:lnTo>
                  <a:lnTo>
                    <a:pt x="1522983" y="0"/>
                  </a:lnTo>
                  <a:lnTo>
                    <a:pt x="1563100" y="8112"/>
                  </a:lnTo>
                  <a:lnTo>
                    <a:pt x="1595882" y="30225"/>
                  </a:lnTo>
                  <a:lnTo>
                    <a:pt x="1617995" y="63007"/>
                  </a:lnTo>
                  <a:lnTo>
                    <a:pt x="1626108" y="103124"/>
                  </a:lnTo>
                  <a:lnTo>
                    <a:pt x="1626108" y="928623"/>
                  </a:lnTo>
                  <a:lnTo>
                    <a:pt x="1617995" y="968740"/>
                  </a:lnTo>
                  <a:lnTo>
                    <a:pt x="1595882" y="1001521"/>
                  </a:lnTo>
                  <a:lnTo>
                    <a:pt x="1563100" y="1023635"/>
                  </a:lnTo>
                  <a:lnTo>
                    <a:pt x="1522983" y="1031747"/>
                  </a:lnTo>
                  <a:lnTo>
                    <a:pt x="103174" y="1031747"/>
                  </a:lnTo>
                  <a:lnTo>
                    <a:pt x="63013" y="1023635"/>
                  </a:lnTo>
                  <a:lnTo>
                    <a:pt x="30218" y="1001521"/>
                  </a:lnTo>
                  <a:lnTo>
                    <a:pt x="8107" y="968740"/>
                  </a:lnTo>
                  <a:lnTo>
                    <a:pt x="0" y="928623"/>
                  </a:lnTo>
                  <a:lnTo>
                    <a:pt x="0" y="103124"/>
                  </a:lnTo>
                  <a:close/>
                </a:path>
              </a:pathLst>
            </a:custGeom>
            <a:ln w="1219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097280" y="3304032"/>
              <a:ext cx="1626235" cy="1031875"/>
            </a:xfrm>
            <a:custGeom>
              <a:avLst/>
              <a:gdLst/>
              <a:ahLst/>
              <a:cxnLst/>
              <a:rect l="l" t="t" r="r" b="b"/>
              <a:pathLst>
                <a:path w="1626235" h="1031875">
                  <a:moveTo>
                    <a:pt x="1522983" y="0"/>
                  </a:moveTo>
                  <a:lnTo>
                    <a:pt x="103174" y="0"/>
                  </a:lnTo>
                  <a:lnTo>
                    <a:pt x="63013" y="8112"/>
                  </a:lnTo>
                  <a:lnTo>
                    <a:pt x="30218" y="30225"/>
                  </a:lnTo>
                  <a:lnTo>
                    <a:pt x="8107" y="63007"/>
                  </a:lnTo>
                  <a:lnTo>
                    <a:pt x="0" y="103123"/>
                  </a:lnTo>
                  <a:lnTo>
                    <a:pt x="0" y="928623"/>
                  </a:lnTo>
                  <a:lnTo>
                    <a:pt x="8107" y="968740"/>
                  </a:lnTo>
                  <a:lnTo>
                    <a:pt x="30218" y="1001521"/>
                  </a:lnTo>
                  <a:lnTo>
                    <a:pt x="63013" y="1023635"/>
                  </a:lnTo>
                  <a:lnTo>
                    <a:pt x="103174" y="1031747"/>
                  </a:lnTo>
                  <a:lnTo>
                    <a:pt x="1522983" y="1031747"/>
                  </a:lnTo>
                  <a:lnTo>
                    <a:pt x="1563100" y="1023635"/>
                  </a:lnTo>
                  <a:lnTo>
                    <a:pt x="1595882" y="1001521"/>
                  </a:lnTo>
                  <a:lnTo>
                    <a:pt x="1617995" y="968740"/>
                  </a:lnTo>
                  <a:lnTo>
                    <a:pt x="1626108" y="928623"/>
                  </a:lnTo>
                  <a:lnTo>
                    <a:pt x="1626108" y="103123"/>
                  </a:lnTo>
                  <a:lnTo>
                    <a:pt x="1617995" y="63007"/>
                  </a:lnTo>
                  <a:lnTo>
                    <a:pt x="1595882" y="30225"/>
                  </a:lnTo>
                  <a:lnTo>
                    <a:pt x="1563100" y="8112"/>
                  </a:lnTo>
                  <a:lnTo>
                    <a:pt x="1522983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097280" y="3304032"/>
              <a:ext cx="1626235" cy="1031875"/>
            </a:xfrm>
            <a:custGeom>
              <a:avLst/>
              <a:gdLst/>
              <a:ahLst/>
              <a:cxnLst/>
              <a:rect l="l" t="t" r="r" b="b"/>
              <a:pathLst>
                <a:path w="1626235" h="1031875">
                  <a:moveTo>
                    <a:pt x="0" y="103123"/>
                  </a:moveTo>
                  <a:lnTo>
                    <a:pt x="8107" y="63007"/>
                  </a:lnTo>
                  <a:lnTo>
                    <a:pt x="30218" y="30225"/>
                  </a:lnTo>
                  <a:lnTo>
                    <a:pt x="63013" y="8112"/>
                  </a:lnTo>
                  <a:lnTo>
                    <a:pt x="103174" y="0"/>
                  </a:lnTo>
                  <a:lnTo>
                    <a:pt x="1522983" y="0"/>
                  </a:lnTo>
                  <a:lnTo>
                    <a:pt x="1563100" y="8112"/>
                  </a:lnTo>
                  <a:lnTo>
                    <a:pt x="1595882" y="30225"/>
                  </a:lnTo>
                  <a:lnTo>
                    <a:pt x="1617995" y="63007"/>
                  </a:lnTo>
                  <a:lnTo>
                    <a:pt x="1626108" y="103123"/>
                  </a:lnTo>
                  <a:lnTo>
                    <a:pt x="1626108" y="928623"/>
                  </a:lnTo>
                  <a:lnTo>
                    <a:pt x="1617995" y="968740"/>
                  </a:lnTo>
                  <a:lnTo>
                    <a:pt x="1595882" y="1001521"/>
                  </a:lnTo>
                  <a:lnTo>
                    <a:pt x="1563100" y="1023635"/>
                  </a:lnTo>
                  <a:lnTo>
                    <a:pt x="1522983" y="1031747"/>
                  </a:lnTo>
                  <a:lnTo>
                    <a:pt x="103174" y="1031747"/>
                  </a:lnTo>
                  <a:lnTo>
                    <a:pt x="63013" y="1023635"/>
                  </a:lnTo>
                  <a:lnTo>
                    <a:pt x="30218" y="1001521"/>
                  </a:lnTo>
                  <a:lnTo>
                    <a:pt x="8107" y="968740"/>
                  </a:lnTo>
                  <a:lnTo>
                    <a:pt x="0" y="928623"/>
                  </a:lnTo>
                  <a:lnTo>
                    <a:pt x="0" y="103123"/>
                  </a:lnTo>
                  <a:close/>
                </a:path>
              </a:pathLst>
            </a:custGeom>
            <a:ln w="12192">
              <a:solidFill>
                <a:srgbClr val="D2471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1351280" y="3498544"/>
            <a:ext cx="1116965" cy="5956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2240"/>
              </a:lnSpc>
              <a:spcBef>
                <a:spcPts val="105"/>
              </a:spcBef>
            </a:pPr>
            <a:r>
              <a:rPr sz="2000" dirty="0">
                <a:latin typeface="Arial"/>
                <a:cs typeface="Arial"/>
              </a:rPr>
              <a:t>Graphical</a:t>
            </a:r>
            <a:endParaRPr sz="2000">
              <a:latin typeface="Arial"/>
              <a:cs typeface="Arial"/>
            </a:endParaRPr>
          </a:p>
          <a:p>
            <a:pPr marL="133985">
              <a:lnSpc>
                <a:spcPts val="2240"/>
              </a:lnSpc>
            </a:pPr>
            <a:r>
              <a:rPr sz="2000" dirty="0">
                <a:latin typeface="Arial"/>
                <a:cs typeface="Arial"/>
              </a:rPr>
              <a:t>method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909574" y="4631182"/>
            <a:ext cx="1820545" cy="1216660"/>
            <a:chOff x="909574" y="4631182"/>
            <a:chExt cx="1820545" cy="1216660"/>
          </a:xfrm>
        </p:grpSpPr>
        <p:sp>
          <p:nvSpPr>
            <p:cNvPr id="19" name="object 19"/>
            <p:cNvSpPr/>
            <p:nvPr/>
          </p:nvSpPr>
          <p:spPr>
            <a:xfrm>
              <a:off x="915924" y="4637532"/>
              <a:ext cx="1626235" cy="1031875"/>
            </a:xfrm>
            <a:custGeom>
              <a:avLst/>
              <a:gdLst/>
              <a:ahLst/>
              <a:cxnLst/>
              <a:rect l="l" t="t" r="r" b="b"/>
              <a:pathLst>
                <a:path w="1626235" h="1031875">
                  <a:moveTo>
                    <a:pt x="1522983" y="0"/>
                  </a:moveTo>
                  <a:lnTo>
                    <a:pt x="103174" y="0"/>
                  </a:lnTo>
                  <a:lnTo>
                    <a:pt x="63013" y="8112"/>
                  </a:lnTo>
                  <a:lnTo>
                    <a:pt x="30218" y="30226"/>
                  </a:lnTo>
                  <a:lnTo>
                    <a:pt x="8107" y="63007"/>
                  </a:lnTo>
                  <a:lnTo>
                    <a:pt x="0" y="103124"/>
                  </a:lnTo>
                  <a:lnTo>
                    <a:pt x="0" y="928624"/>
                  </a:lnTo>
                  <a:lnTo>
                    <a:pt x="8107" y="968756"/>
                  </a:lnTo>
                  <a:lnTo>
                    <a:pt x="30218" y="1001536"/>
                  </a:lnTo>
                  <a:lnTo>
                    <a:pt x="63013" y="1023641"/>
                  </a:lnTo>
                  <a:lnTo>
                    <a:pt x="103174" y="1031748"/>
                  </a:lnTo>
                  <a:lnTo>
                    <a:pt x="1522983" y="1031748"/>
                  </a:lnTo>
                  <a:lnTo>
                    <a:pt x="1563100" y="1023641"/>
                  </a:lnTo>
                  <a:lnTo>
                    <a:pt x="1595882" y="1001536"/>
                  </a:lnTo>
                  <a:lnTo>
                    <a:pt x="1617995" y="968756"/>
                  </a:lnTo>
                  <a:lnTo>
                    <a:pt x="1626108" y="928624"/>
                  </a:lnTo>
                  <a:lnTo>
                    <a:pt x="1626108" y="103124"/>
                  </a:lnTo>
                  <a:lnTo>
                    <a:pt x="1617995" y="63007"/>
                  </a:lnTo>
                  <a:lnTo>
                    <a:pt x="1595882" y="30226"/>
                  </a:lnTo>
                  <a:lnTo>
                    <a:pt x="1563100" y="8112"/>
                  </a:lnTo>
                  <a:lnTo>
                    <a:pt x="1522983" y="0"/>
                  </a:lnTo>
                  <a:close/>
                </a:path>
              </a:pathLst>
            </a:custGeom>
            <a:solidFill>
              <a:srgbClr val="D2471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915924" y="4637532"/>
              <a:ext cx="1626235" cy="1031875"/>
            </a:xfrm>
            <a:custGeom>
              <a:avLst/>
              <a:gdLst/>
              <a:ahLst/>
              <a:cxnLst/>
              <a:rect l="l" t="t" r="r" b="b"/>
              <a:pathLst>
                <a:path w="1626235" h="1031875">
                  <a:moveTo>
                    <a:pt x="0" y="103124"/>
                  </a:moveTo>
                  <a:lnTo>
                    <a:pt x="8107" y="63007"/>
                  </a:lnTo>
                  <a:lnTo>
                    <a:pt x="30218" y="30226"/>
                  </a:lnTo>
                  <a:lnTo>
                    <a:pt x="63013" y="8112"/>
                  </a:lnTo>
                  <a:lnTo>
                    <a:pt x="103174" y="0"/>
                  </a:lnTo>
                  <a:lnTo>
                    <a:pt x="1522983" y="0"/>
                  </a:lnTo>
                  <a:lnTo>
                    <a:pt x="1563100" y="8112"/>
                  </a:lnTo>
                  <a:lnTo>
                    <a:pt x="1595882" y="30226"/>
                  </a:lnTo>
                  <a:lnTo>
                    <a:pt x="1617995" y="63007"/>
                  </a:lnTo>
                  <a:lnTo>
                    <a:pt x="1626108" y="103124"/>
                  </a:lnTo>
                  <a:lnTo>
                    <a:pt x="1626108" y="928624"/>
                  </a:lnTo>
                  <a:lnTo>
                    <a:pt x="1617995" y="968756"/>
                  </a:lnTo>
                  <a:lnTo>
                    <a:pt x="1595882" y="1001536"/>
                  </a:lnTo>
                  <a:lnTo>
                    <a:pt x="1563100" y="1023641"/>
                  </a:lnTo>
                  <a:lnTo>
                    <a:pt x="1522983" y="1031748"/>
                  </a:lnTo>
                  <a:lnTo>
                    <a:pt x="103174" y="1031748"/>
                  </a:lnTo>
                  <a:lnTo>
                    <a:pt x="63013" y="1023641"/>
                  </a:lnTo>
                  <a:lnTo>
                    <a:pt x="30218" y="1001536"/>
                  </a:lnTo>
                  <a:lnTo>
                    <a:pt x="8107" y="968756"/>
                  </a:lnTo>
                  <a:lnTo>
                    <a:pt x="0" y="928624"/>
                  </a:lnTo>
                  <a:lnTo>
                    <a:pt x="0" y="103124"/>
                  </a:lnTo>
                  <a:close/>
                </a:path>
              </a:pathLst>
            </a:custGeom>
            <a:ln w="1219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097280" y="4808220"/>
              <a:ext cx="1626235" cy="1033780"/>
            </a:xfrm>
            <a:custGeom>
              <a:avLst/>
              <a:gdLst/>
              <a:ahLst/>
              <a:cxnLst/>
              <a:rect l="l" t="t" r="r" b="b"/>
              <a:pathLst>
                <a:path w="1626235" h="1033779">
                  <a:moveTo>
                    <a:pt x="1522730" y="0"/>
                  </a:moveTo>
                  <a:lnTo>
                    <a:pt x="103327" y="0"/>
                  </a:lnTo>
                  <a:lnTo>
                    <a:pt x="63109" y="8116"/>
                  </a:lnTo>
                  <a:lnTo>
                    <a:pt x="30265" y="30257"/>
                  </a:lnTo>
                  <a:lnTo>
                    <a:pt x="8120" y="63115"/>
                  </a:lnTo>
                  <a:lnTo>
                    <a:pt x="0" y="103377"/>
                  </a:lnTo>
                  <a:lnTo>
                    <a:pt x="0" y="929944"/>
                  </a:lnTo>
                  <a:lnTo>
                    <a:pt x="8120" y="970162"/>
                  </a:lnTo>
                  <a:lnTo>
                    <a:pt x="30265" y="1003006"/>
                  </a:lnTo>
                  <a:lnTo>
                    <a:pt x="63109" y="1025151"/>
                  </a:lnTo>
                  <a:lnTo>
                    <a:pt x="103327" y="1033271"/>
                  </a:lnTo>
                  <a:lnTo>
                    <a:pt x="1522730" y="1033271"/>
                  </a:lnTo>
                  <a:lnTo>
                    <a:pt x="1562992" y="1025151"/>
                  </a:lnTo>
                  <a:lnTo>
                    <a:pt x="1595850" y="1003006"/>
                  </a:lnTo>
                  <a:lnTo>
                    <a:pt x="1617991" y="970162"/>
                  </a:lnTo>
                  <a:lnTo>
                    <a:pt x="1626108" y="929944"/>
                  </a:lnTo>
                  <a:lnTo>
                    <a:pt x="1626108" y="103377"/>
                  </a:lnTo>
                  <a:lnTo>
                    <a:pt x="1617991" y="63115"/>
                  </a:lnTo>
                  <a:lnTo>
                    <a:pt x="1595850" y="30257"/>
                  </a:lnTo>
                  <a:lnTo>
                    <a:pt x="1562992" y="8116"/>
                  </a:lnTo>
                  <a:lnTo>
                    <a:pt x="1522730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097280" y="4808220"/>
              <a:ext cx="1626235" cy="1033780"/>
            </a:xfrm>
            <a:custGeom>
              <a:avLst/>
              <a:gdLst/>
              <a:ahLst/>
              <a:cxnLst/>
              <a:rect l="l" t="t" r="r" b="b"/>
              <a:pathLst>
                <a:path w="1626235" h="1033779">
                  <a:moveTo>
                    <a:pt x="0" y="103377"/>
                  </a:moveTo>
                  <a:lnTo>
                    <a:pt x="8120" y="63115"/>
                  </a:lnTo>
                  <a:lnTo>
                    <a:pt x="30265" y="30257"/>
                  </a:lnTo>
                  <a:lnTo>
                    <a:pt x="63109" y="8116"/>
                  </a:lnTo>
                  <a:lnTo>
                    <a:pt x="103327" y="0"/>
                  </a:lnTo>
                  <a:lnTo>
                    <a:pt x="1522730" y="0"/>
                  </a:lnTo>
                  <a:lnTo>
                    <a:pt x="1562992" y="8116"/>
                  </a:lnTo>
                  <a:lnTo>
                    <a:pt x="1595850" y="30257"/>
                  </a:lnTo>
                  <a:lnTo>
                    <a:pt x="1617991" y="63115"/>
                  </a:lnTo>
                  <a:lnTo>
                    <a:pt x="1626108" y="103377"/>
                  </a:lnTo>
                  <a:lnTo>
                    <a:pt x="1626108" y="929944"/>
                  </a:lnTo>
                  <a:lnTo>
                    <a:pt x="1617991" y="970162"/>
                  </a:lnTo>
                  <a:lnTo>
                    <a:pt x="1595850" y="1003006"/>
                  </a:lnTo>
                  <a:lnTo>
                    <a:pt x="1562992" y="1025151"/>
                  </a:lnTo>
                  <a:lnTo>
                    <a:pt x="1522730" y="1033271"/>
                  </a:lnTo>
                  <a:lnTo>
                    <a:pt x="103327" y="1033271"/>
                  </a:lnTo>
                  <a:lnTo>
                    <a:pt x="63109" y="1025151"/>
                  </a:lnTo>
                  <a:lnTo>
                    <a:pt x="30265" y="1003006"/>
                  </a:lnTo>
                  <a:lnTo>
                    <a:pt x="8120" y="970162"/>
                  </a:lnTo>
                  <a:lnTo>
                    <a:pt x="0" y="929944"/>
                  </a:lnTo>
                  <a:lnTo>
                    <a:pt x="0" y="103377"/>
                  </a:lnTo>
                  <a:close/>
                </a:path>
              </a:pathLst>
            </a:custGeom>
            <a:ln w="12192">
              <a:solidFill>
                <a:srgbClr val="D2471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1436624" y="4873244"/>
            <a:ext cx="946150" cy="594995"/>
          </a:xfrm>
          <a:prstGeom prst="rect">
            <a:avLst/>
          </a:prstGeom>
        </p:spPr>
        <p:txBody>
          <a:bodyPr vert="horz" wrap="square" lIns="0" tIns="55880" rIns="0" bIns="0" rtlCol="0">
            <a:spAutoFit/>
          </a:bodyPr>
          <a:lstStyle/>
          <a:p>
            <a:pPr marL="12700" marR="5080" indent="57785">
              <a:lnSpc>
                <a:spcPts val="2080"/>
              </a:lnSpc>
              <a:spcBef>
                <a:spcPts val="440"/>
              </a:spcBef>
            </a:pPr>
            <a:r>
              <a:rPr sz="2000" dirty="0">
                <a:latin typeface="Arial"/>
                <a:cs typeface="Arial"/>
              </a:rPr>
              <a:t>Scatter  diag</a:t>
            </a:r>
            <a:r>
              <a:rPr sz="2000" spc="5" dirty="0">
                <a:latin typeface="Arial"/>
                <a:cs typeface="Arial"/>
              </a:rPr>
              <a:t>r</a:t>
            </a:r>
            <a:r>
              <a:rPr sz="2000" dirty="0">
                <a:latin typeface="Arial"/>
                <a:cs typeface="Arial"/>
              </a:rPr>
              <a:t>am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4884165" y="3125470"/>
            <a:ext cx="1820545" cy="1216660"/>
            <a:chOff x="4884165" y="3125470"/>
            <a:chExt cx="1820545" cy="1216660"/>
          </a:xfrm>
        </p:grpSpPr>
        <p:sp>
          <p:nvSpPr>
            <p:cNvPr id="25" name="object 25"/>
            <p:cNvSpPr/>
            <p:nvPr/>
          </p:nvSpPr>
          <p:spPr>
            <a:xfrm>
              <a:off x="4890515" y="3131820"/>
              <a:ext cx="1626235" cy="1031875"/>
            </a:xfrm>
            <a:custGeom>
              <a:avLst/>
              <a:gdLst/>
              <a:ahLst/>
              <a:cxnLst/>
              <a:rect l="l" t="t" r="r" b="b"/>
              <a:pathLst>
                <a:path w="1626234" h="1031875">
                  <a:moveTo>
                    <a:pt x="1522984" y="0"/>
                  </a:moveTo>
                  <a:lnTo>
                    <a:pt x="103124" y="0"/>
                  </a:lnTo>
                  <a:lnTo>
                    <a:pt x="63007" y="8112"/>
                  </a:lnTo>
                  <a:lnTo>
                    <a:pt x="30226" y="30225"/>
                  </a:lnTo>
                  <a:lnTo>
                    <a:pt x="8112" y="63007"/>
                  </a:lnTo>
                  <a:lnTo>
                    <a:pt x="0" y="103124"/>
                  </a:lnTo>
                  <a:lnTo>
                    <a:pt x="0" y="928623"/>
                  </a:lnTo>
                  <a:lnTo>
                    <a:pt x="8112" y="968740"/>
                  </a:lnTo>
                  <a:lnTo>
                    <a:pt x="30225" y="1001521"/>
                  </a:lnTo>
                  <a:lnTo>
                    <a:pt x="63007" y="1023635"/>
                  </a:lnTo>
                  <a:lnTo>
                    <a:pt x="103124" y="1031747"/>
                  </a:lnTo>
                  <a:lnTo>
                    <a:pt x="1522984" y="1031747"/>
                  </a:lnTo>
                  <a:lnTo>
                    <a:pt x="1563100" y="1023635"/>
                  </a:lnTo>
                  <a:lnTo>
                    <a:pt x="1595882" y="1001521"/>
                  </a:lnTo>
                  <a:lnTo>
                    <a:pt x="1617995" y="968740"/>
                  </a:lnTo>
                  <a:lnTo>
                    <a:pt x="1626108" y="928623"/>
                  </a:lnTo>
                  <a:lnTo>
                    <a:pt x="1626108" y="103124"/>
                  </a:lnTo>
                  <a:lnTo>
                    <a:pt x="1617995" y="63007"/>
                  </a:lnTo>
                  <a:lnTo>
                    <a:pt x="1595882" y="30225"/>
                  </a:lnTo>
                  <a:lnTo>
                    <a:pt x="1563100" y="8112"/>
                  </a:lnTo>
                  <a:lnTo>
                    <a:pt x="1522984" y="0"/>
                  </a:lnTo>
                  <a:close/>
                </a:path>
              </a:pathLst>
            </a:custGeom>
            <a:solidFill>
              <a:srgbClr val="D2471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890515" y="3131820"/>
              <a:ext cx="1626235" cy="1031875"/>
            </a:xfrm>
            <a:custGeom>
              <a:avLst/>
              <a:gdLst/>
              <a:ahLst/>
              <a:cxnLst/>
              <a:rect l="l" t="t" r="r" b="b"/>
              <a:pathLst>
                <a:path w="1626234" h="1031875">
                  <a:moveTo>
                    <a:pt x="0" y="103124"/>
                  </a:moveTo>
                  <a:lnTo>
                    <a:pt x="8112" y="63007"/>
                  </a:lnTo>
                  <a:lnTo>
                    <a:pt x="30226" y="30225"/>
                  </a:lnTo>
                  <a:lnTo>
                    <a:pt x="63007" y="8112"/>
                  </a:lnTo>
                  <a:lnTo>
                    <a:pt x="103124" y="0"/>
                  </a:lnTo>
                  <a:lnTo>
                    <a:pt x="1522984" y="0"/>
                  </a:lnTo>
                  <a:lnTo>
                    <a:pt x="1563100" y="8112"/>
                  </a:lnTo>
                  <a:lnTo>
                    <a:pt x="1595882" y="30225"/>
                  </a:lnTo>
                  <a:lnTo>
                    <a:pt x="1617995" y="63007"/>
                  </a:lnTo>
                  <a:lnTo>
                    <a:pt x="1626108" y="103124"/>
                  </a:lnTo>
                  <a:lnTo>
                    <a:pt x="1626108" y="928623"/>
                  </a:lnTo>
                  <a:lnTo>
                    <a:pt x="1617995" y="968740"/>
                  </a:lnTo>
                  <a:lnTo>
                    <a:pt x="1595882" y="1001521"/>
                  </a:lnTo>
                  <a:lnTo>
                    <a:pt x="1563100" y="1023635"/>
                  </a:lnTo>
                  <a:lnTo>
                    <a:pt x="1522984" y="1031747"/>
                  </a:lnTo>
                  <a:lnTo>
                    <a:pt x="103124" y="1031747"/>
                  </a:lnTo>
                  <a:lnTo>
                    <a:pt x="63007" y="1023635"/>
                  </a:lnTo>
                  <a:lnTo>
                    <a:pt x="30225" y="1001521"/>
                  </a:lnTo>
                  <a:lnTo>
                    <a:pt x="8112" y="968740"/>
                  </a:lnTo>
                  <a:lnTo>
                    <a:pt x="0" y="928623"/>
                  </a:lnTo>
                  <a:lnTo>
                    <a:pt x="0" y="103124"/>
                  </a:lnTo>
                  <a:close/>
                </a:path>
              </a:pathLst>
            </a:custGeom>
            <a:ln w="1219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071871" y="3304032"/>
              <a:ext cx="1626235" cy="1031875"/>
            </a:xfrm>
            <a:custGeom>
              <a:avLst/>
              <a:gdLst/>
              <a:ahLst/>
              <a:cxnLst/>
              <a:rect l="l" t="t" r="r" b="b"/>
              <a:pathLst>
                <a:path w="1626234" h="1031875">
                  <a:moveTo>
                    <a:pt x="1522983" y="0"/>
                  </a:moveTo>
                  <a:lnTo>
                    <a:pt x="103124" y="0"/>
                  </a:lnTo>
                  <a:lnTo>
                    <a:pt x="63007" y="8112"/>
                  </a:lnTo>
                  <a:lnTo>
                    <a:pt x="30225" y="30225"/>
                  </a:lnTo>
                  <a:lnTo>
                    <a:pt x="8112" y="63007"/>
                  </a:lnTo>
                  <a:lnTo>
                    <a:pt x="0" y="103123"/>
                  </a:lnTo>
                  <a:lnTo>
                    <a:pt x="0" y="928623"/>
                  </a:lnTo>
                  <a:lnTo>
                    <a:pt x="8112" y="968740"/>
                  </a:lnTo>
                  <a:lnTo>
                    <a:pt x="30225" y="1001521"/>
                  </a:lnTo>
                  <a:lnTo>
                    <a:pt x="63007" y="1023635"/>
                  </a:lnTo>
                  <a:lnTo>
                    <a:pt x="103124" y="1031747"/>
                  </a:lnTo>
                  <a:lnTo>
                    <a:pt x="1522983" y="1031747"/>
                  </a:lnTo>
                  <a:lnTo>
                    <a:pt x="1563100" y="1023635"/>
                  </a:lnTo>
                  <a:lnTo>
                    <a:pt x="1595881" y="1001521"/>
                  </a:lnTo>
                  <a:lnTo>
                    <a:pt x="1617995" y="968740"/>
                  </a:lnTo>
                  <a:lnTo>
                    <a:pt x="1626107" y="928623"/>
                  </a:lnTo>
                  <a:lnTo>
                    <a:pt x="1626107" y="103123"/>
                  </a:lnTo>
                  <a:lnTo>
                    <a:pt x="1617995" y="63007"/>
                  </a:lnTo>
                  <a:lnTo>
                    <a:pt x="1595881" y="30225"/>
                  </a:lnTo>
                  <a:lnTo>
                    <a:pt x="1563100" y="8112"/>
                  </a:lnTo>
                  <a:lnTo>
                    <a:pt x="1522983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071871" y="3304032"/>
              <a:ext cx="1626235" cy="1031875"/>
            </a:xfrm>
            <a:custGeom>
              <a:avLst/>
              <a:gdLst/>
              <a:ahLst/>
              <a:cxnLst/>
              <a:rect l="l" t="t" r="r" b="b"/>
              <a:pathLst>
                <a:path w="1626234" h="1031875">
                  <a:moveTo>
                    <a:pt x="0" y="103123"/>
                  </a:moveTo>
                  <a:lnTo>
                    <a:pt x="8112" y="63007"/>
                  </a:lnTo>
                  <a:lnTo>
                    <a:pt x="30225" y="30225"/>
                  </a:lnTo>
                  <a:lnTo>
                    <a:pt x="63007" y="8112"/>
                  </a:lnTo>
                  <a:lnTo>
                    <a:pt x="103124" y="0"/>
                  </a:lnTo>
                  <a:lnTo>
                    <a:pt x="1522983" y="0"/>
                  </a:lnTo>
                  <a:lnTo>
                    <a:pt x="1563100" y="8112"/>
                  </a:lnTo>
                  <a:lnTo>
                    <a:pt x="1595881" y="30225"/>
                  </a:lnTo>
                  <a:lnTo>
                    <a:pt x="1617995" y="63007"/>
                  </a:lnTo>
                  <a:lnTo>
                    <a:pt x="1626107" y="103123"/>
                  </a:lnTo>
                  <a:lnTo>
                    <a:pt x="1626107" y="928623"/>
                  </a:lnTo>
                  <a:lnTo>
                    <a:pt x="1617995" y="968740"/>
                  </a:lnTo>
                  <a:lnTo>
                    <a:pt x="1595881" y="1001521"/>
                  </a:lnTo>
                  <a:lnTo>
                    <a:pt x="1563100" y="1023635"/>
                  </a:lnTo>
                  <a:lnTo>
                    <a:pt x="1522983" y="1031747"/>
                  </a:lnTo>
                  <a:lnTo>
                    <a:pt x="103124" y="1031747"/>
                  </a:lnTo>
                  <a:lnTo>
                    <a:pt x="63007" y="1023635"/>
                  </a:lnTo>
                  <a:lnTo>
                    <a:pt x="30225" y="1001521"/>
                  </a:lnTo>
                  <a:lnTo>
                    <a:pt x="8112" y="968740"/>
                  </a:lnTo>
                  <a:lnTo>
                    <a:pt x="0" y="928623"/>
                  </a:lnTo>
                  <a:lnTo>
                    <a:pt x="0" y="103123"/>
                  </a:lnTo>
                  <a:close/>
                </a:path>
              </a:pathLst>
            </a:custGeom>
            <a:ln w="12191">
              <a:solidFill>
                <a:srgbClr val="D2471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" name="object 29"/>
          <p:cNvSpPr txBox="1"/>
          <p:nvPr/>
        </p:nvSpPr>
        <p:spPr>
          <a:xfrm>
            <a:off x="5341365" y="3498544"/>
            <a:ext cx="1087120" cy="5956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2240"/>
              </a:lnSpc>
              <a:spcBef>
                <a:spcPts val="105"/>
              </a:spcBef>
            </a:pPr>
            <a:r>
              <a:rPr sz="2000" spc="-10" dirty="0">
                <a:latin typeface="Arial"/>
                <a:cs typeface="Arial"/>
              </a:rPr>
              <a:t>A</a:t>
            </a:r>
            <a:r>
              <a:rPr sz="2000" dirty="0">
                <a:latin typeface="Arial"/>
                <a:cs typeface="Arial"/>
              </a:rPr>
              <a:t>lgebraic</a:t>
            </a:r>
            <a:endParaRPr sz="2000">
              <a:latin typeface="Arial"/>
              <a:cs typeface="Arial"/>
            </a:endParaRPr>
          </a:p>
          <a:p>
            <a:pPr marL="119380">
              <a:lnSpc>
                <a:spcPts val="2240"/>
              </a:lnSpc>
            </a:pPr>
            <a:r>
              <a:rPr sz="2000" dirty="0">
                <a:latin typeface="Arial"/>
                <a:cs typeface="Arial"/>
              </a:rPr>
              <a:t>method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30" name="object 30"/>
          <p:cNvGrpSpPr/>
          <p:nvPr/>
        </p:nvGrpSpPr>
        <p:grpSpPr>
          <a:xfrm>
            <a:off x="2896870" y="4631182"/>
            <a:ext cx="1820545" cy="1216660"/>
            <a:chOff x="2896870" y="4631182"/>
            <a:chExt cx="1820545" cy="1216660"/>
          </a:xfrm>
        </p:grpSpPr>
        <p:sp>
          <p:nvSpPr>
            <p:cNvPr id="31" name="object 31"/>
            <p:cNvSpPr/>
            <p:nvPr/>
          </p:nvSpPr>
          <p:spPr>
            <a:xfrm>
              <a:off x="2903220" y="4637532"/>
              <a:ext cx="1626235" cy="1031875"/>
            </a:xfrm>
            <a:custGeom>
              <a:avLst/>
              <a:gdLst/>
              <a:ahLst/>
              <a:cxnLst/>
              <a:rect l="l" t="t" r="r" b="b"/>
              <a:pathLst>
                <a:path w="1626235" h="1031875">
                  <a:moveTo>
                    <a:pt x="1522983" y="0"/>
                  </a:moveTo>
                  <a:lnTo>
                    <a:pt x="103124" y="0"/>
                  </a:lnTo>
                  <a:lnTo>
                    <a:pt x="63007" y="8112"/>
                  </a:lnTo>
                  <a:lnTo>
                    <a:pt x="30226" y="30226"/>
                  </a:lnTo>
                  <a:lnTo>
                    <a:pt x="8112" y="63007"/>
                  </a:lnTo>
                  <a:lnTo>
                    <a:pt x="0" y="103124"/>
                  </a:lnTo>
                  <a:lnTo>
                    <a:pt x="0" y="928624"/>
                  </a:lnTo>
                  <a:lnTo>
                    <a:pt x="8112" y="968756"/>
                  </a:lnTo>
                  <a:lnTo>
                    <a:pt x="30225" y="1001536"/>
                  </a:lnTo>
                  <a:lnTo>
                    <a:pt x="63007" y="1023641"/>
                  </a:lnTo>
                  <a:lnTo>
                    <a:pt x="103124" y="1031748"/>
                  </a:lnTo>
                  <a:lnTo>
                    <a:pt x="1522983" y="1031748"/>
                  </a:lnTo>
                  <a:lnTo>
                    <a:pt x="1563100" y="1023641"/>
                  </a:lnTo>
                  <a:lnTo>
                    <a:pt x="1595882" y="1001536"/>
                  </a:lnTo>
                  <a:lnTo>
                    <a:pt x="1617995" y="968756"/>
                  </a:lnTo>
                  <a:lnTo>
                    <a:pt x="1626108" y="928624"/>
                  </a:lnTo>
                  <a:lnTo>
                    <a:pt x="1626108" y="103124"/>
                  </a:lnTo>
                  <a:lnTo>
                    <a:pt x="1617995" y="63007"/>
                  </a:lnTo>
                  <a:lnTo>
                    <a:pt x="1595882" y="30226"/>
                  </a:lnTo>
                  <a:lnTo>
                    <a:pt x="1563100" y="8112"/>
                  </a:lnTo>
                  <a:lnTo>
                    <a:pt x="1522983" y="0"/>
                  </a:lnTo>
                  <a:close/>
                </a:path>
              </a:pathLst>
            </a:custGeom>
            <a:solidFill>
              <a:srgbClr val="D2471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2903220" y="4637532"/>
              <a:ext cx="1626235" cy="1031875"/>
            </a:xfrm>
            <a:custGeom>
              <a:avLst/>
              <a:gdLst/>
              <a:ahLst/>
              <a:cxnLst/>
              <a:rect l="l" t="t" r="r" b="b"/>
              <a:pathLst>
                <a:path w="1626235" h="1031875">
                  <a:moveTo>
                    <a:pt x="0" y="103124"/>
                  </a:moveTo>
                  <a:lnTo>
                    <a:pt x="8112" y="63007"/>
                  </a:lnTo>
                  <a:lnTo>
                    <a:pt x="30226" y="30226"/>
                  </a:lnTo>
                  <a:lnTo>
                    <a:pt x="63007" y="8112"/>
                  </a:lnTo>
                  <a:lnTo>
                    <a:pt x="103124" y="0"/>
                  </a:lnTo>
                  <a:lnTo>
                    <a:pt x="1522983" y="0"/>
                  </a:lnTo>
                  <a:lnTo>
                    <a:pt x="1563100" y="8112"/>
                  </a:lnTo>
                  <a:lnTo>
                    <a:pt x="1595882" y="30226"/>
                  </a:lnTo>
                  <a:lnTo>
                    <a:pt x="1617995" y="63007"/>
                  </a:lnTo>
                  <a:lnTo>
                    <a:pt x="1626108" y="103124"/>
                  </a:lnTo>
                  <a:lnTo>
                    <a:pt x="1626108" y="928624"/>
                  </a:lnTo>
                  <a:lnTo>
                    <a:pt x="1617995" y="968756"/>
                  </a:lnTo>
                  <a:lnTo>
                    <a:pt x="1595882" y="1001536"/>
                  </a:lnTo>
                  <a:lnTo>
                    <a:pt x="1563100" y="1023641"/>
                  </a:lnTo>
                  <a:lnTo>
                    <a:pt x="1522983" y="1031748"/>
                  </a:lnTo>
                  <a:lnTo>
                    <a:pt x="103124" y="1031748"/>
                  </a:lnTo>
                  <a:lnTo>
                    <a:pt x="63007" y="1023641"/>
                  </a:lnTo>
                  <a:lnTo>
                    <a:pt x="30225" y="1001536"/>
                  </a:lnTo>
                  <a:lnTo>
                    <a:pt x="8112" y="968756"/>
                  </a:lnTo>
                  <a:lnTo>
                    <a:pt x="0" y="928624"/>
                  </a:lnTo>
                  <a:lnTo>
                    <a:pt x="0" y="103124"/>
                  </a:lnTo>
                  <a:close/>
                </a:path>
              </a:pathLst>
            </a:custGeom>
            <a:ln w="1219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3084576" y="4808220"/>
              <a:ext cx="1626235" cy="1033780"/>
            </a:xfrm>
            <a:custGeom>
              <a:avLst/>
              <a:gdLst/>
              <a:ahLst/>
              <a:cxnLst/>
              <a:rect l="l" t="t" r="r" b="b"/>
              <a:pathLst>
                <a:path w="1626235" h="1033779">
                  <a:moveTo>
                    <a:pt x="1522729" y="0"/>
                  </a:moveTo>
                  <a:lnTo>
                    <a:pt x="103378" y="0"/>
                  </a:lnTo>
                  <a:lnTo>
                    <a:pt x="63115" y="8116"/>
                  </a:lnTo>
                  <a:lnTo>
                    <a:pt x="30257" y="30257"/>
                  </a:lnTo>
                  <a:lnTo>
                    <a:pt x="8116" y="63115"/>
                  </a:lnTo>
                  <a:lnTo>
                    <a:pt x="0" y="103377"/>
                  </a:lnTo>
                  <a:lnTo>
                    <a:pt x="0" y="929944"/>
                  </a:lnTo>
                  <a:lnTo>
                    <a:pt x="8116" y="970162"/>
                  </a:lnTo>
                  <a:lnTo>
                    <a:pt x="30257" y="1003006"/>
                  </a:lnTo>
                  <a:lnTo>
                    <a:pt x="63115" y="1025151"/>
                  </a:lnTo>
                  <a:lnTo>
                    <a:pt x="103378" y="1033271"/>
                  </a:lnTo>
                  <a:lnTo>
                    <a:pt x="1522729" y="1033271"/>
                  </a:lnTo>
                  <a:lnTo>
                    <a:pt x="1562992" y="1025151"/>
                  </a:lnTo>
                  <a:lnTo>
                    <a:pt x="1595850" y="1003006"/>
                  </a:lnTo>
                  <a:lnTo>
                    <a:pt x="1617991" y="970162"/>
                  </a:lnTo>
                  <a:lnTo>
                    <a:pt x="1626108" y="929944"/>
                  </a:lnTo>
                  <a:lnTo>
                    <a:pt x="1626108" y="103377"/>
                  </a:lnTo>
                  <a:lnTo>
                    <a:pt x="1617991" y="63115"/>
                  </a:lnTo>
                  <a:lnTo>
                    <a:pt x="1595850" y="30257"/>
                  </a:lnTo>
                  <a:lnTo>
                    <a:pt x="1562992" y="8116"/>
                  </a:lnTo>
                  <a:lnTo>
                    <a:pt x="1522729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3084576" y="4808220"/>
              <a:ext cx="1626235" cy="1033780"/>
            </a:xfrm>
            <a:custGeom>
              <a:avLst/>
              <a:gdLst/>
              <a:ahLst/>
              <a:cxnLst/>
              <a:rect l="l" t="t" r="r" b="b"/>
              <a:pathLst>
                <a:path w="1626235" h="1033779">
                  <a:moveTo>
                    <a:pt x="0" y="103377"/>
                  </a:moveTo>
                  <a:lnTo>
                    <a:pt x="8116" y="63115"/>
                  </a:lnTo>
                  <a:lnTo>
                    <a:pt x="30257" y="30257"/>
                  </a:lnTo>
                  <a:lnTo>
                    <a:pt x="63115" y="8116"/>
                  </a:lnTo>
                  <a:lnTo>
                    <a:pt x="103378" y="0"/>
                  </a:lnTo>
                  <a:lnTo>
                    <a:pt x="1522729" y="0"/>
                  </a:lnTo>
                  <a:lnTo>
                    <a:pt x="1562992" y="8116"/>
                  </a:lnTo>
                  <a:lnTo>
                    <a:pt x="1595850" y="30257"/>
                  </a:lnTo>
                  <a:lnTo>
                    <a:pt x="1617991" y="63115"/>
                  </a:lnTo>
                  <a:lnTo>
                    <a:pt x="1626108" y="103377"/>
                  </a:lnTo>
                  <a:lnTo>
                    <a:pt x="1626108" y="929944"/>
                  </a:lnTo>
                  <a:lnTo>
                    <a:pt x="1617991" y="970162"/>
                  </a:lnTo>
                  <a:lnTo>
                    <a:pt x="1595850" y="1003006"/>
                  </a:lnTo>
                  <a:lnTo>
                    <a:pt x="1562992" y="1025151"/>
                  </a:lnTo>
                  <a:lnTo>
                    <a:pt x="1522729" y="1033271"/>
                  </a:lnTo>
                  <a:lnTo>
                    <a:pt x="103378" y="1033271"/>
                  </a:lnTo>
                  <a:lnTo>
                    <a:pt x="63115" y="1025151"/>
                  </a:lnTo>
                  <a:lnTo>
                    <a:pt x="30257" y="1003006"/>
                  </a:lnTo>
                  <a:lnTo>
                    <a:pt x="8116" y="970162"/>
                  </a:lnTo>
                  <a:lnTo>
                    <a:pt x="0" y="929944"/>
                  </a:lnTo>
                  <a:lnTo>
                    <a:pt x="0" y="103377"/>
                  </a:lnTo>
                  <a:close/>
                </a:path>
              </a:pathLst>
            </a:custGeom>
            <a:ln w="12192">
              <a:solidFill>
                <a:srgbClr val="D2471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5" name="object 35"/>
          <p:cNvSpPr txBox="1"/>
          <p:nvPr/>
        </p:nvSpPr>
        <p:spPr>
          <a:xfrm>
            <a:off x="3320288" y="4873244"/>
            <a:ext cx="1155065" cy="8566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2240"/>
              </a:lnSpc>
              <a:spcBef>
                <a:spcPts val="100"/>
              </a:spcBef>
            </a:pPr>
            <a:r>
              <a:rPr sz="2000" dirty="0">
                <a:latin typeface="Arial"/>
                <a:cs typeface="Arial"/>
              </a:rPr>
              <a:t>Karl</a:t>
            </a:r>
            <a:endParaRPr sz="2000">
              <a:latin typeface="Arial"/>
              <a:cs typeface="Arial"/>
            </a:endParaRPr>
          </a:p>
          <a:p>
            <a:pPr marL="12700" marR="5080" algn="ctr">
              <a:lnSpc>
                <a:spcPts val="2060"/>
              </a:lnSpc>
              <a:spcBef>
                <a:spcPts val="195"/>
              </a:spcBef>
            </a:pPr>
            <a:r>
              <a:rPr sz="2000" dirty="0">
                <a:latin typeface="Arial"/>
                <a:cs typeface="Arial"/>
              </a:rPr>
              <a:t>Pear</a:t>
            </a:r>
            <a:r>
              <a:rPr sz="2000" spc="5" dirty="0">
                <a:latin typeface="Arial"/>
                <a:cs typeface="Arial"/>
              </a:rPr>
              <a:t>s</a:t>
            </a:r>
            <a:r>
              <a:rPr sz="2000" spc="-5" dirty="0">
                <a:latin typeface="Arial"/>
                <a:cs typeface="Arial"/>
              </a:rPr>
              <a:t>o</a:t>
            </a:r>
            <a:r>
              <a:rPr sz="2000" spc="5" dirty="0">
                <a:latin typeface="Arial"/>
                <a:cs typeface="Arial"/>
              </a:rPr>
              <a:t>n</a:t>
            </a:r>
            <a:r>
              <a:rPr sz="2000" spc="-40" dirty="0">
                <a:latin typeface="Arial"/>
                <a:cs typeface="Arial"/>
              </a:rPr>
              <a:t>’</a:t>
            </a:r>
            <a:r>
              <a:rPr sz="2000" dirty="0">
                <a:latin typeface="Arial"/>
                <a:cs typeface="Arial"/>
              </a:rPr>
              <a:t>s  method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36" name="object 36"/>
          <p:cNvGrpSpPr/>
          <p:nvPr/>
        </p:nvGrpSpPr>
        <p:grpSpPr>
          <a:xfrm>
            <a:off x="4884165" y="4631182"/>
            <a:ext cx="1820545" cy="1216660"/>
            <a:chOff x="4884165" y="4631182"/>
            <a:chExt cx="1820545" cy="1216660"/>
          </a:xfrm>
        </p:grpSpPr>
        <p:sp>
          <p:nvSpPr>
            <p:cNvPr id="37" name="object 37"/>
            <p:cNvSpPr/>
            <p:nvPr/>
          </p:nvSpPr>
          <p:spPr>
            <a:xfrm>
              <a:off x="4890515" y="4637532"/>
              <a:ext cx="1626235" cy="1031875"/>
            </a:xfrm>
            <a:custGeom>
              <a:avLst/>
              <a:gdLst/>
              <a:ahLst/>
              <a:cxnLst/>
              <a:rect l="l" t="t" r="r" b="b"/>
              <a:pathLst>
                <a:path w="1626234" h="1031875">
                  <a:moveTo>
                    <a:pt x="1522984" y="0"/>
                  </a:moveTo>
                  <a:lnTo>
                    <a:pt x="103124" y="0"/>
                  </a:lnTo>
                  <a:lnTo>
                    <a:pt x="63007" y="8112"/>
                  </a:lnTo>
                  <a:lnTo>
                    <a:pt x="30226" y="30226"/>
                  </a:lnTo>
                  <a:lnTo>
                    <a:pt x="8112" y="63007"/>
                  </a:lnTo>
                  <a:lnTo>
                    <a:pt x="0" y="103124"/>
                  </a:lnTo>
                  <a:lnTo>
                    <a:pt x="0" y="928624"/>
                  </a:lnTo>
                  <a:lnTo>
                    <a:pt x="8112" y="968756"/>
                  </a:lnTo>
                  <a:lnTo>
                    <a:pt x="30225" y="1001536"/>
                  </a:lnTo>
                  <a:lnTo>
                    <a:pt x="63007" y="1023641"/>
                  </a:lnTo>
                  <a:lnTo>
                    <a:pt x="103124" y="1031748"/>
                  </a:lnTo>
                  <a:lnTo>
                    <a:pt x="1522984" y="1031748"/>
                  </a:lnTo>
                  <a:lnTo>
                    <a:pt x="1563100" y="1023641"/>
                  </a:lnTo>
                  <a:lnTo>
                    <a:pt x="1595882" y="1001536"/>
                  </a:lnTo>
                  <a:lnTo>
                    <a:pt x="1617995" y="968756"/>
                  </a:lnTo>
                  <a:lnTo>
                    <a:pt x="1626108" y="928624"/>
                  </a:lnTo>
                  <a:lnTo>
                    <a:pt x="1626108" y="103124"/>
                  </a:lnTo>
                  <a:lnTo>
                    <a:pt x="1617995" y="63007"/>
                  </a:lnTo>
                  <a:lnTo>
                    <a:pt x="1595882" y="30226"/>
                  </a:lnTo>
                  <a:lnTo>
                    <a:pt x="1563100" y="8112"/>
                  </a:lnTo>
                  <a:lnTo>
                    <a:pt x="1522984" y="0"/>
                  </a:lnTo>
                  <a:close/>
                </a:path>
              </a:pathLst>
            </a:custGeom>
            <a:solidFill>
              <a:srgbClr val="D2471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890515" y="4637532"/>
              <a:ext cx="1626235" cy="1031875"/>
            </a:xfrm>
            <a:custGeom>
              <a:avLst/>
              <a:gdLst/>
              <a:ahLst/>
              <a:cxnLst/>
              <a:rect l="l" t="t" r="r" b="b"/>
              <a:pathLst>
                <a:path w="1626234" h="1031875">
                  <a:moveTo>
                    <a:pt x="0" y="103124"/>
                  </a:moveTo>
                  <a:lnTo>
                    <a:pt x="8112" y="63007"/>
                  </a:lnTo>
                  <a:lnTo>
                    <a:pt x="30226" y="30226"/>
                  </a:lnTo>
                  <a:lnTo>
                    <a:pt x="63007" y="8112"/>
                  </a:lnTo>
                  <a:lnTo>
                    <a:pt x="103124" y="0"/>
                  </a:lnTo>
                  <a:lnTo>
                    <a:pt x="1522984" y="0"/>
                  </a:lnTo>
                  <a:lnTo>
                    <a:pt x="1563100" y="8112"/>
                  </a:lnTo>
                  <a:lnTo>
                    <a:pt x="1595882" y="30226"/>
                  </a:lnTo>
                  <a:lnTo>
                    <a:pt x="1617995" y="63007"/>
                  </a:lnTo>
                  <a:lnTo>
                    <a:pt x="1626108" y="103124"/>
                  </a:lnTo>
                  <a:lnTo>
                    <a:pt x="1626108" y="928624"/>
                  </a:lnTo>
                  <a:lnTo>
                    <a:pt x="1617995" y="968756"/>
                  </a:lnTo>
                  <a:lnTo>
                    <a:pt x="1595882" y="1001536"/>
                  </a:lnTo>
                  <a:lnTo>
                    <a:pt x="1563100" y="1023641"/>
                  </a:lnTo>
                  <a:lnTo>
                    <a:pt x="1522984" y="1031748"/>
                  </a:lnTo>
                  <a:lnTo>
                    <a:pt x="103124" y="1031748"/>
                  </a:lnTo>
                  <a:lnTo>
                    <a:pt x="63007" y="1023641"/>
                  </a:lnTo>
                  <a:lnTo>
                    <a:pt x="30225" y="1001536"/>
                  </a:lnTo>
                  <a:lnTo>
                    <a:pt x="8112" y="968756"/>
                  </a:lnTo>
                  <a:lnTo>
                    <a:pt x="0" y="928624"/>
                  </a:lnTo>
                  <a:lnTo>
                    <a:pt x="0" y="103124"/>
                  </a:lnTo>
                  <a:close/>
                </a:path>
              </a:pathLst>
            </a:custGeom>
            <a:ln w="1219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071871" y="4808220"/>
              <a:ext cx="1626235" cy="1033780"/>
            </a:xfrm>
            <a:custGeom>
              <a:avLst/>
              <a:gdLst/>
              <a:ahLst/>
              <a:cxnLst/>
              <a:rect l="l" t="t" r="r" b="b"/>
              <a:pathLst>
                <a:path w="1626234" h="1033779">
                  <a:moveTo>
                    <a:pt x="1522729" y="0"/>
                  </a:moveTo>
                  <a:lnTo>
                    <a:pt x="103377" y="0"/>
                  </a:lnTo>
                  <a:lnTo>
                    <a:pt x="63115" y="8116"/>
                  </a:lnTo>
                  <a:lnTo>
                    <a:pt x="30257" y="30257"/>
                  </a:lnTo>
                  <a:lnTo>
                    <a:pt x="8116" y="63115"/>
                  </a:lnTo>
                  <a:lnTo>
                    <a:pt x="0" y="103377"/>
                  </a:lnTo>
                  <a:lnTo>
                    <a:pt x="0" y="929944"/>
                  </a:lnTo>
                  <a:lnTo>
                    <a:pt x="8116" y="970162"/>
                  </a:lnTo>
                  <a:lnTo>
                    <a:pt x="30257" y="1003006"/>
                  </a:lnTo>
                  <a:lnTo>
                    <a:pt x="63115" y="1025151"/>
                  </a:lnTo>
                  <a:lnTo>
                    <a:pt x="103377" y="1033271"/>
                  </a:lnTo>
                  <a:lnTo>
                    <a:pt x="1522729" y="1033271"/>
                  </a:lnTo>
                  <a:lnTo>
                    <a:pt x="1562992" y="1025151"/>
                  </a:lnTo>
                  <a:lnTo>
                    <a:pt x="1595850" y="1003006"/>
                  </a:lnTo>
                  <a:lnTo>
                    <a:pt x="1617991" y="970162"/>
                  </a:lnTo>
                  <a:lnTo>
                    <a:pt x="1626107" y="929944"/>
                  </a:lnTo>
                  <a:lnTo>
                    <a:pt x="1626107" y="103377"/>
                  </a:lnTo>
                  <a:lnTo>
                    <a:pt x="1617991" y="63115"/>
                  </a:lnTo>
                  <a:lnTo>
                    <a:pt x="1595850" y="30257"/>
                  </a:lnTo>
                  <a:lnTo>
                    <a:pt x="1562992" y="8116"/>
                  </a:lnTo>
                  <a:lnTo>
                    <a:pt x="1522729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071871" y="4808220"/>
              <a:ext cx="1626235" cy="1033780"/>
            </a:xfrm>
            <a:custGeom>
              <a:avLst/>
              <a:gdLst/>
              <a:ahLst/>
              <a:cxnLst/>
              <a:rect l="l" t="t" r="r" b="b"/>
              <a:pathLst>
                <a:path w="1626234" h="1033779">
                  <a:moveTo>
                    <a:pt x="0" y="103377"/>
                  </a:moveTo>
                  <a:lnTo>
                    <a:pt x="8116" y="63115"/>
                  </a:lnTo>
                  <a:lnTo>
                    <a:pt x="30257" y="30257"/>
                  </a:lnTo>
                  <a:lnTo>
                    <a:pt x="63115" y="8116"/>
                  </a:lnTo>
                  <a:lnTo>
                    <a:pt x="103377" y="0"/>
                  </a:lnTo>
                  <a:lnTo>
                    <a:pt x="1522729" y="0"/>
                  </a:lnTo>
                  <a:lnTo>
                    <a:pt x="1562992" y="8116"/>
                  </a:lnTo>
                  <a:lnTo>
                    <a:pt x="1595850" y="30257"/>
                  </a:lnTo>
                  <a:lnTo>
                    <a:pt x="1617991" y="63115"/>
                  </a:lnTo>
                  <a:lnTo>
                    <a:pt x="1626107" y="103377"/>
                  </a:lnTo>
                  <a:lnTo>
                    <a:pt x="1626107" y="929944"/>
                  </a:lnTo>
                  <a:lnTo>
                    <a:pt x="1617991" y="970162"/>
                  </a:lnTo>
                  <a:lnTo>
                    <a:pt x="1595850" y="1003006"/>
                  </a:lnTo>
                  <a:lnTo>
                    <a:pt x="1562992" y="1025151"/>
                  </a:lnTo>
                  <a:lnTo>
                    <a:pt x="1522729" y="1033271"/>
                  </a:lnTo>
                  <a:lnTo>
                    <a:pt x="103377" y="1033271"/>
                  </a:lnTo>
                  <a:lnTo>
                    <a:pt x="63115" y="1025151"/>
                  </a:lnTo>
                  <a:lnTo>
                    <a:pt x="30257" y="1003006"/>
                  </a:lnTo>
                  <a:lnTo>
                    <a:pt x="8116" y="970162"/>
                  </a:lnTo>
                  <a:lnTo>
                    <a:pt x="0" y="929944"/>
                  </a:lnTo>
                  <a:lnTo>
                    <a:pt x="0" y="103377"/>
                  </a:lnTo>
                  <a:close/>
                </a:path>
              </a:pathLst>
            </a:custGeom>
            <a:ln w="12192">
              <a:solidFill>
                <a:srgbClr val="D2471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1" name="object 41"/>
          <p:cNvSpPr txBox="1"/>
          <p:nvPr/>
        </p:nvSpPr>
        <p:spPr>
          <a:xfrm>
            <a:off x="5448046" y="5004561"/>
            <a:ext cx="874394" cy="594995"/>
          </a:xfrm>
          <a:prstGeom prst="rect">
            <a:avLst/>
          </a:prstGeom>
        </p:spPr>
        <p:txBody>
          <a:bodyPr vert="horz" wrap="square" lIns="0" tIns="55880" rIns="0" bIns="0" rtlCol="0">
            <a:spAutoFit/>
          </a:bodyPr>
          <a:lstStyle/>
          <a:p>
            <a:pPr marL="12700" marR="5080" indent="126364">
              <a:lnSpc>
                <a:spcPts val="2080"/>
              </a:lnSpc>
              <a:spcBef>
                <a:spcPts val="440"/>
              </a:spcBef>
            </a:pPr>
            <a:r>
              <a:rPr sz="2000" dirty="0">
                <a:latin typeface="Arial"/>
                <a:cs typeface="Arial"/>
              </a:rPr>
              <a:t>Rank  method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42" name="object 42"/>
          <p:cNvGrpSpPr/>
          <p:nvPr/>
        </p:nvGrpSpPr>
        <p:grpSpPr>
          <a:xfrm>
            <a:off x="6871716" y="4631435"/>
            <a:ext cx="1819910" cy="1216660"/>
            <a:chOff x="6871716" y="4631435"/>
            <a:chExt cx="1819910" cy="1216660"/>
          </a:xfrm>
        </p:grpSpPr>
        <p:sp>
          <p:nvSpPr>
            <p:cNvPr id="43" name="object 43"/>
            <p:cNvSpPr/>
            <p:nvPr/>
          </p:nvSpPr>
          <p:spPr>
            <a:xfrm>
              <a:off x="6877812" y="4637531"/>
              <a:ext cx="1626235" cy="1031875"/>
            </a:xfrm>
            <a:custGeom>
              <a:avLst/>
              <a:gdLst/>
              <a:ahLst/>
              <a:cxnLst/>
              <a:rect l="l" t="t" r="r" b="b"/>
              <a:pathLst>
                <a:path w="1626234" h="1031875">
                  <a:moveTo>
                    <a:pt x="1522984" y="0"/>
                  </a:moveTo>
                  <a:lnTo>
                    <a:pt x="103124" y="0"/>
                  </a:lnTo>
                  <a:lnTo>
                    <a:pt x="63007" y="8112"/>
                  </a:lnTo>
                  <a:lnTo>
                    <a:pt x="30225" y="30226"/>
                  </a:lnTo>
                  <a:lnTo>
                    <a:pt x="8112" y="63007"/>
                  </a:lnTo>
                  <a:lnTo>
                    <a:pt x="0" y="103124"/>
                  </a:lnTo>
                  <a:lnTo>
                    <a:pt x="0" y="928624"/>
                  </a:lnTo>
                  <a:lnTo>
                    <a:pt x="8112" y="968756"/>
                  </a:lnTo>
                  <a:lnTo>
                    <a:pt x="30226" y="1001536"/>
                  </a:lnTo>
                  <a:lnTo>
                    <a:pt x="63007" y="1023641"/>
                  </a:lnTo>
                  <a:lnTo>
                    <a:pt x="103124" y="1031748"/>
                  </a:lnTo>
                  <a:lnTo>
                    <a:pt x="1522984" y="1031748"/>
                  </a:lnTo>
                  <a:lnTo>
                    <a:pt x="1563100" y="1023641"/>
                  </a:lnTo>
                  <a:lnTo>
                    <a:pt x="1595882" y="1001536"/>
                  </a:lnTo>
                  <a:lnTo>
                    <a:pt x="1617995" y="968756"/>
                  </a:lnTo>
                  <a:lnTo>
                    <a:pt x="1626108" y="928624"/>
                  </a:lnTo>
                  <a:lnTo>
                    <a:pt x="1626108" y="103124"/>
                  </a:lnTo>
                  <a:lnTo>
                    <a:pt x="1617995" y="63007"/>
                  </a:lnTo>
                  <a:lnTo>
                    <a:pt x="1595882" y="30226"/>
                  </a:lnTo>
                  <a:lnTo>
                    <a:pt x="1563100" y="8112"/>
                  </a:lnTo>
                  <a:lnTo>
                    <a:pt x="1522984" y="0"/>
                  </a:lnTo>
                  <a:close/>
                </a:path>
              </a:pathLst>
            </a:custGeom>
            <a:solidFill>
              <a:srgbClr val="D2471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6877812" y="4637531"/>
              <a:ext cx="1626235" cy="1031875"/>
            </a:xfrm>
            <a:custGeom>
              <a:avLst/>
              <a:gdLst/>
              <a:ahLst/>
              <a:cxnLst/>
              <a:rect l="l" t="t" r="r" b="b"/>
              <a:pathLst>
                <a:path w="1626234" h="1031875">
                  <a:moveTo>
                    <a:pt x="0" y="103124"/>
                  </a:moveTo>
                  <a:lnTo>
                    <a:pt x="8112" y="63007"/>
                  </a:lnTo>
                  <a:lnTo>
                    <a:pt x="30225" y="30226"/>
                  </a:lnTo>
                  <a:lnTo>
                    <a:pt x="63007" y="8112"/>
                  </a:lnTo>
                  <a:lnTo>
                    <a:pt x="103124" y="0"/>
                  </a:lnTo>
                  <a:lnTo>
                    <a:pt x="1522984" y="0"/>
                  </a:lnTo>
                  <a:lnTo>
                    <a:pt x="1563100" y="8112"/>
                  </a:lnTo>
                  <a:lnTo>
                    <a:pt x="1595882" y="30226"/>
                  </a:lnTo>
                  <a:lnTo>
                    <a:pt x="1617995" y="63007"/>
                  </a:lnTo>
                  <a:lnTo>
                    <a:pt x="1626108" y="103124"/>
                  </a:lnTo>
                  <a:lnTo>
                    <a:pt x="1626108" y="928624"/>
                  </a:lnTo>
                  <a:lnTo>
                    <a:pt x="1617995" y="968756"/>
                  </a:lnTo>
                  <a:lnTo>
                    <a:pt x="1595882" y="1001536"/>
                  </a:lnTo>
                  <a:lnTo>
                    <a:pt x="1563100" y="1023641"/>
                  </a:lnTo>
                  <a:lnTo>
                    <a:pt x="1522984" y="1031748"/>
                  </a:lnTo>
                  <a:lnTo>
                    <a:pt x="103124" y="1031748"/>
                  </a:lnTo>
                  <a:lnTo>
                    <a:pt x="63007" y="1023641"/>
                  </a:lnTo>
                  <a:lnTo>
                    <a:pt x="30226" y="1001536"/>
                  </a:lnTo>
                  <a:lnTo>
                    <a:pt x="8112" y="968756"/>
                  </a:lnTo>
                  <a:lnTo>
                    <a:pt x="0" y="928624"/>
                  </a:lnTo>
                  <a:lnTo>
                    <a:pt x="0" y="103124"/>
                  </a:lnTo>
                  <a:close/>
                </a:path>
              </a:pathLst>
            </a:custGeom>
            <a:ln w="1219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7059168" y="4808219"/>
              <a:ext cx="1626235" cy="1033780"/>
            </a:xfrm>
            <a:custGeom>
              <a:avLst/>
              <a:gdLst/>
              <a:ahLst/>
              <a:cxnLst/>
              <a:rect l="l" t="t" r="r" b="b"/>
              <a:pathLst>
                <a:path w="1626234" h="1033779">
                  <a:moveTo>
                    <a:pt x="1522729" y="0"/>
                  </a:moveTo>
                  <a:lnTo>
                    <a:pt x="103377" y="0"/>
                  </a:lnTo>
                  <a:lnTo>
                    <a:pt x="63115" y="8116"/>
                  </a:lnTo>
                  <a:lnTo>
                    <a:pt x="30257" y="30257"/>
                  </a:lnTo>
                  <a:lnTo>
                    <a:pt x="8116" y="63115"/>
                  </a:lnTo>
                  <a:lnTo>
                    <a:pt x="0" y="103377"/>
                  </a:lnTo>
                  <a:lnTo>
                    <a:pt x="0" y="929944"/>
                  </a:lnTo>
                  <a:lnTo>
                    <a:pt x="8116" y="970162"/>
                  </a:lnTo>
                  <a:lnTo>
                    <a:pt x="30257" y="1003006"/>
                  </a:lnTo>
                  <a:lnTo>
                    <a:pt x="63115" y="1025151"/>
                  </a:lnTo>
                  <a:lnTo>
                    <a:pt x="103377" y="1033271"/>
                  </a:lnTo>
                  <a:lnTo>
                    <a:pt x="1522729" y="1033271"/>
                  </a:lnTo>
                  <a:lnTo>
                    <a:pt x="1562992" y="1025151"/>
                  </a:lnTo>
                  <a:lnTo>
                    <a:pt x="1595850" y="1003006"/>
                  </a:lnTo>
                  <a:lnTo>
                    <a:pt x="1617991" y="970162"/>
                  </a:lnTo>
                  <a:lnTo>
                    <a:pt x="1626107" y="929944"/>
                  </a:lnTo>
                  <a:lnTo>
                    <a:pt x="1626107" y="103377"/>
                  </a:lnTo>
                  <a:lnTo>
                    <a:pt x="1617991" y="63115"/>
                  </a:lnTo>
                  <a:lnTo>
                    <a:pt x="1595850" y="30257"/>
                  </a:lnTo>
                  <a:lnTo>
                    <a:pt x="1562992" y="8116"/>
                  </a:lnTo>
                  <a:lnTo>
                    <a:pt x="1522729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7059168" y="4808219"/>
              <a:ext cx="1626235" cy="1033780"/>
            </a:xfrm>
            <a:custGeom>
              <a:avLst/>
              <a:gdLst/>
              <a:ahLst/>
              <a:cxnLst/>
              <a:rect l="l" t="t" r="r" b="b"/>
              <a:pathLst>
                <a:path w="1626234" h="1033779">
                  <a:moveTo>
                    <a:pt x="0" y="103377"/>
                  </a:moveTo>
                  <a:lnTo>
                    <a:pt x="8116" y="63115"/>
                  </a:lnTo>
                  <a:lnTo>
                    <a:pt x="30257" y="30257"/>
                  </a:lnTo>
                  <a:lnTo>
                    <a:pt x="63115" y="8116"/>
                  </a:lnTo>
                  <a:lnTo>
                    <a:pt x="103377" y="0"/>
                  </a:lnTo>
                  <a:lnTo>
                    <a:pt x="1522729" y="0"/>
                  </a:lnTo>
                  <a:lnTo>
                    <a:pt x="1562992" y="8116"/>
                  </a:lnTo>
                  <a:lnTo>
                    <a:pt x="1595850" y="30257"/>
                  </a:lnTo>
                  <a:lnTo>
                    <a:pt x="1617991" y="63115"/>
                  </a:lnTo>
                  <a:lnTo>
                    <a:pt x="1626107" y="103377"/>
                  </a:lnTo>
                  <a:lnTo>
                    <a:pt x="1626107" y="929944"/>
                  </a:lnTo>
                  <a:lnTo>
                    <a:pt x="1617991" y="970162"/>
                  </a:lnTo>
                  <a:lnTo>
                    <a:pt x="1595850" y="1003006"/>
                  </a:lnTo>
                  <a:lnTo>
                    <a:pt x="1562992" y="1025151"/>
                  </a:lnTo>
                  <a:lnTo>
                    <a:pt x="1522729" y="1033271"/>
                  </a:lnTo>
                  <a:lnTo>
                    <a:pt x="103377" y="1033271"/>
                  </a:lnTo>
                  <a:lnTo>
                    <a:pt x="63115" y="1025151"/>
                  </a:lnTo>
                  <a:lnTo>
                    <a:pt x="30257" y="1003006"/>
                  </a:lnTo>
                  <a:lnTo>
                    <a:pt x="8116" y="970162"/>
                  </a:lnTo>
                  <a:lnTo>
                    <a:pt x="0" y="929944"/>
                  </a:lnTo>
                  <a:lnTo>
                    <a:pt x="0" y="103377"/>
                  </a:lnTo>
                  <a:close/>
                </a:path>
              </a:pathLst>
            </a:custGeom>
            <a:ln w="12192">
              <a:solidFill>
                <a:srgbClr val="D2471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7" name="object 47"/>
          <p:cNvSpPr txBox="1"/>
          <p:nvPr/>
        </p:nvSpPr>
        <p:spPr>
          <a:xfrm>
            <a:off x="7229602" y="5004561"/>
            <a:ext cx="1285240" cy="594995"/>
          </a:xfrm>
          <a:prstGeom prst="rect">
            <a:avLst/>
          </a:prstGeom>
        </p:spPr>
        <p:txBody>
          <a:bodyPr vert="horz" wrap="square" lIns="0" tIns="55880" rIns="0" bIns="0" rtlCol="0">
            <a:spAutoFit/>
          </a:bodyPr>
          <a:lstStyle/>
          <a:p>
            <a:pPr marL="132715" marR="5080" indent="-120650">
              <a:lnSpc>
                <a:spcPts val="2080"/>
              </a:lnSpc>
              <a:spcBef>
                <a:spcPts val="440"/>
              </a:spcBef>
            </a:pPr>
            <a:r>
              <a:rPr sz="2000" dirty="0">
                <a:latin typeface="Arial"/>
                <a:cs typeface="Arial"/>
              </a:rPr>
              <a:t>Con</a:t>
            </a:r>
            <a:r>
              <a:rPr sz="2000" spc="5" dirty="0">
                <a:latin typeface="Arial"/>
                <a:cs typeface="Arial"/>
              </a:rPr>
              <a:t>c</a:t>
            </a:r>
            <a:r>
              <a:rPr sz="2000" dirty="0">
                <a:latin typeface="Arial"/>
                <a:cs typeface="Arial"/>
              </a:rPr>
              <a:t>urre</a:t>
            </a:r>
            <a:r>
              <a:rPr sz="2000" spc="-10" dirty="0">
                <a:latin typeface="Arial"/>
                <a:cs typeface="Arial"/>
              </a:rPr>
              <a:t>n</a:t>
            </a:r>
            <a:r>
              <a:rPr sz="2000" dirty="0">
                <a:latin typeface="Arial"/>
                <a:cs typeface="Arial"/>
              </a:rPr>
              <a:t>t  deviation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687450"/>
            <a:ext cx="510540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0" dirty="0">
                <a:latin typeface="Times New Roman"/>
                <a:cs typeface="Times New Roman"/>
              </a:rPr>
              <a:t>Definition </a:t>
            </a:r>
            <a:r>
              <a:rPr sz="4000" b="0" spc="-5" dirty="0">
                <a:latin typeface="Times New Roman"/>
                <a:cs typeface="Times New Roman"/>
              </a:rPr>
              <a:t>of</a:t>
            </a:r>
            <a:r>
              <a:rPr sz="4000" b="0" spc="-50" dirty="0">
                <a:latin typeface="Times New Roman"/>
                <a:cs typeface="Times New Roman"/>
              </a:rPr>
              <a:t> </a:t>
            </a:r>
            <a:r>
              <a:rPr sz="4000" b="0" spc="-5" dirty="0">
                <a:latin typeface="Times New Roman"/>
                <a:cs typeface="Times New Roman"/>
              </a:rPr>
              <a:t>Correlation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93444" y="1773377"/>
            <a:ext cx="7617459" cy="38982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6385" marR="5080" indent="-274320" algn="just">
              <a:lnSpc>
                <a:spcPct val="100000"/>
              </a:lnSpc>
              <a:spcBef>
                <a:spcPts val="105"/>
              </a:spcBef>
              <a:buClr>
                <a:srgbClr val="D24717"/>
              </a:buClr>
              <a:buSzPct val="84615"/>
              <a:buFont typeface="Arial"/>
              <a:buChar char=""/>
              <a:tabLst>
                <a:tab pos="287020" algn="l"/>
              </a:tabLst>
            </a:pPr>
            <a:r>
              <a:rPr sz="2600" spc="-5" dirty="0">
                <a:latin typeface="Times New Roman"/>
                <a:cs typeface="Times New Roman"/>
              </a:rPr>
              <a:t>Correlation is </a:t>
            </a:r>
            <a:r>
              <a:rPr sz="2600" dirty="0">
                <a:latin typeface="Times New Roman"/>
                <a:cs typeface="Times New Roman"/>
              </a:rPr>
              <a:t>the degree of </a:t>
            </a:r>
            <a:r>
              <a:rPr sz="2600" spc="-5" dirty="0">
                <a:latin typeface="Times New Roman"/>
                <a:cs typeface="Times New Roman"/>
              </a:rPr>
              <a:t>association between two </a:t>
            </a:r>
            <a:r>
              <a:rPr sz="2600" spc="-185" dirty="0">
                <a:latin typeface="Times New Roman"/>
                <a:cs typeface="Times New Roman"/>
              </a:rPr>
              <a:t>or  </a:t>
            </a:r>
            <a:r>
              <a:rPr sz="2600" spc="-5" dirty="0">
                <a:latin typeface="Times New Roman"/>
                <a:cs typeface="Times New Roman"/>
              </a:rPr>
              <a:t>more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variables.</a:t>
            </a:r>
            <a:endParaRPr sz="2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D24717"/>
              </a:buClr>
              <a:buFont typeface="Arial"/>
              <a:buChar char=""/>
            </a:pPr>
            <a:endParaRPr sz="3750">
              <a:latin typeface="Times New Roman"/>
              <a:cs typeface="Times New Roman"/>
            </a:endParaRPr>
          </a:p>
          <a:p>
            <a:pPr marL="286385" marR="7620" indent="-274320" algn="just">
              <a:lnSpc>
                <a:spcPct val="100000"/>
              </a:lnSpc>
              <a:buClr>
                <a:srgbClr val="D24717"/>
              </a:buClr>
              <a:buSzPct val="84615"/>
              <a:buFont typeface="Arial"/>
              <a:buChar char=""/>
              <a:tabLst>
                <a:tab pos="287020" algn="l"/>
              </a:tabLst>
            </a:pPr>
            <a:r>
              <a:rPr sz="2600" spc="-5" dirty="0">
                <a:latin typeface="Times New Roman"/>
                <a:cs typeface="Times New Roman"/>
              </a:rPr>
              <a:t>If </a:t>
            </a:r>
            <a:r>
              <a:rPr sz="2600" dirty="0">
                <a:latin typeface="Times New Roman"/>
                <a:cs typeface="Times New Roman"/>
              </a:rPr>
              <a:t>two or </a:t>
            </a:r>
            <a:r>
              <a:rPr sz="2600" spc="-5" dirty="0">
                <a:latin typeface="Times New Roman"/>
                <a:cs typeface="Times New Roman"/>
              </a:rPr>
              <a:t>more quantities </a:t>
            </a:r>
            <a:r>
              <a:rPr sz="2600" dirty="0">
                <a:latin typeface="Times New Roman"/>
                <a:cs typeface="Times New Roman"/>
              </a:rPr>
              <a:t>vary </a:t>
            </a:r>
            <a:r>
              <a:rPr sz="2600" spc="-10" dirty="0">
                <a:latin typeface="Times New Roman"/>
                <a:cs typeface="Times New Roman"/>
              </a:rPr>
              <a:t>so </a:t>
            </a:r>
            <a:r>
              <a:rPr sz="2600" dirty="0">
                <a:latin typeface="Times New Roman"/>
                <a:cs typeface="Times New Roman"/>
              </a:rPr>
              <a:t>that </a:t>
            </a:r>
            <a:r>
              <a:rPr sz="2600" spc="-5" dirty="0">
                <a:latin typeface="Times New Roman"/>
                <a:cs typeface="Times New Roman"/>
              </a:rPr>
              <a:t>movements </a:t>
            </a:r>
            <a:r>
              <a:rPr sz="2600" spc="-190" dirty="0">
                <a:latin typeface="Times New Roman"/>
                <a:cs typeface="Times New Roman"/>
              </a:rPr>
              <a:t>in  </a:t>
            </a:r>
            <a:r>
              <a:rPr sz="2600" dirty="0">
                <a:latin typeface="Times New Roman"/>
                <a:cs typeface="Times New Roman"/>
              </a:rPr>
              <a:t>one </a:t>
            </a:r>
            <a:r>
              <a:rPr sz="2600" spc="-5" dirty="0">
                <a:latin typeface="Times New Roman"/>
                <a:cs typeface="Times New Roman"/>
              </a:rPr>
              <a:t>tend to </a:t>
            </a:r>
            <a:r>
              <a:rPr sz="2600" dirty="0">
                <a:latin typeface="Times New Roman"/>
                <a:cs typeface="Times New Roman"/>
              </a:rPr>
              <a:t>be </a:t>
            </a:r>
            <a:r>
              <a:rPr sz="2600" spc="-5" dirty="0">
                <a:latin typeface="Times New Roman"/>
                <a:cs typeface="Times New Roman"/>
              </a:rPr>
              <a:t>accompanied by movements in </a:t>
            </a:r>
            <a:r>
              <a:rPr sz="2600" spc="-20" dirty="0">
                <a:latin typeface="Times New Roman"/>
                <a:cs typeface="Times New Roman"/>
              </a:rPr>
              <a:t>other,  </a:t>
            </a:r>
            <a:r>
              <a:rPr sz="2600" dirty="0">
                <a:latin typeface="Times New Roman"/>
                <a:cs typeface="Times New Roman"/>
              </a:rPr>
              <a:t>then they are </a:t>
            </a:r>
            <a:r>
              <a:rPr sz="2600" spc="-5" dirty="0">
                <a:latin typeface="Times New Roman"/>
                <a:cs typeface="Times New Roman"/>
              </a:rPr>
              <a:t>said to </a:t>
            </a:r>
            <a:r>
              <a:rPr sz="2600" dirty="0">
                <a:latin typeface="Times New Roman"/>
                <a:cs typeface="Times New Roman"/>
              </a:rPr>
              <a:t>be</a:t>
            </a:r>
            <a:r>
              <a:rPr sz="2600" spc="-5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correlated.</a:t>
            </a:r>
            <a:endParaRPr sz="2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D24717"/>
              </a:buClr>
              <a:buFont typeface="Arial"/>
              <a:buChar char=""/>
            </a:pPr>
            <a:endParaRPr sz="3750">
              <a:latin typeface="Times New Roman"/>
              <a:cs typeface="Times New Roman"/>
            </a:endParaRPr>
          </a:p>
          <a:p>
            <a:pPr marL="286385" marR="5715" indent="-274320" algn="just">
              <a:lnSpc>
                <a:spcPct val="100000"/>
              </a:lnSpc>
              <a:buClr>
                <a:srgbClr val="D24717"/>
              </a:buClr>
              <a:buSzPct val="84615"/>
              <a:buFont typeface="Arial"/>
              <a:buChar char=""/>
              <a:tabLst>
                <a:tab pos="287020" algn="l"/>
              </a:tabLst>
            </a:pPr>
            <a:r>
              <a:rPr sz="2600" spc="-5" dirty="0">
                <a:latin typeface="Times New Roman"/>
                <a:cs typeface="Times New Roman"/>
              </a:rPr>
              <a:t>Coefficient </a:t>
            </a:r>
            <a:r>
              <a:rPr sz="2600" dirty="0">
                <a:latin typeface="Times New Roman"/>
                <a:cs typeface="Times New Roman"/>
              </a:rPr>
              <a:t>of </a:t>
            </a:r>
            <a:r>
              <a:rPr sz="2600" spc="-5" dirty="0">
                <a:latin typeface="Times New Roman"/>
                <a:cs typeface="Times New Roman"/>
              </a:rPr>
              <a:t>correlation is </a:t>
            </a:r>
            <a:r>
              <a:rPr sz="2600" dirty="0">
                <a:latin typeface="Times New Roman"/>
                <a:cs typeface="Times New Roman"/>
              </a:rPr>
              <a:t>a </a:t>
            </a:r>
            <a:r>
              <a:rPr sz="2600" spc="-5" dirty="0">
                <a:latin typeface="Times New Roman"/>
                <a:cs typeface="Times New Roman"/>
              </a:rPr>
              <a:t>numerical measure </a:t>
            </a:r>
            <a:r>
              <a:rPr sz="2600" dirty="0">
                <a:latin typeface="Times New Roman"/>
                <a:cs typeface="Times New Roman"/>
              </a:rPr>
              <a:t>of </a:t>
            </a:r>
            <a:r>
              <a:rPr sz="2600" spc="-125" dirty="0">
                <a:latin typeface="Times New Roman"/>
                <a:cs typeface="Times New Roman"/>
              </a:rPr>
              <a:t>the  </a:t>
            </a:r>
            <a:r>
              <a:rPr sz="2600" dirty="0">
                <a:latin typeface="Times New Roman"/>
                <a:cs typeface="Times New Roman"/>
              </a:rPr>
              <a:t>degree of </a:t>
            </a:r>
            <a:r>
              <a:rPr sz="2600" spc="-5" dirty="0">
                <a:latin typeface="Times New Roman"/>
                <a:cs typeface="Times New Roman"/>
              </a:rPr>
              <a:t>association </a:t>
            </a:r>
            <a:r>
              <a:rPr sz="2600" dirty="0">
                <a:latin typeface="Times New Roman"/>
                <a:cs typeface="Times New Roman"/>
              </a:rPr>
              <a:t>between two or </a:t>
            </a:r>
            <a:r>
              <a:rPr sz="2600" spc="-5" dirty="0">
                <a:latin typeface="Times New Roman"/>
                <a:cs typeface="Times New Roman"/>
              </a:rPr>
              <a:t>more</a:t>
            </a:r>
            <a:r>
              <a:rPr sz="2600" spc="-6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variables.</a:t>
            </a:r>
            <a:endParaRPr sz="2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749934"/>
            <a:ext cx="755777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0" spc="-5" dirty="0">
                <a:latin typeface="Times New Roman"/>
                <a:cs typeface="Times New Roman"/>
              </a:rPr>
              <a:t>Karl </a:t>
            </a:r>
            <a:r>
              <a:rPr b="0" spc="-30" dirty="0">
                <a:latin typeface="Times New Roman"/>
                <a:cs typeface="Times New Roman"/>
              </a:rPr>
              <a:t>Pearson’s </a:t>
            </a:r>
            <a:r>
              <a:rPr b="0" spc="-10" dirty="0">
                <a:latin typeface="Times New Roman"/>
                <a:cs typeface="Times New Roman"/>
              </a:rPr>
              <a:t>Coefficient </a:t>
            </a:r>
            <a:r>
              <a:rPr b="0" dirty="0">
                <a:latin typeface="Times New Roman"/>
                <a:cs typeface="Times New Roman"/>
              </a:rPr>
              <a:t>of</a:t>
            </a:r>
            <a:r>
              <a:rPr b="0" spc="5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Correlation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3444" y="1468882"/>
            <a:ext cx="7614920" cy="27089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6385" marR="5080" indent="-274320">
              <a:lnSpc>
                <a:spcPct val="100000"/>
              </a:lnSpc>
              <a:spcBef>
                <a:spcPts val="105"/>
              </a:spcBef>
              <a:buClr>
                <a:srgbClr val="D24717"/>
              </a:buClr>
              <a:buSzPct val="84615"/>
              <a:buFont typeface="Arial"/>
              <a:buChar char=""/>
              <a:tabLst>
                <a:tab pos="287020" algn="l"/>
              </a:tabLst>
            </a:pPr>
            <a:r>
              <a:rPr sz="2600" spc="-5" dirty="0">
                <a:latin typeface="Times New Roman"/>
                <a:cs typeface="Times New Roman"/>
              </a:rPr>
              <a:t>It is </a:t>
            </a:r>
            <a:r>
              <a:rPr sz="2600" dirty="0">
                <a:latin typeface="Times New Roman"/>
                <a:cs typeface="Times New Roman"/>
              </a:rPr>
              <a:t>the most widely used </a:t>
            </a:r>
            <a:r>
              <a:rPr sz="2600" spc="-5" dirty="0">
                <a:latin typeface="Times New Roman"/>
                <a:cs typeface="Times New Roman"/>
              </a:rPr>
              <a:t>method </a:t>
            </a:r>
            <a:r>
              <a:rPr sz="2600" dirty="0">
                <a:latin typeface="Times New Roman"/>
                <a:cs typeface="Times New Roman"/>
              </a:rPr>
              <a:t>of </a:t>
            </a:r>
            <a:r>
              <a:rPr sz="2600" spc="-5" dirty="0">
                <a:latin typeface="Times New Roman"/>
                <a:cs typeface="Times New Roman"/>
              </a:rPr>
              <a:t>measuring </a:t>
            </a:r>
            <a:r>
              <a:rPr sz="2600" spc="-75" dirty="0">
                <a:latin typeface="Times New Roman"/>
                <a:cs typeface="Times New Roman"/>
              </a:rPr>
              <a:t>linear  </a:t>
            </a:r>
            <a:r>
              <a:rPr sz="2600" spc="-5" dirty="0">
                <a:latin typeface="Times New Roman"/>
                <a:cs typeface="Times New Roman"/>
              </a:rPr>
              <a:t>relationship </a:t>
            </a:r>
            <a:r>
              <a:rPr sz="2600" dirty="0">
                <a:latin typeface="Times New Roman"/>
                <a:cs typeface="Times New Roman"/>
              </a:rPr>
              <a:t>between two</a:t>
            </a:r>
            <a:r>
              <a:rPr sz="2600" spc="-5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variables.</a:t>
            </a:r>
            <a:endParaRPr sz="2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D24717"/>
              </a:buClr>
              <a:buFont typeface="Arial"/>
              <a:buChar char=""/>
            </a:pPr>
            <a:endParaRPr sz="3750">
              <a:latin typeface="Times New Roman"/>
              <a:cs typeface="Times New Roman"/>
            </a:endParaRPr>
          </a:p>
          <a:p>
            <a:pPr marL="286385" indent="-274320">
              <a:lnSpc>
                <a:spcPct val="100000"/>
              </a:lnSpc>
              <a:spcBef>
                <a:spcPts val="5"/>
              </a:spcBef>
              <a:buClr>
                <a:srgbClr val="D24717"/>
              </a:buClr>
              <a:buSzPct val="84615"/>
              <a:buFont typeface="Arial"/>
              <a:buChar char=""/>
              <a:tabLst>
                <a:tab pos="287020" algn="l"/>
              </a:tabLst>
            </a:pPr>
            <a:r>
              <a:rPr sz="2600" dirty="0">
                <a:latin typeface="Times New Roman"/>
                <a:cs typeface="Times New Roman"/>
              </a:rPr>
              <a:t>Assumptions of Karl </a:t>
            </a:r>
            <a:r>
              <a:rPr sz="2600" spc="-20" dirty="0">
                <a:latin typeface="Times New Roman"/>
                <a:cs typeface="Times New Roman"/>
              </a:rPr>
              <a:t>Pearson’s</a:t>
            </a:r>
            <a:r>
              <a:rPr sz="2600" spc="-7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Coefficient:</a:t>
            </a:r>
            <a:endParaRPr sz="2600">
              <a:latin typeface="Times New Roman"/>
              <a:cs typeface="Times New Roman"/>
            </a:endParaRPr>
          </a:p>
          <a:p>
            <a:pPr marL="527685" indent="-515620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4615"/>
              <a:buAutoNum type="arabicPeriod"/>
              <a:tabLst>
                <a:tab pos="527685" algn="l"/>
                <a:tab pos="528320" algn="l"/>
              </a:tabLst>
            </a:pPr>
            <a:r>
              <a:rPr sz="2600" dirty="0">
                <a:latin typeface="Times New Roman"/>
                <a:cs typeface="Times New Roman"/>
              </a:rPr>
              <a:t>There </a:t>
            </a:r>
            <a:r>
              <a:rPr sz="2600" spc="-5" dirty="0">
                <a:latin typeface="Times New Roman"/>
                <a:cs typeface="Times New Roman"/>
              </a:rPr>
              <a:t>is linear relationship </a:t>
            </a:r>
            <a:r>
              <a:rPr sz="2600" dirty="0">
                <a:latin typeface="Times New Roman"/>
                <a:cs typeface="Times New Roman"/>
              </a:rPr>
              <a:t>between</a:t>
            </a:r>
            <a:r>
              <a:rPr sz="2600" spc="-5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variables.</a:t>
            </a:r>
            <a:endParaRPr sz="2600">
              <a:latin typeface="Times New Roman"/>
              <a:cs typeface="Times New Roman"/>
            </a:endParaRPr>
          </a:p>
          <a:p>
            <a:pPr marL="527685" indent="-515620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4615"/>
              <a:buAutoNum type="arabicPeriod"/>
              <a:tabLst>
                <a:tab pos="527685" algn="l"/>
                <a:tab pos="528320" algn="l"/>
              </a:tabLst>
            </a:pPr>
            <a:r>
              <a:rPr sz="2600" dirty="0">
                <a:latin typeface="Times New Roman"/>
                <a:cs typeface="Times New Roman"/>
              </a:rPr>
              <a:t>There </a:t>
            </a:r>
            <a:r>
              <a:rPr sz="2600" spc="-5" dirty="0">
                <a:latin typeface="Times New Roman"/>
                <a:cs typeface="Times New Roman"/>
              </a:rPr>
              <a:t>is cause </a:t>
            </a:r>
            <a:r>
              <a:rPr sz="2600" dirty="0">
                <a:latin typeface="Times New Roman"/>
                <a:cs typeface="Times New Roman"/>
              </a:rPr>
              <a:t>and </a:t>
            </a:r>
            <a:r>
              <a:rPr sz="2600" spc="-15" dirty="0">
                <a:latin typeface="Times New Roman"/>
                <a:cs typeface="Times New Roman"/>
              </a:rPr>
              <a:t>effect</a:t>
            </a:r>
            <a:r>
              <a:rPr sz="2600" spc="-5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relationship</a:t>
            </a:r>
            <a:endParaRPr sz="2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324738"/>
            <a:ext cx="7379970" cy="10013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200" dirty="0"/>
              <a:t>Calculating the Co-efficient of</a:t>
            </a:r>
            <a:r>
              <a:rPr sz="3200" spc="-114" dirty="0"/>
              <a:t> </a:t>
            </a:r>
            <a:r>
              <a:rPr sz="3200" spc="-5" dirty="0"/>
              <a:t>Correlation  </a:t>
            </a:r>
            <a:r>
              <a:rPr sz="3200" dirty="0"/>
              <a:t>by Karl Pearson</a:t>
            </a:r>
            <a:r>
              <a:rPr sz="3200" spc="-60" dirty="0"/>
              <a:t> </a:t>
            </a:r>
            <a:r>
              <a:rPr sz="3200" dirty="0"/>
              <a:t>Method</a:t>
            </a:r>
            <a:endParaRPr sz="3200"/>
          </a:p>
        </p:txBody>
      </p:sp>
      <p:sp>
        <p:nvSpPr>
          <p:cNvPr id="3" name="object 3"/>
          <p:cNvSpPr/>
          <p:nvPr/>
        </p:nvSpPr>
        <p:spPr>
          <a:xfrm>
            <a:off x="1066800" y="1295400"/>
            <a:ext cx="7010400" cy="4800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687450"/>
            <a:ext cx="183070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0" spc="-5" dirty="0">
                <a:latin typeface="Times New Roman"/>
                <a:cs typeface="Times New Roman"/>
              </a:rPr>
              <a:t>Examp</a:t>
            </a:r>
            <a:r>
              <a:rPr sz="4000" b="0" dirty="0">
                <a:latin typeface="Times New Roman"/>
                <a:cs typeface="Times New Roman"/>
              </a:rPr>
              <a:t>l</a:t>
            </a:r>
            <a:r>
              <a:rPr sz="4000" b="0" spc="-5" dirty="0">
                <a:latin typeface="Times New Roman"/>
                <a:cs typeface="Times New Roman"/>
              </a:rPr>
              <a:t>e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93444" y="1468882"/>
            <a:ext cx="7616190" cy="8191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6385" marR="5080" indent="-274320">
              <a:lnSpc>
                <a:spcPct val="100000"/>
              </a:lnSpc>
              <a:spcBef>
                <a:spcPts val="105"/>
              </a:spcBef>
              <a:tabLst>
                <a:tab pos="1210310" algn="l"/>
                <a:tab pos="1821180" algn="l"/>
                <a:tab pos="3313429" algn="l"/>
                <a:tab pos="4014470" algn="l"/>
                <a:tab pos="4498340" algn="l"/>
                <a:tab pos="6458585" algn="l"/>
                <a:tab pos="7198995" algn="l"/>
              </a:tabLst>
            </a:pPr>
            <a:r>
              <a:rPr sz="2200" spc="-570" dirty="0">
                <a:solidFill>
                  <a:srgbClr val="D24717"/>
                </a:solidFill>
                <a:latin typeface="Arial"/>
                <a:cs typeface="Arial"/>
              </a:rPr>
              <a:t> </a:t>
            </a:r>
            <a:r>
              <a:rPr sz="2200" spc="-290" dirty="0">
                <a:solidFill>
                  <a:srgbClr val="D24717"/>
                </a:solidFill>
                <a:latin typeface="Arial"/>
                <a:cs typeface="Arial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From	the	follow</a:t>
            </a:r>
            <a:r>
              <a:rPr sz="2600" spc="-15" dirty="0">
                <a:latin typeface="Times New Roman"/>
                <a:cs typeface="Times New Roman"/>
              </a:rPr>
              <a:t>i</a:t>
            </a:r>
            <a:r>
              <a:rPr sz="2600" dirty="0">
                <a:latin typeface="Times New Roman"/>
                <a:cs typeface="Times New Roman"/>
              </a:rPr>
              <a:t>ng	s</a:t>
            </a:r>
            <a:r>
              <a:rPr sz="2600" spc="-15" dirty="0">
                <a:latin typeface="Times New Roman"/>
                <a:cs typeface="Times New Roman"/>
              </a:rPr>
              <a:t>e</a:t>
            </a:r>
            <a:r>
              <a:rPr sz="2600" dirty="0">
                <a:latin typeface="Times New Roman"/>
                <a:cs typeface="Times New Roman"/>
              </a:rPr>
              <a:t>ts	</a:t>
            </a:r>
            <a:r>
              <a:rPr sz="2600" spc="5" dirty="0">
                <a:latin typeface="Times New Roman"/>
                <a:cs typeface="Times New Roman"/>
              </a:rPr>
              <a:t>o</a:t>
            </a:r>
            <a:r>
              <a:rPr sz="2600" dirty="0">
                <a:latin typeface="Times New Roman"/>
                <a:cs typeface="Times New Roman"/>
              </a:rPr>
              <a:t>f	o</a:t>
            </a:r>
            <a:r>
              <a:rPr sz="2600" spc="10" dirty="0">
                <a:latin typeface="Times New Roman"/>
                <a:cs typeface="Times New Roman"/>
              </a:rPr>
              <a:t>b</a:t>
            </a:r>
            <a:r>
              <a:rPr sz="2600" dirty="0">
                <a:latin typeface="Times New Roman"/>
                <a:cs typeface="Times New Roman"/>
              </a:rPr>
              <a:t>s</a:t>
            </a:r>
            <a:r>
              <a:rPr sz="2600" spc="-15" dirty="0">
                <a:latin typeface="Times New Roman"/>
                <a:cs typeface="Times New Roman"/>
              </a:rPr>
              <a:t>e</a:t>
            </a:r>
            <a:r>
              <a:rPr sz="2600" dirty="0">
                <a:latin typeface="Times New Roman"/>
                <a:cs typeface="Times New Roman"/>
              </a:rPr>
              <a:t>rvat</a:t>
            </a:r>
            <a:r>
              <a:rPr sz="2600" spc="-15" dirty="0">
                <a:latin typeface="Times New Roman"/>
                <a:cs typeface="Times New Roman"/>
              </a:rPr>
              <a:t>i</a:t>
            </a:r>
            <a:r>
              <a:rPr sz="2600" dirty="0">
                <a:latin typeface="Times New Roman"/>
                <a:cs typeface="Times New Roman"/>
              </a:rPr>
              <a:t>o</a:t>
            </a:r>
            <a:r>
              <a:rPr sz="2600" spc="10" dirty="0">
                <a:latin typeface="Times New Roman"/>
                <a:cs typeface="Times New Roman"/>
              </a:rPr>
              <a:t>n</a:t>
            </a:r>
            <a:r>
              <a:rPr sz="2600" dirty="0">
                <a:latin typeface="Times New Roman"/>
                <a:cs typeface="Times New Roman"/>
              </a:rPr>
              <a:t>s,	find	the  </a:t>
            </a:r>
            <a:r>
              <a:rPr sz="2600" spc="-5" dirty="0">
                <a:latin typeface="Times New Roman"/>
                <a:cs typeface="Times New Roman"/>
              </a:rPr>
              <a:t>coefficients </a:t>
            </a:r>
            <a:r>
              <a:rPr sz="2600" spc="5" dirty="0">
                <a:latin typeface="Times New Roman"/>
                <a:cs typeface="Times New Roman"/>
              </a:rPr>
              <a:t>of</a:t>
            </a:r>
            <a:r>
              <a:rPr sz="2600" spc="-3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correlation: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93444" y="2262352"/>
            <a:ext cx="1323975" cy="97028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R="27940" algn="r">
              <a:lnSpc>
                <a:spcPct val="100000"/>
              </a:lnSpc>
              <a:spcBef>
                <a:spcPts val="700"/>
              </a:spcBef>
            </a:pPr>
            <a:r>
              <a:rPr sz="2600" dirty="0">
                <a:latin typeface="Times New Roman"/>
                <a:cs typeface="Times New Roman"/>
              </a:rPr>
              <a:t>(a) X :</a:t>
            </a:r>
            <a:r>
              <a:rPr sz="2600" spc="-114" dirty="0">
                <a:latin typeface="Times New Roman"/>
                <a:cs typeface="Times New Roman"/>
              </a:rPr>
              <a:t> </a:t>
            </a:r>
            <a:r>
              <a:rPr sz="2600" spc="5" dirty="0">
                <a:latin typeface="Times New Roman"/>
                <a:cs typeface="Times New Roman"/>
              </a:rPr>
              <a:t>25</a:t>
            </a:r>
            <a:endParaRPr sz="2600">
              <a:latin typeface="Times New Roman"/>
              <a:cs typeface="Times New Roman"/>
            </a:endParaRPr>
          </a:p>
          <a:p>
            <a:pPr marR="5080" algn="r">
              <a:lnSpc>
                <a:spcPct val="100000"/>
              </a:lnSpc>
              <a:spcBef>
                <a:spcPts val="600"/>
              </a:spcBef>
            </a:pPr>
            <a:r>
              <a:rPr sz="2600" dirty="0">
                <a:latin typeface="Times New Roman"/>
                <a:cs typeface="Times New Roman"/>
              </a:rPr>
              <a:t>Y :</a:t>
            </a:r>
            <a:r>
              <a:rPr sz="2600" spc="-200" dirty="0">
                <a:latin typeface="Times New Roman"/>
                <a:cs typeface="Times New Roman"/>
              </a:rPr>
              <a:t> </a:t>
            </a:r>
            <a:r>
              <a:rPr sz="2600" spc="5" dirty="0">
                <a:latin typeface="Times New Roman"/>
                <a:cs typeface="Times New Roman"/>
              </a:rPr>
              <a:t>40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678938" y="2262352"/>
            <a:ext cx="4506595" cy="97028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  <a:tabLst>
                <a:tab pos="1985010" algn="l"/>
                <a:tab pos="3112770" algn="l"/>
                <a:tab pos="4185920" algn="l"/>
              </a:tabLst>
            </a:pPr>
            <a:r>
              <a:rPr sz="2600" spc="5" dirty="0">
                <a:latin typeface="Times New Roman"/>
                <a:cs typeface="Times New Roman"/>
              </a:rPr>
              <a:t>3</a:t>
            </a:r>
            <a:r>
              <a:rPr sz="2600" dirty="0">
                <a:latin typeface="Times New Roman"/>
                <a:cs typeface="Times New Roman"/>
              </a:rPr>
              <a:t>5	(b)</a:t>
            </a:r>
            <a:r>
              <a:rPr sz="2600" spc="-1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X :	8	</a:t>
            </a:r>
            <a:r>
              <a:rPr sz="2600" spc="-90" dirty="0">
                <a:latin typeface="Times New Roman"/>
                <a:cs typeface="Times New Roman"/>
              </a:rPr>
              <a:t>11</a:t>
            </a:r>
            <a:endParaRPr sz="2600">
              <a:latin typeface="Times New Roman"/>
              <a:cs typeface="Times New Roman"/>
            </a:endParaRPr>
          </a:p>
          <a:p>
            <a:pPr marL="35560">
              <a:lnSpc>
                <a:spcPct val="100000"/>
              </a:lnSpc>
              <a:spcBef>
                <a:spcPts val="600"/>
              </a:spcBef>
              <a:tabLst>
                <a:tab pos="2468245" algn="l"/>
                <a:tab pos="3859529" algn="l"/>
              </a:tabLst>
            </a:pPr>
            <a:r>
              <a:rPr sz="2600" dirty="0">
                <a:latin typeface="Times New Roman"/>
                <a:cs typeface="Times New Roman"/>
              </a:rPr>
              <a:t>41	Y</a:t>
            </a:r>
            <a:r>
              <a:rPr sz="2600" spc="-11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:</a:t>
            </a:r>
            <a:r>
              <a:rPr sz="2600" spc="5" dirty="0">
                <a:latin typeface="Times New Roman"/>
                <a:cs typeface="Times New Roman"/>
              </a:rPr>
              <a:t> 190	100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  <a:tabLst>
                <a:tab pos="2370455" algn="l"/>
              </a:tabLst>
            </a:pPr>
            <a:r>
              <a:rPr dirty="0"/>
              <a:t>Ans: </a:t>
            </a:r>
            <a:r>
              <a:rPr spc="-5" dirty="0"/>
              <a:t>(a) </a:t>
            </a:r>
            <a:r>
              <a:rPr dirty="0"/>
              <a:t>r</a:t>
            </a:r>
            <a:r>
              <a:rPr spc="-25" dirty="0"/>
              <a:t> </a:t>
            </a:r>
            <a:r>
              <a:rPr dirty="0"/>
              <a:t>=</a:t>
            </a:r>
            <a:r>
              <a:rPr spc="-5" dirty="0"/>
              <a:t> </a:t>
            </a:r>
            <a:r>
              <a:rPr dirty="0"/>
              <a:t>1	(b) r =</a:t>
            </a:r>
            <a:r>
              <a:rPr spc="-45" dirty="0"/>
              <a:t> </a:t>
            </a:r>
            <a:r>
              <a:rPr dirty="0"/>
              <a:t>-1</a:t>
            </a:r>
          </a:p>
          <a:p>
            <a:pPr marL="286385" marR="5080" indent="-274320">
              <a:lnSpc>
                <a:spcPct val="100000"/>
              </a:lnSpc>
              <a:spcBef>
                <a:spcPts val="605"/>
              </a:spcBef>
            </a:pPr>
            <a:r>
              <a:rPr dirty="0"/>
              <a:t>So, </a:t>
            </a:r>
            <a:r>
              <a:rPr spc="-5" dirty="0"/>
              <a:t>in case </a:t>
            </a:r>
            <a:r>
              <a:rPr dirty="0"/>
              <a:t>(a) the </a:t>
            </a:r>
            <a:r>
              <a:rPr spc="-5" dirty="0"/>
              <a:t>variable </a:t>
            </a:r>
            <a:r>
              <a:rPr dirty="0"/>
              <a:t>X </a:t>
            </a:r>
            <a:r>
              <a:rPr spc="-5" dirty="0"/>
              <a:t>and </a:t>
            </a:r>
            <a:r>
              <a:rPr dirty="0"/>
              <a:t>Y are </a:t>
            </a:r>
            <a:r>
              <a:rPr spc="-5" dirty="0"/>
              <a:t>perfectly </a:t>
            </a:r>
            <a:r>
              <a:rPr dirty="0"/>
              <a:t>positive  </a:t>
            </a:r>
            <a:r>
              <a:rPr spc="-5" dirty="0"/>
              <a:t>correlated to each</a:t>
            </a:r>
            <a:r>
              <a:rPr spc="-10" dirty="0"/>
              <a:t> </a:t>
            </a:r>
            <a:r>
              <a:rPr spc="-25" dirty="0"/>
              <a:t>other.</a:t>
            </a:r>
          </a:p>
          <a:p>
            <a:pPr marL="286385" marR="6350" indent="-274320">
              <a:lnSpc>
                <a:spcPct val="100000"/>
              </a:lnSpc>
              <a:spcBef>
                <a:spcPts val="600"/>
              </a:spcBef>
              <a:tabLst>
                <a:tab pos="765175" algn="l"/>
                <a:tab pos="1205865" algn="l"/>
                <a:tab pos="1953895" algn="l"/>
                <a:tab pos="2522855" algn="l"/>
                <a:tab pos="3107690" algn="l"/>
                <a:tab pos="4353560" algn="l"/>
                <a:tab pos="4775200" algn="l"/>
                <a:tab pos="5435600" algn="l"/>
                <a:tab pos="5843905" algn="l"/>
                <a:tab pos="6429375" algn="l"/>
              </a:tabLst>
            </a:pPr>
            <a:r>
              <a:rPr dirty="0"/>
              <a:t>And	</a:t>
            </a:r>
            <a:r>
              <a:rPr spc="-5" dirty="0"/>
              <a:t>i</a:t>
            </a:r>
            <a:r>
              <a:rPr dirty="0"/>
              <a:t>n	c</a:t>
            </a:r>
            <a:r>
              <a:rPr spc="-25" dirty="0"/>
              <a:t>a</a:t>
            </a:r>
            <a:r>
              <a:rPr dirty="0"/>
              <a:t>se	(b)	the	vari</a:t>
            </a:r>
            <a:r>
              <a:rPr spc="-15" dirty="0"/>
              <a:t>a</a:t>
            </a:r>
            <a:r>
              <a:rPr dirty="0"/>
              <a:t>ble	X	a</a:t>
            </a:r>
            <a:r>
              <a:rPr spc="-15" dirty="0"/>
              <a:t>n</a:t>
            </a:r>
            <a:r>
              <a:rPr dirty="0"/>
              <a:t>d	Y	are	perf</a:t>
            </a:r>
            <a:r>
              <a:rPr spc="-25" dirty="0"/>
              <a:t>e</a:t>
            </a:r>
            <a:r>
              <a:rPr dirty="0"/>
              <a:t>c</a:t>
            </a:r>
            <a:r>
              <a:rPr spc="-10" dirty="0"/>
              <a:t>t</a:t>
            </a:r>
            <a:r>
              <a:rPr dirty="0"/>
              <a:t>ly  negative </a:t>
            </a:r>
            <a:r>
              <a:rPr spc="-5" dirty="0"/>
              <a:t>correlated </a:t>
            </a:r>
            <a:r>
              <a:rPr dirty="0"/>
              <a:t>to </a:t>
            </a:r>
            <a:r>
              <a:rPr spc="-5" dirty="0"/>
              <a:t>each</a:t>
            </a:r>
            <a:r>
              <a:rPr spc="-45" dirty="0"/>
              <a:t> </a:t>
            </a:r>
            <a:r>
              <a:rPr spc="-25" dirty="0"/>
              <a:t>other.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687450"/>
            <a:ext cx="746442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0" spc="-5" dirty="0">
                <a:latin typeface="Times New Roman"/>
                <a:cs typeface="Times New Roman"/>
              </a:rPr>
              <a:t>Features of </a:t>
            </a:r>
            <a:r>
              <a:rPr sz="4000" b="0" spc="-10" dirty="0">
                <a:latin typeface="Times New Roman"/>
                <a:cs typeface="Times New Roman"/>
              </a:rPr>
              <a:t>coefficient </a:t>
            </a:r>
            <a:r>
              <a:rPr sz="4000" b="0" spc="-5" dirty="0">
                <a:latin typeface="Times New Roman"/>
                <a:cs typeface="Times New Roman"/>
              </a:rPr>
              <a:t>of</a:t>
            </a:r>
            <a:r>
              <a:rPr sz="4000" b="0" spc="45" dirty="0">
                <a:latin typeface="Times New Roman"/>
                <a:cs typeface="Times New Roman"/>
              </a:rPr>
              <a:t> </a:t>
            </a:r>
            <a:r>
              <a:rPr sz="4000" b="0" spc="-5" dirty="0">
                <a:latin typeface="Times New Roman"/>
                <a:cs typeface="Times New Roman"/>
              </a:rPr>
              <a:t>correlation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93444" y="1393666"/>
            <a:ext cx="7325359" cy="3333115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286385" indent="-274320">
              <a:lnSpc>
                <a:spcPct val="100000"/>
              </a:lnSpc>
              <a:spcBef>
                <a:spcPts val="695"/>
              </a:spcBef>
              <a:buClr>
                <a:srgbClr val="D24717"/>
              </a:buClr>
              <a:buSzPct val="84615"/>
              <a:buFont typeface="Arial"/>
              <a:buChar char=""/>
              <a:tabLst>
                <a:tab pos="287020" algn="l"/>
              </a:tabLst>
            </a:pPr>
            <a:r>
              <a:rPr sz="2600" dirty="0">
                <a:latin typeface="Times New Roman"/>
                <a:cs typeface="Times New Roman"/>
              </a:rPr>
              <a:t>Ranges between </a:t>
            </a:r>
            <a:r>
              <a:rPr sz="2600" spc="-5" dirty="0">
                <a:latin typeface="Times New Roman"/>
                <a:cs typeface="Times New Roman"/>
              </a:rPr>
              <a:t>-1 </a:t>
            </a:r>
            <a:r>
              <a:rPr sz="2600" dirty="0">
                <a:latin typeface="Times New Roman"/>
                <a:cs typeface="Times New Roman"/>
              </a:rPr>
              <a:t>and</a:t>
            </a:r>
            <a:r>
              <a:rPr sz="2600" spc="-6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1.</a:t>
            </a:r>
            <a:endParaRPr sz="2600">
              <a:latin typeface="Times New Roman"/>
              <a:cs typeface="Times New Roman"/>
            </a:endParaRPr>
          </a:p>
          <a:p>
            <a:pPr marL="286385" indent="-274320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4615"/>
              <a:buFont typeface="Arial"/>
              <a:buChar char=""/>
              <a:tabLst>
                <a:tab pos="287020" algn="l"/>
              </a:tabLst>
            </a:pPr>
            <a:r>
              <a:rPr sz="2600" dirty="0">
                <a:latin typeface="Times New Roman"/>
                <a:cs typeface="Times New Roman"/>
              </a:rPr>
              <a:t>Closer to -1, stronger the negative</a:t>
            </a:r>
            <a:r>
              <a:rPr sz="2600" spc="-9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relationship</a:t>
            </a:r>
            <a:endParaRPr sz="2600">
              <a:latin typeface="Times New Roman"/>
              <a:cs typeface="Times New Roman"/>
            </a:endParaRPr>
          </a:p>
          <a:p>
            <a:pPr marL="286385" indent="-274320">
              <a:lnSpc>
                <a:spcPct val="100000"/>
              </a:lnSpc>
              <a:spcBef>
                <a:spcPts val="605"/>
              </a:spcBef>
              <a:buClr>
                <a:srgbClr val="D24717"/>
              </a:buClr>
              <a:buSzPct val="84615"/>
              <a:buFont typeface="Arial"/>
              <a:buChar char=""/>
              <a:tabLst>
                <a:tab pos="287020" algn="l"/>
              </a:tabLst>
            </a:pPr>
            <a:r>
              <a:rPr sz="2600" dirty="0">
                <a:latin typeface="Times New Roman"/>
                <a:cs typeface="Times New Roman"/>
              </a:rPr>
              <a:t>Closer </a:t>
            </a:r>
            <a:r>
              <a:rPr sz="2600" spc="-5" dirty="0">
                <a:latin typeface="Times New Roman"/>
                <a:cs typeface="Times New Roman"/>
              </a:rPr>
              <a:t>to </a:t>
            </a:r>
            <a:r>
              <a:rPr sz="2600" dirty="0">
                <a:latin typeface="Times New Roman"/>
                <a:cs typeface="Times New Roman"/>
              </a:rPr>
              <a:t>1, stronger the positive</a:t>
            </a:r>
            <a:r>
              <a:rPr sz="2600" spc="-6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relationship</a:t>
            </a:r>
            <a:endParaRPr sz="2600">
              <a:latin typeface="Times New Roman"/>
              <a:cs typeface="Times New Roman"/>
            </a:endParaRPr>
          </a:p>
          <a:p>
            <a:pPr marL="286385" indent="-274320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4615"/>
              <a:buFont typeface="Arial"/>
              <a:buChar char=""/>
              <a:tabLst>
                <a:tab pos="287020" algn="l"/>
              </a:tabLst>
            </a:pPr>
            <a:r>
              <a:rPr sz="2600" dirty="0">
                <a:latin typeface="Times New Roman"/>
                <a:cs typeface="Times New Roman"/>
              </a:rPr>
              <a:t>Closer </a:t>
            </a:r>
            <a:r>
              <a:rPr sz="2600" spc="-5" dirty="0">
                <a:latin typeface="Times New Roman"/>
                <a:cs typeface="Times New Roman"/>
              </a:rPr>
              <a:t>to </a:t>
            </a:r>
            <a:r>
              <a:rPr sz="2600" dirty="0">
                <a:latin typeface="Times New Roman"/>
                <a:cs typeface="Times New Roman"/>
              </a:rPr>
              <a:t>0, weaker the</a:t>
            </a:r>
            <a:r>
              <a:rPr sz="2600" spc="-7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relationship</a:t>
            </a:r>
            <a:endParaRPr sz="2600">
              <a:latin typeface="Times New Roman"/>
              <a:cs typeface="Times New Roman"/>
            </a:endParaRPr>
          </a:p>
          <a:p>
            <a:pPr marL="286385" indent="-274320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4615"/>
              <a:buFont typeface="Arial"/>
              <a:buChar char=""/>
              <a:tabLst>
                <a:tab pos="287020" algn="l"/>
              </a:tabLst>
            </a:pPr>
            <a:r>
              <a:rPr sz="2600" spc="-5" dirty="0">
                <a:latin typeface="Times New Roman"/>
                <a:cs typeface="Times New Roman"/>
              </a:rPr>
              <a:t>If r=0 </a:t>
            </a:r>
            <a:r>
              <a:rPr sz="2600" dirty="0">
                <a:latin typeface="Times New Roman"/>
                <a:cs typeface="Times New Roman"/>
              </a:rPr>
              <a:t>there </a:t>
            </a:r>
            <a:r>
              <a:rPr sz="2600" spc="-5" dirty="0">
                <a:latin typeface="Times New Roman"/>
                <a:cs typeface="Times New Roman"/>
              </a:rPr>
              <a:t>is </a:t>
            </a:r>
            <a:r>
              <a:rPr sz="2600" dirty="0">
                <a:latin typeface="Times New Roman"/>
                <a:cs typeface="Times New Roman"/>
              </a:rPr>
              <a:t>no </a:t>
            </a:r>
            <a:r>
              <a:rPr sz="2600" spc="-5" dirty="0">
                <a:latin typeface="Times New Roman"/>
                <a:cs typeface="Times New Roman"/>
              </a:rPr>
              <a:t>relationship </a:t>
            </a:r>
            <a:r>
              <a:rPr sz="2600" dirty="0">
                <a:latin typeface="Times New Roman"/>
                <a:cs typeface="Times New Roman"/>
              </a:rPr>
              <a:t>between</a:t>
            </a:r>
            <a:r>
              <a:rPr sz="2600" spc="-5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variable</a:t>
            </a:r>
            <a:endParaRPr sz="2600">
              <a:latin typeface="Times New Roman"/>
              <a:cs typeface="Times New Roman"/>
            </a:endParaRPr>
          </a:p>
          <a:p>
            <a:pPr marL="286385" indent="-274320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4615"/>
              <a:buFont typeface="Arial"/>
              <a:buChar char=""/>
              <a:tabLst>
                <a:tab pos="287020" algn="l"/>
              </a:tabLst>
            </a:pPr>
            <a:r>
              <a:rPr sz="2600" spc="-5" dirty="0">
                <a:latin typeface="Times New Roman"/>
                <a:cs typeface="Times New Roman"/>
              </a:rPr>
              <a:t>If </a:t>
            </a:r>
            <a:r>
              <a:rPr sz="2600" dirty="0">
                <a:latin typeface="Times New Roman"/>
                <a:cs typeface="Times New Roman"/>
              </a:rPr>
              <a:t>+0.75≤ r </a:t>
            </a:r>
            <a:r>
              <a:rPr sz="2600" spc="-5" dirty="0">
                <a:latin typeface="Times New Roman"/>
                <a:cs typeface="Times New Roman"/>
              </a:rPr>
              <a:t>≤+1 </a:t>
            </a:r>
            <a:r>
              <a:rPr sz="2600" dirty="0">
                <a:latin typeface="Times New Roman"/>
                <a:cs typeface="Times New Roman"/>
              </a:rPr>
              <a:t>there exist high positive</a:t>
            </a:r>
            <a:r>
              <a:rPr sz="2600" spc="-100" dirty="0">
                <a:latin typeface="Times New Roman"/>
                <a:cs typeface="Times New Roman"/>
              </a:rPr>
              <a:t> </a:t>
            </a:r>
            <a:r>
              <a:rPr sz="2600" spc="-25" dirty="0">
                <a:latin typeface="Times New Roman"/>
                <a:cs typeface="Times New Roman"/>
              </a:rPr>
              <a:t>relationship.</a:t>
            </a:r>
            <a:endParaRPr sz="2600">
              <a:latin typeface="Times New Roman"/>
              <a:cs typeface="Times New Roman"/>
            </a:endParaRPr>
          </a:p>
          <a:p>
            <a:pPr marL="286385" indent="-274320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4615"/>
              <a:buFont typeface="Arial"/>
              <a:buChar char=""/>
              <a:tabLst>
                <a:tab pos="287020" algn="l"/>
              </a:tabLst>
            </a:pPr>
            <a:r>
              <a:rPr sz="2600" spc="-5" dirty="0">
                <a:latin typeface="Times New Roman"/>
                <a:cs typeface="Times New Roman"/>
              </a:rPr>
              <a:t>If </a:t>
            </a:r>
            <a:r>
              <a:rPr sz="2600" dirty="0">
                <a:latin typeface="Times New Roman"/>
                <a:cs typeface="Times New Roman"/>
              </a:rPr>
              <a:t>-0.75≥r≥-1 there exist high negative</a:t>
            </a:r>
            <a:r>
              <a:rPr sz="2600" spc="-14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relationship.</a:t>
            </a:r>
            <a:endParaRPr sz="2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687450"/>
            <a:ext cx="333819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0" spc="-5" dirty="0">
                <a:latin typeface="Times New Roman"/>
                <a:cs typeface="Times New Roman"/>
              </a:rPr>
              <a:t>Scatter</a:t>
            </a:r>
            <a:r>
              <a:rPr sz="4000" b="0" spc="-55" dirty="0">
                <a:latin typeface="Times New Roman"/>
                <a:cs typeface="Times New Roman"/>
              </a:rPr>
              <a:t> </a:t>
            </a:r>
            <a:r>
              <a:rPr sz="4000" b="0" spc="-5" dirty="0">
                <a:latin typeface="Times New Roman"/>
                <a:cs typeface="Times New Roman"/>
              </a:rPr>
              <a:t>Diagram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93444" y="1468882"/>
            <a:ext cx="7615555" cy="35013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6385" marR="5080" indent="-274320" algn="just">
              <a:lnSpc>
                <a:spcPct val="100000"/>
              </a:lnSpc>
              <a:spcBef>
                <a:spcPts val="105"/>
              </a:spcBef>
              <a:buClr>
                <a:srgbClr val="D24717"/>
              </a:buClr>
              <a:buSzPct val="84615"/>
              <a:buFont typeface="Arial"/>
              <a:buChar char=""/>
              <a:tabLst>
                <a:tab pos="287020" algn="l"/>
              </a:tabLst>
            </a:pPr>
            <a:r>
              <a:rPr sz="2600" dirty="0">
                <a:latin typeface="Times New Roman"/>
                <a:cs typeface="Times New Roman"/>
              </a:rPr>
              <a:t>The </a:t>
            </a:r>
            <a:r>
              <a:rPr sz="2600" spc="-5" dirty="0">
                <a:latin typeface="Times New Roman"/>
                <a:cs typeface="Times New Roman"/>
              </a:rPr>
              <a:t>first step in determining whether there is </a:t>
            </a:r>
            <a:r>
              <a:rPr sz="2600" spc="-375" dirty="0">
                <a:latin typeface="Times New Roman"/>
                <a:cs typeface="Times New Roman"/>
              </a:rPr>
              <a:t>a  </a:t>
            </a:r>
            <a:r>
              <a:rPr sz="2600" spc="-5" dirty="0">
                <a:latin typeface="Times New Roman"/>
                <a:cs typeface="Times New Roman"/>
              </a:rPr>
              <a:t>relationship </a:t>
            </a:r>
            <a:r>
              <a:rPr sz="2600" dirty="0">
                <a:latin typeface="Times New Roman"/>
                <a:cs typeface="Times New Roman"/>
              </a:rPr>
              <a:t>between </a:t>
            </a:r>
            <a:r>
              <a:rPr sz="2600" spc="-5" dirty="0">
                <a:latin typeface="Times New Roman"/>
                <a:cs typeface="Times New Roman"/>
              </a:rPr>
              <a:t>two variable is </a:t>
            </a:r>
            <a:r>
              <a:rPr sz="2600" dirty="0">
                <a:latin typeface="Times New Roman"/>
                <a:cs typeface="Times New Roman"/>
              </a:rPr>
              <a:t>to examine the  graph of observed</a:t>
            </a:r>
            <a:r>
              <a:rPr sz="2600" spc="-5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data.</a:t>
            </a:r>
            <a:endParaRPr sz="2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D24717"/>
              </a:buClr>
              <a:buFont typeface="Arial"/>
              <a:buChar char=""/>
            </a:pPr>
            <a:endParaRPr sz="3750">
              <a:latin typeface="Times New Roman"/>
              <a:cs typeface="Times New Roman"/>
            </a:endParaRPr>
          </a:p>
          <a:p>
            <a:pPr marL="286385" indent="-274320">
              <a:lnSpc>
                <a:spcPct val="100000"/>
              </a:lnSpc>
              <a:spcBef>
                <a:spcPts val="5"/>
              </a:spcBef>
              <a:buClr>
                <a:srgbClr val="D24717"/>
              </a:buClr>
              <a:buSzPct val="84615"/>
              <a:buFont typeface="Arial"/>
              <a:buChar char=""/>
              <a:tabLst>
                <a:tab pos="287020" algn="l"/>
              </a:tabLst>
            </a:pPr>
            <a:r>
              <a:rPr sz="2600" spc="5" dirty="0">
                <a:latin typeface="Times New Roman"/>
                <a:cs typeface="Times New Roman"/>
              </a:rPr>
              <a:t>The </a:t>
            </a:r>
            <a:r>
              <a:rPr sz="2600" dirty="0">
                <a:latin typeface="Times New Roman"/>
                <a:cs typeface="Times New Roman"/>
              </a:rPr>
              <a:t>graph or </a:t>
            </a:r>
            <a:r>
              <a:rPr sz="2600" spc="-5" dirty="0">
                <a:latin typeface="Times New Roman"/>
                <a:cs typeface="Times New Roman"/>
              </a:rPr>
              <a:t>chart is called scatter</a:t>
            </a:r>
            <a:r>
              <a:rPr sz="2600" spc="-6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diagram.</a:t>
            </a:r>
            <a:endParaRPr sz="2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D24717"/>
              </a:buClr>
              <a:buFont typeface="Arial"/>
              <a:buChar char=""/>
            </a:pPr>
            <a:endParaRPr sz="3750">
              <a:latin typeface="Times New Roman"/>
              <a:cs typeface="Times New Roman"/>
            </a:endParaRPr>
          </a:p>
          <a:p>
            <a:pPr marL="286385" marR="5080" indent="-274320" algn="just">
              <a:lnSpc>
                <a:spcPct val="100000"/>
              </a:lnSpc>
              <a:spcBef>
                <a:spcPts val="5"/>
              </a:spcBef>
              <a:buClr>
                <a:srgbClr val="D24717"/>
              </a:buClr>
              <a:buSzPct val="84615"/>
              <a:buFont typeface="Arial"/>
              <a:buChar char=""/>
              <a:tabLst>
                <a:tab pos="287020" algn="l"/>
              </a:tabLst>
            </a:pPr>
            <a:r>
              <a:rPr sz="2600" dirty="0">
                <a:latin typeface="Times New Roman"/>
                <a:cs typeface="Times New Roman"/>
              </a:rPr>
              <a:t>A </a:t>
            </a:r>
            <a:r>
              <a:rPr sz="2600" spc="-5" dirty="0">
                <a:latin typeface="Times New Roman"/>
                <a:cs typeface="Times New Roman"/>
              </a:rPr>
              <a:t>scatter </a:t>
            </a:r>
            <a:r>
              <a:rPr sz="2600" dirty="0">
                <a:latin typeface="Times New Roman"/>
                <a:cs typeface="Times New Roman"/>
              </a:rPr>
              <a:t>diagram </a:t>
            </a:r>
            <a:r>
              <a:rPr sz="2600" spc="-5" dirty="0">
                <a:latin typeface="Times New Roman"/>
                <a:cs typeface="Times New Roman"/>
              </a:rPr>
              <a:t>gives </a:t>
            </a:r>
            <a:r>
              <a:rPr sz="2600" dirty="0">
                <a:latin typeface="Times New Roman"/>
                <a:cs typeface="Times New Roman"/>
              </a:rPr>
              <a:t>us </a:t>
            </a:r>
            <a:r>
              <a:rPr sz="2600" spc="-5" dirty="0">
                <a:latin typeface="Times New Roman"/>
                <a:cs typeface="Times New Roman"/>
              </a:rPr>
              <a:t>information </a:t>
            </a:r>
            <a:r>
              <a:rPr sz="2600" dirty="0">
                <a:latin typeface="Times New Roman"/>
                <a:cs typeface="Times New Roman"/>
              </a:rPr>
              <a:t>about </a:t>
            </a:r>
            <a:r>
              <a:rPr sz="2600" spc="-55" dirty="0">
                <a:latin typeface="Times New Roman"/>
                <a:cs typeface="Times New Roman"/>
              </a:rPr>
              <a:t>patterns  </a:t>
            </a:r>
            <a:r>
              <a:rPr sz="2600" dirty="0">
                <a:latin typeface="Times New Roman"/>
                <a:cs typeface="Times New Roman"/>
              </a:rPr>
              <a:t>that </a:t>
            </a:r>
            <a:r>
              <a:rPr sz="2600" spc="-5" dirty="0">
                <a:latin typeface="Times New Roman"/>
                <a:cs typeface="Times New Roman"/>
              </a:rPr>
              <a:t>indicates </a:t>
            </a:r>
            <a:r>
              <a:rPr sz="2600" dirty="0">
                <a:latin typeface="Times New Roman"/>
                <a:cs typeface="Times New Roman"/>
              </a:rPr>
              <a:t>that </a:t>
            </a:r>
            <a:r>
              <a:rPr sz="2600" spc="-5" dirty="0">
                <a:latin typeface="Times New Roman"/>
                <a:cs typeface="Times New Roman"/>
              </a:rPr>
              <a:t>variables </a:t>
            </a:r>
            <a:r>
              <a:rPr sz="2600" dirty="0">
                <a:latin typeface="Times New Roman"/>
                <a:cs typeface="Times New Roman"/>
              </a:rPr>
              <a:t>are</a:t>
            </a:r>
            <a:r>
              <a:rPr sz="2600" spc="-4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related.</a:t>
            </a:r>
            <a:endParaRPr sz="2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Scatter Plot ( Scatter diagram or</a:t>
            </a:r>
            <a:r>
              <a:rPr spc="-114" dirty="0"/>
              <a:t> </a:t>
            </a:r>
            <a:r>
              <a:rPr spc="-5" dirty="0"/>
              <a:t>dot  diagram 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3444" y="1468882"/>
            <a:ext cx="7617459" cy="414210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6385" marR="5080" indent="-274320" algn="just">
              <a:lnSpc>
                <a:spcPct val="100000"/>
              </a:lnSpc>
              <a:spcBef>
                <a:spcPts val="105"/>
              </a:spcBef>
              <a:buClr>
                <a:srgbClr val="D24717"/>
              </a:buClr>
              <a:buSzPct val="84615"/>
              <a:buFont typeface="Arial"/>
              <a:buChar char=""/>
              <a:tabLst>
                <a:tab pos="287020" algn="l"/>
              </a:tabLst>
            </a:pPr>
            <a:r>
              <a:rPr sz="2600" spc="-5" dirty="0">
                <a:latin typeface="Times New Roman"/>
                <a:cs typeface="Times New Roman"/>
              </a:rPr>
              <a:t>In </a:t>
            </a:r>
            <a:r>
              <a:rPr sz="2600" dirty="0">
                <a:latin typeface="Times New Roman"/>
                <a:cs typeface="Times New Roman"/>
              </a:rPr>
              <a:t>this </a:t>
            </a:r>
            <a:r>
              <a:rPr sz="2600" spc="-5" dirty="0">
                <a:latin typeface="Times New Roman"/>
                <a:cs typeface="Times New Roman"/>
              </a:rPr>
              <a:t>method </a:t>
            </a:r>
            <a:r>
              <a:rPr sz="2600" dirty="0">
                <a:latin typeface="Times New Roman"/>
                <a:cs typeface="Times New Roman"/>
              </a:rPr>
              <a:t>the </a:t>
            </a:r>
            <a:r>
              <a:rPr sz="2600" spc="-5" dirty="0">
                <a:latin typeface="Times New Roman"/>
                <a:cs typeface="Times New Roman"/>
              </a:rPr>
              <a:t>values </a:t>
            </a:r>
            <a:r>
              <a:rPr sz="2600" dirty="0">
                <a:latin typeface="Times New Roman"/>
                <a:cs typeface="Times New Roman"/>
              </a:rPr>
              <a:t>of the two </a:t>
            </a:r>
            <a:r>
              <a:rPr sz="2600" spc="-5" dirty="0">
                <a:latin typeface="Times New Roman"/>
                <a:cs typeface="Times New Roman"/>
              </a:rPr>
              <a:t>variables </a:t>
            </a:r>
            <a:r>
              <a:rPr sz="2600" spc="-135" dirty="0">
                <a:latin typeface="Times New Roman"/>
                <a:cs typeface="Times New Roman"/>
              </a:rPr>
              <a:t>are  </a:t>
            </a:r>
            <a:r>
              <a:rPr sz="2600" dirty="0">
                <a:latin typeface="Times New Roman"/>
                <a:cs typeface="Times New Roman"/>
              </a:rPr>
              <a:t>plotted </a:t>
            </a:r>
            <a:r>
              <a:rPr sz="2600" spc="-5" dirty="0">
                <a:latin typeface="Times New Roman"/>
                <a:cs typeface="Times New Roman"/>
              </a:rPr>
              <a:t>on </a:t>
            </a:r>
            <a:r>
              <a:rPr sz="2600" dirty="0">
                <a:latin typeface="Times New Roman"/>
                <a:cs typeface="Times New Roman"/>
              </a:rPr>
              <a:t>a </a:t>
            </a:r>
            <a:r>
              <a:rPr sz="2600" spc="-5" dirty="0">
                <a:latin typeface="Times New Roman"/>
                <a:cs typeface="Times New Roman"/>
              </a:rPr>
              <a:t>graph </a:t>
            </a:r>
            <a:r>
              <a:rPr sz="2600" spc="-25" dirty="0">
                <a:latin typeface="Times New Roman"/>
                <a:cs typeface="Times New Roman"/>
              </a:rPr>
              <a:t>paper. </a:t>
            </a:r>
            <a:r>
              <a:rPr sz="2600" dirty="0">
                <a:latin typeface="Times New Roman"/>
                <a:cs typeface="Times New Roman"/>
              </a:rPr>
              <a:t>One </a:t>
            </a:r>
            <a:r>
              <a:rPr sz="2600" spc="-5" dirty="0">
                <a:latin typeface="Times New Roman"/>
                <a:cs typeface="Times New Roman"/>
              </a:rPr>
              <a:t>is taken along the  horizontal (x-axis) </a:t>
            </a:r>
            <a:r>
              <a:rPr sz="2600" dirty="0">
                <a:latin typeface="Times New Roman"/>
                <a:cs typeface="Times New Roman"/>
              </a:rPr>
              <a:t>and the other </a:t>
            </a:r>
            <a:r>
              <a:rPr sz="2600" spc="-5" dirty="0">
                <a:latin typeface="Times New Roman"/>
                <a:cs typeface="Times New Roman"/>
              </a:rPr>
              <a:t>along </a:t>
            </a:r>
            <a:r>
              <a:rPr sz="2600" dirty="0">
                <a:latin typeface="Times New Roman"/>
                <a:cs typeface="Times New Roman"/>
              </a:rPr>
              <a:t>the </a:t>
            </a:r>
            <a:r>
              <a:rPr sz="2600" spc="-5" dirty="0">
                <a:latin typeface="Times New Roman"/>
                <a:cs typeface="Times New Roman"/>
              </a:rPr>
              <a:t>vertical </a:t>
            </a:r>
            <a:r>
              <a:rPr sz="2600" dirty="0">
                <a:latin typeface="Times New Roman"/>
                <a:cs typeface="Times New Roman"/>
              </a:rPr>
              <a:t>(y-  </a:t>
            </a:r>
            <a:r>
              <a:rPr sz="2600" spc="-5" dirty="0">
                <a:latin typeface="Times New Roman"/>
                <a:cs typeface="Times New Roman"/>
              </a:rPr>
              <a:t>axis).</a:t>
            </a:r>
            <a:endParaRPr sz="2600">
              <a:latin typeface="Times New Roman"/>
              <a:cs typeface="Times New Roman"/>
            </a:endParaRPr>
          </a:p>
          <a:p>
            <a:pPr marL="286385" marR="5715" indent="-274320" algn="just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4615"/>
              <a:buFont typeface="Arial"/>
              <a:buChar char=""/>
              <a:tabLst>
                <a:tab pos="287020" algn="l"/>
              </a:tabLst>
            </a:pPr>
            <a:r>
              <a:rPr sz="2600" dirty="0">
                <a:latin typeface="Times New Roman"/>
                <a:cs typeface="Times New Roman"/>
              </a:rPr>
              <a:t>By plotting the data, we get points (dots) on the </a:t>
            </a:r>
            <a:r>
              <a:rPr sz="2600" spc="-85" dirty="0">
                <a:latin typeface="Times New Roman"/>
                <a:cs typeface="Times New Roman"/>
              </a:rPr>
              <a:t>graph  </a:t>
            </a:r>
            <a:r>
              <a:rPr sz="2600" spc="-5" dirty="0">
                <a:latin typeface="Times New Roman"/>
                <a:cs typeface="Times New Roman"/>
              </a:rPr>
              <a:t>which </a:t>
            </a:r>
            <a:r>
              <a:rPr sz="2600" dirty="0">
                <a:latin typeface="Times New Roman"/>
                <a:cs typeface="Times New Roman"/>
              </a:rPr>
              <a:t>are </a:t>
            </a:r>
            <a:r>
              <a:rPr sz="2600" spc="-5" dirty="0">
                <a:latin typeface="Times New Roman"/>
                <a:cs typeface="Times New Roman"/>
              </a:rPr>
              <a:t>generally scattered and hence </a:t>
            </a:r>
            <a:r>
              <a:rPr sz="2600" dirty="0">
                <a:latin typeface="Times New Roman"/>
                <a:cs typeface="Times New Roman"/>
              </a:rPr>
              <a:t>the </a:t>
            </a:r>
            <a:r>
              <a:rPr sz="2600" spc="-5" dirty="0">
                <a:latin typeface="Times New Roman"/>
                <a:cs typeface="Times New Roman"/>
              </a:rPr>
              <a:t>name  ‘Scatter</a:t>
            </a:r>
            <a:r>
              <a:rPr sz="2600" spc="-1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Plot’.</a:t>
            </a:r>
            <a:endParaRPr sz="2600">
              <a:latin typeface="Times New Roman"/>
              <a:cs typeface="Times New Roman"/>
            </a:endParaRPr>
          </a:p>
          <a:p>
            <a:pPr marL="286385" marR="6985" indent="-274320" algn="just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4615"/>
              <a:buFont typeface="Arial"/>
              <a:buChar char=""/>
              <a:tabLst>
                <a:tab pos="287020" algn="l"/>
              </a:tabLst>
            </a:pPr>
            <a:r>
              <a:rPr sz="2600" dirty="0">
                <a:latin typeface="Times New Roman"/>
                <a:cs typeface="Times New Roman"/>
              </a:rPr>
              <a:t>The points plotted </a:t>
            </a:r>
            <a:r>
              <a:rPr sz="2600" spc="-5" dirty="0">
                <a:latin typeface="Times New Roman"/>
                <a:cs typeface="Times New Roman"/>
              </a:rPr>
              <a:t>on graph </a:t>
            </a:r>
            <a:r>
              <a:rPr sz="2600" spc="-10" dirty="0">
                <a:latin typeface="Times New Roman"/>
                <a:cs typeface="Times New Roman"/>
              </a:rPr>
              <a:t>may </a:t>
            </a:r>
            <a:r>
              <a:rPr sz="2600" spc="-5" dirty="0">
                <a:latin typeface="Times New Roman"/>
                <a:cs typeface="Times New Roman"/>
              </a:rPr>
              <a:t>cluster around </a:t>
            </a:r>
            <a:r>
              <a:rPr sz="2600" spc="-400" dirty="0">
                <a:latin typeface="Times New Roman"/>
                <a:cs typeface="Times New Roman"/>
              </a:rPr>
              <a:t>a  </a:t>
            </a:r>
            <a:r>
              <a:rPr sz="2600" spc="-5" dirty="0">
                <a:latin typeface="Times New Roman"/>
                <a:cs typeface="Times New Roman"/>
              </a:rPr>
              <a:t>straight </a:t>
            </a:r>
            <a:r>
              <a:rPr sz="2600" dirty="0">
                <a:latin typeface="Times New Roman"/>
                <a:cs typeface="Times New Roman"/>
              </a:rPr>
              <a:t>line </a:t>
            </a:r>
            <a:r>
              <a:rPr sz="2600" spc="5" dirty="0">
                <a:latin typeface="Times New Roman"/>
                <a:cs typeface="Times New Roman"/>
              </a:rPr>
              <a:t>or </a:t>
            </a:r>
            <a:r>
              <a:rPr sz="2600" dirty="0">
                <a:latin typeface="Times New Roman"/>
                <a:cs typeface="Times New Roman"/>
              </a:rPr>
              <a:t>a </a:t>
            </a:r>
            <a:r>
              <a:rPr sz="2600" spc="-5" dirty="0">
                <a:latin typeface="Times New Roman"/>
                <a:cs typeface="Times New Roman"/>
              </a:rPr>
              <a:t>curve </a:t>
            </a:r>
            <a:r>
              <a:rPr sz="2600" dirty="0">
                <a:latin typeface="Times New Roman"/>
                <a:cs typeface="Times New Roman"/>
              </a:rPr>
              <a:t>or </a:t>
            </a:r>
            <a:r>
              <a:rPr sz="2600" spc="-5" dirty="0">
                <a:latin typeface="Times New Roman"/>
                <a:cs typeface="Times New Roman"/>
              </a:rPr>
              <a:t>may </a:t>
            </a:r>
            <a:r>
              <a:rPr sz="2600" dirty="0">
                <a:latin typeface="Times New Roman"/>
                <a:cs typeface="Times New Roman"/>
              </a:rPr>
              <a:t>not show </a:t>
            </a:r>
            <a:r>
              <a:rPr sz="2600" spc="-5" dirty="0">
                <a:latin typeface="Times New Roman"/>
                <a:cs typeface="Times New Roman"/>
              </a:rPr>
              <a:t>any tendency  </a:t>
            </a:r>
            <a:r>
              <a:rPr sz="2600" dirty="0">
                <a:latin typeface="Times New Roman"/>
                <a:cs typeface="Times New Roman"/>
              </a:rPr>
              <a:t>of</a:t>
            </a:r>
            <a:r>
              <a:rPr sz="2600" spc="-2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association.</a:t>
            </a:r>
            <a:endParaRPr sz="2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560578"/>
            <a:ext cx="4796790" cy="59702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  <a:buAutoNum type="romanLcParenR"/>
              <a:tabLst>
                <a:tab pos="185420" algn="l"/>
              </a:tabLst>
            </a:pPr>
            <a:r>
              <a:rPr sz="1500" b="1" spc="-5" dirty="0">
                <a:latin typeface="Times New Roman"/>
                <a:cs typeface="Times New Roman"/>
              </a:rPr>
              <a:t>If all points lie </a:t>
            </a:r>
            <a:r>
              <a:rPr sz="1500" b="1" spc="-10" dirty="0">
                <a:latin typeface="Times New Roman"/>
                <a:cs typeface="Times New Roman"/>
              </a:rPr>
              <a:t>on </a:t>
            </a:r>
            <a:r>
              <a:rPr sz="1500" b="1" dirty="0">
                <a:latin typeface="Times New Roman"/>
                <a:cs typeface="Times New Roman"/>
              </a:rPr>
              <a:t>a </a:t>
            </a:r>
            <a:r>
              <a:rPr sz="1500" b="1" spc="-5" dirty="0">
                <a:latin typeface="Times New Roman"/>
                <a:cs typeface="Times New Roman"/>
              </a:rPr>
              <a:t>rising straight line the </a:t>
            </a:r>
            <a:r>
              <a:rPr sz="1500" b="1" spc="-10" dirty="0">
                <a:latin typeface="Times New Roman"/>
                <a:cs typeface="Times New Roman"/>
              </a:rPr>
              <a:t>correlation </a:t>
            </a:r>
            <a:r>
              <a:rPr sz="1500" b="1" spc="-5" dirty="0">
                <a:latin typeface="Times New Roman"/>
                <a:cs typeface="Times New Roman"/>
              </a:rPr>
              <a:t>is  perfectly </a:t>
            </a:r>
            <a:r>
              <a:rPr sz="1500" b="1" dirty="0">
                <a:latin typeface="Times New Roman"/>
                <a:cs typeface="Times New Roman"/>
              </a:rPr>
              <a:t>positive and r = </a:t>
            </a:r>
            <a:r>
              <a:rPr sz="1500" b="1" spc="-5" dirty="0">
                <a:latin typeface="Times New Roman"/>
                <a:cs typeface="Times New Roman"/>
              </a:rPr>
              <a:t>+1 (see </a:t>
            </a:r>
            <a:r>
              <a:rPr sz="1500" b="1" dirty="0">
                <a:latin typeface="Times New Roman"/>
                <a:cs typeface="Times New Roman"/>
              </a:rPr>
              <a:t>fig.1</a:t>
            </a:r>
            <a:r>
              <a:rPr sz="1500" b="1" spc="-95" dirty="0">
                <a:latin typeface="Times New Roman"/>
                <a:cs typeface="Times New Roman"/>
              </a:rPr>
              <a:t> </a:t>
            </a:r>
            <a:r>
              <a:rPr sz="1500" b="1" dirty="0">
                <a:latin typeface="Times New Roman"/>
                <a:cs typeface="Times New Roman"/>
              </a:rPr>
              <a:t>)</a:t>
            </a: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Font typeface="Times New Roman"/>
              <a:buAutoNum type="romanLcParenR"/>
            </a:pPr>
            <a:endParaRPr sz="1600">
              <a:latin typeface="Times New Roman"/>
              <a:cs typeface="Times New Roman"/>
            </a:endParaRPr>
          </a:p>
          <a:p>
            <a:pPr marL="12700" marR="5715" algn="just">
              <a:lnSpc>
                <a:spcPct val="100000"/>
              </a:lnSpc>
              <a:spcBef>
                <a:spcPts val="1160"/>
              </a:spcBef>
              <a:buAutoNum type="romanLcParenR"/>
              <a:tabLst>
                <a:tab pos="243204" algn="l"/>
              </a:tabLst>
            </a:pPr>
            <a:r>
              <a:rPr sz="1500" b="1" spc="-5" dirty="0">
                <a:latin typeface="Times New Roman"/>
                <a:cs typeface="Times New Roman"/>
              </a:rPr>
              <a:t>If </a:t>
            </a:r>
            <a:r>
              <a:rPr sz="1500" b="1" dirty="0">
                <a:latin typeface="Times New Roman"/>
                <a:cs typeface="Times New Roman"/>
              </a:rPr>
              <a:t>all </a:t>
            </a:r>
            <a:r>
              <a:rPr sz="1500" b="1" spc="-5" dirty="0">
                <a:latin typeface="Times New Roman"/>
                <a:cs typeface="Times New Roman"/>
              </a:rPr>
              <a:t>points </a:t>
            </a:r>
            <a:r>
              <a:rPr sz="1500" b="1" dirty="0">
                <a:latin typeface="Times New Roman"/>
                <a:cs typeface="Times New Roman"/>
              </a:rPr>
              <a:t>lie on a </a:t>
            </a:r>
            <a:r>
              <a:rPr sz="1500" b="1" spc="-5" dirty="0">
                <a:latin typeface="Times New Roman"/>
                <a:cs typeface="Times New Roman"/>
              </a:rPr>
              <a:t>falling straight line </a:t>
            </a:r>
            <a:r>
              <a:rPr sz="1500" b="1" dirty="0">
                <a:latin typeface="Times New Roman"/>
                <a:cs typeface="Times New Roman"/>
              </a:rPr>
              <a:t>the </a:t>
            </a:r>
            <a:r>
              <a:rPr sz="1500" b="1" spc="-10" dirty="0">
                <a:latin typeface="Times New Roman"/>
                <a:cs typeface="Times New Roman"/>
              </a:rPr>
              <a:t>correlation  </a:t>
            </a:r>
            <a:r>
              <a:rPr sz="1500" b="1" spc="-5" dirty="0">
                <a:latin typeface="Times New Roman"/>
                <a:cs typeface="Times New Roman"/>
              </a:rPr>
              <a:t>is perfectly negative </a:t>
            </a:r>
            <a:r>
              <a:rPr sz="1500" b="1" dirty="0">
                <a:latin typeface="Times New Roman"/>
                <a:cs typeface="Times New Roman"/>
              </a:rPr>
              <a:t>and r = -1 </a:t>
            </a:r>
            <a:r>
              <a:rPr sz="1500" b="1" spc="-5" dirty="0">
                <a:latin typeface="Times New Roman"/>
                <a:cs typeface="Times New Roman"/>
              </a:rPr>
              <a:t>(see</a:t>
            </a:r>
            <a:r>
              <a:rPr sz="1500" b="1" spc="-80" dirty="0">
                <a:latin typeface="Times New Roman"/>
                <a:cs typeface="Times New Roman"/>
              </a:rPr>
              <a:t> </a:t>
            </a:r>
            <a:r>
              <a:rPr sz="1500" b="1" dirty="0">
                <a:latin typeface="Times New Roman"/>
                <a:cs typeface="Times New Roman"/>
              </a:rPr>
              <a:t>fig.2)</a:t>
            </a: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Font typeface="Times New Roman"/>
              <a:buAutoNum type="romanLcParenR"/>
            </a:pPr>
            <a:endParaRPr sz="1600">
              <a:latin typeface="Times New Roman"/>
              <a:cs typeface="Times New Roman"/>
            </a:endParaRPr>
          </a:p>
          <a:p>
            <a:pPr marL="12700" marR="5715" algn="just">
              <a:lnSpc>
                <a:spcPct val="100000"/>
              </a:lnSpc>
              <a:spcBef>
                <a:spcPts val="1160"/>
              </a:spcBef>
              <a:buAutoNum type="romanLcParenR"/>
              <a:tabLst>
                <a:tab pos="314960" algn="l"/>
              </a:tabLst>
            </a:pPr>
            <a:r>
              <a:rPr sz="1500" b="1" spc="-5" dirty="0">
                <a:latin typeface="Times New Roman"/>
                <a:cs typeface="Times New Roman"/>
              </a:rPr>
              <a:t>If </a:t>
            </a:r>
            <a:r>
              <a:rPr sz="1500" b="1" dirty="0">
                <a:latin typeface="Times New Roman"/>
                <a:cs typeface="Times New Roman"/>
              </a:rPr>
              <a:t>the </a:t>
            </a:r>
            <a:r>
              <a:rPr sz="1500" b="1" spc="-5" dirty="0">
                <a:latin typeface="Times New Roman"/>
                <a:cs typeface="Times New Roman"/>
              </a:rPr>
              <a:t>points lie in </a:t>
            </a:r>
            <a:r>
              <a:rPr sz="1500" b="1" spc="-10" dirty="0">
                <a:latin typeface="Times New Roman"/>
                <a:cs typeface="Times New Roman"/>
              </a:rPr>
              <a:t>narrow </a:t>
            </a:r>
            <a:r>
              <a:rPr sz="1500" b="1" spc="-5" dirty="0">
                <a:latin typeface="Times New Roman"/>
                <a:cs typeface="Times New Roman"/>
              </a:rPr>
              <a:t>strip, rising upwards, </a:t>
            </a:r>
            <a:r>
              <a:rPr sz="1500" b="1" dirty="0">
                <a:latin typeface="Times New Roman"/>
                <a:cs typeface="Times New Roman"/>
              </a:rPr>
              <a:t>the  </a:t>
            </a:r>
            <a:r>
              <a:rPr sz="1500" b="1" spc="-5" dirty="0">
                <a:latin typeface="Times New Roman"/>
                <a:cs typeface="Times New Roman"/>
              </a:rPr>
              <a:t>correlation is </a:t>
            </a:r>
            <a:r>
              <a:rPr sz="1500" b="1" dirty="0">
                <a:latin typeface="Times New Roman"/>
                <a:cs typeface="Times New Roman"/>
              </a:rPr>
              <a:t>high </a:t>
            </a:r>
            <a:r>
              <a:rPr sz="1500" b="1" spc="-10" dirty="0">
                <a:latin typeface="Times New Roman"/>
                <a:cs typeface="Times New Roman"/>
              </a:rPr>
              <a:t>degree </a:t>
            </a:r>
            <a:r>
              <a:rPr sz="1500" b="1" dirty="0">
                <a:latin typeface="Times New Roman"/>
                <a:cs typeface="Times New Roman"/>
              </a:rPr>
              <a:t>of positive </a:t>
            </a:r>
            <a:r>
              <a:rPr sz="1500" b="1" spc="-5" dirty="0">
                <a:latin typeface="Times New Roman"/>
                <a:cs typeface="Times New Roman"/>
              </a:rPr>
              <a:t>(see</a:t>
            </a:r>
            <a:r>
              <a:rPr sz="1500" b="1" spc="-90" dirty="0">
                <a:latin typeface="Times New Roman"/>
                <a:cs typeface="Times New Roman"/>
              </a:rPr>
              <a:t> </a:t>
            </a:r>
            <a:r>
              <a:rPr sz="1500" b="1" dirty="0">
                <a:latin typeface="Times New Roman"/>
                <a:cs typeface="Times New Roman"/>
              </a:rPr>
              <a:t>fig.3)</a:t>
            </a: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Font typeface="Times New Roman"/>
              <a:buAutoNum type="romanLcParenR"/>
            </a:pPr>
            <a:endParaRPr sz="1600">
              <a:latin typeface="Times New Roman"/>
              <a:cs typeface="Times New Roman"/>
            </a:endParaRPr>
          </a:p>
          <a:p>
            <a:pPr marL="12700" marR="5715" algn="just">
              <a:lnSpc>
                <a:spcPct val="100000"/>
              </a:lnSpc>
              <a:spcBef>
                <a:spcPts val="1160"/>
              </a:spcBef>
              <a:buAutoNum type="romanLcParenR"/>
              <a:tabLst>
                <a:tab pos="293370" algn="l"/>
              </a:tabLst>
            </a:pPr>
            <a:r>
              <a:rPr sz="1500" b="1" spc="-5" dirty="0">
                <a:latin typeface="Times New Roman"/>
                <a:cs typeface="Times New Roman"/>
              </a:rPr>
              <a:t>If </a:t>
            </a:r>
            <a:r>
              <a:rPr sz="1500" b="1" dirty="0">
                <a:latin typeface="Times New Roman"/>
                <a:cs typeface="Times New Roman"/>
              </a:rPr>
              <a:t>the </a:t>
            </a:r>
            <a:r>
              <a:rPr sz="1500" b="1" spc="-5" dirty="0">
                <a:latin typeface="Times New Roman"/>
                <a:cs typeface="Times New Roman"/>
              </a:rPr>
              <a:t>points lie in </a:t>
            </a:r>
            <a:r>
              <a:rPr sz="1500" b="1" dirty="0">
                <a:latin typeface="Times New Roman"/>
                <a:cs typeface="Times New Roman"/>
              </a:rPr>
              <a:t>a </a:t>
            </a:r>
            <a:r>
              <a:rPr sz="1500" b="1" spc="-15" dirty="0">
                <a:latin typeface="Times New Roman"/>
                <a:cs typeface="Times New Roman"/>
              </a:rPr>
              <a:t>narrow </a:t>
            </a:r>
            <a:r>
              <a:rPr sz="1500" b="1" spc="-5" dirty="0">
                <a:latin typeface="Times New Roman"/>
                <a:cs typeface="Times New Roman"/>
              </a:rPr>
              <a:t>strip, falling downwards,  </a:t>
            </a:r>
            <a:r>
              <a:rPr sz="1500" b="1" dirty="0">
                <a:latin typeface="Times New Roman"/>
                <a:cs typeface="Times New Roman"/>
              </a:rPr>
              <a:t>the </a:t>
            </a:r>
            <a:r>
              <a:rPr sz="1500" b="1" spc="-5" dirty="0">
                <a:latin typeface="Times New Roman"/>
                <a:cs typeface="Times New Roman"/>
              </a:rPr>
              <a:t>correlation is </a:t>
            </a:r>
            <a:r>
              <a:rPr sz="1500" b="1" dirty="0">
                <a:latin typeface="Times New Roman"/>
                <a:cs typeface="Times New Roman"/>
              </a:rPr>
              <a:t>high </a:t>
            </a:r>
            <a:r>
              <a:rPr sz="1500" b="1" spc="-10" dirty="0">
                <a:latin typeface="Times New Roman"/>
                <a:cs typeface="Times New Roman"/>
              </a:rPr>
              <a:t>degree </a:t>
            </a:r>
            <a:r>
              <a:rPr sz="1500" b="1" dirty="0">
                <a:latin typeface="Times New Roman"/>
                <a:cs typeface="Times New Roman"/>
              </a:rPr>
              <a:t>of </a:t>
            </a:r>
            <a:r>
              <a:rPr sz="1500" b="1" spc="-5" dirty="0">
                <a:latin typeface="Times New Roman"/>
                <a:cs typeface="Times New Roman"/>
              </a:rPr>
              <a:t>negative (see</a:t>
            </a:r>
            <a:r>
              <a:rPr sz="1500" b="1" spc="-70" dirty="0">
                <a:latin typeface="Times New Roman"/>
                <a:cs typeface="Times New Roman"/>
              </a:rPr>
              <a:t> </a:t>
            </a:r>
            <a:r>
              <a:rPr sz="1500" b="1" dirty="0">
                <a:latin typeface="Times New Roman"/>
                <a:cs typeface="Times New Roman"/>
              </a:rPr>
              <a:t>fig.4)</a:t>
            </a: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Font typeface="Times New Roman"/>
              <a:buAutoNum type="romanLcParenR"/>
            </a:pPr>
            <a:endParaRPr sz="1600">
              <a:latin typeface="Times New Roman"/>
              <a:cs typeface="Times New Roman"/>
            </a:endParaRPr>
          </a:p>
          <a:p>
            <a:pPr marL="12700" marR="5715" algn="just">
              <a:lnSpc>
                <a:spcPct val="100000"/>
              </a:lnSpc>
              <a:spcBef>
                <a:spcPts val="1165"/>
              </a:spcBef>
              <a:buAutoNum type="romanLcParenR"/>
              <a:tabLst>
                <a:tab pos="223520" algn="l"/>
              </a:tabLst>
            </a:pPr>
            <a:r>
              <a:rPr sz="1500" b="1" spc="-5" dirty="0">
                <a:latin typeface="Times New Roman"/>
                <a:cs typeface="Times New Roman"/>
              </a:rPr>
              <a:t>If the points </a:t>
            </a:r>
            <a:r>
              <a:rPr sz="1500" b="1" spc="-10" dirty="0">
                <a:latin typeface="Times New Roman"/>
                <a:cs typeface="Times New Roman"/>
              </a:rPr>
              <a:t>are spread </a:t>
            </a:r>
            <a:r>
              <a:rPr sz="1500" b="1" spc="-5" dirty="0">
                <a:latin typeface="Times New Roman"/>
                <a:cs typeface="Times New Roman"/>
              </a:rPr>
              <a:t>widely over </a:t>
            </a:r>
            <a:r>
              <a:rPr sz="1500" b="1" dirty="0">
                <a:latin typeface="Times New Roman"/>
                <a:cs typeface="Times New Roman"/>
              </a:rPr>
              <a:t>a </a:t>
            </a:r>
            <a:r>
              <a:rPr sz="1500" b="1" spc="-10" dirty="0">
                <a:latin typeface="Times New Roman"/>
                <a:cs typeface="Times New Roman"/>
              </a:rPr>
              <a:t>broad </a:t>
            </a:r>
            <a:r>
              <a:rPr sz="1500" b="1" spc="-5" dirty="0">
                <a:latin typeface="Times New Roman"/>
                <a:cs typeface="Times New Roman"/>
              </a:rPr>
              <a:t>strip, rising  </a:t>
            </a:r>
            <a:r>
              <a:rPr sz="1500" b="1" dirty="0">
                <a:latin typeface="Times New Roman"/>
                <a:cs typeface="Times New Roman"/>
              </a:rPr>
              <a:t>upwards, the </a:t>
            </a:r>
            <a:r>
              <a:rPr sz="1500" b="1" spc="-5" dirty="0">
                <a:latin typeface="Times New Roman"/>
                <a:cs typeface="Times New Roman"/>
              </a:rPr>
              <a:t>correlation is </a:t>
            </a:r>
            <a:r>
              <a:rPr sz="1500" b="1" dirty="0">
                <a:latin typeface="Times New Roman"/>
                <a:cs typeface="Times New Roman"/>
              </a:rPr>
              <a:t>low </a:t>
            </a:r>
            <a:r>
              <a:rPr sz="1500" b="1" spc="-10" dirty="0">
                <a:latin typeface="Times New Roman"/>
                <a:cs typeface="Times New Roman"/>
              </a:rPr>
              <a:t>degree </a:t>
            </a:r>
            <a:r>
              <a:rPr sz="1500" b="1" dirty="0">
                <a:latin typeface="Times New Roman"/>
                <a:cs typeface="Times New Roman"/>
              </a:rPr>
              <a:t>positive </a:t>
            </a:r>
            <a:r>
              <a:rPr sz="1500" b="1" spc="-5" dirty="0">
                <a:latin typeface="Times New Roman"/>
                <a:cs typeface="Times New Roman"/>
              </a:rPr>
              <a:t>(see</a:t>
            </a:r>
            <a:r>
              <a:rPr sz="1500" b="1" spc="-110" dirty="0">
                <a:latin typeface="Times New Roman"/>
                <a:cs typeface="Times New Roman"/>
              </a:rPr>
              <a:t> </a:t>
            </a:r>
            <a:r>
              <a:rPr sz="1500" b="1" dirty="0">
                <a:latin typeface="Times New Roman"/>
                <a:cs typeface="Times New Roman"/>
              </a:rPr>
              <a:t>fig.5)</a:t>
            </a: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Font typeface="Times New Roman"/>
              <a:buAutoNum type="romanLcParenR"/>
            </a:pPr>
            <a:endParaRPr sz="16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  <a:spcBef>
                <a:spcPts val="1160"/>
              </a:spcBef>
              <a:buAutoNum type="romanLcParenR"/>
              <a:tabLst>
                <a:tab pos="322580" algn="l"/>
              </a:tabLst>
            </a:pPr>
            <a:r>
              <a:rPr sz="1500" b="1" spc="-5" dirty="0">
                <a:latin typeface="Times New Roman"/>
                <a:cs typeface="Times New Roman"/>
              </a:rPr>
              <a:t>If </a:t>
            </a:r>
            <a:r>
              <a:rPr sz="1500" b="1" dirty="0">
                <a:latin typeface="Times New Roman"/>
                <a:cs typeface="Times New Roman"/>
              </a:rPr>
              <a:t>the </a:t>
            </a:r>
            <a:r>
              <a:rPr sz="1500" b="1" spc="-5" dirty="0">
                <a:latin typeface="Times New Roman"/>
                <a:cs typeface="Times New Roman"/>
              </a:rPr>
              <a:t>points </a:t>
            </a:r>
            <a:r>
              <a:rPr sz="1500" b="1" spc="-10" dirty="0">
                <a:latin typeface="Times New Roman"/>
                <a:cs typeface="Times New Roman"/>
              </a:rPr>
              <a:t>are spread </a:t>
            </a:r>
            <a:r>
              <a:rPr sz="1500" b="1" spc="-5" dirty="0">
                <a:latin typeface="Times New Roman"/>
                <a:cs typeface="Times New Roman"/>
              </a:rPr>
              <a:t>widely over </a:t>
            </a:r>
            <a:r>
              <a:rPr sz="1500" b="1" dirty="0">
                <a:latin typeface="Times New Roman"/>
                <a:cs typeface="Times New Roman"/>
              </a:rPr>
              <a:t>a </a:t>
            </a:r>
            <a:r>
              <a:rPr sz="1500" b="1" spc="-10" dirty="0">
                <a:latin typeface="Times New Roman"/>
                <a:cs typeface="Times New Roman"/>
              </a:rPr>
              <a:t>broad </a:t>
            </a:r>
            <a:r>
              <a:rPr sz="1500" b="1" spc="-5" dirty="0">
                <a:latin typeface="Times New Roman"/>
                <a:cs typeface="Times New Roman"/>
              </a:rPr>
              <a:t>strip,  falling downward, </a:t>
            </a:r>
            <a:r>
              <a:rPr sz="1500" b="1" dirty="0">
                <a:latin typeface="Times New Roman"/>
                <a:cs typeface="Times New Roman"/>
              </a:rPr>
              <a:t>the </a:t>
            </a:r>
            <a:r>
              <a:rPr sz="1500" b="1" spc="-10" dirty="0">
                <a:latin typeface="Times New Roman"/>
                <a:cs typeface="Times New Roman"/>
              </a:rPr>
              <a:t>correlation </a:t>
            </a:r>
            <a:r>
              <a:rPr sz="1500" b="1" spc="-5" dirty="0">
                <a:latin typeface="Times New Roman"/>
                <a:cs typeface="Times New Roman"/>
              </a:rPr>
              <a:t>is low </a:t>
            </a:r>
            <a:r>
              <a:rPr sz="1500" b="1" spc="-10" dirty="0">
                <a:latin typeface="Times New Roman"/>
                <a:cs typeface="Times New Roman"/>
              </a:rPr>
              <a:t>degree </a:t>
            </a:r>
            <a:r>
              <a:rPr sz="1500" b="1" spc="-5" dirty="0">
                <a:latin typeface="Times New Roman"/>
                <a:cs typeface="Times New Roman"/>
              </a:rPr>
              <a:t>negative  (see</a:t>
            </a:r>
            <a:r>
              <a:rPr sz="1500" b="1" spc="-15" dirty="0">
                <a:latin typeface="Times New Roman"/>
                <a:cs typeface="Times New Roman"/>
              </a:rPr>
              <a:t> </a:t>
            </a:r>
            <a:r>
              <a:rPr sz="1500" b="1" dirty="0">
                <a:latin typeface="Times New Roman"/>
                <a:cs typeface="Times New Roman"/>
              </a:rPr>
              <a:t>fig.6)</a:t>
            </a: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Font typeface="Times New Roman"/>
              <a:buAutoNum type="romanLcParenR"/>
            </a:pPr>
            <a:endParaRPr sz="1600">
              <a:latin typeface="Times New Roman"/>
              <a:cs typeface="Times New Roman"/>
            </a:endParaRPr>
          </a:p>
          <a:p>
            <a:pPr marL="12700" marR="5715" algn="just">
              <a:lnSpc>
                <a:spcPct val="100000"/>
              </a:lnSpc>
              <a:spcBef>
                <a:spcPts val="1160"/>
              </a:spcBef>
              <a:buAutoNum type="romanLcParenR"/>
              <a:tabLst>
                <a:tab pos="406400" algn="l"/>
              </a:tabLst>
            </a:pPr>
            <a:r>
              <a:rPr sz="1500" b="1" spc="-10" dirty="0">
                <a:latin typeface="Times New Roman"/>
                <a:cs typeface="Times New Roman"/>
              </a:rPr>
              <a:t>If </a:t>
            </a:r>
            <a:r>
              <a:rPr sz="1500" b="1" dirty="0">
                <a:latin typeface="Times New Roman"/>
                <a:cs typeface="Times New Roman"/>
              </a:rPr>
              <a:t>the </a:t>
            </a:r>
            <a:r>
              <a:rPr sz="1500" b="1" spc="-5" dirty="0">
                <a:latin typeface="Times New Roman"/>
                <a:cs typeface="Times New Roman"/>
              </a:rPr>
              <a:t>points </a:t>
            </a:r>
            <a:r>
              <a:rPr sz="1500" b="1" spc="-10" dirty="0">
                <a:latin typeface="Times New Roman"/>
                <a:cs typeface="Times New Roman"/>
              </a:rPr>
              <a:t>are spread (scattered) </a:t>
            </a:r>
            <a:r>
              <a:rPr sz="1500" b="1" spc="-5" dirty="0">
                <a:latin typeface="Times New Roman"/>
                <a:cs typeface="Times New Roman"/>
              </a:rPr>
              <a:t>without any  specific pattern, </a:t>
            </a:r>
            <a:r>
              <a:rPr sz="1500" b="1" dirty="0">
                <a:latin typeface="Times New Roman"/>
                <a:cs typeface="Times New Roman"/>
              </a:rPr>
              <a:t>the </a:t>
            </a:r>
            <a:r>
              <a:rPr sz="1500" b="1" spc="-10" dirty="0">
                <a:latin typeface="Times New Roman"/>
                <a:cs typeface="Times New Roman"/>
              </a:rPr>
              <a:t>correlation </a:t>
            </a:r>
            <a:r>
              <a:rPr sz="1500" b="1" spc="-5" dirty="0">
                <a:latin typeface="Times New Roman"/>
                <a:cs typeface="Times New Roman"/>
              </a:rPr>
              <a:t>is absent. i.e. </a:t>
            </a:r>
            <a:r>
              <a:rPr sz="1500" b="1" dirty="0">
                <a:latin typeface="Times New Roman"/>
                <a:cs typeface="Times New Roman"/>
              </a:rPr>
              <a:t>r = 0. </a:t>
            </a:r>
            <a:r>
              <a:rPr sz="1500" b="1" spc="-5" dirty="0">
                <a:latin typeface="Times New Roman"/>
                <a:cs typeface="Times New Roman"/>
              </a:rPr>
              <a:t>(see  </a:t>
            </a:r>
            <a:r>
              <a:rPr sz="1500" b="1" dirty="0">
                <a:latin typeface="Times New Roman"/>
                <a:cs typeface="Times New Roman"/>
              </a:rPr>
              <a:t>fig.7)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822191" y="1600200"/>
            <a:ext cx="4014216" cy="4495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169875"/>
            <a:ext cx="505396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0" spc="-5" dirty="0">
                <a:latin typeface="Times New Roman"/>
                <a:cs typeface="Times New Roman"/>
              </a:rPr>
              <a:t>Scatter diagram</a:t>
            </a:r>
            <a:r>
              <a:rPr b="0" spc="-1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continue…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976629"/>
            <a:ext cx="8074025" cy="538226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286385" marR="5715" indent="-274320" algn="just">
              <a:lnSpc>
                <a:spcPts val="2590"/>
              </a:lnSpc>
              <a:spcBef>
                <a:spcPts val="425"/>
              </a:spcBef>
              <a:buClr>
                <a:srgbClr val="D24717"/>
              </a:buClr>
              <a:buSzPct val="85416"/>
              <a:buFont typeface="Arial"/>
              <a:buChar char=""/>
              <a:tabLst>
                <a:tab pos="287020" algn="l"/>
              </a:tabLst>
            </a:pPr>
            <a:r>
              <a:rPr sz="2400" spc="-5" dirty="0">
                <a:latin typeface="Times New Roman"/>
                <a:cs typeface="Times New Roman"/>
              </a:rPr>
              <a:t>A scatter diagram </a:t>
            </a:r>
            <a:r>
              <a:rPr sz="2400" dirty="0">
                <a:latin typeface="Times New Roman"/>
                <a:cs typeface="Times New Roman"/>
              </a:rPr>
              <a:t>of </a:t>
            </a:r>
            <a:r>
              <a:rPr sz="2400" spc="-5" dirty="0">
                <a:latin typeface="Times New Roman"/>
                <a:cs typeface="Times New Roman"/>
              </a:rPr>
              <a:t>the data helps </a:t>
            </a:r>
            <a:r>
              <a:rPr sz="2400" dirty="0">
                <a:latin typeface="Times New Roman"/>
                <a:cs typeface="Times New Roman"/>
              </a:rPr>
              <a:t>in </a:t>
            </a:r>
            <a:r>
              <a:rPr sz="2400" spc="-5" dirty="0">
                <a:latin typeface="Times New Roman"/>
                <a:cs typeface="Times New Roman"/>
              </a:rPr>
              <a:t>having </a:t>
            </a:r>
            <a:r>
              <a:rPr sz="2400" dirty="0">
                <a:latin typeface="Times New Roman"/>
                <a:cs typeface="Times New Roman"/>
              </a:rPr>
              <a:t>a </a:t>
            </a:r>
            <a:r>
              <a:rPr sz="2400" spc="-5" dirty="0">
                <a:latin typeface="Times New Roman"/>
                <a:cs typeface="Times New Roman"/>
              </a:rPr>
              <a:t>visual </a:t>
            </a:r>
            <a:r>
              <a:rPr sz="2400" spc="-100" dirty="0">
                <a:latin typeface="Times New Roman"/>
                <a:cs typeface="Times New Roman"/>
              </a:rPr>
              <a:t>idea  </a:t>
            </a:r>
            <a:r>
              <a:rPr sz="2400" dirty="0">
                <a:latin typeface="Times New Roman"/>
                <a:cs typeface="Times New Roman"/>
              </a:rPr>
              <a:t>about the nature of association between </a:t>
            </a:r>
            <a:r>
              <a:rPr sz="2400" spc="-5" dirty="0">
                <a:latin typeface="Times New Roman"/>
                <a:cs typeface="Times New Roman"/>
              </a:rPr>
              <a:t>two</a:t>
            </a:r>
            <a:r>
              <a:rPr sz="2400" spc="-10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variables.</a:t>
            </a:r>
            <a:endParaRPr sz="2400">
              <a:latin typeface="Times New Roman"/>
              <a:cs typeface="Times New Roman"/>
            </a:endParaRPr>
          </a:p>
          <a:p>
            <a:pPr marL="287020" indent="-274320" algn="just">
              <a:lnSpc>
                <a:spcPts val="2740"/>
              </a:lnSpc>
              <a:spcBef>
                <a:spcPts val="275"/>
              </a:spcBef>
              <a:buClr>
                <a:srgbClr val="D24717"/>
              </a:buClr>
              <a:buSzPct val="85416"/>
              <a:buFont typeface="Arial"/>
              <a:buChar char=""/>
              <a:tabLst>
                <a:tab pos="287020" algn="l"/>
              </a:tabLst>
            </a:pPr>
            <a:r>
              <a:rPr sz="2400" dirty="0">
                <a:latin typeface="Times New Roman"/>
                <a:cs typeface="Times New Roman"/>
              </a:rPr>
              <a:t>If</a:t>
            </a:r>
            <a:r>
              <a:rPr sz="2400" spc="2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2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point</a:t>
            </a:r>
            <a:r>
              <a:rPr sz="2400" spc="2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cluster</a:t>
            </a:r>
            <a:r>
              <a:rPr sz="2400" spc="2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along</a:t>
            </a:r>
            <a:r>
              <a:rPr sz="2400" spc="2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2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straight</a:t>
            </a:r>
            <a:r>
              <a:rPr sz="2400" spc="204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line</a:t>
            </a:r>
            <a:r>
              <a:rPr sz="2400" spc="2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the</a:t>
            </a:r>
            <a:r>
              <a:rPr sz="2400" spc="225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Times New Roman"/>
                <a:cs typeface="Times New Roman"/>
              </a:rPr>
              <a:t>association</a:t>
            </a:r>
            <a:endParaRPr sz="2400">
              <a:latin typeface="Times New Roman"/>
              <a:cs typeface="Times New Roman"/>
            </a:endParaRPr>
          </a:p>
          <a:p>
            <a:pPr marL="286385" algn="just">
              <a:lnSpc>
                <a:spcPts val="2740"/>
              </a:lnSpc>
            </a:pPr>
            <a:r>
              <a:rPr sz="2400" spc="-5" dirty="0">
                <a:latin typeface="Times New Roman"/>
                <a:cs typeface="Times New Roman"/>
              </a:rPr>
              <a:t>between </a:t>
            </a:r>
            <a:r>
              <a:rPr sz="2400" dirty="0">
                <a:latin typeface="Times New Roman"/>
                <a:cs typeface="Times New Roman"/>
              </a:rPr>
              <a:t>variable is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linear.</a:t>
            </a:r>
            <a:endParaRPr sz="2400">
              <a:latin typeface="Times New Roman"/>
              <a:cs typeface="Times New Roman"/>
            </a:endParaRPr>
          </a:p>
          <a:p>
            <a:pPr marL="286385" marR="5715" indent="-274320" algn="just">
              <a:lnSpc>
                <a:spcPts val="2590"/>
              </a:lnSpc>
              <a:spcBef>
                <a:spcPts val="640"/>
              </a:spcBef>
              <a:buClr>
                <a:srgbClr val="D24717"/>
              </a:buClr>
              <a:buSzPct val="85416"/>
              <a:buFont typeface="Arial"/>
              <a:buChar char=""/>
              <a:tabLst>
                <a:tab pos="287020" algn="l"/>
              </a:tabLst>
            </a:pPr>
            <a:r>
              <a:rPr sz="2400" dirty="0">
                <a:latin typeface="Times New Roman"/>
                <a:cs typeface="Times New Roman"/>
              </a:rPr>
              <a:t>If the </a:t>
            </a:r>
            <a:r>
              <a:rPr sz="2400" spc="-5" dirty="0">
                <a:latin typeface="Times New Roman"/>
                <a:cs typeface="Times New Roman"/>
              </a:rPr>
              <a:t>points cluster </a:t>
            </a:r>
            <a:r>
              <a:rPr sz="2400" dirty="0">
                <a:latin typeface="Times New Roman"/>
                <a:cs typeface="Times New Roman"/>
              </a:rPr>
              <a:t>along </a:t>
            </a:r>
            <a:r>
              <a:rPr sz="2400" spc="-5" dirty="0">
                <a:latin typeface="Times New Roman"/>
                <a:cs typeface="Times New Roman"/>
              </a:rPr>
              <a:t>the </a:t>
            </a:r>
            <a:r>
              <a:rPr sz="2400" dirty="0">
                <a:latin typeface="Times New Roman"/>
                <a:cs typeface="Times New Roman"/>
              </a:rPr>
              <a:t>a </a:t>
            </a:r>
            <a:r>
              <a:rPr sz="2400" spc="-5" dirty="0">
                <a:latin typeface="Times New Roman"/>
                <a:cs typeface="Times New Roman"/>
              </a:rPr>
              <a:t>curve, </a:t>
            </a: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association </a:t>
            </a:r>
            <a:r>
              <a:rPr sz="2400" dirty="0">
                <a:latin typeface="Times New Roman"/>
                <a:cs typeface="Times New Roman"/>
              </a:rPr>
              <a:t>is </a:t>
            </a:r>
            <a:r>
              <a:rPr sz="2400" spc="-95" dirty="0">
                <a:latin typeface="Times New Roman"/>
                <a:cs typeface="Times New Roman"/>
              </a:rPr>
              <a:t>non-  </a:t>
            </a:r>
            <a:r>
              <a:rPr sz="2400" dirty="0">
                <a:latin typeface="Times New Roman"/>
                <a:cs typeface="Times New Roman"/>
              </a:rPr>
              <a:t>linear or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curvilinear.</a:t>
            </a:r>
            <a:endParaRPr sz="2400">
              <a:latin typeface="Times New Roman"/>
              <a:cs typeface="Times New Roman"/>
            </a:endParaRPr>
          </a:p>
          <a:p>
            <a:pPr marL="286385" marR="6985" indent="-274320" algn="just">
              <a:lnSpc>
                <a:spcPct val="90000"/>
              </a:lnSpc>
              <a:spcBef>
                <a:spcPts val="565"/>
              </a:spcBef>
              <a:buClr>
                <a:srgbClr val="D24717"/>
              </a:buClr>
              <a:buSzPct val="85416"/>
              <a:buFont typeface="Arial"/>
              <a:buChar char=""/>
              <a:tabLst>
                <a:tab pos="287020" algn="l"/>
              </a:tabLst>
            </a:pPr>
            <a:r>
              <a:rPr sz="2400" dirty="0">
                <a:latin typeface="Times New Roman"/>
                <a:cs typeface="Times New Roman"/>
              </a:rPr>
              <a:t>If the </a:t>
            </a:r>
            <a:r>
              <a:rPr sz="2400" spc="-5" dirty="0">
                <a:latin typeface="Times New Roman"/>
                <a:cs typeface="Times New Roman"/>
              </a:rPr>
              <a:t>points </a:t>
            </a:r>
            <a:r>
              <a:rPr sz="2400" dirty="0">
                <a:latin typeface="Times New Roman"/>
                <a:cs typeface="Times New Roman"/>
              </a:rPr>
              <a:t>neither </a:t>
            </a:r>
            <a:r>
              <a:rPr sz="2400" spc="-5" dirty="0">
                <a:latin typeface="Times New Roman"/>
                <a:cs typeface="Times New Roman"/>
              </a:rPr>
              <a:t>cluster along </a:t>
            </a:r>
            <a:r>
              <a:rPr sz="2400" dirty="0">
                <a:latin typeface="Times New Roman"/>
                <a:cs typeface="Times New Roman"/>
              </a:rPr>
              <a:t>a </a:t>
            </a:r>
            <a:r>
              <a:rPr sz="2400" spc="-5" dirty="0">
                <a:latin typeface="Times New Roman"/>
                <a:cs typeface="Times New Roman"/>
              </a:rPr>
              <a:t>straight line </a:t>
            </a:r>
            <a:r>
              <a:rPr sz="2400" dirty="0">
                <a:latin typeface="Times New Roman"/>
                <a:cs typeface="Times New Roman"/>
              </a:rPr>
              <a:t>nor along </a:t>
            </a:r>
            <a:r>
              <a:rPr sz="2400" spc="-350" dirty="0">
                <a:latin typeface="Times New Roman"/>
                <a:cs typeface="Times New Roman"/>
              </a:rPr>
              <a:t>a  </a:t>
            </a:r>
            <a:r>
              <a:rPr sz="2400" dirty="0">
                <a:latin typeface="Times New Roman"/>
                <a:cs typeface="Times New Roman"/>
              </a:rPr>
              <a:t>curve, </a:t>
            </a:r>
            <a:r>
              <a:rPr sz="2400" spc="-5" dirty="0">
                <a:latin typeface="Times New Roman"/>
                <a:cs typeface="Times New Roman"/>
              </a:rPr>
              <a:t>there </a:t>
            </a:r>
            <a:r>
              <a:rPr sz="2400" dirty="0">
                <a:latin typeface="Times New Roman"/>
                <a:cs typeface="Times New Roman"/>
              </a:rPr>
              <a:t>is </a:t>
            </a:r>
            <a:r>
              <a:rPr sz="2400" spc="-5" dirty="0">
                <a:latin typeface="Times New Roman"/>
                <a:cs typeface="Times New Roman"/>
              </a:rPr>
              <a:t>absence of </a:t>
            </a:r>
            <a:r>
              <a:rPr sz="2400" dirty="0">
                <a:latin typeface="Times New Roman"/>
                <a:cs typeface="Times New Roman"/>
              </a:rPr>
              <a:t>any </a:t>
            </a:r>
            <a:r>
              <a:rPr sz="2400" spc="-5" dirty="0">
                <a:latin typeface="Times New Roman"/>
                <a:cs typeface="Times New Roman"/>
              </a:rPr>
              <a:t>association between the  </a:t>
            </a:r>
            <a:r>
              <a:rPr sz="2400" dirty="0">
                <a:latin typeface="Times New Roman"/>
                <a:cs typeface="Times New Roman"/>
              </a:rPr>
              <a:t>variables.</a:t>
            </a:r>
            <a:endParaRPr sz="2400">
              <a:latin typeface="Times New Roman"/>
              <a:cs typeface="Times New Roman"/>
            </a:endParaRPr>
          </a:p>
          <a:p>
            <a:pPr marL="286385" marR="5080" indent="-274320" algn="just">
              <a:lnSpc>
                <a:spcPts val="2590"/>
              </a:lnSpc>
              <a:spcBef>
                <a:spcPts val="640"/>
              </a:spcBef>
              <a:buClr>
                <a:srgbClr val="D24717"/>
              </a:buClr>
              <a:buSzPct val="85416"/>
              <a:buFont typeface="Arial"/>
              <a:buChar char=""/>
              <a:tabLst>
                <a:tab pos="287020" algn="l"/>
              </a:tabLst>
            </a:pPr>
            <a:r>
              <a:rPr sz="2400" spc="-5" dirty="0">
                <a:latin typeface="Times New Roman"/>
                <a:cs typeface="Times New Roman"/>
              </a:rPr>
              <a:t>When </a:t>
            </a: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low/high value </a:t>
            </a:r>
            <a:r>
              <a:rPr sz="2400" dirty="0">
                <a:latin typeface="Times New Roman"/>
                <a:cs typeface="Times New Roman"/>
              </a:rPr>
              <a:t>of one </a:t>
            </a:r>
            <a:r>
              <a:rPr sz="2400" spc="-5" dirty="0">
                <a:latin typeface="Times New Roman"/>
                <a:cs typeface="Times New Roman"/>
              </a:rPr>
              <a:t>variable </a:t>
            </a:r>
            <a:r>
              <a:rPr sz="2400" dirty="0">
                <a:latin typeface="Times New Roman"/>
                <a:cs typeface="Times New Roman"/>
              </a:rPr>
              <a:t>is </a:t>
            </a:r>
            <a:r>
              <a:rPr sz="2400" spc="-5" dirty="0">
                <a:latin typeface="Times New Roman"/>
                <a:cs typeface="Times New Roman"/>
              </a:rPr>
              <a:t>associated </a:t>
            </a:r>
            <a:r>
              <a:rPr sz="2400" spc="-100" dirty="0">
                <a:latin typeface="Times New Roman"/>
                <a:cs typeface="Times New Roman"/>
              </a:rPr>
              <a:t>with  </a:t>
            </a:r>
            <a:r>
              <a:rPr sz="2400" dirty="0">
                <a:latin typeface="Times New Roman"/>
                <a:cs typeface="Times New Roman"/>
              </a:rPr>
              <a:t>low/high </a:t>
            </a:r>
            <a:r>
              <a:rPr sz="2400" spc="-5" dirty="0">
                <a:latin typeface="Times New Roman"/>
                <a:cs typeface="Times New Roman"/>
              </a:rPr>
              <a:t>value </a:t>
            </a:r>
            <a:r>
              <a:rPr sz="2400" dirty="0">
                <a:latin typeface="Times New Roman"/>
                <a:cs typeface="Times New Roman"/>
              </a:rPr>
              <a:t>of other </a:t>
            </a:r>
            <a:r>
              <a:rPr sz="2400" spc="-5" dirty="0">
                <a:latin typeface="Times New Roman"/>
                <a:cs typeface="Times New Roman"/>
              </a:rPr>
              <a:t>variable </a:t>
            </a:r>
            <a:r>
              <a:rPr sz="2400" spc="-15" dirty="0">
                <a:latin typeface="Times New Roman"/>
                <a:cs typeface="Times New Roman"/>
              </a:rPr>
              <a:t>respectively, </a:t>
            </a:r>
            <a:r>
              <a:rPr sz="2400" spc="-5" dirty="0">
                <a:latin typeface="Times New Roman"/>
                <a:cs typeface="Times New Roman"/>
              </a:rPr>
              <a:t>the association </a:t>
            </a:r>
            <a:r>
              <a:rPr sz="2400" dirty="0">
                <a:latin typeface="Times New Roman"/>
                <a:cs typeface="Times New Roman"/>
              </a:rPr>
              <a:t>is  called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positive.</a:t>
            </a:r>
            <a:endParaRPr sz="2400">
              <a:latin typeface="Times New Roman"/>
              <a:cs typeface="Times New Roman"/>
            </a:endParaRPr>
          </a:p>
          <a:p>
            <a:pPr marL="286385" marR="5080" indent="-274320" algn="just">
              <a:lnSpc>
                <a:spcPts val="2590"/>
              </a:lnSpc>
              <a:spcBef>
                <a:spcPts val="610"/>
              </a:spcBef>
              <a:buClr>
                <a:srgbClr val="D24717"/>
              </a:buClr>
              <a:buSzPct val="85416"/>
              <a:buFont typeface="Arial"/>
              <a:buChar char=""/>
              <a:tabLst>
                <a:tab pos="287020" algn="l"/>
              </a:tabLst>
            </a:pPr>
            <a:r>
              <a:rPr sz="2400" dirty="0">
                <a:latin typeface="Times New Roman"/>
                <a:cs typeface="Times New Roman"/>
              </a:rPr>
              <a:t>In </a:t>
            </a:r>
            <a:r>
              <a:rPr sz="2400" spc="-5" dirty="0">
                <a:latin typeface="Times New Roman"/>
                <a:cs typeface="Times New Roman"/>
              </a:rPr>
              <a:t>contrast if </a:t>
            </a:r>
            <a:r>
              <a:rPr sz="2400" dirty="0">
                <a:latin typeface="Times New Roman"/>
                <a:cs typeface="Times New Roman"/>
              </a:rPr>
              <a:t>low/high </a:t>
            </a:r>
            <a:r>
              <a:rPr sz="2400" spc="-5" dirty="0">
                <a:latin typeface="Times New Roman"/>
                <a:cs typeface="Times New Roman"/>
              </a:rPr>
              <a:t>value </a:t>
            </a:r>
            <a:r>
              <a:rPr sz="2400" dirty="0">
                <a:latin typeface="Times New Roman"/>
                <a:cs typeface="Times New Roman"/>
              </a:rPr>
              <a:t>of one </a:t>
            </a:r>
            <a:r>
              <a:rPr sz="2400" spc="-5" dirty="0">
                <a:latin typeface="Times New Roman"/>
                <a:cs typeface="Times New Roman"/>
              </a:rPr>
              <a:t>variable </a:t>
            </a:r>
            <a:r>
              <a:rPr sz="2400" dirty="0">
                <a:latin typeface="Times New Roman"/>
                <a:cs typeface="Times New Roman"/>
              </a:rPr>
              <a:t>is </a:t>
            </a:r>
            <a:r>
              <a:rPr sz="2400" spc="-5" dirty="0">
                <a:latin typeface="Times New Roman"/>
                <a:cs typeface="Times New Roman"/>
              </a:rPr>
              <a:t>associated </a:t>
            </a:r>
            <a:r>
              <a:rPr sz="2400" spc="-95" dirty="0">
                <a:latin typeface="Times New Roman"/>
                <a:cs typeface="Times New Roman"/>
              </a:rPr>
              <a:t>with  </a:t>
            </a:r>
            <a:r>
              <a:rPr sz="2400" spc="-5" dirty="0">
                <a:latin typeface="Times New Roman"/>
                <a:cs typeface="Times New Roman"/>
              </a:rPr>
              <a:t>high/low value </a:t>
            </a:r>
            <a:r>
              <a:rPr sz="2400" dirty="0">
                <a:latin typeface="Times New Roman"/>
                <a:cs typeface="Times New Roman"/>
              </a:rPr>
              <a:t>of other </a:t>
            </a:r>
            <a:r>
              <a:rPr sz="2400" spc="-5" dirty="0">
                <a:latin typeface="Times New Roman"/>
                <a:cs typeface="Times New Roman"/>
              </a:rPr>
              <a:t>variable </a:t>
            </a:r>
            <a:r>
              <a:rPr sz="2400" spc="-15" dirty="0">
                <a:latin typeface="Times New Roman"/>
                <a:cs typeface="Times New Roman"/>
              </a:rPr>
              <a:t>respectively, </a:t>
            </a:r>
            <a:r>
              <a:rPr sz="2400" spc="-5" dirty="0">
                <a:latin typeface="Times New Roman"/>
                <a:cs typeface="Times New Roman"/>
              </a:rPr>
              <a:t>the association </a:t>
            </a:r>
            <a:r>
              <a:rPr sz="2400" dirty="0">
                <a:latin typeface="Times New Roman"/>
                <a:cs typeface="Times New Roman"/>
              </a:rPr>
              <a:t>is  called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negative.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687450"/>
            <a:ext cx="183070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0" spc="-5" dirty="0">
                <a:latin typeface="Times New Roman"/>
                <a:cs typeface="Times New Roman"/>
              </a:rPr>
              <a:t>Examp</a:t>
            </a:r>
            <a:r>
              <a:rPr sz="4000" b="0" dirty="0">
                <a:latin typeface="Times New Roman"/>
                <a:cs typeface="Times New Roman"/>
              </a:rPr>
              <a:t>l</a:t>
            </a:r>
            <a:r>
              <a:rPr sz="4000" b="0" spc="-5" dirty="0">
                <a:latin typeface="Times New Roman"/>
                <a:cs typeface="Times New Roman"/>
              </a:rPr>
              <a:t>e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93444" y="1468882"/>
            <a:ext cx="7614920" cy="12153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6385" marR="5080" indent="-274320" algn="just">
              <a:lnSpc>
                <a:spcPct val="100000"/>
              </a:lnSpc>
              <a:spcBef>
                <a:spcPts val="105"/>
              </a:spcBef>
            </a:pPr>
            <a:r>
              <a:rPr sz="2200" spc="-570" dirty="0">
                <a:solidFill>
                  <a:srgbClr val="D24717"/>
                </a:solidFill>
                <a:latin typeface="Arial"/>
                <a:cs typeface="Arial"/>
              </a:rPr>
              <a:t> </a:t>
            </a:r>
            <a:r>
              <a:rPr sz="2600" spc="-5" dirty="0">
                <a:latin typeface="Times New Roman"/>
                <a:cs typeface="Times New Roman"/>
              </a:rPr>
              <a:t>Draw </a:t>
            </a:r>
            <a:r>
              <a:rPr sz="2600" dirty="0">
                <a:latin typeface="Times New Roman"/>
                <a:cs typeface="Times New Roman"/>
              </a:rPr>
              <a:t>a </a:t>
            </a:r>
            <a:r>
              <a:rPr sz="2600" spc="-5" dirty="0">
                <a:latin typeface="Times New Roman"/>
                <a:cs typeface="Times New Roman"/>
              </a:rPr>
              <a:t>scatter </a:t>
            </a:r>
            <a:r>
              <a:rPr sz="2600" dirty="0">
                <a:latin typeface="Times New Roman"/>
                <a:cs typeface="Times New Roman"/>
              </a:rPr>
              <a:t>diagram from following data </a:t>
            </a:r>
            <a:r>
              <a:rPr sz="2600" spc="-135" dirty="0">
                <a:latin typeface="Times New Roman"/>
                <a:cs typeface="Times New Roman"/>
              </a:rPr>
              <a:t>and  </a:t>
            </a:r>
            <a:r>
              <a:rPr sz="2600" dirty="0">
                <a:latin typeface="Times New Roman"/>
                <a:cs typeface="Times New Roman"/>
              </a:rPr>
              <a:t>indicate </a:t>
            </a:r>
            <a:r>
              <a:rPr sz="2600" spc="-5" dirty="0">
                <a:latin typeface="Times New Roman"/>
                <a:cs typeface="Times New Roman"/>
              </a:rPr>
              <a:t>whether </a:t>
            </a:r>
            <a:r>
              <a:rPr sz="2600" dirty="0">
                <a:latin typeface="Times New Roman"/>
                <a:cs typeface="Times New Roman"/>
              </a:rPr>
              <a:t>the </a:t>
            </a:r>
            <a:r>
              <a:rPr sz="2600" spc="-5" dirty="0">
                <a:latin typeface="Times New Roman"/>
                <a:cs typeface="Times New Roman"/>
              </a:rPr>
              <a:t>correlation between </a:t>
            </a:r>
            <a:r>
              <a:rPr sz="2600" dirty="0">
                <a:latin typeface="Times New Roman"/>
                <a:cs typeface="Times New Roman"/>
              </a:rPr>
              <a:t>the </a:t>
            </a:r>
            <a:r>
              <a:rPr sz="2600" spc="-5" dirty="0">
                <a:latin typeface="Times New Roman"/>
                <a:cs typeface="Times New Roman"/>
              </a:rPr>
              <a:t>variable is  </a:t>
            </a:r>
            <a:r>
              <a:rPr sz="2600" dirty="0">
                <a:latin typeface="Times New Roman"/>
                <a:cs typeface="Times New Roman"/>
              </a:rPr>
              <a:t>positive or</a:t>
            </a:r>
            <a:r>
              <a:rPr sz="2600" spc="-2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negative.</a:t>
            </a:r>
            <a:endParaRPr sz="26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222250" y="3727450"/>
          <a:ext cx="8705850" cy="13843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14400"/>
                <a:gridCol w="664844"/>
                <a:gridCol w="789940"/>
                <a:gridCol w="789939"/>
                <a:gridCol w="789939"/>
                <a:gridCol w="789939"/>
                <a:gridCol w="789939"/>
                <a:gridCol w="789939"/>
                <a:gridCol w="789940"/>
                <a:gridCol w="789940"/>
                <a:gridCol w="789940"/>
              </a:tblGrid>
              <a:tr h="685800">
                <a:tc>
                  <a:txBody>
                    <a:bodyPr/>
                    <a:lstStyle/>
                    <a:p>
                      <a:pPr marL="90805" marR="15367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sz="1800" b="1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ight 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(inch)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24717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62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24717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72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24717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70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24717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60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24717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67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24717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70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24717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64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24717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65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24717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60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24717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70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24717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90805" marR="16065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spc="-155" dirty="0">
                          <a:latin typeface="Times New Roman"/>
                          <a:cs typeface="Times New Roman"/>
                        </a:rPr>
                        <a:t>W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ght  (</a:t>
                      </a:r>
                      <a:r>
                        <a:rPr sz="18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kgs.)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CFCC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50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CFCC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65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CFCC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63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CFCC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52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CFCC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56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CFCC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60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CFCC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59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CFCC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58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CFCC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54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CFCC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65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CF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687450"/>
            <a:ext cx="302895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0" spc="-5" dirty="0">
                <a:latin typeface="Times New Roman"/>
                <a:cs typeface="Times New Roman"/>
              </a:rPr>
              <a:t>Standard</a:t>
            </a:r>
            <a:r>
              <a:rPr sz="4000" b="0" spc="-50" dirty="0">
                <a:latin typeface="Times New Roman"/>
                <a:cs typeface="Times New Roman"/>
              </a:rPr>
              <a:t> </a:t>
            </a:r>
            <a:r>
              <a:rPr sz="4000" b="0" spc="-5" dirty="0">
                <a:latin typeface="Times New Roman"/>
                <a:cs typeface="Times New Roman"/>
              </a:rPr>
              <a:t>Error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42644" y="1468882"/>
            <a:ext cx="7677150" cy="24441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37185" marR="17780" indent="-274320">
              <a:lnSpc>
                <a:spcPct val="100000"/>
              </a:lnSpc>
              <a:spcBef>
                <a:spcPts val="105"/>
              </a:spcBef>
              <a:buClr>
                <a:srgbClr val="D24717"/>
              </a:buClr>
              <a:buSzPct val="84615"/>
              <a:buFont typeface="Arial"/>
              <a:buChar char=""/>
              <a:tabLst>
                <a:tab pos="337820" algn="l"/>
                <a:tab pos="1642110" algn="l"/>
                <a:tab pos="2409190" algn="l"/>
                <a:tab pos="2814320" algn="l"/>
                <a:tab pos="4345940" algn="l"/>
                <a:tab pos="4751705" algn="l"/>
                <a:tab pos="6311265" algn="l"/>
                <a:tab pos="6658609" algn="l"/>
                <a:tab pos="7394575" algn="l"/>
              </a:tabLst>
            </a:pPr>
            <a:r>
              <a:rPr sz="2600" dirty="0">
                <a:latin typeface="Times New Roman"/>
                <a:cs typeface="Times New Roman"/>
              </a:rPr>
              <a:t>Stan</a:t>
            </a:r>
            <a:r>
              <a:rPr sz="2600" spc="5" dirty="0">
                <a:latin typeface="Times New Roman"/>
                <a:cs typeface="Times New Roman"/>
              </a:rPr>
              <a:t>d</a:t>
            </a:r>
            <a:r>
              <a:rPr sz="2600" spc="-20" dirty="0">
                <a:latin typeface="Times New Roman"/>
                <a:cs typeface="Times New Roman"/>
              </a:rPr>
              <a:t>a</a:t>
            </a:r>
            <a:r>
              <a:rPr sz="2600" dirty="0">
                <a:latin typeface="Times New Roman"/>
                <a:cs typeface="Times New Roman"/>
              </a:rPr>
              <a:t>rd	</a:t>
            </a:r>
            <a:r>
              <a:rPr sz="2600" spc="-20" dirty="0">
                <a:latin typeface="Times New Roman"/>
                <a:cs typeface="Times New Roman"/>
              </a:rPr>
              <a:t>er</a:t>
            </a:r>
            <a:r>
              <a:rPr sz="2600" dirty="0">
                <a:latin typeface="Times New Roman"/>
                <a:cs typeface="Times New Roman"/>
              </a:rPr>
              <a:t>ror	</a:t>
            </a:r>
            <a:r>
              <a:rPr sz="2600" spc="5" dirty="0">
                <a:latin typeface="Times New Roman"/>
                <a:cs typeface="Times New Roman"/>
              </a:rPr>
              <a:t>o</a:t>
            </a:r>
            <a:r>
              <a:rPr sz="2600" dirty="0">
                <a:latin typeface="Times New Roman"/>
                <a:cs typeface="Times New Roman"/>
              </a:rPr>
              <a:t>f	</a:t>
            </a:r>
            <a:r>
              <a:rPr sz="2600" spc="-20" dirty="0">
                <a:latin typeface="Times New Roman"/>
                <a:cs typeface="Times New Roman"/>
              </a:rPr>
              <a:t>c</a:t>
            </a:r>
            <a:r>
              <a:rPr sz="2600" dirty="0">
                <a:latin typeface="Times New Roman"/>
                <a:cs typeface="Times New Roman"/>
              </a:rPr>
              <a:t>oe</a:t>
            </a:r>
            <a:r>
              <a:rPr sz="2600" spc="-65" dirty="0">
                <a:latin typeface="Times New Roman"/>
                <a:cs typeface="Times New Roman"/>
              </a:rPr>
              <a:t>f</a:t>
            </a:r>
            <a:r>
              <a:rPr sz="2600" dirty="0">
                <a:latin typeface="Times New Roman"/>
                <a:cs typeface="Times New Roman"/>
              </a:rPr>
              <a:t>fi</a:t>
            </a:r>
            <a:r>
              <a:rPr sz="2600" spc="-15" dirty="0">
                <a:latin typeface="Times New Roman"/>
                <a:cs typeface="Times New Roman"/>
              </a:rPr>
              <a:t>c</a:t>
            </a:r>
            <a:r>
              <a:rPr sz="2600" dirty="0">
                <a:latin typeface="Times New Roman"/>
                <a:cs typeface="Times New Roman"/>
              </a:rPr>
              <a:t>i</a:t>
            </a:r>
            <a:r>
              <a:rPr sz="2600" spc="-10" dirty="0">
                <a:latin typeface="Times New Roman"/>
                <a:cs typeface="Times New Roman"/>
              </a:rPr>
              <a:t>e</a:t>
            </a:r>
            <a:r>
              <a:rPr sz="2600" dirty="0">
                <a:latin typeface="Times New Roman"/>
                <a:cs typeface="Times New Roman"/>
              </a:rPr>
              <a:t>nt	</a:t>
            </a:r>
            <a:r>
              <a:rPr sz="2600" spc="5" dirty="0">
                <a:latin typeface="Times New Roman"/>
                <a:cs typeface="Times New Roman"/>
              </a:rPr>
              <a:t>o</a:t>
            </a:r>
            <a:r>
              <a:rPr sz="2600" dirty="0">
                <a:latin typeface="Times New Roman"/>
                <a:cs typeface="Times New Roman"/>
              </a:rPr>
              <a:t>f	</a:t>
            </a:r>
            <a:r>
              <a:rPr sz="2600" spc="-20" dirty="0">
                <a:latin typeface="Times New Roman"/>
                <a:cs typeface="Times New Roman"/>
              </a:rPr>
              <a:t>c</a:t>
            </a:r>
            <a:r>
              <a:rPr sz="2600" dirty="0">
                <a:latin typeface="Times New Roman"/>
                <a:cs typeface="Times New Roman"/>
              </a:rPr>
              <a:t>orre</a:t>
            </a:r>
            <a:r>
              <a:rPr sz="2600" spc="-10" dirty="0">
                <a:latin typeface="Times New Roman"/>
                <a:cs typeface="Times New Roman"/>
              </a:rPr>
              <a:t>l</a:t>
            </a:r>
            <a:r>
              <a:rPr sz="2600" dirty="0">
                <a:latin typeface="Times New Roman"/>
                <a:cs typeface="Times New Roman"/>
              </a:rPr>
              <a:t>a</a:t>
            </a:r>
            <a:r>
              <a:rPr sz="2600" spc="-10" dirty="0">
                <a:latin typeface="Times New Roman"/>
                <a:cs typeface="Times New Roman"/>
              </a:rPr>
              <a:t>t</a:t>
            </a:r>
            <a:r>
              <a:rPr sz="2600" dirty="0">
                <a:latin typeface="Times New Roman"/>
                <a:cs typeface="Times New Roman"/>
              </a:rPr>
              <a:t>ion	</a:t>
            </a:r>
            <a:r>
              <a:rPr sz="2600" spc="-20" dirty="0">
                <a:latin typeface="Times New Roman"/>
                <a:cs typeface="Times New Roman"/>
              </a:rPr>
              <a:t>i</a:t>
            </a:r>
            <a:r>
              <a:rPr sz="2600" dirty="0">
                <a:latin typeface="Times New Roman"/>
                <a:cs typeface="Times New Roman"/>
              </a:rPr>
              <a:t>s	used	</a:t>
            </a:r>
            <a:r>
              <a:rPr sz="2600" spc="-5" dirty="0">
                <a:latin typeface="Times New Roman"/>
                <a:cs typeface="Times New Roman"/>
              </a:rPr>
              <a:t>to  </a:t>
            </a:r>
            <a:r>
              <a:rPr sz="2600" dirty="0">
                <a:latin typeface="Times New Roman"/>
                <a:cs typeface="Times New Roman"/>
              </a:rPr>
              <a:t>find out probable </a:t>
            </a:r>
            <a:r>
              <a:rPr sz="2600" spc="-5" dirty="0">
                <a:latin typeface="Times New Roman"/>
                <a:cs typeface="Times New Roman"/>
              </a:rPr>
              <a:t>error </a:t>
            </a:r>
            <a:r>
              <a:rPr sz="2600" dirty="0">
                <a:latin typeface="Times New Roman"/>
                <a:cs typeface="Times New Roman"/>
              </a:rPr>
              <a:t>of </a:t>
            </a:r>
            <a:r>
              <a:rPr sz="2600" spc="-10" dirty="0">
                <a:latin typeface="Times New Roman"/>
                <a:cs typeface="Times New Roman"/>
              </a:rPr>
              <a:t>coefficient </a:t>
            </a:r>
            <a:r>
              <a:rPr sz="2600" dirty="0">
                <a:latin typeface="Times New Roman"/>
                <a:cs typeface="Times New Roman"/>
              </a:rPr>
              <a:t>of</a:t>
            </a:r>
            <a:r>
              <a:rPr sz="2600" spc="-7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correlation.</a:t>
            </a:r>
            <a:endParaRPr sz="2600">
              <a:latin typeface="Times New Roman"/>
              <a:cs typeface="Times New Roman"/>
            </a:endParaRPr>
          </a:p>
          <a:p>
            <a:pPr marL="337185" indent="-274320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4615"/>
              <a:buFont typeface="Arial"/>
              <a:buChar char=""/>
              <a:tabLst>
                <a:tab pos="337820" algn="l"/>
              </a:tabLst>
            </a:pPr>
            <a:r>
              <a:rPr sz="2600" dirty="0">
                <a:latin typeface="Times New Roman"/>
                <a:cs typeface="Times New Roman"/>
              </a:rPr>
              <a:t>Where r = </a:t>
            </a:r>
            <a:r>
              <a:rPr sz="2600" spc="-10" dirty="0">
                <a:latin typeface="Times New Roman"/>
                <a:cs typeface="Times New Roman"/>
              </a:rPr>
              <a:t>coefficient </a:t>
            </a:r>
            <a:r>
              <a:rPr sz="2600" dirty="0">
                <a:latin typeface="Times New Roman"/>
                <a:cs typeface="Times New Roman"/>
              </a:rPr>
              <a:t>of</a:t>
            </a:r>
            <a:r>
              <a:rPr sz="2600" spc="-6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correlation</a:t>
            </a:r>
            <a:endParaRPr sz="2600">
              <a:latin typeface="Times New Roman"/>
              <a:cs typeface="Times New Roman"/>
            </a:endParaRPr>
          </a:p>
          <a:p>
            <a:pPr marL="337185" indent="-274320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4615"/>
              <a:buFont typeface="Arial"/>
              <a:buChar char=""/>
              <a:tabLst>
                <a:tab pos="337820" algn="l"/>
              </a:tabLst>
            </a:pPr>
            <a:r>
              <a:rPr sz="2600" dirty="0">
                <a:latin typeface="Times New Roman"/>
                <a:cs typeface="Times New Roman"/>
              </a:rPr>
              <a:t>N = Number of observed</a:t>
            </a:r>
            <a:r>
              <a:rPr sz="2600" spc="-8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pairs</a:t>
            </a:r>
            <a:endParaRPr sz="2600">
              <a:latin typeface="Times New Roman"/>
              <a:cs typeface="Times New Roman"/>
            </a:endParaRPr>
          </a:p>
          <a:p>
            <a:pPr marL="63500">
              <a:lnSpc>
                <a:spcPct val="100000"/>
              </a:lnSpc>
              <a:spcBef>
                <a:spcPts val="555"/>
              </a:spcBef>
              <a:tabLst>
                <a:tab pos="934719" algn="l"/>
                <a:tab pos="2675890" algn="l"/>
                <a:tab pos="3324860" algn="l"/>
              </a:tabLst>
            </a:pPr>
            <a:r>
              <a:rPr sz="2200" spc="-570" dirty="0">
                <a:solidFill>
                  <a:srgbClr val="D24717"/>
                </a:solidFill>
                <a:latin typeface="Arial"/>
                <a:cs typeface="Arial"/>
              </a:rPr>
              <a:t>                     </a:t>
            </a:r>
            <a:r>
              <a:rPr sz="2200" spc="-545" dirty="0">
                <a:solidFill>
                  <a:srgbClr val="D24717"/>
                </a:solidFill>
                <a:latin typeface="Arial"/>
                <a:cs typeface="Arial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So	S.E.</a:t>
            </a:r>
            <a:r>
              <a:rPr sz="2600" spc="-1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=</a:t>
            </a:r>
            <a:r>
              <a:rPr sz="2600" spc="-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1</a:t>
            </a:r>
            <a:r>
              <a:rPr sz="4000" dirty="0">
                <a:latin typeface="Times New Roman"/>
                <a:cs typeface="Times New Roman"/>
              </a:rPr>
              <a:t>-r</a:t>
            </a:r>
            <a:r>
              <a:rPr sz="3975" baseline="25157" dirty="0">
                <a:latin typeface="Times New Roman"/>
                <a:cs typeface="Times New Roman"/>
              </a:rPr>
              <a:t>2	</a:t>
            </a:r>
            <a:r>
              <a:rPr sz="4000" b="1" spc="-5" dirty="0">
                <a:latin typeface="Times New Roman"/>
                <a:cs typeface="Times New Roman"/>
              </a:rPr>
              <a:t>/	</a:t>
            </a:r>
            <a:r>
              <a:rPr sz="2800" spc="-5" dirty="0">
                <a:latin typeface="Times New Roman"/>
                <a:cs typeface="Times New Roman"/>
              </a:rPr>
              <a:t>N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886961" y="3353561"/>
            <a:ext cx="762000" cy="533400"/>
          </a:xfrm>
          <a:custGeom>
            <a:avLst/>
            <a:gdLst/>
            <a:ahLst/>
            <a:cxnLst/>
            <a:rect l="l" t="t" r="r" b="b"/>
            <a:pathLst>
              <a:path w="762000" h="533400">
                <a:moveTo>
                  <a:pt x="0" y="304800"/>
                </a:moveTo>
                <a:lnTo>
                  <a:pt x="152400" y="533400"/>
                </a:lnTo>
              </a:path>
              <a:path w="762000" h="533400">
                <a:moveTo>
                  <a:pt x="152400" y="533400"/>
                </a:moveTo>
                <a:lnTo>
                  <a:pt x="228600" y="0"/>
                </a:lnTo>
              </a:path>
              <a:path w="762000" h="533400">
                <a:moveTo>
                  <a:pt x="228600" y="0"/>
                </a:moveTo>
                <a:lnTo>
                  <a:pt x="762000" y="0"/>
                </a:lnTo>
              </a:path>
            </a:pathLst>
          </a:custGeom>
          <a:ln w="289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687450"/>
            <a:ext cx="1831339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0" spc="-5" dirty="0">
                <a:latin typeface="Times New Roman"/>
                <a:cs typeface="Times New Roman"/>
              </a:rPr>
              <a:t>Meaning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93444" y="1468882"/>
            <a:ext cx="7616825" cy="37528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6385" marR="5080" indent="-274320" algn="just">
              <a:lnSpc>
                <a:spcPct val="100000"/>
              </a:lnSpc>
              <a:spcBef>
                <a:spcPts val="105"/>
              </a:spcBef>
              <a:buClr>
                <a:srgbClr val="D24717"/>
              </a:buClr>
              <a:buSzPct val="84615"/>
              <a:buFont typeface="Arial"/>
              <a:buChar char=""/>
              <a:tabLst>
                <a:tab pos="287020" algn="l"/>
              </a:tabLst>
            </a:pPr>
            <a:r>
              <a:rPr sz="2600" spc="-5" dirty="0">
                <a:latin typeface="Times New Roman"/>
                <a:cs typeface="Times New Roman"/>
              </a:rPr>
              <a:t>Correlation is </a:t>
            </a:r>
            <a:r>
              <a:rPr sz="2600" dirty="0">
                <a:latin typeface="Times New Roman"/>
                <a:cs typeface="Times New Roman"/>
              </a:rPr>
              <a:t>the most popular </a:t>
            </a:r>
            <a:r>
              <a:rPr sz="2600" spc="-5" dirty="0">
                <a:latin typeface="Times New Roman"/>
                <a:cs typeface="Times New Roman"/>
              </a:rPr>
              <a:t>statistical measure </a:t>
            </a:r>
            <a:r>
              <a:rPr sz="2600" spc="-95" dirty="0">
                <a:latin typeface="Times New Roman"/>
                <a:cs typeface="Times New Roman"/>
              </a:rPr>
              <a:t>that  </a:t>
            </a:r>
            <a:r>
              <a:rPr sz="2600" spc="-5" dirty="0">
                <a:latin typeface="Times New Roman"/>
                <a:cs typeface="Times New Roman"/>
              </a:rPr>
              <a:t>indicates </a:t>
            </a:r>
            <a:r>
              <a:rPr sz="2600" spc="5" dirty="0">
                <a:latin typeface="Times New Roman"/>
                <a:cs typeface="Times New Roman"/>
              </a:rPr>
              <a:t>the </a:t>
            </a:r>
            <a:r>
              <a:rPr sz="2600" spc="-5" dirty="0">
                <a:latin typeface="Times New Roman"/>
                <a:cs typeface="Times New Roman"/>
              </a:rPr>
              <a:t>relationship between </a:t>
            </a:r>
            <a:r>
              <a:rPr sz="2600" dirty="0">
                <a:latin typeface="Times New Roman"/>
                <a:cs typeface="Times New Roman"/>
              </a:rPr>
              <a:t>two or </a:t>
            </a:r>
            <a:r>
              <a:rPr sz="2600" spc="-5" dirty="0">
                <a:latin typeface="Times New Roman"/>
                <a:cs typeface="Times New Roman"/>
              </a:rPr>
              <a:t>more  variables.</a:t>
            </a:r>
            <a:endParaRPr sz="2600">
              <a:latin typeface="Times New Roman"/>
              <a:cs typeface="Times New Roman"/>
            </a:endParaRPr>
          </a:p>
          <a:p>
            <a:pPr marL="286385" indent="-274320">
              <a:lnSpc>
                <a:spcPct val="100000"/>
              </a:lnSpc>
              <a:spcBef>
                <a:spcPts val="615"/>
              </a:spcBef>
              <a:buClr>
                <a:srgbClr val="D24717"/>
              </a:buClr>
              <a:buSzPct val="83928"/>
              <a:buChar char=""/>
              <a:tabLst>
                <a:tab pos="287020" algn="l"/>
              </a:tabLst>
            </a:pPr>
            <a:r>
              <a:rPr sz="2800" spc="-5" dirty="0">
                <a:latin typeface="Arial"/>
                <a:cs typeface="Arial"/>
              </a:rPr>
              <a:t>It is concerned with</a:t>
            </a:r>
            <a:r>
              <a:rPr sz="2800" spc="3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finding:</a:t>
            </a:r>
            <a:endParaRPr sz="2800">
              <a:latin typeface="Arial"/>
              <a:cs typeface="Arial"/>
            </a:endParaRPr>
          </a:p>
          <a:p>
            <a:pPr marL="560705" lvl="1" indent="-229235">
              <a:lnSpc>
                <a:spcPct val="100000"/>
              </a:lnSpc>
              <a:spcBef>
                <a:spcPts val="414"/>
              </a:spcBef>
              <a:buClr>
                <a:srgbClr val="9B2C1F"/>
              </a:buClr>
              <a:buSzPct val="85416"/>
              <a:buChar char=""/>
              <a:tabLst>
                <a:tab pos="561340" algn="l"/>
              </a:tabLst>
            </a:pPr>
            <a:r>
              <a:rPr sz="2400" dirty="0">
                <a:latin typeface="Arial"/>
                <a:cs typeface="Arial"/>
              </a:rPr>
              <a:t>Whether </a:t>
            </a:r>
            <a:r>
              <a:rPr sz="2400" spc="-5" dirty="0">
                <a:latin typeface="Arial"/>
                <a:cs typeface="Arial"/>
              </a:rPr>
              <a:t>or not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relationship</a:t>
            </a:r>
            <a:r>
              <a:rPr sz="2400" spc="4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exist?</a:t>
            </a:r>
            <a:endParaRPr sz="2400">
              <a:latin typeface="Arial"/>
              <a:cs typeface="Arial"/>
            </a:endParaRPr>
          </a:p>
          <a:p>
            <a:pPr marL="560705" lvl="1" indent="-229235">
              <a:lnSpc>
                <a:spcPct val="100000"/>
              </a:lnSpc>
              <a:spcBef>
                <a:spcPts val="395"/>
              </a:spcBef>
              <a:buClr>
                <a:srgbClr val="9B2C1F"/>
              </a:buClr>
              <a:buSzPct val="85416"/>
              <a:buChar char=""/>
              <a:tabLst>
                <a:tab pos="561340" algn="l"/>
              </a:tabLst>
            </a:pPr>
            <a:r>
              <a:rPr sz="2400" spc="-5" dirty="0">
                <a:latin typeface="Arial"/>
                <a:cs typeface="Arial"/>
              </a:rPr>
              <a:t>Degree of </a:t>
            </a:r>
            <a:r>
              <a:rPr sz="2400" dirty="0">
                <a:latin typeface="Arial"/>
                <a:cs typeface="Arial"/>
              </a:rPr>
              <a:t>the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correlation?</a:t>
            </a:r>
            <a:endParaRPr sz="2400">
              <a:latin typeface="Arial"/>
              <a:cs typeface="Arial"/>
            </a:endParaRPr>
          </a:p>
          <a:p>
            <a:pPr marL="560705" marR="7620" lvl="1" indent="-228600">
              <a:lnSpc>
                <a:spcPct val="100000"/>
              </a:lnSpc>
              <a:spcBef>
                <a:spcPts val="409"/>
              </a:spcBef>
              <a:buClr>
                <a:srgbClr val="9B2C1F"/>
              </a:buClr>
              <a:buSzPct val="85416"/>
              <a:buChar char=""/>
              <a:tabLst>
                <a:tab pos="561340" algn="l"/>
              </a:tabLst>
            </a:pPr>
            <a:r>
              <a:rPr sz="2400" spc="-5" dirty="0">
                <a:latin typeface="Arial"/>
                <a:cs typeface="Arial"/>
              </a:rPr>
              <a:t>Direction of relationship within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variables </a:t>
            </a:r>
            <a:r>
              <a:rPr sz="2400" spc="-60" dirty="0">
                <a:latin typeface="Arial"/>
                <a:cs typeface="Arial"/>
              </a:rPr>
              <a:t>(Direct  </a:t>
            </a:r>
            <a:r>
              <a:rPr sz="2400" spc="-5" dirty="0">
                <a:latin typeface="Arial"/>
                <a:cs typeface="Arial"/>
              </a:rPr>
              <a:t>or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indirect)?</a:t>
            </a:r>
            <a:endParaRPr sz="2400">
              <a:latin typeface="Arial"/>
              <a:cs typeface="Arial"/>
            </a:endParaRPr>
          </a:p>
          <a:p>
            <a:pPr marL="560705" lvl="1" indent="-229235">
              <a:lnSpc>
                <a:spcPct val="100000"/>
              </a:lnSpc>
              <a:spcBef>
                <a:spcPts val="384"/>
              </a:spcBef>
              <a:buClr>
                <a:srgbClr val="9B2C1F"/>
              </a:buClr>
              <a:buSzPct val="85416"/>
              <a:buChar char=""/>
              <a:tabLst>
                <a:tab pos="561340" algn="l"/>
              </a:tabLst>
            </a:pPr>
            <a:r>
              <a:rPr sz="2400" spc="-5" dirty="0">
                <a:latin typeface="Arial"/>
                <a:cs typeface="Arial"/>
              </a:rPr>
              <a:t>Relationship is </a:t>
            </a:r>
            <a:r>
              <a:rPr sz="2400" dirty="0">
                <a:latin typeface="Arial"/>
                <a:cs typeface="Arial"/>
              </a:rPr>
              <a:t>strong </a:t>
            </a:r>
            <a:r>
              <a:rPr sz="2400" spc="-5" dirty="0">
                <a:latin typeface="Arial"/>
                <a:cs typeface="Arial"/>
              </a:rPr>
              <a:t>or</a:t>
            </a:r>
            <a:r>
              <a:rPr sz="2400" spc="50" dirty="0">
                <a:latin typeface="Arial"/>
                <a:cs typeface="Arial"/>
              </a:rPr>
              <a:t> </a:t>
            </a:r>
            <a:r>
              <a:rPr sz="2400" spc="-15" dirty="0">
                <a:latin typeface="Arial"/>
                <a:cs typeface="Arial"/>
              </a:rPr>
              <a:t>Weak?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687450"/>
            <a:ext cx="302958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0" spc="-5" dirty="0">
                <a:latin typeface="Times New Roman"/>
                <a:cs typeface="Times New Roman"/>
              </a:rPr>
              <a:t>Probable</a:t>
            </a:r>
            <a:r>
              <a:rPr sz="4000" b="0" spc="-45" dirty="0">
                <a:latin typeface="Times New Roman"/>
                <a:cs typeface="Times New Roman"/>
              </a:rPr>
              <a:t> </a:t>
            </a:r>
            <a:r>
              <a:rPr sz="4000" b="0" spc="-5" dirty="0">
                <a:latin typeface="Times New Roman"/>
                <a:cs typeface="Times New Roman"/>
              </a:rPr>
              <a:t>Error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93444" y="1468882"/>
            <a:ext cx="7617459" cy="2556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6385" marR="5080" indent="-274320" algn="just">
              <a:lnSpc>
                <a:spcPct val="100000"/>
              </a:lnSpc>
              <a:spcBef>
                <a:spcPts val="105"/>
              </a:spcBef>
              <a:buClr>
                <a:srgbClr val="D24717"/>
              </a:buClr>
              <a:buSzPct val="84615"/>
              <a:buFont typeface="Arial"/>
              <a:buChar char=""/>
              <a:tabLst>
                <a:tab pos="287020" algn="l"/>
              </a:tabLst>
            </a:pPr>
            <a:r>
              <a:rPr sz="2600" dirty="0">
                <a:latin typeface="Times New Roman"/>
                <a:cs typeface="Times New Roman"/>
              </a:rPr>
              <a:t>The </a:t>
            </a:r>
            <a:r>
              <a:rPr sz="2600" spc="-5" dirty="0">
                <a:latin typeface="Times New Roman"/>
                <a:cs typeface="Times New Roman"/>
              </a:rPr>
              <a:t>probable error of </a:t>
            </a:r>
            <a:r>
              <a:rPr sz="2600" spc="-10" dirty="0">
                <a:latin typeface="Times New Roman"/>
                <a:cs typeface="Times New Roman"/>
              </a:rPr>
              <a:t>coefficient </a:t>
            </a:r>
            <a:r>
              <a:rPr sz="2600" dirty="0">
                <a:latin typeface="Times New Roman"/>
                <a:cs typeface="Times New Roman"/>
              </a:rPr>
              <a:t>of </a:t>
            </a:r>
            <a:r>
              <a:rPr sz="2600" spc="-5" dirty="0">
                <a:latin typeface="Times New Roman"/>
                <a:cs typeface="Times New Roman"/>
              </a:rPr>
              <a:t>correlation is </a:t>
            </a:r>
            <a:r>
              <a:rPr sz="2600" spc="-195" dirty="0">
                <a:latin typeface="Times New Roman"/>
                <a:cs typeface="Times New Roman"/>
              </a:rPr>
              <a:t>an  </a:t>
            </a:r>
            <a:r>
              <a:rPr sz="2600" dirty="0">
                <a:latin typeface="Times New Roman"/>
                <a:cs typeface="Times New Roman"/>
              </a:rPr>
              <a:t>amount which </a:t>
            </a:r>
            <a:r>
              <a:rPr sz="2600" spc="-5" dirty="0">
                <a:latin typeface="Times New Roman"/>
                <a:cs typeface="Times New Roman"/>
              </a:rPr>
              <a:t>if </a:t>
            </a:r>
            <a:r>
              <a:rPr sz="2600" dirty="0">
                <a:latin typeface="Times New Roman"/>
                <a:cs typeface="Times New Roman"/>
              </a:rPr>
              <a:t>added to or </a:t>
            </a:r>
            <a:r>
              <a:rPr sz="2600" spc="-5" dirty="0">
                <a:latin typeface="Times New Roman"/>
                <a:cs typeface="Times New Roman"/>
              </a:rPr>
              <a:t>subtracted from </a:t>
            </a:r>
            <a:r>
              <a:rPr sz="2600" dirty="0">
                <a:latin typeface="Times New Roman"/>
                <a:cs typeface="Times New Roman"/>
              </a:rPr>
              <a:t>values of  r gives </a:t>
            </a:r>
            <a:r>
              <a:rPr sz="2600" spc="-5" dirty="0">
                <a:latin typeface="Times New Roman"/>
                <a:cs typeface="Times New Roman"/>
              </a:rPr>
              <a:t>upper limit </a:t>
            </a:r>
            <a:r>
              <a:rPr sz="2600" dirty="0">
                <a:latin typeface="Times New Roman"/>
                <a:cs typeface="Times New Roman"/>
              </a:rPr>
              <a:t>and </a:t>
            </a:r>
            <a:r>
              <a:rPr sz="2600" spc="-5" dirty="0">
                <a:latin typeface="Times New Roman"/>
                <a:cs typeface="Times New Roman"/>
              </a:rPr>
              <a:t>lower limit </a:t>
            </a:r>
            <a:r>
              <a:rPr sz="2600" dirty="0">
                <a:latin typeface="Times New Roman"/>
                <a:cs typeface="Times New Roman"/>
              </a:rPr>
              <a:t>within </a:t>
            </a:r>
            <a:r>
              <a:rPr sz="2600" spc="-5" dirty="0">
                <a:latin typeface="Times New Roman"/>
                <a:cs typeface="Times New Roman"/>
              </a:rPr>
              <a:t>which </a:t>
            </a:r>
            <a:r>
              <a:rPr sz="2600" dirty="0">
                <a:latin typeface="Times New Roman"/>
                <a:cs typeface="Times New Roman"/>
              </a:rPr>
              <a:t>this  </a:t>
            </a:r>
            <a:r>
              <a:rPr sz="2600" spc="-10" dirty="0">
                <a:latin typeface="Times New Roman"/>
                <a:cs typeface="Times New Roman"/>
              </a:rPr>
              <a:t>coefficient </a:t>
            </a:r>
            <a:r>
              <a:rPr sz="2600" spc="-5" dirty="0">
                <a:latin typeface="Times New Roman"/>
                <a:cs typeface="Times New Roman"/>
              </a:rPr>
              <a:t>is expected to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be.</a:t>
            </a:r>
            <a:endParaRPr sz="2600">
              <a:latin typeface="Times New Roman"/>
              <a:cs typeface="Times New Roman"/>
            </a:endParaRPr>
          </a:p>
          <a:p>
            <a:pPr marL="286385" indent="-274320" algn="just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4615"/>
              <a:buFont typeface="Arial"/>
              <a:buChar char=""/>
              <a:tabLst>
                <a:tab pos="287020" algn="l"/>
              </a:tabLst>
            </a:pPr>
            <a:r>
              <a:rPr sz="2600" dirty="0">
                <a:latin typeface="Times New Roman"/>
                <a:cs typeface="Times New Roman"/>
              </a:rPr>
              <a:t>Probable </a:t>
            </a:r>
            <a:r>
              <a:rPr sz="2600" spc="-5" dirty="0">
                <a:latin typeface="Times New Roman"/>
                <a:cs typeface="Times New Roman"/>
              </a:rPr>
              <a:t>error is </a:t>
            </a:r>
            <a:r>
              <a:rPr sz="2600" dirty="0">
                <a:latin typeface="Times New Roman"/>
                <a:cs typeface="Times New Roman"/>
              </a:rPr>
              <a:t>0.6745 </a:t>
            </a:r>
            <a:r>
              <a:rPr sz="2600" spc="-5" dirty="0">
                <a:latin typeface="Times New Roman"/>
                <a:cs typeface="Times New Roman"/>
              </a:rPr>
              <a:t>time </a:t>
            </a:r>
            <a:r>
              <a:rPr sz="2600" dirty="0">
                <a:latin typeface="Times New Roman"/>
                <a:cs typeface="Times New Roman"/>
              </a:rPr>
              <a:t>of Standard</a:t>
            </a:r>
            <a:r>
              <a:rPr sz="2600" spc="-8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Error</a:t>
            </a:r>
            <a:endParaRPr sz="2600">
              <a:latin typeface="Times New Roman"/>
              <a:cs typeface="Times New Roman"/>
            </a:endParaRPr>
          </a:p>
          <a:p>
            <a:pPr marL="286385" indent="-274320" algn="just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4615"/>
              <a:buFont typeface="Arial"/>
              <a:buChar char=""/>
              <a:tabLst>
                <a:tab pos="287020" algn="l"/>
              </a:tabLst>
            </a:pPr>
            <a:r>
              <a:rPr sz="2600" dirty="0">
                <a:latin typeface="Times New Roman"/>
                <a:cs typeface="Times New Roman"/>
              </a:rPr>
              <a:t>That </a:t>
            </a:r>
            <a:r>
              <a:rPr sz="2600" spc="-5" dirty="0">
                <a:latin typeface="Times New Roman"/>
                <a:cs typeface="Times New Roman"/>
              </a:rPr>
              <a:t>means </a:t>
            </a:r>
            <a:r>
              <a:rPr sz="2600" dirty="0">
                <a:latin typeface="Times New Roman"/>
                <a:cs typeface="Times New Roman"/>
              </a:rPr>
              <a:t>Probable </a:t>
            </a:r>
            <a:r>
              <a:rPr sz="2600" spc="-5" dirty="0">
                <a:latin typeface="Times New Roman"/>
                <a:cs typeface="Times New Roman"/>
              </a:rPr>
              <a:t>error </a:t>
            </a:r>
            <a:r>
              <a:rPr sz="2600" dirty="0">
                <a:latin typeface="Times New Roman"/>
                <a:cs typeface="Times New Roman"/>
              </a:rPr>
              <a:t>= 0.6745</a:t>
            </a:r>
            <a:r>
              <a:rPr sz="2600" spc="-1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(S.E.)</a:t>
            </a:r>
            <a:endParaRPr sz="2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687450"/>
            <a:ext cx="438340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0" spc="-5" dirty="0">
                <a:latin typeface="Times New Roman"/>
                <a:cs typeface="Times New Roman"/>
              </a:rPr>
              <a:t>Use </a:t>
            </a:r>
            <a:r>
              <a:rPr sz="4000" b="0" dirty="0">
                <a:latin typeface="Times New Roman"/>
                <a:cs typeface="Times New Roman"/>
              </a:rPr>
              <a:t>of probable</a:t>
            </a:r>
            <a:r>
              <a:rPr sz="4000" b="0" spc="-85" dirty="0">
                <a:latin typeface="Times New Roman"/>
                <a:cs typeface="Times New Roman"/>
              </a:rPr>
              <a:t> </a:t>
            </a:r>
            <a:r>
              <a:rPr sz="4000" b="0" spc="-5" dirty="0">
                <a:latin typeface="Times New Roman"/>
                <a:cs typeface="Times New Roman"/>
              </a:rPr>
              <a:t>error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93444" y="1468882"/>
            <a:ext cx="7616190" cy="29527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6385" marR="5080" indent="-274320" algn="just">
              <a:lnSpc>
                <a:spcPct val="100000"/>
              </a:lnSpc>
              <a:spcBef>
                <a:spcPts val="105"/>
              </a:spcBef>
              <a:buClr>
                <a:srgbClr val="D24717"/>
              </a:buClr>
              <a:buSzPct val="84615"/>
              <a:buFont typeface="Arial"/>
              <a:buChar char=""/>
              <a:tabLst>
                <a:tab pos="287020" algn="l"/>
              </a:tabLst>
            </a:pPr>
            <a:r>
              <a:rPr sz="2600" spc="-5" dirty="0">
                <a:latin typeface="Times New Roman"/>
                <a:cs typeface="Times New Roman"/>
              </a:rPr>
              <a:t>It is </a:t>
            </a:r>
            <a:r>
              <a:rPr sz="2600" dirty="0">
                <a:latin typeface="Times New Roman"/>
                <a:cs typeface="Times New Roman"/>
              </a:rPr>
              <a:t>used </a:t>
            </a:r>
            <a:r>
              <a:rPr sz="2600" spc="-5" dirty="0">
                <a:latin typeface="Times New Roman"/>
                <a:cs typeface="Times New Roman"/>
              </a:rPr>
              <a:t>to determine </a:t>
            </a:r>
            <a:r>
              <a:rPr sz="2600" dirty="0">
                <a:latin typeface="Times New Roman"/>
                <a:cs typeface="Times New Roman"/>
              </a:rPr>
              <a:t>the </a:t>
            </a:r>
            <a:r>
              <a:rPr sz="2600" spc="-5" dirty="0">
                <a:latin typeface="Times New Roman"/>
                <a:cs typeface="Times New Roman"/>
              </a:rPr>
              <a:t>reliability </a:t>
            </a:r>
            <a:r>
              <a:rPr sz="2600" dirty="0">
                <a:latin typeface="Times New Roman"/>
                <a:cs typeface="Times New Roman"/>
              </a:rPr>
              <a:t>of </a:t>
            </a:r>
            <a:r>
              <a:rPr sz="2600" spc="-10" dirty="0">
                <a:latin typeface="Times New Roman"/>
                <a:cs typeface="Times New Roman"/>
              </a:rPr>
              <a:t>coefficient </a:t>
            </a:r>
            <a:r>
              <a:rPr sz="2600" spc="-180" dirty="0">
                <a:latin typeface="Times New Roman"/>
                <a:cs typeface="Times New Roman"/>
              </a:rPr>
              <a:t>of  </a:t>
            </a:r>
            <a:r>
              <a:rPr sz="2600" spc="-5" dirty="0">
                <a:latin typeface="Times New Roman"/>
                <a:cs typeface="Times New Roman"/>
              </a:rPr>
              <a:t>correlation.</a:t>
            </a:r>
            <a:endParaRPr sz="2600">
              <a:latin typeface="Times New Roman"/>
              <a:cs typeface="Times New Roman"/>
            </a:endParaRPr>
          </a:p>
          <a:p>
            <a:pPr marL="286385" marR="5715" indent="-274320" algn="just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4615"/>
              <a:buFont typeface="Arial"/>
              <a:buChar char=""/>
              <a:tabLst>
                <a:tab pos="287020" algn="l"/>
              </a:tabLst>
            </a:pPr>
            <a:r>
              <a:rPr sz="2600" dirty="0">
                <a:latin typeface="Times New Roman"/>
                <a:cs typeface="Times New Roman"/>
              </a:rPr>
              <a:t>For </a:t>
            </a:r>
            <a:r>
              <a:rPr sz="2600" spc="-5" dirty="0">
                <a:latin typeface="Times New Roman"/>
                <a:cs typeface="Times New Roman"/>
              </a:rPr>
              <a:t>ex. If ratio </a:t>
            </a:r>
            <a:r>
              <a:rPr sz="2600" dirty="0">
                <a:latin typeface="Times New Roman"/>
                <a:cs typeface="Times New Roman"/>
              </a:rPr>
              <a:t>of r </a:t>
            </a:r>
            <a:r>
              <a:rPr sz="2600" spc="-5" dirty="0">
                <a:latin typeface="Times New Roman"/>
                <a:cs typeface="Times New Roman"/>
              </a:rPr>
              <a:t>and </a:t>
            </a:r>
            <a:r>
              <a:rPr sz="2600" spc="-70" dirty="0">
                <a:latin typeface="Times New Roman"/>
                <a:cs typeface="Times New Roman"/>
              </a:rPr>
              <a:t>P.E. </a:t>
            </a:r>
            <a:r>
              <a:rPr sz="2600" spc="-5" dirty="0">
                <a:latin typeface="Times New Roman"/>
                <a:cs typeface="Times New Roman"/>
              </a:rPr>
              <a:t>is greater </a:t>
            </a:r>
            <a:r>
              <a:rPr sz="2600" spc="-10" dirty="0">
                <a:latin typeface="Times New Roman"/>
                <a:cs typeface="Times New Roman"/>
              </a:rPr>
              <a:t>than </a:t>
            </a:r>
            <a:r>
              <a:rPr sz="2600" dirty="0">
                <a:latin typeface="Times New Roman"/>
                <a:cs typeface="Times New Roman"/>
              </a:rPr>
              <a:t>6 </a:t>
            </a:r>
            <a:r>
              <a:rPr sz="2600" spc="-95" dirty="0">
                <a:latin typeface="Times New Roman"/>
                <a:cs typeface="Times New Roman"/>
              </a:rPr>
              <a:t>then  </a:t>
            </a:r>
            <a:r>
              <a:rPr sz="2600" spc="-10" dirty="0">
                <a:latin typeface="Times New Roman"/>
                <a:cs typeface="Times New Roman"/>
              </a:rPr>
              <a:t>coefficient </a:t>
            </a:r>
            <a:r>
              <a:rPr sz="2600" spc="-5" dirty="0">
                <a:latin typeface="Times New Roman"/>
                <a:cs typeface="Times New Roman"/>
              </a:rPr>
              <a:t>is reliable, i.e. </a:t>
            </a:r>
            <a:r>
              <a:rPr sz="2600" dirty="0">
                <a:latin typeface="Times New Roman"/>
                <a:cs typeface="Times New Roman"/>
              </a:rPr>
              <a:t>there </a:t>
            </a:r>
            <a:r>
              <a:rPr sz="2600" spc="-5" dirty="0">
                <a:latin typeface="Times New Roman"/>
                <a:cs typeface="Times New Roman"/>
              </a:rPr>
              <a:t>is relationship between  variable.</a:t>
            </a:r>
            <a:endParaRPr sz="2600">
              <a:latin typeface="Times New Roman"/>
              <a:cs typeface="Times New Roman"/>
            </a:endParaRPr>
          </a:p>
          <a:p>
            <a:pPr marL="286385" marR="5080" indent="-274320" algn="just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4615"/>
              <a:buFont typeface="Arial"/>
              <a:buChar char=""/>
              <a:tabLst>
                <a:tab pos="287020" algn="l"/>
              </a:tabLst>
            </a:pPr>
            <a:r>
              <a:rPr sz="2600" spc="-5" dirty="0">
                <a:latin typeface="Times New Roman"/>
                <a:cs typeface="Times New Roman"/>
              </a:rPr>
              <a:t>If ratio </a:t>
            </a:r>
            <a:r>
              <a:rPr sz="2600" dirty="0">
                <a:latin typeface="Times New Roman"/>
                <a:cs typeface="Times New Roman"/>
              </a:rPr>
              <a:t>of r and PE </a:t>
            </a:r>
            <a:r>
              <a:rPr sz="2600" spc="-5" dirty="0">
                <a:latin typeface="Times New Roman"/>
                <a:cs typeface="Times New Roman"/>
              </a:rPr>
              <a:t>is less </a:t>
            </a:r>
            <a:r>
              <a:rPr sz="2600" dirty="0">
                <a:latin typeface="Times New Roman"/>
                <a:cs typeface="Times New Roman"/>
              </a:rPr>
              <a:t>than 6 </a:t>
            </a:r>
            <a:r>
              <a:rPr sz="2600" spc="-5" dirty="0">
                <a:latin typeface="Times New Roman"/>
                <a:cs typeface="Times New Roman"/>
              </a:rPr>
              <a:t>then </a:t>
            </a:r>
            <a:r>
              <a:rPr sz="2600" spc="-10" dirty="0">
                <a:latin typeface="Times New Roman"/>
                <a:cs typeface="Times New Roman"/>
              </a:rPr>
              <a:t>coefficient </a:t>
            </a:r>
            <a:r>
              <a:rPr sz="2600" spc="-5" dirty="0">
                <a:latin typeface="Times New Roman"/>
                <a:cs typeface="Times New Roman"/>
              </a:rPr>
              <a:t>is </a:t>
            </a:r>
            <a:r>
              <a:rPr sz="2600" spc="-120" dirty="0">
                <a:latin typeface="Times New Roman"/>
                <a:cs typeface="Times New Roman"/>
              </a:rPr>
              <a:t>not  </a:t>
            </a:r>
            <a:r>
              <a:rPr sz="2600" spc="-5" dirty="0">
                <a:latin typeface="Times New Roman"/>
                <a:cs typeface="Times New Roman"/>
              </a:rPr>
              <a:t>reliable, i.e. </a:t>
            </a:r>
            <a:r>
              <a:rPr sz="2600" dirty="0">
                <a:latin typeface="Times New Roman"/>
                <a:cs typeface="Times New Roman"/>
              </a:rPr>
              <a:t>there </a:t>
            </a:r>
            <a:r>
              <a:rPr sz="2600" spc="-5" dirty="0">
                <a:latin typeface="Times New Roman"/>
                <a:cs typeface="Times New Roman"/>
              </a:rPr>
              <a:t>is </a:t>
            </a:r>
            <a:r>
              <a:rPr sz="2600" dirty="0">
                <a:latin typeface="Times New Roman"/>
                <a:cs typeface="Times New Roman"/>
              </a:rPr>
              <a:t>no </a:t>
            </a:r>
            <a:r>
              <a:rPr sz="2600" spc="-5" dirty="0">
                <a:latin typeface="Times New Roman"/>
                <a:cs typeface="Times New Roman"/>
              </a:rPr>
              <a:t>relationship </a:t>
            </a:r>
            <a:r>
              <a:rPr sz="2600" dirty="0">
                <a:latin typeface="Times New Roman"/>
                <a:cs typeface="Times New Roman"/>
              </a:rPr>
              <a:t>between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variable.</a:t>
            </a:r>
            <a:endParaRPr sz="2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687450"/>
            <a:ext cx="183070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0" spc="-5" dirty="0">
                <a:latin typeface="Times New Roman"/>
                <a:cs typeface="Times New Roman"/>
              </a:rPr>
              <a:t>Examp</a:t>
            </a:r>
            <a:r>
              <a:rPr sz="4000" b="0" dirty="0">
                <a:latin typeface="Times New Roman"/>
                <a:cs typeface="Times New Roman"/>
              </a:rPr>
              <a:t>l</a:t>
            </a:r>
            <a:r>
              <a:rPr sz="4000" b="0" spc="-5" dirty="0">
                <a:latin typeface="Times New Roman"/>
                <a:cs typeface="Times New Roman"/>
              </a:rPr>
              <a:t>e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93444" y="1393666"/>
            <a:ext cx="7153275" cy="3333115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95"/>
              </a:spcBef>
            </a:pPr>
            <a:r>
              <a:rPr sz="2200" spc="-570" dirty="0">
                <a:solidFill>
                  <a:srgbClr val="D24717"/>
                </a:solidFill>
                <a:latin typeface="Arial"/>
                <a:cs typeface="Arial"/>
              </a:rPr>
              <a:t></a:t>
            </a:r>
            <a:r>
              <a:rPr sz="2200" spc="-530" dirty="0">
                <a:solidFill>
                  <a:srgbClr val="D24717"/>
                </a:solidFill>
                <a:latin typeface="Arial"/>
                <a:cs typeface="Arial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If </a:t>
            </a:r>
            <a:r>
              <a:rPr sz="2600" dirty="0">
                <a:latin typeface="Times New Roman"/>
                <a:cs typeface="Times New Roman"/>
              </a:rPr>
              <a:t>r = 0.8 and N = </a:t>
            </a:r>
            <a:r>
              <a:rPr sz="2600" spc="5" dirty="0">
                <a:latin typeface="Times New Roman"/>
                <a:cs typeface="Times New Roman"/>
              </a:rPr>
              <a:t>36,</a:t>
            </a:r>
            <a:r>
              <a:rPr sz="2600" spc="-114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find</a:t>
            </a:r>
            <a:endParaRPr sz="2600">
              <a:latin typeface="Times New Roman"/>
              <a:cs typeface="Times New Roman"/>
            </a:endParaRPr>
          </a:p>
          <a:p>
            <a:pPr marL="527685" indent="-515620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4615"/>
              <a:buAutoNum type="alphaLcParenBoth"/>
              <a:tabLst>
                <a:tab pos="527685" algn="l"/>
                <a:tab pos="528320" algn="l"/>
              </a:tabLst>
            </a:pPr>
            <a:r>
              <a:rPr sz="2600" dirty="0">
                <a:latin typeface="Times New Roman"/>
                <a:cs typeface="Times New Roman"/>
              </a:rPr>
              <a:t>Standard</a:t>
            </a:r>
            <a:r>
              <a:rPr sz="2600" spc="-9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Error</a:t>
            </a:r>
            <a:endParaRPr sz="2600">
              <a:latin typeface="Times New Roman"/>
              <a:cs typeface="Times New Roman"/>
            </a:endParaRPr>
          </a:p>
          <a:p>
            <a:pPr marL="527685" indent="-515620">
              <a:lnSpc>
                <a:spcPct val="100000"/>
              </a:lnSpc>
              <a:spcBef>
                <a:spcPts val="605"/>
              </a:spcBef>
              <a:buClr>
                <a:srgbClr val="D24717"/>
              </a:buClr>
              <a:buSzPct val="84615"/>
              <a:buAutoNum type="alphaLcParenBoth"/>
              <a:tabLst>
                <a:tab pos="527685" algn="l"/>
                <a:tab pos="528320" algn="l"/>
              </a:tabLst>
            </a:pPr>
            <a:r>
              <a:rPr sz="2600" dirty="0">
                <a:latin typeface="Times New Roman"/>
                <a:cs typeface="Times New Roman"/>
              </a:rPr>
              <a:t>Probable</a:t>
            </a:r>
            <a:r>
              <a:rPr sz="2600" spc="-10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Error</a:t>
            </a:r>
            <a:endParaRPr sz="2600">
              <a:latin typeface="Times New Roman"/>
              <a:cs typeface="Times New Roman"/>
            </a:endParaRPr>
          </a:p>
          <a:p>
            <a:pPr marL="12700" marR="4410075">
              <a:lnSpc>
                <a:spcPct val="119200"/>
              </a:lnSpc>
              <a:buClr>
                <a:srgbClr val="D24717"/>
              </a:buClr>
              <a:buSzPct val="84615"/>
              <a:buAutoNum type="alphaLcParenBoth"/>
              <a:tabLst>
                <a:tab pos="527685" algn="l"/>
                <a:tab pos="528320" algn="l"/>
              </a:tabLst>
            </a:pPr>
            <a:r>
              <a:rPr sz="2600" dirty="0">
                <a:latin typeface="Times New Roman"/>
                <a:cs typeface="Times New Roman"/>
              </a:rPr>
              <a:t>Check</a:t>
            </a:r>
            <a:r>
              <a:rPr sz="2600" spc="-8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reliability  </a:t>
            </a:r>
            <a:r>
              <a:rPr sz="2600" dirty="0">
                <a:latin typeface="Times New Roman"/>
                <a:cs typeface="Times New Roman"/>
              </a:rPr>
              <a:t>Ans. </a:t>
            </a:r>
            <a:r>
              <a:rPr sz="2600" spc="-5" dirty="0">
                <a:latin typeface="Times New Roman"/>
                <a:cs typeface="Times New Roman"/>
              </a:rPr>
              <a:t>(a)</a:t>
            </a:r>
            <a:r>
              <a:rPr sz="2600" spc="-4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0.06</a:t>
            </a:r>
            <a:endParaRPr sz="2600">
              <a:latin typeface="Times New Roman"/>
              <a:cs typeface="Times New Roman"/>
            </a:endParaRPr>
          </a:p>
          <a:p>
            <a:pPr marL="774065">
              <a:lnSpc>
                <a:spcPct val="100000"/>
              </a:lnSpc>
              <a:spcBef>
                <a:spcPts val="600"/>
              </a:spcBef>
            </a:pPr>
            <a:r>
              <a:rPr sz="2600" dirty="0">
                <a:latin typeface="Times New Roman"/>
                <a:cs typeface="Times New Roman"/>
              </a:rPr>
              <a:t>(b)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0.04</a:t>
            </a:r>
            <a:endParaRPr sz="2600">
              <a:latin typeface="Times New Roman"/>
              <a:cs typeface="Times New Roman"/>
            </a:endParaRPr>
          </a:p>
          <a:p>
            <a:pPr marL="774065">
              <a:lnSpc>
                <a:spcPct val="100000"/>
              </a:lnSpc>
              <a:spcBef>
                <a:spcPts val="600"/>
              </a:spcBef>
            </a:pPr>
            <a:r>
              <a:rPr sz="2600" dirty="0">
                <a:latin typeface="Times New Roman"/>
                <a:cs typeface="Times New Roman"/>
              </a:rPr>
              <a:t>(c) </a:t>
            </a:r>
            <a:r>
              <a:rPr sz="2600" spc="-5" dirty="0">
                <a:latin typeface="Times New Roman"/>
                <a:cs typeface="Times New Roman"/>
              </a:rPr>
              <a:t>ratio </a:t>
            </a:r>
            <a:r>
              <a:rPr sz="2600" dirty="0">
                <a:latin typeface="Times New Roman"/>
                <a:cs typeface="Times New Roman"/>
              </a:rPr>
              <a:t>of r </a:t>
            </a:r>
            <a:r>
              <a:rPr sz="2600" spc="-5" dirty="0">
                <a:latin typeface="Times New Roman"/>
                <a:cs typeface="Times New Roman"/>
              </a:rPr>
              <a:t>to </a:t>
            </a:r>
            <a:r>
              <a:rPr sz="2600" dirty="0">
                <a:latin typeface="Times New Roman"/>
                <a:cs typeface="Times New Roman"/>
              </a:rPr>
              <a:t>PE </a:t>
            </a:r>
            <a:r>
              <a:rPr sz="2600" spc="-5" dirty="0">
                <a:latin typeface="Times New Roman"/>
                <a:cs typeface="Times New Roman"/>
              </a:rPr>
              <a:t>is </a:t>
            </a:r>
            <a:r>
              <a:rPr sz="2600" dirty="0">
                <a:latin typeface="Times New Roman"/>
                <a:cs typeface="Times New Roman"/>
              </a:rPr>
              <a:t>20 </a:t>
            </a:r>
            <a:r>
              <a:rPr sz="2600" spc="-5" dirty="0">
                <a:latin typeface="Times New Roman"/>
                <a:cs typeface="Times New Roman"/>
              </a:rPr>
              <a:t>so </a:t>
            </a:r>
            <a:r>
              <a:rPr sz="2600" spc="-10" dirty="0">
                <a:latin typeface="Times New Roman"/>
                <a:cs typeface="Times New Roman"/>
              </a:rPr>
              <a:t>coefficient </a:t>
            </a:r>
            <a:r>
              <a:rPr sz="2600" spc="-5" dirty="0">
                <a:latin typeface="Times New Roman"/>
                <a:cs typeface="Times New Roman"/>
              </a:rPr>
              <a:t>is</a:t>
            </a:r>
            <a:r>
              <a:rPr sz="2600" spc="2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reliable</a:t>
            </a:r>
            <a:endParaRPr sz="2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687450"/>
            <a:ext cx="2028189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0" spc="-5" dirty="0">
                <a:latin typeface="Times New Roman"/>
                <a:cs typeface="Times New Roman"/>
              </a:rPr>
              <a:t>Examples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40739" y="1393666"/>
            <a:ext cx="7767955" cy="3180715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287020" indent="-274955">
              <a:lnSpc>
                <a:spcPct val="100000"/>
              </a:lnSpc>
              <a:spcBef>
                <a:spcPts val="695"/>
              </a:spcBef>
              <a:buClr>
                <a:srgbClr val="D24717"/>
              </a:buClr>
              <a:buSzPct val="84615"/>
              <a:buFont typeface="Arial"/>
              <a:buChar char=""/>
              <a:tabLst>
                <a:tab pos="287655" algn="l"/>
              </a:tabLst>
            </a:pPr>
            <a:r>
              <a:rPr sz="2600" dirty="0">
                <a:latin typeface="Times New Roman"/>
                <a:cs typeface="Times New Roman"/>
              </a:rPr>
              <a:t>Relationship between income and years of</a:t>
            </a:r>
            <a:r>
              <a:rPr sz="2600" spc="-12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experience</a:t>
            </a:r>
            <a:endParaRPr sz="2600">
              <a:latin typeface="Times New Roman"/>
              <a:cs typeface="Times New Roman"/>
            </a:endParaRPr>
          </a:p>
          <a:p>
            <a:pPr marL="287020" marR="5715" indent="-274955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4615"/>
              <a:buFont typeface="Arial"/>
              <a:buChar char=""/>
              <a:tabLst>
                <a:tab pos="287655" algn="l"/>
                <a:tab pos="2109470" algn="l"/>
                <a:tab pos="3359785" algn="l"/>
                <a:tab pos="4504690" algn="l"/>
                <a:tab pos="4931410" algn="l"/>
                <a:tab pos="6036310" algn="l"/>
                <a:tab pos="6665595" algn="l"/>
                <a:tab pos="7479665" algn="l"/>
              </a:tabLst>
            </a:pPr>
            <a:r>
              <a:rPr sz="2600" dirty="0">
                <a:latin typeface="Times New Roman"/>
                <a:cs typeface="Times New Roman"/>
              </a:rPr>
              <a:t>Re</a:t>
            </a:r>
            <a:r>
              <a:rPr sz="2600" spc="-10" dirty="0">
                <a:latin typeface="Times New Roman"/>
                <a:cs typeface="Times New Roman"/>
              </a:rPr>
              <a:t>l</a:t>
            </a:r>
            <a:r>
              <a:rPr sz="2600" dirty="0">
                <a:latin typeface="Times New Roman"/>
                <a:cs typeface="Times New Roman"/>
              </a:rPr>
              <a:t>a</a:t>
            </a:r>
            <a:r>
              <a:rPr sz="2600" spc="-15" dirty="0">
                <a:latin typeface="Times New Roman"/>
                <a:cs typeface="Times New Roman"/>
              </a:rPr>
              <a:t>t</a:t>
            </a:r>
            <a:r>
              <a:rPr sz="2600" dirty="0">
                <a:latin typeface="Times New Roman"/>
                <a:cs typeface="Times New Roman"/>
              </a:rPr>
              <a:t>ionsh</a:t>
            </a:r>
            <a:r>
              <a:rPr sz="2600" spc="-15" dirty="0">
                <a:latin typeface="Times New Roman"/>
                <a:cs typeface="Times New Roman"/>
              </a:rPr>
              <a:t>i</a:t>
            </a:r>
            <a:r>
              <a:rPr sz="2600" dirty="0">
                <a:latin typeface="Times New Roman"/>
                <a:cs typeface="Times New Roman"/>
              </a:rPr>
              <a:t>p	be</a:t>
            </a:r>
            <a:r>
              <a:rPr sz="2600" spc="-15" dirty="0">
                <a:latin typeface="Times New Roman"/>
                <a:cs typeface="Times New Roman"/>
              </a:rPr>
              <a:t>t</a:t>
            </a:r>
            <a:r>
              <a:rPr sz="2600" dirty="0">
                <a:latin typeface="Times New Roman"/>
                <a:cs typeface="Times New Roman"/>
              </a:rPr>
              <a:t>we</a:t>
            </a:r>
            <a:r>
              <a:rPr sz="2600" spc="-15" dirty="0">
                <a:latin typeface="Times New Roman"/>
                <a:cs typeface="Times New Roman"/>
              </a:rPr>
              <a:t>e</a:t>
            </a:r>
            <a:r>
              <a:rPr sz="2600" dirty="0">
                <a:latin typeface="Times New Roman"/>
                <a:cs typeface="Times New Roman"/>
              </a:rPr>
              <a:t>n	a</a:t>
            </a:r>
            <a:r>
              <a:rPr sz="2600" spc="-15" dirty="0">
                <a:latin typeface="Times New Roman"/>
                <a:cs typeface="Times New Roman"/>
              </a:rPr>
              <a:t>m</a:t>
            </a:r>
            <a:r>
              <a:rPr sz="2600" dirty="0">
                <a:latin typeface="Times New Roman"/>
                <a:cs typeface="Times New Roman"/>
              </a:rPr>
              <a:t>o</a:t>
            </a:r>
            <a:r>
              <a:rPr sz="2600" spc="5" dirty="0">
                <a:latin typeface="Times New Roman"/>
                <a:cs typeface="Times New Roman"/>
              </a:rPr>
              <a:t>u</a:t>
            </a:r>
            <a:r>
              <a:rPr sz="2600" dirty="0">
                <a:latin typeface="Times New Roman"/>
                <a:cs typeface="Times New Roman"/>
              </a:rPr>
              <a:t>nt	</a:t>
            </a:r>
            <a:r>
              <a:rPr sz="2600" spc="-10" dirty="0">
                <a:latin typeface="Times New Roman"/>
                <a:cs typeface="Times New Roman"/>
              </a:rPr>
              <a:t>o</a:t>
            </a:r>
            <a:r>
              <a:rPr sz="2600" dirty="0">
                <a:latin typeface="Times New Roman"/>
                <a:cs typeface="Times New Roman"/>
              </a:rPr>
              <a:t>f	r</a:t>
            </a:r>
            <a:r>
              <a:rPr sz="2600" spc="-15" dirty="0">
                <a:latin typeface="Times New Roman"/>
                <a:cs typeface="Times New Roman"/>
              </a:rPr>
              <a:t>a</a:t>
            </a:r>
            <a:r>
              <a:rPr sz="2600" dirty="0">
                <a:latin typeface="Times New Roman"/>
                <a:cs typeface="Times New Roman"/>
              </a:rPr>
              <a:t>inf</a:t>
            </a:r>
            <a:r>
              <a:rPr sz="2600" spc="-10" dirty="0">
                <a:latin typeface="Times New Roman"/>
                <a:cs typeface="Times New Roman"/>
              </a:rPr>
              <a:t>a</a:t>
            </a:r>
            <a:r>
              <a:rPr sz="2600" dirty="0">
                <a:latin typeface="Times New Roman"/>
                <a:cs typeface="Times New Roman"/>
              </a:rPr>
              <a:t>ll	and	yie</a:t>
            </a:r>
            <a:r>
              <a:rPr sz="2600" spc="-15" dirty="0">
                <a:latin typeface="Times New Roman"/>
                <a:cs typeface="Times New Roman"/>
              </a:rPr>
              <a:t>l</a:t>
            </a:r>
            <a:r>
              <a:rPr sz="2600" dirty="0">
                <a:latin typeface="Times New Roman"/>
                <a:cs typeface="Times New Roman"/>
              </a:rPr>
              <a:t>d	</a:t>
            </a:r>
            <a:r>
              <a:rPr sz="2600" spc="-10" dirty="0">
                <a:latin typeface="Times New Roman"/>
                <a:cs typeface="Times New Roman"/>
              </a:rPr>
              <a:t>of  </a:t>
            </a:r>
            <a:r>
              <a:rPr sz="2600" spc="-5" dirty="0">
                <a:latin typeface="Times New Roman"/>
                <a:cs typeface="Times New Roman"/>
              </a:rPr>
              <a:t>rice</a:t>
            </a:r>
            <a:endParaRPr sz="2600">
              <a:latin typeface="Times New Roman"/>
              <a:cs typeface="Times New Roman"/>
            </a:endParaRPr>
          </a:p>
          <a:p>
            <a:pPr marL="287020" indent="-274955">
              <a:lnSpc>
                <a:spcPct val="100000"/>
              </a:lnSpc>
              <a:spcBef>
                <a:spcPts val="605"/>
              </a:spcBef>
              <a:buClr>
                <a:srgbClr val="D24717"/>
              </a:buClr>
              <a:buSzPct val="84615"/>
              <a:buFont typeface="Arial"/>
              <a:buChar char=""/>
              <a:tabLst>
                <a:tab pos="287655" algn="l"/>
              </a:tabLst>
            </a:pPr>
            <a:r>
              <a:rPr sz="2600" dirty="0">
                <a:latin typeface="Times New Roman"/>
                <a:cs typeface="Times New Roman"/>
              </a:rPr>
              <a:t>Relationship between price and demand of a</a:t>
            </a:r>
            <a:r>
              <a:rPr sz="2600" spc="-130" dirty="0">
                <a:latin typeface="Times New Roman"/>
                <a:cs typeface="Times New Roman"/>
              </a:rPr>
              <a:t> </a:t>
            </a:r>
            <a:r>
              <a:rPr sz="2600" spc="-25" dirty="0">
                <a:latin typeface="Times New Roman"/>
                <a:cs typeface="Times New Roman"/>
              </a:rPr>
              <a:t>commodity</a:t>
            </a:r>
            <a:endParaRPr sz="2600">
              <a:latin typeface="Times New Roman"/>
              <a:cs typeface="Times New Roman"/>
            </a:endParaRPr>
          </a:p>
          <a:p>
            <a:pPr marL="287020" marR="5080" indent="-274955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4615"/>
              <a:buFont typeface="Arial"/>
              <a:buChar char=""/>
              <a:tabLst>
                <a:tab pos="287655" algn="l"/>
              </a:tabLst>
            </a:pPr>
            <a:r>
              <a:rPr sz="2600" spc="-5" dirty="0">
                <a:latin typeface="Times New Roman"/>
                <a:cs typeface="Times New Roman"/>
              </a:rPr>
              <a:t>Relationship </a:t>
            </a:r>
            <a:r>
              <a:rPr sz="2600" dirty="0">
                <a:latin typeface="Times New Roman"/>
                <a:cs typeface="Times New Roman"/>
              </a:rPr>
              <a:t>between nature </a:t>
            </a:r>
            <a:r>
              <a:rPr sz="2600" spc="5" dirty="0">
                <a:latin typeface="Times New Roman"/>
                <a:cs typeface="Times New Roman"/>
              </a:rPr>
              <a:t>of </a:t>
            </a:r>
            <a:r>
              <a:rPr sz="2600" spc="-5" dirty="0">
                <a:latin typeface="Times New Roman"/>
                <a:cs typeface="Times New Roman"/>
              </a:rPr>
              <a:t>work and motivation </a:t>
            </a:r>
            <a:r>
              <a:rPr sz="2600" spc="-204" dirty="0">
                <a:latin typeface="Times New Roman"/>
                <a:cs typeface="Times New Roman"/>
              </a:rPr>
              <a:t>to  </a:t>
            </a:r>
            <a:r>
              <a:rPr sz="2600" dirty="0">
                <a:latin typeface="Times New Roman"/>
                <a:cs typeface="Times New Roman"/>
              </a:rPr>
              <a:t>work</a:t>
            </a:r>
            <a:endParaRPr sz="2600">
              <a:latin typeface="Times New Roman"/>
              <a:cs typeface="Times New Roman"/>
            </a:endParaRPr>
          </a:p>
          <a:p>
            <a:pPr marL="287020" indent="-274955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4615"/>
              <a:buFont typeface="Arial"/>
              <a:buChar char=""/>
              <a:tabLst>
                <a:tab pos="287655" algn="l"/>
              </a:tabLst>
            </a:pPr>
            <a:r>
              <a:rPr sz="2600" dirty="0">
                <a:latin typeface="Times New Roman"/>
                <a:cs typeface="Times New Roman"/>
              </a:rPr>
              <a:t>Relationship between height and</a:t>
            </a:r>
            <a:r>
              <a:rPr sz="2600" spc="-6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weight</a:t>
            </a:r>
            <a:endParaRPr sz="2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687450"/>
            <a:ext cx="613283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0" spc="-5" dirty="0">
                <a:latin typeface="Times New Roman"/>
                <a:cs typeface="Times New Roman"/>
              </a:rPr>
              <a:t>Scope of Correlation</a:t>
            </a:r>
            <a:r>
              <a:rPr sz="4000" b="0" spc="-225" dirty="0">
                <a:latin typeface="Times New Roman"/>
                <a:cs typeface="Times New Roman"/>
              </a:rPr>
              <a:t> </a:t>
            </a:r>
            <a:r>
              <a:rPr sz="4000" b="0" spc="-5" dirty="0">
                <a:latin typeface="Times New Roman"/>
                <a:cs typeface="Times New Roman"/>
              </a:rPr>
              <a:t>Analysis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93444" y="1468882"/>
            <a:ext cx="7616190" cy="38982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6385" marR="7620" indent="-274320" algn="just">
              <a:lnSpc>
                <a:spcPct val="100000"/>
              </a:lnSpc>
              <a:spcBef>
                <a:spcPts val="105"/>
              </a:spcBef>
            </a:pPr>
            <a:r>
              <a:rPr sz="2200" spc="-570" dirty="0">
                <a:solidFill>
                  <a:srgbClr val="D24717"/>
                </a:solidFill>
                <a:latin typeface="Arial"/>
                <a:cs typeface="Arial"/>
              </a:rPr>
              <a:t> </a:t>
            </a:r>
            <a:r>
              <a:rPr sz="2600" dirty="0">
                <a:latin typeface="Times New Roman"/>
                <a:cs typeface="Times New Roman"/>
              </a:rPr>
              <a:t>The </a:t>
            </a:r>
            <a:r>
              <a:rPr sz="2600" spc="-5" dirty="0">
                <a:latin typeface="Times New Roman"/>
                <a:cs typeface="Times New Roman"/>
              </a:rPr>
              <a:t>existence </a:t>
            </a:r>
            <a:r>
              <a:rPr sz="2600" dirty="0">
                <a:latin typeface="Times New Roman"/>
                <a:cs typeface="Times New Roman"/>
              </a:rPr>
              <a:t>of </a:t>
            </a:r>
            <a:r>
              <a:rPr sz="2600" spc="-5" dirty="0">
                <a:latin typeface="Times New Roman"/>
                <a:cs typeface="Times New Roman"/>
              </a:rPr>
              <a:t>correlation between two </a:t>
            </a:r>
            <a:r>
              <a:rPr sz="2600" dirty="0">
                <a:latin typeface="Times New Roman"/>
                <a:cs typeface="Times New Roman"/>
              </a:rPr>
              <a:t>(or </a:t>
            </a:r>
            <a:r>
              <a:rPr sz="2600" spc="-85" dirty="0">
                <a:latin typeface="Times New Roman"/>
                <a:cs typeface="Times New Roman"/>
              </a:rPr>
              <a:t>more)  </a:t>
            </a:r>
            <a:r>
              <a:rPr sz="2600" spc="-5" dirty="0">
                <a:latin typeface="Times New Roman"/>
                <a:cs typeface="Times New Roman"/>
              </a:rPr>
              <a:t>variables </a:t>
            </a:r>
            <a:r>
              <a:rPr sz="2600" dirty="0">
                <a:latin typeface="Times New Roman"/>
                <a:cs typeface="Times New Roman"/>
              </a:rPr>
              <a:t>only </a:t>
            </a:r>
            <a:r>
              <a:rPr sz="2600" spc="-5" dirty="0">
                <a:latin typeface="Times New Roman"/>
                <a:cs typeface="Times New Roman"/>
              </a:rPr>
              <a:t>implies </a:t>
            </a:r>
            <a:r>
              <a:rPr sz="2600" dirty="0">
                <a:latin typeface="Times New Roman"/>
                <a:cs typeface="Times New Roman"/>
              </a:rPr>
              <a:t>that </a:t>
            </a:r>
            <a:r>
              <a:rPr sz="2600" spc="-5" dirty="0">
                <a:latin typeface="Times New Roman"/>
                <a:cs typeface="Times New Roman"/>
              </a:rPr>
              <a:t>these</a:t>
            </a:r>
            <a:r>
              <a:rPr sz="2600" spc="-2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variables:</a:t>
            </a:r>
            <a:endParaRPr sz="2600">
              <a:latin typeface="Times New Roman"/>
              <a:cs typeface="Times New Roman"/>
            </a:endParaRPr>
          </a:p>
          <a:p>
            <a:pPr marL="527685" indent="-515620" algn="just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4615"/>
              <a:buAutoNum type="arabicPeriod"/>
              <a:tabLst>
                <a:tab pos="528320" algn="l"/>
              </a:tabLst>
            </a:pPr>
            <a:r>
              <a:rPr sz="2600" dirty="0">
                <a:latin typeface="Times New Roman"/>
                <a:cs typeface="Times New Roman"/>
              </a:rPr>
              <a:t>Either </a:t>
            </a:r>
            <a:r>
              <a:rPr sz="2600" spc="-5" dirty="0">
                <a:latin typeface="Times New Roman"/>
                <a:cs typeface="Times New Roman"/>
              </a:rPr>
              <a:t>tend to increase </a:t>
            </a:r>
            <a:r>
              <a:rPr sz="2600" dirty="0">
                <a:latin typeface="Times New Roman"/>
                <a:cs typeface="Times New Roman"/>
              </a:rPr>
              <a:t>or </a:t>
            </a:r>
            <a:r>
              <a:rPr sz="2600" spc="-5" dirty="0">
                <a:latin typeface="Times New Roman"/>
                <a:cs typeface="Times New Roman"/>
              </a:rPr>
              <a:t>decreased</a:t>
            </a:r>
            <a:r>
              <a:rPr sz="2600" spc="-5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together</a:t>
            </a:r>
            <a:endParaRPr sz="2600">
              <a:latin typeface="Times New Roman"/>
              <a:cs typeface="Times New Roman"/>
            </a:endParaRPr>
          </a:p>
          <a:p>
            <a:pPr marL="527685" marR="6350" indent="-515620" algn="just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4615"/>
              <a:buAutoNum type="arabicPeriod"/>
              <a:tabLst>
                <a:tab pos="528320" algn="l"/>
              </a:tabLst>
            </a:pPr>
            <a:r>
              <a:rPr sz="2600" dirty="0">
                <a:latin typeface="Times New Roman"/>
                <a:cs typeface="Times New Roman"/>
              </a:rPr>
              <a:t>An </a:t>
            </a:r>
            <a:r>
              <a:rPr sz="2600" spc="-10" dirty="0">
                <a:latin typeface="Times New Roman"/>
                <a:cs typeface="Times New Roman"/>
              </a:rPr>
              <a:t>increase </a:t>
            </a:r>
            <a:r>
              <a:rPr sz="2600" dirty="0">
                <a:latin typeface="Times New Roman"/>
                <a:cs typeface="Times New Roman"/>
              </a:rPr>
              <a:t>(or </a:t>
            </a:r>
            <a:r>
              <a:rPr sz="2600" spc="-5" dirty="0">
                <a:latin typeface="Times New Roman"/>
                <a:cs typeface="Times New Roman"/>
              </a:rPr>
              <a:t>decrease) in </a:t>
            </a:r>
            <a:r>
              <a:rPr sz="2600" dirty="0">
                <a:latin typeface="Times New Roman"/>
                <a:cs typeface="Times New Roman"/>
              </a:rPr>
              <a:t>one </a:t>
            </a:r>
            <a:r>
              <a:rPr sz="2600" spc="-5" dirty="0">
                <a:latin typeface="Times New Roman"/>
                <a:cs typeface="Times New Roman"/>
              </a:rPr>
              <a:t>is accompanied </a:t>
            </a:r>
            <a:r>
              <a:rPr sz="2600" spc="-10" dirty="0">
                <a:latin typeface="Times New Roman"/>
                <a:cs typeface="Times New Roman"/>
              </a:rPr>
              <a:t>by  </a:t>
            </a:r>
            <a:r>
              <a:rPr sz="2600" dirty="0">
                <a:latin typeface="Times New Roman"/>
                <a:cs typeface="Times New Roman"/>
              </a:rPr>
              <a:t>the corresponding </a:t>
            </a:r>
            <a:r>
              <a:rPr sz="2600" spc="-5" dirty="0">
                <a:latin typeface="Times New Roman"/>
                <a:cs typeface="Times New Roman"/>
              </a:rPr>
              <a:t>decrease </a:t>
            </a:r>
            <a:r>
              <a:rPr sz="2600" dirty="0">
                <a:latin typeface="Times New Roman"/>
                <a:cs typeface="Times New Roman"/>
              </a:rPr>
              <a:t>(or </a:t>
            </a:r>
            <a:r>
              <a:rPr sz="2600" spc="-5" dirty="0">
                <a:latin typeface="Times New Roman"/>
                <a:cs typeface="Times New Roman"/>
              </a:rPr>
              <a:t>increase) </a:t>
            </a:r>
            <a:r>
              <a:rPr sz="2600" dirty="0">
                <a:latin typeface="Times New Roman"/>
                <a:cs typeface="Times New Roman"/>
              </a:rPr>
              <a:t>in the</a:t>
            </a:r>
            <a:r>
              <a:rPr sz="2600" spc="-95" dirty="0">
                <a:latin typeface="Times New Roman"/>
                <a:cs typeface="Times New Roman"/>
              </a:rPr>
              <a:t> </a:t>
            </a:r>
            <a:r>
              <a:rPr sz="2600" spc="-25" dirty="0">
                <a:latin typeface="Times New Roman"/>
                <a:cs typeface="Times New Roman"/>
              </a:rPr>
              <a:t>other.</a:t>
            </a:r>
            <a:endParaRPr sz="2600">
              <a:latin typeface="Times New Roman"/>
              <a:cs typeface="Times New Roman"/>
            </a:endParaRPr>
          </a:p>
          <a:p>
            <a:pPr marL="527685" marR="5080" indent="-515620" algn="just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4615"/>
              <a:buFont typeface="Arial"/>
              <a:buChar char=""/>
              <a:tabLst>
                <a:tab pos="528320" algn="l"/>
              </a:tabLst>
            </a:pPr>
            <a:r>
              <a:rPr sz="2600" spc="-5" dirty="0">
                <a:latin typeface="Times New Roman"/>
                <a:cs typeface="Times New Roman"/>
              </a:rPr>
              <a:t>Correlation analysis </a:t>
            </a:r>
            <a:r>
              <a:rPr sz="2600" dirty="0">
                <a:latin typeface="Times New Roman"/>
                <a:cs typeface="Times New Roman"/>
              </a:rPr>
              <a:t>does not </a:t>
            </a:r>
            <a:r>
              <a:rPr sz="2600" spc="-5" dirty="0">
                <a:latin typeface="Times New Roman"/>
                <a:cs typeface="Times New Roman"/>
              </a:rPr>
              <a:t>answer </a:t>
            </a:r>
            <a:r>
              <a:rPr sz="2600" dirty="0">
                <a:latin typeface="Times New Roman"/>
                <a:cs typeface="Times New Roman"/>
              </a:rPr>
              <a:t>the </a:t>
            </a:r>
            <a:r>
              <a:rPr sz="2600" spc="-50" dirty="0">
                <a:latin typeface="Times New Roman"/>
                <a:cs typeface="Times New Roman"/>
              </a:rPr>
              <a:t>questions  </a:t>
            </a:r>
            <a:r>
              <a:rPr sz="2600" spc="-5" dirty="0">
                <a:latin typeface="Times New Roman"/>
                <a:cs typeface="Times New Roman"/>
              </a:rPr>
              <a:t>like </a:t>
            </a:r>
            <a:r>
              <a:rPr sz="2600" dirty="0">
                <a:latin typeface="Times New Roman"/>
                <a:cs typeface="Times New Roman"/>
              </a:rPr>
              <a:t>why </a:t>
            </a:r>
            <a:r>
              <a:rPr sz="2600" spc="-5" dirty="0">
                <a:latin typeface="Times New Roman"/>
                <a:cs typeface="Times New Roman"/>
              </a:rPr>
              <a:t>there is cause and </a:t>
            </a:r>
            <a:r>
              <a:rPr sz="2600" spc="-15" dirty="0">
                <a:latin typeface="Times New Roman"/>
                <a:cs typeface="Times New Roman"/>
              </a:rPr>
              <a:t>effect </a:t>
            </a:r>
            <a:r>
              <a:rPr sz="2600" spc="-5" dirty="0">
                <a:latin typeface="Times New Roman"/>
                <a:cs typeface="Times New Roman"/>
              </a:rPr>
              <a:t>between two  variables.</a:t>
            </a:r>
            <a:endParaRPr sz="2600">
              <a:latin typeface="Times New Roman"/>
              <a:cs typeface="Times New Roman"/>
            </a:endParaRPr>
          </a:p>
          <a:p>
            <a:pPr marL="527685" indent="-515620" algn="just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4615"/>
              <a:buFont typeface="Arial"/>
              <a:buChar char=""/>
              <a:tabLst>
                <a:tab pos="528320" algn="l"/>
              </a:tabLst>
            </a:pPr>
            <a:r>
              <a:rPr sz="2600" spc="-5" dirty="0">
                <a:latin typeface="Times New Roman"/>
                <a:cs typeface="Times New Roman"/>
              </a:rPr>
              <a:t>It may </a:t>
            </a:r>
            <a:r>
              <a:rPr sz="2600" dirty="0">
                <a:latin typeface="Times New Roman"/>
                <a:cs typeface="Times New Roman"/>
              </a:rPr>
              <a:t>be due to following</a:t>
            </a:r>
            <a:r>
              <a:rPr sz="2600" spc="-6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reasons:</a:t>
            </a:r>
            <a:endParaRPr sz="2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246075"/>
            <a:ext cx="531876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0" dirty="0">
                <a:latin typeface="Times New Roman"/>
                <a:cs typeface="Times New Roman"/>
              </a:rPr>
              <a:t>Scope of </a:t>
            </a:r>
            <a:r>
              <a:rPr b="0" spc="-5" dirty="0">
                <a:latin typeface="Times New Roman"/>
                <a:cs typeface="Times New Roman"/>
              </a:rPr>
              <a:t>correlation</a:t>
            </a:r>
            <a:r>
              <a:rPr b="0" spc="-2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analysis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087882"/>
            <a:ext cx="8089900" cy="50107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6385" marR="5080" indent="-274320" algn="just">
              <a:lnSpc>
                <a:spcPct val="100000"/>
              </a:lnSpc>
              <a:spcBef>
                <a:spcPts val="105"/>
              </a:spcBef>
              <a:buClr>
                <a:srgbClr val="D24717"/>
              </a:buClr>
              <a:buSzPct val="84615"/>
              <a:buFont typeface="Arial"/>
              <a:buChar char=""/>
              <a:tabLst>
                <a:tab pos="287020" algn="l"/>
              </a:tabLst>
            </a:pPr>
            <a:r>
              <a:rPr sz="2600" dirty="0">
                <a:latin typeface="Times New Roman"/>
                <a:cs typeface="Times New Roman"/>
              </a:rPr>
              <a:t>One of </a:t>
            </a:r>
            <a:r>
              <a:rPr sz="2600" spc="-5" dirty="0">
                <a:latin typeface="Times New Roman"/>
                <a:cs typeface="Times New Roman"/>
              </a:rPr>
              <a:t>the variable may </a:t>
            </a:r>
            <a:r>
              <a:rPr sz="2600" dirty="0">
                <a:latin typeface="Times New Roman"/>
                <a:cs typeface="Times New Roman"/>
              </a:rPr>
              <a:t>be </a:t>
            </a:r>
            <a:r>
              <a:rPr sz="2600" spc="-10" dirty="0">
                <a:latin typeface="Times New Roman"/>
                <a:cs typeface="Times New Roman"/>
              </a:rPr>
              <a:t>affecting </a:t>
            </a:r>
            <a:r>
              <a:rPr sz="2600" dirty="0">
                <a:latin typeface="Times New Roman"/>
                <a:cs typeface="Times New Roman"/>
              </a:rPr>
              <a:t>the </a:t>
            </a:r>
            <a:r>
              <a:rPr sz="2600" spc="-30" dirty="0">
                <a:latin typeface="Times New Roman"/>
                <a:cs typeface="Times New Roman"/>
              </a:rPr>
              <a:t>other. </a:t>
            </a:r>
            <a:r>
              <a:rPr sz="2600" spc="-380" dirty="0">
                <a:latin typeface="Times New Roman"/>
                <a:cs typeface="Times New Roman"/>
              </a:rPr>
              <a:t>A  </a:t>
            </a:r>
            <a:r>
              <a:rPr sz="2600" spc="-5" dirty="0">
                <a:latin typeface="Times New Roman"/>
                <a:cs typeface="Times New Roman"/>
              </a:rPr>
              <a:t>correlation calculated from </a:t>
            </a:r>
            <a:r>
              <a:rPr sz="2600" dirty="0">
                <a:latin typeface="Times New Roman"/>
                <a:cs typeface="Times New Roman"/>
              </a:rPr>
              <a:t>the </a:t>
            </a:r>
            <a:r>
              <a:rPr sz="2600" spc="-5" dirty="0">
                <a:latin typeface="Times New Roman"/>
                <a:cs typeface="Times New Roman"/>
              </a:rPr>
              <a:t>data </a:t>
            </a:r>
            <a:r>
              <a:rPr sz="2600" dirty="0">
                <a:latin typeface="Times New Roman"/>
                <a:cs typeface="Times New Roman"/>
              </a:rPr>
              <a:t>on demand </a:t>
            </a:r>
            <a:r>
              <a:rPr sz="2600" spc="-5" dirty="0">
                <a:latin typeface="Times New Roman"/>
                <a:cs typeface="Times New Roman"/>
              </a:rPr>
              <a:t>and </a:t>
            </a:r>
            <a:r>
              <a:rPr sz="2600" dirty="0">
                <a:latin typeface="Times New Roman"/>
                <a:cs typeface="Times New Roman"/>
              </a:rPr>
              <a:t>price  will only show that degree of </a:t>
            </a:r>
            <a:r>
              <a:rPr sz="2600" spc="-5" dirty="0">
                <a:latin typeface="Times New Roman"/>
                <a:cs typeface="Times New Roman"/>
              </a:rPr>
              <a:t>association between </a:t>
            </a:r>
            <a:r>
              <a:rPr sz="2600" dirty="0">
                <a:latin typeface="Times New Roman"/>
                <a:cs typeface="Times New Roman"/>
              </a:rPr>
              <a:t>demand  and price </a:t>
            </a:r>
            <a:r>
              <a:rPr sz="2600" spc="-5" dirty="0">
                <a:latin typeface="Times New Roman"/>
                <a:cs typeface="Times New Roman"/>
              </a:rPr>
              <a:t>is </a:t>
            </a:r>
            <a:r>
              <a:rPr sz="2600" dirty="0">
                <a:latin typeface="Times New Roman"/>
                <a:cs typeface="Times New Roman"/>
              </a:rPr>
              <a:t>high. </a:t>
            </a:r>
            <a:r>
              <a:rPr sz="2600" spc="-5" dirty="0">
                <a:latin typeface="Times New Roman"/>
                <a:cs typeface="Times New Roman"/>
              </a:rPr>
              <a:t>It </a:t>
            </a:r>
            <a:r>
              <a:rPr sz="2600" dirty="0">
                <a:latin typeface="Times New Roman"/>
                <a:cs typeface="Times New Roman"/>
              </a:rPr>
              <a:t>will </a:t>
            </a:r>
            <a:r>
              <a:rPr sz="2600" spc="5" dirty="0">
                <a:latin typeface="Times New Roman"/>
                <a:cs typeface="Times New Roman"/>
              </a:rPr>
              <a:t>not </a:t>
            </a:r>
            <a:r>
              <a:rPr sz="2600" dirty="0">
                <a:latin typeface="Times New Roman"/>
                <a:cs typeface="Times New Roman"/>
              </a:rPr>
              <a:t>show why </a:t>
            </a:r>
            <a:r>
              <a:rPr sz="2600" spc="-5" dirty="0">
                <a:latin typeface="Times New Roman"/>
                <a:cs typeface="Times New Roman"/>
              </a:rPr>
              <a:t>it</a:t>
            </a:r>
            <a:r>
              <a:rPr sz="2600" spc="-8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happens.</a:t>
            </a:r>
            <a:endParaRPr sz="2600">
              <a:latin typeface="Times New Roman"/>
              <a:cs typeface="Times New Roman"/>
            </a:endParaRPr>
          </a:p>
          <a:p>
            <a:pPr marL="286385" marR="22225" indent="-274320" algn="just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4615"/>
              <a:buFont typeface="Arial"/>
              <a:buChar char=""/>
              <a:tabLst>
                <a:tab pos="287020" algn="l"/>
              </a:tabLst>
            </a:pPr>
            <a:r>
              <a:rPr sz="2600" dirty="0">
                <a:latin typeface="Times New Roman"/>
                <a:cs typeface="Times New Roman"/>
              </a:rPr>
              <a:t>The </a:t>
            </a:r>
            <a:r>
              <a:rPr sz="2600" spc="-5" dirty="0">
                <a:latin typeface="Times New Roman"/>
                <a:cs typeface="Times New Roman"/>
              </a:rPr>
              <a:t>two variables </a:t>
            </a:r>
            <a:r>
              <a:rPr sz="2600" dirty="0">
                <a:latin typeface="Times New Roman"/>
                <a:cs typeface="Times New Roman"/>
              </a:rPr>
              <a:t>may </a:t>
            </a:r>
            <a:r>
              <a:rPr sz="2600" spc="-5" dirty="0">
                <a:latin typeface="Times New Roman"/>
                <a:cs typeface="Times New Roman"/>
              </a:rPr>
              <a:t>act </a:t>
            </a:r>
            <a:r>
              <a:rPr sz="2600" spc="-10" dirty="0">
                <a:latin typeface="Times New Roman"/>
                <a:cs typeface="Times New Roman"/>
              </a:rPr>
              <a:t>upon each </a:t>
            </a:r>
            <a:r>
              <a:rPr sz="2600" spc="-30" dirty="0">
                <a:latin typeface="Times New Roman"/>
                <a:cs typeface="Times New Roman"/>
              </a:rPr>
              <a:t>other. </a:t>
            </a:r>
            <a:r>
              <a:rPr sz="2600" dirty="0">
                <a:latin typeface="Times New Roman"/>
                <a:cs typeface="Times New Roman"/>
              </a:rPr>
              <a:t>Cause </a:t>
            </a:r>
            <a:r>
              <a:rPr sz="2600" spc="-125" dirty="0">
                <a:latin typeface="Times New Roman"/>
                <a:cs typeface="Times New Roman"/>
              </a:rPr>
              <a:t>and  </a:t>
            </a:r>
            <a:r>
              <a:rPr sz="2600" spc="-15" dirty="0">
                <a:latin typeface="Times New Roman"/>
                <a:cs typeface="Times New Roman"/>
              </a:rPr>
              <a:t>effect </a:t>
            </a:r>
            <a:r>
              <a:rPr sz="2600" spc="-5" dirty="0">
                <a:latin typeface="Times New Roman"/>
                <a:cs typeface="Times New Roman"/>
              </a:rPr>
              <a:t>is </a:t>
            </a:r>
            <a:r>
              <a:rPr sz="2600" dirty="0">
                <a:latin typeface="Times New Roman"/>
                <a:cs typeface="Times New Roman"/>
              </a:rPr>
              <a:t>here </a:t>
            </a:r>
            <a:r>
              <a:rPr sz="2600" spc="-5" dirty="0">
                <a:latin typeface="Times New Roman"/>
                <a:cs typeface="Times New Roman"/>
              </a:rPr>
              <a:t>also, </a:t>
            </a:r>
            <a:r>
              <a:rPr sz="2600" spc="5" dirty="0">
                <a:latin typeface="Times New Roman"/>
                <a:cs typeface="Times New Roman"/>
              </a:rPr>
              <a:t>but </a:t>
            </a:r>
            <a:r>
              <a:rPr sz="2600" spc="-5" dirty="0">
                <a:latin typeface="Times New Roman"/>
                <a:cs typeface="Times New Roman"/>
              </a:rPr>
              <a:t>it is </a:t>
            </a:r>
            <a:r>
              <a:rPr sz="2600" spc="-10" dirty="0">
                <a:latin typeface="Times New Roman"/>
                <a:cs typeface="Times New Roman"/>
              </a:rPr>
              <a:t>difficult </a:t>
            </a:r>
            <a:r>
              <a:rPr sz="2600" spc="-5" dirty="0">
                <a:latin typeface="Times New Roman"/>
                <a:cs typeface="Times New Roman"/>
              </a:rPr>
              <a:t>to </a:t>
            </a:r>
            <a:r>
              <a:rPr sz="2600" dirty="0">
                <a:latin typeface="Times New Roman"/>
                <a:cs typeface="Times New Roman"/>
              </a:rPr>
              <a:t>find </a:t>
            </a:r>
            <a:r>
              <a:rPr sz="2600" spc="-5" dirty="0">
                <a:latin typeface="Times New Roman"/>
                <a:cs typeface="Times New Roman"/>
              </a:rPr>
              <a:t>which variable  is </a:t>
            </a:r>
            <a:r>
              <a:rPr sz="2600" dirty="0">
                <a:latin typeface="Times New Roman"/>
                <a:cs typeface="Times New Roman"/>
              </a:rPr>
              <a:t>independent and which </a:t>
            </a:r>
            <a:r>
              <a:rPr sz="2600" spc="-5" dirty="0">
                <a:latin typeface="Times New Roman"/>
                <a:cs typeface="Times New Roman"/>
              </a:rPr>
              <a:t>is</a:t>
            </a:r>
            <a:r>
              <a:rPr sz="2600" spc="-5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dependent.</a:t>
            </a:r>
            <a:endParaRPr sz="2600">
              <a:latin typeface="Times New Roman"/>
              <a:cs typeface="Times New Roman"/>
            </a:endParaRPr>
          </a:p>
          <a:p>
            <a:pPr marL="286385" marR="20320" indent="-274320" algn="just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4615"/>
              <a:buFont typeface="Arial"/>
              <a:buChar char=""/>
              <a:tabLst>
                <a:tab pos="287020" algn="l"/>
              </a:tabLst>
            </a:pPr>
            <a:r>
              <a:rPr sz="2600" dirty="0">
                <a:latin typeface="Times New Roman"/>
                <a:cs typeface="Times New Roman"/>
              </a:rPr>
              <a:t>The two </a:t>
            </a:r>
            <a:r>
              <a:rPr sz="2600" spc="-5" dirty="0">
                <a:latin typeface="Times New Roman"/>
                <a:cs typeface="Times New Roman"/>
              </a:rPr>
              <a:t>variables </a:t>
            </a:r>
            <a:r>
              <a:rPr sz="2600" dirty="0">
                <a:latin typeface="Times New Roman"/>
                <a:cs typeface="Times New Roman"/>
              </a:rPr>
              <a:t>may be </a:t>
            </a:r>
            <a:r>
              <a:rPr sz="2600" spc="-10" dirty="0">
                <a:latin typeface="Times New Roman"/>
                <a:cs typeface="Times New Roman"/>
              </a:rPr>
              <a:t>acted </a:t>
            </a:r>
            <a:r>
              <a:rPr sz="2600" dirty="0">
                <a:latin typeface="Times New Roman"/>
                <a:cs typeface="Times New Roman"/>
              </a:rPr>
              <a:t>upon </a:t>
            </a:r>
            <a:r>
              <a:rPr sz="2600" spc="-5" dirty="0">
                <a:latin typeface="Times New Roman"/>
                <a:cs typeface="Times New Roman"/>
              </a:rPr>
              <a:t>by </a:t>
            </a:r>
            <a:r>
              <a:rPr sz="2600" dirty="0">
                <a:latin typeface="Times New Roman"/>
                <a:cs typeface="Times New Roman"/>
              </a:rPr>
              <a:t>the </a:t>
            </a:r>
            <a:r>
              <a:rPr sz="2600" spc="-55" dirty="0">
                <a:latin typeface="Times New Roman"/>
                <a:cs typeface="Times New Roman"/>
              </a:rPr>
              <a:t>outside  </a:t>
            </a:r>
            <a:r>
              <a:rPr sz="2600" spc="-5" dirty="0">
                <a:latin typeface="Times New Roman"/>
                <a:cs typeface="Times New Roman"/>
              </a:rPr>
              <a:t>influence. Such correlation is called spurious </a:t>
            </a:r>
            <a:r>
              <a:rPr sz="2600" dirty="0">
                <a:latin typeface="Times New Roman"/>
                <a:cs typeface="Times New Roman"/>
              </a:rPr>
              <a:t>or </a:t>
            </a:r>
            <a:r>
              <a:rPr sz="2600" spc="-5" dirty="0">
                <a:latin typeface="Times New Roman"/>
                <a:cs typeface="Times New Roman"/>
              </a:rPr>
              <a:t>nonsense  correlation.</a:t>
            </a:r>
            <a:endParaRPr sz="2600">
              <a:latin typeface="Times New Roman"/>
              <a:cs typeface="Times New Roman"/>
            </a:endParaRPr>
          </a:p>
          <a:p>
            <a:pPr marL="286385" marR="21590" indent="-274320" algn="just">
              <a:lnSpc>
                <a:spcPct val="100000"/>
              </a:lnSpc>
              <a:spcBef>
                <a:spcPts val="605"/>
              </a:spcBef>
              <a:buClr>
                <a:srgbClr val="D24717"/>
              </a:buClr>
              <a:buSzPct val="84615"/>
              <a:buFont typeface="Arial"/>
              <a:buChar char=""/>
              <a:tabLst>
                <a:tab pos="287020" algn="l"/>
              </a:tabLst>
            </a:pPr>
            <a:r>
              <a:rPr sz="2600" dirty="0">
                <a:latin typeface="Times New Roman"/>
                <a:cs typeface="Times New Roman"/>
              </a:rPr>
              <a:t>A high </a:t>
            </a:r>
            <a:r>
              <a:rPr sz="2600" spc="-5" dirty="0">
                <a:latin typeface="Times New Roman"/>
                <a:cs typeface="Times New Roman"/>
              </a:rPr>
              <a:t>value </a:t>
            </a:r>
            <a:r>
              <a:rPr sz="2600" dirty="0">
                <a:latin typeface="Times New Roman"/>
                <a:cs typeface="Times New Roman"/>
              </a:rPr>
              <a:t>of the </a:t>
            </a:r>
            <a:r>
              <a:rPr sz="2600" spc="-5" dirty="0">
                <a:latin typeface="Times New Roman"/>
                <a:cs typeface="Times New Roman"/>
              </a:rPr>
              <a:t>correlation may </a:t>
            </a:r>
            <a:r>
              <a:rPr sz="2600" dirty="0">
                <a:latin typeface="Times New Roman"/>
                <a:cs typeface="Times New Roman"/>
              </a:rPr>
              <a:t>be </a:t>
            </a:r>
            <a:r>
              <a:rPr sz="2600" spc="5" dirty="0">
                <a:latin typeface="Times New Roman"/>
                <a:cs typeface="Times New Roman"/>
              </a:rPr>
              <a:t>due </a:t>
            </a:r>
            <a:r>
              <a:rPr sz="2600" spc="-5" dirty="0">
                <a:latin typeface="Times New Roman"/>
                <a:cs typeface="Times New Roman"/>
              </a:rPr>
              <a:t>to </a:t>
            </a:r>
            <a:r>
              <a:rPr sz="2600" spc="-80" dirty="0">
                <a:latin typeface="Times New Roman"/>
                <a:cs typeface="Times New Roman"/>
              </a:rPr>
              <a:t>sheet  </a:t>
            </a:r>
            <a:r>
              <a:rPr sz="2600" dirty="0">
                <a:latin typeface="Times New Roman"/>
                <a:cs typeface="Times New Roman"/>
              </a:rPr>
              <a:t>coincidence ( or pure</a:t>
            </a:r>
            <a:r>
              <a:rPr sz="2600" spc="-9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chance)</a:t>
            </a:r>
            <a:endParaRPr sz="2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438400" y="304800"/>
            <a:ext cx="4724400" cy="838200"/>
          </a:xfrm>
          <a:custGeom>
            <a:avLst/>
            <a:gdLst/>
            <a:ahLst/>
            <a:cxnLst/>
            <a:rect l="l" t="t" r="r" b="b"/>
            <a:pathLst>
              <a:path w="4724400" h="838200">
                <a:moveTo>
                  <a:pt x="0" y="838200"/>
                </a:moveTo>
                <a:lnTo>
                  <a:pt x="4724400" y="838200"/>
                </a:lnTo>
                <a:lnTo>
                  <a:pt x="4724400" y="0"/>
                </a:lnTo>
                <a:lnTo>
                  <a:pt x="0" y="0"/>
                </a:lnTo>
                <a:lnTo>
                  <a:pt x="0" y="838200"/>
                </a:lnTo>
                <a:close/>
              </a:path>
            </a:pathLst>
          </a:custGeom>
          <a:ln w="12192">
            <a:solidFill>
              <a:srgbClr val="D2471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444495" y="455421"/>
            <a:ext cx="471233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30530">
              <a:lnSpc>
                <a:spcPct val="100000"/>
              </a:lnSpc>
              <a:spcBef>
                <a:spcPts val="105"/>
              </a:spcBef>
            </a:pPr>
            <a:r>
              <a:rPr sz="3200" spc="-50" dirty="0">
                <a:solidFill>
                  <a:srgbClr val="000000"/>
                </a:solidFill>
                <a:latin typeface="Arial"/>
                <a:cs typeface="Arial"/>
              </a:rPr>
              <a:t>Types </a:t>
            </a:r>
            <a:r>
              <a:rPr sz="3200" dirty="0">
                <a:solidFill>
                  <a:srgbClr val="000000"/>
                </a:solidFill>
                <a:latin typeface="Arial"/>
                <a:cs typeface="Arial"/>
              </a:rPr>
              <a:t>of</a:t>
            </a:r>
            <a:r>
              <a:rPr sz="3200" spc="-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0000"/>
                </a:solidFill>
                <a:latin typeface="Arial"/>
                <a:cs typeface="Arial"/>
              </a:rPr>
              <a:t>correlation</a:t>
            </a:r>
            <a:endParaRPr sz="3200">
              <a:latin typeface="Arial"/>
              <a:cs typeface="Aria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1060450" y="1136650"/>
            <a:ext cx="6611620" cy="1841500"/>
            <a:chOff x="1060450" y="1136650"/>
            <a:chExt cx="6611620" cy="1841500"/>
          </a:xfrm>
        </p:grpSpPr>
        <p:sp>
          <p:nvSpPr>
            <p:cNvPr id="5" name="object 5"/>
            <p:cNvSpPr/>
            <p:nvPr/>
          </p:nvSpPr>
          <p:spPr>
            <a:xfrm>
              <a:off x="4648200" y="1143000"/>
              <a:ext cx="76200" cy="533400"/>
            </a:xfrm>
            <a:custGeom>
              <a:avLst/>
              <a:gdLst/>
              <a:ahLst/>
              <a:cxnLst/>
              <a:rect l="l" t="t" r="r" b="b"/>
              <a:pathLst>
                <a:path w="76200" h="533400">
                  <a:moveTo>
                    <a:pt x="57150" y="0"/>
                  </a:moveTo>
                  <a:lnTo>
                    <a:pt x="19050" y="0"/>
                  </a:lnTo>
                  <a:lnTo>
                    <a:pt x="19050" y="495300"/>
                  </a:lnTo>
                  <a:lnTo>
                    <a:pt x="0" y="495300"/>
                  </a:lnTo>
                  <a:lnTo>
                    <a:pt x="38100" y="533400"/>
                  </a:lnTo>
                  <a:lnTo>
                    <a:pt x="76200" y="495300"/>
                  </a:lnTo>
                  <a:lnTo>
                    <a:pt x="57150" y="495300"/>
                  </a:lnTo>
                  <a:lnTo>
                    <a:pt x="57150" y="0"/>
                  </a:lnTo>
                  <a:close/>
                </a:path>
              </a:pathLst>
            </a:custGeom>
            <a:solidFill>
              <a:srgbClr val="D2471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648200" y="1143000"/>
              <a:ext cx="76200" cy="533400"/>
            </a:xfrm>
            <a:custGeom>
              <a:avLst/>
              <a:gdLst/>
              <a:ahLst/>
              <a:cxnLst/>
              <a:rect l="l" t="t" r="r" b="b"/>
              <a:pathLst>
                <a:path w="76200" h="533400">
                  <a:moveTo>
                    <a:pt x="0" y="495300"/>
                  </a:moveTo>
                  <a:lnTo>
                    <a:pt x="19050" y="495300"/>
                  </a:lnTo>
                  <a:lnTo>
                    <a:pt x="19050" y="0"/>
                  </a:lnTo>
                  <a:lnTo>
                    <a:pt x="57150" y="0"/>
                  </a:lnTo>
                  <a:lnTo>
                    <a:pt x="57150" y="495300"/>
                  </a:lnTo>
                  <a:lnTo>
                    <a:pt x="76200" y="495300"/>
                  </a:lnTo>
                  <a:lnTo>
                    <a:pt x="38100" y="533400"/>
                  </a:lnTo>
                  <a:lnTo>
                    <a:pt x="0" y="495300"/>
                  </a:lnTo>
                  <a:close/>
                </a:path>
              </a:pathLst>
            </a:custGeom>
            <a:ln w="12192">
              <a:solidFill>
                <a:srgbClr val="9B310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905000" y="1676400"/>
              <a:ext cx="5715000" cy="1905"/>
            </a:xfrm>
            <a:custGeom>
              <a:avLst/>
              <a:gdLst/>
              <a:ahLst/>
              <a:cxnLst/>
              <a:rect l="l" t="t" r="r" b="b"/>
              <a:pathLst>
                <a:path w="5715000" h="1905">
                  <a:moveTo>
                    <a:pt x="0" y="0"/>
                  </a:moveTo>
                  <a:lnTo>
                    <a:pt x="5715000" y="1650"/>
                  </a:lnTo>
                </a:path>
              </a:pathLst>
            </a:custGeom>
            <a:ln w="9144">
              <a:solidFill>
                <a:srgbClr val="AE340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853565" y="1676399"/>
              <a:ext cx="5818505" cy="457200"/>
            </a:xfrm>
            <a:custGeom>
              <a:avLst/>
              <a:gdLst/>
              <a:ahLst/>
              <a:cxnLst/>
              <a:rect l="l" t="t" r="r" b="b"/>
              <a:pathLst>
                <a:path w="5818505" h="457200">
                  <a:moveTo>
                    <a:pt x="103505" y="368808"/>
                  </a:moveTo>
                  <a:lnTo>
                    <a:pt x="102489" y="364871"/>
                  </a:lnTo>
                  <a:lnTo>
                    <a:pt x="96393" y="361315"/>
                  </a:lnTo>
                  <a:lnTo>
                    <a:pt x="92456" y="362331"/>
                  </a:lnTo>
                  <a:lnTo>
                    <a:pt x="57861" y="421208"/>
                  </a:lnTo>
                  <a:lnTo>
                    <a:pt x="59436" y="0"/>
                  </a:lnTo>
                  <a:lnTo>
                    <a:pt x="46736" y="0"/>
                  </a:lnTo>
                  <a:lnTo>
                    <a:pt x="45389" y="361061"/>
                  </a:lnTo>
                  <a:lnTo>
                    <a:pt x="45288" y="421208"/>
                  </a:lnTo>
                  <a:lnTo>
                    <a:pt x="51536" y="431990"/>
                  </a:lnTo>
                  <a:lnTo>
                    <a:pt x="45161" y="421005"/>
                  </a:lnTo>
                  <a:lnTo>
                    <a:pt x="11049" y="362077"/>
                  </a:lnTo>
                  <a:lnTo>
                    <a:pt x="7112" y="361061"/>
                  </a:lnTo>
                  <a:lnTo>
                    <a:pt x="4064" y="362839"/>
                  </a:lnTo>
                  <a:lnTo>
                    <a:pt x="1016" y="364490"/>
                  </a:lnTo>
                  <a:lnTo>
                    <a:pt x="0" y="368427"/>
                  </a:lnTo>
                  <a:lnTo>
                    <a:pt x="51435" y="457200"/>
                  </a:lnTo>
                  <a:lnTo>
                    <a:pt x="58839" y="444627"/>
                  </a:lnTo>
                  <a:lnTo>
                    <a:pt x="101727" y="371856"/>
                  </a:lnTo>
                  <a:lnTo>
                    <a:pt x="103505" y="368808"/>
                  </a:lnTo>
                  <a:close/>
                </a:path>
                <a:path w="5818505" h="457200">
                  <a:moveTo>
                    <a:pt x="2921381" y="368808"/>
                  </a:moveTo>
                  <a:lnTo>
                    <a:pt x="2920365" y="364871"/>
                  </a:lnTo>
                  <a:lnTo>
                    <a:pt x="2914269" y="361315"/>
                  </a:lnTo>
                  <a:lnTo>
                    <a:pt x="2910332" y="362331"/>
                  </a:lnTo>
                  <a:lnTo>
                    <a:pt x="2875737" y="421208"/>
                  </a:lnTo>
                  <a:lnTo>
                    <a:pt x="2877312" y="0"/>
                  </a:lnTo>
                  <a:lnTo>
                    <a:pt x="2864612" y="0"/>
                  </a:lnTo>
                  <a:lnTo>
                    <a:pt x="2863265" y="361061"/>
                  </a:lnTo>
                  <a:lnTo>
                    <a:pt x="2863164" y="421208"/>
                  </a:lnTo>
                  <a:lnTo>
                    <a:pt x="2869412" y="431990"/>
                  </a:lnTo>
                  <a:lnTo>
                    <a:pt x="2863037" y="421005"/>
                  </a:lnTo>
                  <a:lnTo>
                    <a:pt x="2828925" y="362077"/>
                  </a:lnTo>
                  <a:lnTo>
                    <a:pt x="2824988" y="361061"/>
                  </a:lnTo>
                  <a:lnTo>
                    <a:pt x="2821940" y="362839"/>
                  </a:lnTo>
                  <a:lnTo>
                    <a:pt x="2818892" y="364490"/>
                  </a:lnTo>
                  <a:lnTo>
                    <a:pt x="2817876" y="368427"/>
                  </a:lnTo>
                  <a:lnTo>
                    <a:pt x="2869311" y="457200"/>
                  </a:lnTo>
                  <a:lnTo>
                    <a:pt x="2876715" y="444627"/>
                  </a:lnTo>
                  <a:lnTo>
                    <a:pt x="2919603" y="371856"/>
                  </a:lnTo>
                  <a:lnTo>
                    <a:pt x="2921381" y="368808"/>
                  </a:lnTo>
                  <a:close/>
                </a:path>
                <a:path w="5818505" h="457200">
                  <a:moveTo>
                    <a:pt x="5818505" y="292608"/>
                  </a:moveTo>
                  <a:lnTo>
                    <a:pt x="5817489" y="288671"/>
                  </a:lnTo>
                  <a:lnTo>
                    <a:pt x="5811393" y="285115"/>
                  </a:lnTo>
                  <a:lnTo>
                    <a:pt x="5807583" y="286131"/>
                  </a:lnTo>
                  <a:lnTo>
                    <a:pt x="5805805" y="289179"/>
                  </a:lnTo>
                  <a:lnTo>
                    <a:pt x="5772886" y="345033"/>
                  </a:lnTo>
                  <a:lnTo>
                    <a:pt x="5774436" y="0"/>
                  </a:lnTo>
                  <a:lnTo>
                    <a:pt x="5761736" y="0"/>
                  </a:lnTo>
                  <a:lnTo>
                    <a:pt x="5760415" y="292227"/>
                  </a:lnTo>
                  <a:lnTo>
                    <a:pt x="5760301" y="345033"/>
                  </a:lnTo>
                  <a:lnTo>
                    <a:pt x="5760186" y="344830"/>
                  </a:lnTo>
                  <a:lnTo>
                    <a:pt x="5726049" y="285877"/>
                  </a:lnTo>
                  <a:lnTo>
                    <a:pt x="5722239" y="284734"/>
                  </a:lnTo>
                  <a:lnTo>
                    <a:pt x="5716143" y="288290"/>
                  </a:lnTo>
                  <a:lnTo>
                    <a:pt x="5715127" y="292227"/>
                  </a:lnTo>
                  <a:lnTo>
                    <a:pt x="5716905" y="295275"/>
                  </a:lnTo>
                  <a:lnTo>
                    <a:pt x="5766435" y="381000"/>
                  </a:lnTo>
                  <a:lnTo>
                    <a:pt x="5773839" y="368427"/>
                  </a:lnTo>
                  <a:lnTo>
                    <a:pt x="5816727" y="295656"/>
                  </a:lnTo>
                  <a:lnTo>
                    <a:pt x="5818505" y="292608"/>
                  </a:lnTo>
                  <a:close/>
                </a:path>
              </a:pathLst>
            </a:custGeom>
            <a:solidFill>
              <a:srgbClr val="AE34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066800" y="2133600"/>
              <a:ext cx="2209800" cy="838200"/>
            </a:xfrm>
            <a:custGeom>
              <a:avLst/>
              <a:gdLst/>
              <a:ahLst/>
              <a:cxnLst/>
              <a:rect l="l" t="t" r="r" b="b"/>
              <a:pathLst>
                <a:path w="2209800" h="838200">
                  <a:moveTo>
                    <a:pt x="0" y="139700"/>
                  </a:moveTo>
                  <a:lnTo>
                    <a:pt x="7122" y="95520"/>
                  </a:lnTo>
                  <a:lnTo>
                    <a:pt x="26954" y="57168"/>
                  </a:lnTo>
                  <a:lnTo>
                    <a:pt x="57195" y="26936"/>
                  </a:lnTo>
                  <a:lnTo>
                    <a:pt x="95544" y="7116"/>
                  </a:lnTo>
                  <a:lnTo>
                    <a:pt x="139700" y="0"/>
                  </a:lnTo>
                  <a:lnTo>
                    <a:pt x="2070100" y="0"/>
                  </a:lnTo>
                  <a:lnTo>
                    <a:pt x="2114279" y="7116"/>
                  </a:lnTo>
                  <a:lnTo>
                    <a:pt x="2152631" y="26936"/>
                  </a:lnTo>
                  <a:lnTo>
                    <a:pt x="2182863" y="57168"/>
                  </a:lnTo>
                  <a:lnTo>
                    <a:pt x="2202683" y="95520"/>
                  </a:lnTo>
                  <a:lnTo>
                    <a:pt x="2209800" y="139700"/>
                  </a:lnTo>
                  <a:lnTo>
                    <a:pt x="2209800" y="698500"/>
                  </a:lnTo>
                  <a:lnTo>
                    <a:pt x="2202683" y="742679"/>
                  </a:lnTo>
                  <a:lnTo>
                    <a:pt x="2182863" y="781031"/>
                  </a:lnTo>
                  <a:lnTo>
                    <a:pt x="2152631" y="811263"/>
                  </a:lnTo>
                  <a:lnTo>
                    <a:pt x="2114279" y="831083"/>
                  </a:lnTo>
                  <a:lnTo>
                    <a:pt x="2070100" y="838200"/>
                  </a:lnTo>
                  <a:lnTo>
                    <a:pt x="139700" y="838200"/>
                  </a:lnTo>
                  <a:lnTo>
                    <a:pt x="95544" y="831083"/>
                  </a:lnTo>
                  <a:lnTo>
                    <a:pt x="57195" y="811263"/>
                  </a:lnTo>
                  <a:lnTo>
                    <a:pt x="26954" y="781031"/>
                  </a:lnTo>
                  <a:lnTo>
                    <a:pt x="7122" y="742679"/>
                  </a:lnTo>
                  <a:lnTo>
                    <a:pt x="0" y="698500"/>
                  </a:lnTo>
                  <a:lnTo>
                    <a:pt x="0" y="139700"/>
                  </a:lnTo>
                  <a:close/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1286002" y="2100198"/>
            <a:ext cx="1769110" cy="894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95"/>
              </a:spcBef>
            </a:pPr>
            <a:r>
              <a:rPr sz="1900" b="1" spc="-5" dirty="0">
                <a:latin typeface="Arial"/>
                <a:cs typeface="Arial"/>
              </a:rPr>
              <a:t>On the basis</a:t>
            </a:r>
            <a:r>
              <a:rPr sz="1900" b="1" spc="-45" dirty="0">
                <a:latin typeface="Arial"/>
                <a:cs typeface="Arial"/>
              </a:rPr>
              <a:t> </a:t>
            </a:r>
            <a:r>
              <a:rPr sz="1900" b="1" spc="-5" dirty="0">
                <a:latin typeface="Arial"/>
                <a:cs typeface="Arial"/>
              </a:rPr>
              <a:t>of  direction of  change</a:t>
            </a:r>
            <a:endParaRPr sz="19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505200" y="2133600"/>
            <a:ext cx="2514600" cy="838200"/>
          </a:xfrm>
          <a:custGeom>
            <a:avLst/>
            <a:gdLst/>
            <a:ahLst/>
            <a:cxnLst/>
            <a:rect l="l" t="t" r="r" b="b"/>
            <a:pathLst>
              <a:path w="2514600" h="838200">
                <a:moveTo>
                  <a:pt x="0" y="139700"/>
                </a:moveTo>
                <a:lnTo>
                  <a:pt x="7116" y="95520"/>
                </a:lnTo>
                <a:lnTo>
                  <a:pt x="26936" y="57168"/>
                </a:lnTo>
                <a:lnTo>
                  <a:pt x="57168" y="26936"/>
                </a:lnTo>
                <a:lnTo>
                  <a:pt x="95520" y="7116"/>
                </a:lnTo>
                <a:lnTo>
                  <a:pt x="139700" y="0"/>
                </a:lnTo>
                <a:lnTo>
                  <a:pt x="2374900" y="0"/>
                </a:lnTo>
                <a:lnTo>
                  <a:pt x="2419079" y="7116"/>
                </a:lnTo>
                <a:lnTo>
                  <a:pt x="2457431" y="26936"/>
                </a:lnTo>
                <a:lnTo>
                  <a:pt x="2487663" y="57168"/>
                </a:lnTo>
                <a:lnTo>
                  <a:pt x="2507483" y="95520"/>
                </a:lnTo>
                <a:lnTo>
                  <a:pt x="2514600" y="139700"/>
                </a:lnTo>
                <a:lnTo>
                  <a:pt x="2514600" y="698500"/>
                </a:lnTo>
                <a:lnTo>
                  <a:pt x="2507483" y="742679"/>
                </a:lnTo>
                <a:lnTo>
                  <a:pt x="2487663" y="781031"/>
                </a:lnTo>
                <a:lnTo>
                  <a:pt x="2457431" y="811263"/>
                </a:lnTo>
                <a:lnTo>
                  <a:pt x="2419079" y="831083"/>
                </a:lnTo>
                <a:lnTo>
                  <a:pt x="2374900" y="838200"/>
                </a:lnTo>
                <a:lnTo>
                  <a:pt x="139700" y="838200"/>
                </a:lnTo>
                <a:lnTo>
                  <a:pt x="95520" y="831083"/>
                </a:lnTo>
                <a:lnTo>
                  <a:pt x="57168" y="811263"/>
                </a:lnTo>
                <a:lnTo>
                  <a:pt x="26936" y="781031"/>
                </a:lnTo>
                <a:lnTo>
                  <a:pt x="7116" y="742679"/>
                </a:lnTo>
                <a:lnTo>
                  <a:pt x="0" y="698500"/>
                </a:lnTo>
                <a:lnTo>
                  <a:pt x="0" y="139700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3666871" y="2260219"/>
            <a:ext cx="219202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57175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Arial"/>
                <a:cs typeface="Arial"/>
              </a:rPr>
              <a:t>On </a:t>
            </a:r>
            <a:r>
              <a:rPr sz="1800" b="1" spc="-5" dirty="0">
                <a:latin typeface="Arial"/>
                <a:cs typeface="Arial"/>
              </a:rPr>
              <a:t>the basis </a:t>
            </a:r>
            <a:r>
              <a:rPr sz="1800" b="1" dirty="0">
                <a:latin typeface="Arial"/>
                <a:cs typeface="Arial"/>
              </a:rPr>
              <a:t>of  number of</a:t>
            </a:r>
            <a:r>
              <a:rPr sz="1800" b="1" spc="-75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variables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6477000" y="2133600"/>
            <a:ext cx="2286000" cy="838200"/>
          </a:xfrm>
          <a:custGeom>
            <a:avLst/>
            <a:gdLst/>
            <a:ahLst/>
            <a:cxnLst/>
            <a:rect l="l" t="t" r="r" b="b"/>
            <a:pathLst>
              <a:path w="2286000" h="838200">
                <a:moveTo>
                  <a:pt x="0" y="139700"/>
                </a:moveTo>
                <a:lnTo>
                  <a:pt x="7116" y="95520"/>
                </a:lnTo>
                <a:lnTo>
                  <a:pt x="26936" y="57168"/>
                </a:lnTo>
                <a:lnTo>
                  <a:pt x="57168" y="26936"/>
                </a:lnTo>
                <a:lnTo>
                  <a:pt x="95520" y="7116"/>
                </a:lnTo>
                <a:lnTo>
                  <a:pt x="139700" y="0"/>
                </a:lnTo>
                <a:lnTo>
                  <a:pt x="2146300" y="0"/>
                </a:lnTo>
                <a:lnTo>
                  <a:pt x="2190479" y="7116"/>
                </a:lnTo>
                <a:lnTo>
                  <a:pt x="2228831" y="26936"/>
                </a:lnTo>
                <a:lnTo>
                  <a:pt x="2259063" y="57168"/>
                </a:lnTo>
                <a:lnTo>
                  <a:pt x="2278883" y="95520"/>
                </a:lnTo>
                <a:lnTo>
                  <a:pt x="2286000" y="139700"/>
                </a:lnTo>
                <a:lnTo>
                  <a:pt x="2286000" y="698500"/>
                </a:lnTo>
                <a:lnTo>
                  <a:pt x="2278883" y="742679"/>
                </a:lnTo>
                <a:lnTo>
                  <a:pt x="2259063" y="781031"/>
                </a:lnTo>
                <a:lnTo>
                  <a:pt x="2228831" y="811263"/>
                </a:lnTo>
                <a:lnTo>
                  <a:pt x="2190479" y="831083"/>
                </a:lnTo>
                <a:lnTo>
                  <a:pt x="2146300" y="838200"/>
                </a:lnTo>
                <a:lnTo>
                  <a:pt x="139700" y="838200"/>
                </a:lnTo>
                <a:lnTo>
                  <a:pt x="95520" y="831083"/>
                </a:lnTo>
                <a:lnTo>
                  <a:pt x="57168" y="811263"/>
                </a:lnTo>
                <a:lnTo>
                  <a:pt x="26936" y="781031"/>
                </a:lnTo>
                <a:lnTo>
                  <a:pt x="7116" y="742679"/>
                </a:lnTo>
                <a:lnTo>
                  <a:pt x="0" y="698500"/>
                </a:lnTo>
                <a:lnTo>
                  <a:pt x="0" y="139700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6782181" y="2260219"/>
            <a:ext cx="16770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9079" marR="5080" indent="-247015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Arial"/>
                <a:cs typeface="Arial"/>
              </a:rPr>
              <a:t>On </a:t>
            </a:r>
            <a:r>
              <a:rPr sz="1800" b="1" spc="-5" dirty="0">
                <a:latin typeface="Arial"/>
                <a:cs typeface="Arial"/>
              </a:rPr>
              <a:t>the basis</a:t>
            </a:r>
            <a:r>
              <a:rPr sz="1800" b="1" spc="-6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of  proportion</a:t>
            </a:r>
            <a:endParaRPr sz="18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64540" y="3322376"/>
            <a:ext cx="2318385" cy="2313305"/>
          </a:xfrm>
          <a:prstGeom prst="rect">
            <a:avLst/>
          </a:prstGeom>
        </p:spPr>
        <p:txBody>
          <a:bodyPr vert="horz" wrap="square" lIns="0" tIns="165735" rIns="0" bIns="0" rtlCol="0">
            <a:spAutoFit/>
          </a:bodyPr>
          <a:lstStyle/>
          <a:p>
            <a:pPr marL="102235" indent="-90170">
              <a:lnSpc>
                <a:spcPct val="100000"/>
              </a:lnSpc>
              <a:spcBef>
                <a:spcPts val="1305"/>
              </a:spcBef>
              <a:buSzPct val="95000"/>
              <a:buFont typeface="Arial"/>
              <a:buChar char="•"/>
              <a:tabLst>
                <a:tab pos="102870" algn="l"/>
              </a:tabLst>
            </a:pPr>
            <a:r>
              <a:rPr sz="2000" b="1" dirty="0">
                <a:latin typeface="Times New Roman"/>
                <a:cs typeface="Times New Roman"/>
              </a:rPr>
              <a:t>Positive</a:t>
            </a:r>
            <a:r>
              <a:rPr sz="2000" b="1" spc="-50" dirty="0">
                <a:latin typeface="Times New Roman"/>
                <a:cs typeface="Times New Roman"/>
              </a:rPr>
              <a:t> </a:t>
            </a:r>
            <a:r>
              <a:rPr sz="2000" b="1" spc="-5" dirty="0">
                <a:latin typeface="Times New Roman"/>
                <a:cs typeface="Times New Roman"/>
              </a:rPr>
              <a:t>correlation</a:t>
            </a:r>
            <a:endParaRPr sz="2000">
              <a:latin typeface="Times New Roman"/>
              <a:cs typeface="Times New Roman"/>
            </a:endParaRPr>
          </a:p>
          <a:p>
            <a:pPr marL="102235" indent="-90170">
              <a:lnSpc>
                <a:spcPct val="100000"/>
              </a:lnSpc>
              <a:spcBef>
                <a:spcPts val="1200"/>
              </a:spcBef>
              <a:buSzPct val="95000"/>
              <a:buFont typeface="Arial"/>
              <a:buChar char="•"/>
              <a:tabLst>
                <a:tab pos="102870" algn="l"/>
              </a:tabLst>
            </a:pPr>
            <a:r>
              <a:rPr sz="2000" b="1" dirty="0">
                <a:latin typeface="Times New Roman"/>
                <a:cs typeface="Times New Roman"/>
              </a:rPr>
              <a:t>Negative</a:t>
            </a:r>
            <a:r>
              <a:rPr sz="2000" b="1" spc="-85" dirty="0">
                <a:latin typeface="Times New Roman"/>
                <a:cs typeface="Times New Roman"/>
              </a:rPr>
              <a:t> </a:t>
            </a:r>
            <a:r>
              <a:rPr sz="2000" b="1" spc="-5" dirty="0">
                <a:latin typeface="Times New Roman"/>
                <a:cs typeface="Times New Roman"/>
              </a:rPr>
              <a:t>correlation</a:t>
            </a:r>
            <a:endParaRPr sz="2000">
              <a:latin typeface="Times New Roman"/>
              <a:cs typeface="Times New Roman"/>
            </a:endParaRPr>
          </a:p>
          <a:p>
            <a:pPr marL="102235" indent="-90170">
              <a:lnSpc>
                <a:spcPct val="100000"/>
              </a:lnSpc>
              <a:spcBef>
                <a:spcPts val="1200"/>
              </a:spcBef>
              <a:buSzPct val="95000"/>
              <a:buFont typeface="Arial"/>
              <a:buChar char="•"/>
              <a:tabLst>
                <a:tab pos="102870" algn="l"/>
              </a:tabLst>
            </a:pPr>
            <a:r>
              <a:rPr sz="2000" b="1" dirty="0">
                <a:latin typeface="Times New Roman"/>
                <a:cs typeface="Times New Roman"/>
              </a:rPr>
              <a:t>Perfectly</a:t>
            </a:r>
            <a:r>
              <a:rPr sz="2000" b="1" spc="-4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Positive</a:t>
            </a:r>
            <a:endParaRPr sz="2000">
              <a:latin typeface="Times New Roman"/>
              <a:cs typeface="Times New Roman"/>
            </a:endParaRPr>
          </a:p>
          <a:p>
            <a:pPr marL="165100" indent="-152400">
              <a:lnSpc>
                <a:spcPct val="100000"/>
              </a:lnSpc>
              <a:spcBef>
                <a:spcPts val="1200"/>
              </a:spcBef>
              <a:buSzPct val="95000"/>
              <a:buFont typeface="Arial"/>
              <a:buChar char="•"/>
              <a:tabLst>
                <a:tab pos="165100" algn="l"/>
              </a:tabLst>
            </a:pPr>
            <a:r>
              <a:rPr sz="2000" b="1" dirty="0">
                <a:latin typeface="Times New Roman"/>
                <a:cs typeface="Times New Roman"/>
              </a:rPr>
              <a:t>Perfectly</a:t>
            </a:r>
            <a:r>
              <a:rPr sz="2000" b="1" spc="-5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Negative</a:t>
            </a:r>
            <a:endParaRPr sz="2000">
              <a:latin typeface="Times New Roman"/>
              <a:cs typeface="Times New Roman"/>
            </a:endParaRPr>
          </a:p>
          <a:p>
            <a:pPr marL="165100" indent="-152400">
              <a:lnSpc>
                <a:spcPct val="100000"/>
              </a:lnSpc>
              <a:spcBef>
                <a:spcPts val="1205"/>
              </a:spcBef>
              <a:buSzPct val="95000"/>
              <a:buFont typeface="Arial"/>
              <a:buChar char="•"/>
              <a:tabLst>
                <a:tab pos="165100" algn="l"/>
              </a:tabLst>
            </a:pPr>
            <a:r>
              <a:rPr sz="2000" b="1" spc="-15" dirty="0">
                <a:latin typeface="Times New Roman"/>
                <a:cs typeface="Times New Roman"/>
              </a:rPr>
              <a:t>Zero</a:t>
            </a:r>
            <a:r>
              <a:rPr sz="2000" b="1" spc="-5" dirty="0">
                <a:latin typeface="Times New Roman"/>
                <a:cs typeface="Times New Roman"/>
              </a:rPr>
              <a:t> Correlation</a:t>
            </a:r>
            <a:endParaRPr sz="2000">
              <a:latin typeface="Times New Roman"/>
              <a:cs typeface="Times New Roman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2051050" y="2965450"/>
            <a:ext cx="165100" cy="393700"/>
            <a:chOff x="2051050" y="2965450"/>
            <a:chExt cx="165100" cy="393700"/>
          </a:xfrm>
        </p:grpSpPr>
        <p:sp>
          <p:nvSpPr>
            <p:cNvPr id="17" name="object 17"/>
            <p:cNvSpPr/>
            <p:nvPr/>
          </p:nvSpPr>
          <p:spPr>
            <a:xfrm>
              <a:off x="2057400" y="2971800"/>
              <a:ext cx="152400" cy="381000"/>
            </a:xfrm>
            <a:custGeom>
              <a:avLst/>
              <a:gdLst/>
              <a:ahLst/>
              <a:cxnLst/>
              <a:rect l="l" t="t" r="r" b="b"/>
              <a:pathLst>
                <a:path w="152400" h="381000">
                  <a:moveTo>
                    <a:pt x="114300" y="0"/>
                  </a:moveTo>
                  <a:lnTo>
                    <a:pt x="38100" y="0"/>
                  </a:lnTo>
                  <a:lnTo>
                    <a:pt x="38100" y="304800"/>
                  </a:lnTo>
                  <a:lnTo>
                    <a:pt x="0" y="304800"/>
                  </a:lnTo>
                  <a:lnTo>
                    <a:pt x="76200" y="381000"/>
                  </a:lnTo>
                  <a:lnTo>
                    <a:pt x="152400" y="304800"/>
                  </a:lnTo>
                  <a:lnTo>
                    <a:pt x="114300" y="304800"/>
                  </a:lnTo>
                  <a:lnTo>
                    <a:pt x="114300" y="0"/>
                  </a:lnTo>
                  <a:close/>
                </a:path>
              </a:pathLst>
            </a:custGeom>
            <a:solidFill>
              <a:srgbClr val="D2471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2057400" y="2971800"/>
              <a:ext cx="152400" cy="381000"/>
            </a:xfrm>
            <a:custGeom>
              <a:avLst/>
              <a:gdLst/>
              <a:ahLst/>
              <a:cxnLst/>
              <a:rect l="l" t="t" r="r" b="b"/>
              <a:pathLst>
                <a:path w="152400" h="381000">
                  <a:moveTo>
                    <a:pt x="152400" y="304800"/>
                  </a:moveTo>
                  <a:lnTo>
                    <a:pt x="114300" y="304800"/>
                  </a:lnTo>
                  <a:lnTo>
                    <a:pt x="114300" y="0"/>
                  </a:lnTo>
                  <a:lnTo>
                    <a:pt x="38100" y="0"/>
                  </a:lnTo>
                  <a:lnTo>
                    <a:pt x="38100" y="304800"/>
                  </a:lnTo>
                  <a:lnTo>
                    <a:pt x="0" y="304800"/>
                  </a:lnTo>
                  <a:lnTo>
                    <a:pt x="76200" y="381000"/>
                  </a:lnTo>
                  <a:lnTo>
                    <a:pt x="152400" y="304800"/>
                  </a:lnTo>
                  <a:close/>
                </a:path>
              </a:pathLst>
            </a:custGeom>
            <a:ln w="12192">
              <a:solidFill>
                <a:srgbClr val="9B310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3508375" y="3302635"/>
            <a:ext cx="2642235" cy="30035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11760" indent="-99060" algn="just">
              <a:lnSpc>
                <a:spcPct val="100000"/>
              </a:lnSpc>
              <a:spcBef>
                <a:spcPts val="95"/>
              </a:spcBef>
              <a:buSzPct val="95454"/>
              <a:buFont typeface="Arial"/>
              <a:buChar char="•"/>
              <a:tabLst>
                <a:tab pos="111760" algn="l"/>
              </a:tabLst>
            </a:pPr>
            <a:r>
              <a:rPr sz="2200" b="1" spc="-5" dirty="0">
                <a:latin typeface="Arial"/>
                <a:cs typeface="Arial"/>
              </a:rPr>
              <a:t>Simple</a:t>
            </a:r>
            <a:r>
              <a:rPr sz="2200" b="1" spc="-3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correlation</a:t>
            </a:r>
            <a:endParaRPr sz="2200">
              <a:latin typeface="Arial"/>
              <a:cs typeface="Arial"/>
            </a:endParaRPr>
          </a:p>
          <a:p>
            <a:pPr marL="90170" algn="just">
              <a:lnSpc>
                <a:spcPct val="100000"/>
              </a:lnSpc>
            </a:pPr>
            <a:r>
              <a:rPr sz="2200" spc="-5" dirty="0">
                <a:latin typeface="Arial"/>
                <a:cs typeface="Arial"/>
              </a:rPr>
              <a:t>(only 2</a:t>
            </a:r>
            <a:r>
              <a:rPr sz="2200" spc="-1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variables)</a:t>
            </a:r>
            <a:endParaRPr sz="2200">
              <a:latin typeface="Arial"/>
              <a:cs typeface="Arial"/>
            </a:endParaRPr>
          </a:p>
          <a:p>
            <a:pPr marL="111760" indent="-99060" algn="just">
              <a:lnSpc>
                <a:spcPct val="100000"/>
              </a:lnSpc>
              <a:spcBef>
                <a:spcPts val="840"/>
              </a:spcBef>
              <a:buSzPct val="95454"/>
              <a:buFont typeface="Arial"/>
              <a:buChar char="•"/>
              <a:tabLst>
                <a:tab pos="111760" algn="l"/>
              </a:tabLst>
            </a:pPr>
            <a:r>
              <a:rPr sz="2200" b="1" spc="-5" dirty="0">
                <a:latin typeface="Arial"/>
                <a:cs typeface="Arial"/>
              </a:rPr>
              <a:t>Partial</a:t>
            </a:r>
            <a:r>
              <a:rPr sz="2200" b="1" spc="-1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correlation</a:t>
            </a:r>
            <a:endParaRPr sz="2200">
              <a:latin typeface="Arial"/>
              <a:cs typeface="Arial"/>
            </a:endParaRPr>
          </a:p>
          <a:p>
            <a:pPr marL="12700" marR="125730" algn="just">
              <a:lnSpc>
                <a:spcPct val="100000"/>
              </a:lnSpc>
              <a:spcBef>
                <a:spcPts val="480"/>
              </a:spcBef>
            </a:pPr>
            <a:r>
              <a:rPr sz="2200" spc="-10" dirty="0">
                <a:latin typeface="Arial"/>
                <a:cs typeface="Arial"/>
              </a:rPr>
              <a:t>(Effect </a:t>
            </a:r>
            <a:r>
              <a:rPr sz="2200" spc="-5" dirty="0">
                <a:latin typeface="Arial"/>
                <a:cs typeface="Arial"/>
              </a:rPr>
              <a:t>of only two </a:t>
            </a:r>
            <a:r>
              <a:rPr sz="2200" dirty="0">
                <a:latin typeface="Arial"/>
                <a:cs typeface="Arial"/>
              </a:rPr>
              <a:t>is  </a:t>
            </a:r>
            <a:r>
              <a:rPr sz="2200" spc="-5" dirty="0">
                <a:latin typeface="Arial"/>
                <a:cs typeface="Arial"/>
              </a:rPr>
              <a:t>studied while others  are kept constant)</a:t>
            </a:r>
            <a:endParaRPr sz="2200">
              <a:latin typeface="Arial"/>
              <a:cs typeface="Arial"/>
            </a:endParaRPr>
          </a:p>
          <a:p>
            <a:pPr marL="108585" indent="-96520" algn="just">
              <a:lnSpc>
                <a:spcPct val="100000"/>
              </a:lnSpc>
              <a:spcBef>
                <a:spcPts val="819"/>
              </a:spcBef>
              <a:buSzPct val="95348"/>
              <a:buFont typeface="Arial"/>
              <a:buChar char="•"/>
              <a:tabLst>
                <a:tab pos="109220" algn="l"/>
              </a:tabLst>
            </a:pPr>
            <a:r>
              <a:rPr sz="2150" b="1" spc="-5" dirty="0">
                <a:latin typeface="Arial"/>
                <a:cs typeface="Arial"/>
              </a:rPr>
              <a:t>Multiple</a:t>
            </a:r>
            <a:r>
              <a:rPr sz="2150" b="1" spc="-50" dirty="0">
                <a:latin typeface="Arial"/>
                <a:cs typeface="Arial"/>
              </a:rPr>
              <a:t> </a:t>
            </a:r>
            <a:r>
              <a:rPr sz="2150" b="1" dirty="0">
                <a:latin typeface="Arial"/>
                <a:cs typeface="Arial"/>
              </a:rPr>
              <a:t>correlation</a:t>
            </a:r>
            <a:endParaRPr sz="215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  <a:spcBef>
                <a:spcPts val="489"/>
              </a:spcBef>
            </a:pPr>
            <a:r>
              <a:rPr sz="2000" dirty="0">
                <a:latin typeface="Arial"/>
                <a:cs typeface="Arial"/>
              </a:rPr>
              <a:t>(More than 2</a:t>
            </a:r>
            <a:r>
              <a:rPr sz="2000" spc="-114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variables)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4718303" y="2965704"/>
            <a:ext cx="2984500" cy="393700"/>
            <a:chOff x="4718303" y="2965704"/>
            <a:chExt cx="2984500" cy="393700"/>
          </a:xfrm>
        </p:grpSpPr>
        <p:sp>
          <p:nvSpPr>
            <p:cNvPr id="21" name="object 21"/>
            <p:cNvSpPr/>
            <p:nvPr/>
          </p:nvSpPr>
          <p:spPr>
            <a:xfrm>
              <a:off x="4724399" y="2971800"/>
              <a:ext cx="152400" cy="381000"/>
            </a:xfrm>
            <a:custGeom>
              <a:avLst/>
              <a:gdLst/>
              <a:ahLst/>
              <a:cxnLst/>
              <a:rect l="l" t="t" r="r" b="b"/>
              <a:pathLst>
                <a:path w="152400" h="381000">
                  <a:moveTo>
                    <a:pt x="114300" y="0"/>
                  </a:moveTo>
                  <a:lnTo>
                    <a:pt x="38100" y="0"/>
                  </a:lnTo>
                  <a:lnTo>
                    <a:pt x="38100" y="304800"/>
                  </a:lnTo>
                  <a:lnTo>
                    <a:pt x="0" y="304800"/>
                  </a:lnTo>
                  <a:lnTo>
                    <a:pt x="76200" y="381000"/>
                  </a:lnTo>
                  <a:lnTo>
                    <a:pt x="152400" y="304800"/>
                  </a:lnTo>
                  <a:lnTo>
                    <a:pt x="114300" y="304800"/>
                  </a:lnTo>
                  <a:lnTo>
                    <a:pt x="114300" y="0"/>
                  </a:lnTo>
                  <a:close/>
                </a:path>
              </a:pathLst>
            </a:custGeom>
            <a:solidFill>
              <a:srgbClr val="D2471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724399" y="2971800"/>
              <a:ext cx="152400" cy="381000"/>
            </a:xfrm>
            <a:custGeom>
              <a:avLst/>
              <a:gdLst/>
              <a:ahLst/>
              <a:cxnLst/>
              <a:rect l="l" t="t" r="r" b="b"/>
              <a:pathLst>
                <a:path w="152400" h="381000">
                  <a:moveTo>
                    <a:pt x="152400" y="304800"/>
                  </a:moveTo>
                  <a:lnTo>
                    <a:pt x="114300" y="304800"/>
                  </a:lnTo>
                  <a:lnTo>
                    <a:pt x="114300" y="0"/>
                  </a:lnTo>
                  <a:lnTo>
                    <a:pt x="38100" y="0"/>
                  </a:lnTo>
                  <a:lnTo>
                    <a:pt x="38100" y="304800"/>
                  </a:lnTo>
                  <a:lnTo>
                    <a:pt x="0" y="304800"/>
                  </a:lnTo>
                  <a:lnTo>
                    <a:pt x="76200" y="381000"/>
                  </a:lnTo>
                  <a:lnTo>
                    <a:pt x="152400" y="304800"/>
                  </a:lnTo>
                  <a:close/>
                </a:path>
              </a:pathLst>
            </a:custGeom>
            <a:ln w="12192">
              <a:solidFill>
                <a:srgbClr val="9B310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7543799" y="2971800"/>
              <a:ext cx="152400" cy="381000"/>
            </a:xfrm>
            <a:custGeom>
              <a:avLst/>
              <a:gdLst/>
              <a:ahLst/>
              <a:cxnLst/>
              <a:rect l="l" t="t" r="r" b="b"/>
              <a:pathLst>
                <a:path w="152400" h="381000">
                  <a:moveTo>
                    <a:pt x="114300" y="0"/>
                  </a:moveTo>
                  <a:lnTo>
                    <a:pt x="38100" y="0"/>
                  </a:lnTo>
                  <a:lnTo>
                    <a:pt x="38100" y="304800"/>
                  </a:lnTo>
                  <a:lnTo>
                    <a:pt x="0" y="304800"/>
                  </a:lnTo>
                  <a:lnTo>
                    <a:pt x="76200" y="381000"/>
                  </a:lnTo>
                  <a:lnTo>
                    <a:pt x="152400" y="304800"/>
                  </a:lnTo>
                  <a:lnTo>
                    <a:pt x="114300" y="304800"/>
                  </a:lnTo>
                  <a:lnTo>
                    <a:pt x="114300" y="0"/>
                  </a:lnTo>
                  <a:close/>
                </a:path>
              </a:pathLst>
            </a:custGeom>
            <a:solidFill>
              <a:srgbClr val="D2471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7543799" y="2971800"/>
              <a:ext cx="152400" cy="381000"/>
            </a:xfrm>
            <a:custGeom>
              <a:avLst/>
              <a:gdLst/>
              <a:ahLst/>
              <a:cxnLst/>
              <a:rect l="l" t="t" r="r" b="b"/>
              <a:pathLst>
                <a:path w="152400" h="381000">
                  <a:moveTo>
                    <a:pt x="152400" y="304800"/>
                  </a:moveTo>
                  <a:lnTo>
                    <a:pt x="114300" y="304800"/>
                  </a:lnTo>
                  <a:lnTo>
                    <a:pt x="114300" y="0"/>
                  </a:lnTo>
                  <a:lnTo>
                    <a:pt x="38100" y="0"/>
                  </a:lnTo>
                  <a:lnTo>
                    <a:pt x="38100" y="304800"/>
                  </a:lnTo>
                  <a:lnTo>
                    <a:pt x="0" y="304800"/>
                  </a:lnTo>
                  <a:lnTo>
                    <a:pt x="76200" y="381000"/>
                  </a:lnTo>
                  <a:lnTo>
                    <a:pt x="152400" y="304800"/>
                  </a:lnTo>
                  <a:close/>
                </a:path>
              </a:pathLst>
            </a:custGeom>
            <a:ln w="12192">
              <a:solidFill>
                <a:srgbClr val="9B310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 txBox="1"/>
          <p:nvPr/>
        </p:nvSpPr>
        <p:spPr>
          <a:xfrm>
            <a:off x="6785229" y="3454730"/>
            <a:ext cx="1758950" cy="16643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buSzPct val="95348"/>
              <a:buFont typeface="Arial"/>
              <a:buChar char="•"/>
              <a:tabLst>
                <a:tab pos="109220" algn="l"/>
              </a:tabLst>
            </a:pPr>
            <a:r>
              <a:rPr sz="2150" b="1" spc="-5" dirty="0">
                <a:latin typeface="Arial"/>
                <a:cs typeface="Arial"/>
              </a:rPr>
              <a:t>Linear  </a:t>
            </a:r>
            <a:r>
              <a:rPr sz="2150" b="1" dirty="0">
                <a:latin typeface="Arial"/>
                <a:cs typeface="Arial"/>
              </a:rPr>
              <a:t>correlation  </a:t>
            </a:r>
            <a:r>
              <a:rPr sz="2150" dirty="0">
                <a:latin typeface="Arial"/>
                <a:cs typeface="Arial"/>
              </a:rPr>
              <a:t>(amount </a:t>
            </a:r>
            <a:r>
              <a:rPr sz="2150" spc="-5" dirty="0">
                <a:latin typeface="Arial"/>
                <a:cs typeface="Arial"/>
              </a:rPr>
              <a:t>of  </a:t>
            </a:r>
            <a:r>
              <a:rPr sz="2150" dirty="0">
                <a:latin typeface="Arial"/>
                <a:cs typeface="Arial"/>
              </a:rPr>
              <a:t>change </a:t>
            </a:r>
            <a:r>
              <a:rPr sz="2150" spc="-5" dirty="0">
                <a:latin typeface="Arial"/>
                <a:cs typeface="Arial"/>
              </a:rPr>
              <a:t>in  </a:t>
            </a:r>
            <a:r>
              <a:rPr sz="2150" dirty="0">
                <a:latin typeface="Arial"/>
                <a:cs typeface="Arial"/>
              </a:rPr>
              <a:t>constant</a:t>
            </a:r>
            <a:r>
              <a:rPr sz="2150" spc="-90" dirty="0">
                <a:latin typeface="Arial"/>
                <a:cs typeface="Arial"/>
              </a:rPr>
              <a:t> </a:t>
            </a:r>
            <a:r>
              <a:rPr sz="2150" dirty="0">
                <a:latin typeface="Arial"/>
                <a:cs typeface="Arial"/>
              </a:rPr>
              <a:t>ratio)</a:t>
            </a:r>
            <a:endParaRPr sz="215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785229" y="5421579"/>
            <a:ext cx="1685289" cy="680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  <a:buSzPct val="95348"/>
              <a:buFont typeface="Arial"/>
              <a:buChar char="•"/>
              <a:tabLst>
                <a:tab pos="109220" algn="l"/>
              </a:tabLst>
            </a:pPr>
            <a:r>
              <a:rPr sz="2150" b="1" spc="-5" dirty="0">
                <a:latin typeface="Arial"/>
                <a:cs typeface="Arial"/>
              </a:rPr>
              <a:t>Non –</a:t>
            </a:r>
            <a:r>
              <a:rPr sz="2150" b="1" spc="-55" dirty="0">
                <a:latin typeface="Arial"/>
                <a:cs typeface="Arial"/>
              </a:rPr>
              <a:t> </a:t>
            </a:r>
            <a:r>
              <a:rPr sz="2150" b="1" spc="-5" dirty="0">
                <a:latin typeface="Arial"/>
                <a:cs typeface="Arial"/>
              </a:rPr>
              <a:t>linear  </a:t>
            </a:r>
            <a:r>
              <a:rPr sz="2150" b="1" dirty="0">
                <a:latin typeface="Arial"/>
                <a:cs typeface="Arial"/>
              </a:rPr>
              <a:t>correlation</a:t>
            </a:r>
            <a:endParaRPr sz="21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687450"/>
            <a:ext cx="449389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65" dirty="0"/>
              <a:t>Types </a:t>
            </a:r>
            <a:r>
              <a:rPr sz="4000" spc="-5" dirty="0"/>
              <a:t>of</a:t>
            </a:r>
            <a:r>
              <a:rPr sz="4000" spc="30" dirty="0"/>
              <a:t> </a:t>
            </a:r>
            <a:r>
              <a:rPr sz="4000" spc="-10" dirty="0"/>
              <a:t>Correlation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840739" y="1912061"/>
            <a:ext cx="7642225" cy="25869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Correlation on the basis of direction of change is as</a:t>
            </a:r>
            <a:r>
              <a:rPr sz="2400" spc="-1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following: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500">
              <a:latin typeface="Times New Roman"/>
              <a:cs typeface="Times New Roman"/>
            </a:endParaRPr>
          </a:p>
          <a:p>
            <a:pPr marL="718185" indent="-431800">
              <a:lnSpc>
                <a:spcPct val="100000"/>
              </a:lnSpc>
              <a:buAutoNum type="arabicParenBoth"/>
              <a:tabLst>
                <a:tab pos="718820" algn="l"/>
                <a:tab pos="1852295" algn="l"/>
              </a:tabLst>
            </a:pPr>
            <a:r>
              <a:rPr sz="2400" dirty="0">
                <a:latin typeface="Times New Roman"/>
                <a:cs typeface="Times New Roman"/>
              </a:rPr>
              <a:t>Positive	</a:t>
            </a:r>
            <a:r>
              <a:rPr sz="2400" spc="-5" dirty="0">
                <a:latin typeface="Times New Roman"/>
                <a:cs typeface="Times New Roman"/>
              </a:rPr>
              <a:t>Correlation</a:t>
            </a:r>
            <a:endParaRPr sz="2400">
              <a:latin typeface="Times New Roman"/>
              <a:cs typeface="Times New Roman"/>
            </a:endParaRPr>
          </a:p>
          <a:p>
            <a:pPr marL="718185" indent="-431800">
              <a:lnSpc>
                <a:spcPct val="100000"/>
              </a:lnSpc>
              <a:buAutoNum type="arabicParenBoth"/>
              <a:tabLst>
                <a:tab pos="718820" algn="l"/>
              </a:tabLst>
            </a:pPr>
            <a:r>
              <a:rPr sz="2400" dirty="0">
                <a:latin typeface="Times New Roman"/>
                <a:cs typeface="Times New Roman"/>
              </a:rPr>
              <a:t>Negative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Correlation</a:t>
            </a:r>
            <a:endParaRPr sz="2400">
              <a:latin typeface="Times New Roman"/>
              <a:cs typeface="Times New Roman"/>
            </a:endParaRPr>
          </a:p>
          <a:p>
            <a:pPr marL="718820" indent="-432434">
              <a:lnSpc>
                <a:spcPct val="100000"/>
              </a:lnSpc>
              <a:buAutoNum type="arabicParenBoth"/>
              <a:tabLst>
                <a:tab pos="719455" algn="l"/>
              </a:tabLst>
            </a:pPr>
            <a:r>
              <a:rPr sz="2400" dirty="0">
                <a:latin typeface="Times New Roman"/>
                <a:cs typeface="Times New Roman"/>
              </a:rPr>
              <a:t>Perfectly Positive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Correlation</a:t>
            </a:r>
            <a:endParaRPr sz="2400">
              <a:latin typeface="Times New Roman"/>
              <a:cs typeface="Times New Roman"/>
            </a:endParaRPr>
          </a:p>
          <a:p>
            <a:pPr marL="718185" indent="-431800">
              <a:lnSpc>
                <a:spcPct val="100000"/>
              </a:lnSpc>
              <a:buAutoNum type="arabicParenBoth"/>
              <a:tabLst>
                <a:tab pos="718820" algn="l"/>
              </a:tabLst>
            </a:pPr>
            <a:r>
              <a:rPr sz="2400" dirty="0">
                <a:latin typeface="Times New Roman"/>
                <a:cs typeface="Times New Roman"/>
              </a:rPr>
              <a:t>Perfectly Negative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Correlation</a:t>
            </a:r>
            <a:endParaRPr sz="2400">
              <a:latin typeface="Times New Roman"/>
              <a:cs typeface="Times New Roman"/>
            </a:endParaRPr>
          </a:p>
          <a:p>
            <a:pPr marL="718185" indent="-431800">
              <a:lnSpc>
                <a:spcPct val="100000"/>
              </a:lnSpc>
              <a:buAutoNum type="arabicParenBoth"/>
              <a:tabLst>
                <a:tab pos="718820" algn="l"/>
              </a:tabLst>
            </a:pPr>
            <a:r>
              <a:rPr sz="2400" dirty="0">
                <a:latin typeface="Times New Roman"/>
                <a:cs typeface="Times New Roman"/>
              </a:rPr>
              <a:t>Zero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Correlation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201295"/>
            <a:ext cx="393954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Positive</a:t>
            </a:r>
            <a:r>
              <a:rPr spc="-35" dirty="0"/>
              <a:t> </a:t>
            </a:r>
            <a:r>
              <a:rPr spc="-10" dirty="0"/>
              <a:t>Correlation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164082"/>
            <a:ext cx="7733665" cy="2480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6385" marR="5080" indent="-274320">
              <a:lnSpc>
                <a:spcPct val="100000"/>
              </a:lnSpc>
              <a:spcBef>
                <a:spcPts val="105"/>
              </a:spcBef>
              <a:buClr>
                <a:srgbClr val="D24717"/>
              </a:buClr>
              <a:buSzPct val="84615"/>
              <a:buFont typeface="Arial"/>
              <a:buChar char=""/>
              <a:tabLst>
                <a:tab pos="287020" algn="l"/>
              </a:tabLst>
            </a:pPr>
            <a:r>
              <a:rPr sz="2600" dirty="0">
                <a:latin typeface="Times New Roman"/>
                <a:cs typeface="Times New Roman"/>
              </a:rPr>
              <a:t>When two </a:t>
            </a:r>
            <a:r>
              <a:rPr sz="2600" spc="-5" dirty="0">
                <a:latin typeface="Times New Roman"/>
                <a:cs typeface="Times New Roman"/>
              </a:rPr>
              <a:t>variables </a:t>
            </a:r>
            <a:r>
              <a:rPr sz="2600" dirty="0">
                <a:latin typeface="Times New Roman"/>
                <a:cs typeface="Times New Roman"/>
              </a:rPr>
              <a:t>move </a:t>
            </a:r>
            <a:r>
              <a:rPr sz="2600" spc="-10" dirty="0">
                <a:latin typeface="Times New Roman"/>
                <a:cs typeface="Times New Roman"/>
              </a:rPr>
              <a:t>in </a:t>
            </a:r>
            <a:r>
              <a:rPr sz="2600" dirty="0">
                <a:latin typeface="Times New Roman"/>
                <a:cs typeface="Times New Roman"/>
              </a:rPr>
              <a:t>the </a:t>
            </a:r>
            <a:r>
              <a:rPr sz="2600" spc="-10" dirty="0">
                <a:latin typeface="Times New Roman"/>
                <a:cs typeface="Times New Roman"/>
              </a:rPr>
              <a:t>same </a:t>
            </a:r>
            <a:r>
              <a:rPr sz="2600" spc="-5" dirty="0">
                <a:latin typeface="Times New Roman"/>
                <a:cs typeface="Times New Roman"/>
              </a:rPr>
              <a:t>direction </a:t>
            </a:r>
            <a:r>
              <a:rPr sz="2600" dirty="0">
                <a:latin typeface="Times New Roman"/>
                <a:cs typeface="Times New Roman"/>
              </a:rPr>
              <a:t>then </a:t>
            </a:r>
            <a:r>
              <a:rPr sz="2600" spc="-130" dirty="0">
                <a:latin typeface="Times New Roman"/>
                <a:cs typeface="Times New Roman"/>
              </a:rPr>
              <a:t>the  </a:t>
            </a:r>
            <a:r>
              <a:rPr sz="2600" spc="-5" dirty="0">
                <a:latin typeface="Times New Roman"/>
                <a:cs typeface="Times New Roman"/>
              </a:rPr>
              <a:t>correlation </a:t>
            </a:r>
            <a:r>
              <a:rPr sz="2600" dirty="0">
                <a:latin typeface="Times New Roman"/>
                <a:cs typeface="Times New Roman"/>
              </a:rPr>
              <a:t>between these two </a:t>
            </a:r>
            <a:r>
              <a:rPr sz="2600" spc="-5" dirty="0">
                <a:latin typeface="Times New Roman"/>
                <a:cs typeface="Times New Roman"/>
              </a:rPr>
              <a:t>variables </a:t>
            </a:r>
            <a:r>
              <a:rPr sz="2600" dirty="0">
                <a:latin typeface="Times New Roman"/>
                <a:cs typeface="Times New Roman"/>
              </a:rPr>
              <a:t>is </a:t>
            </a:r>
            <a:r>
              <a:rPr sz="2600" spc="-5" dirty="0">
                <a:latin typeface="Times New Roman"/>
                <a:cs typeface="Times New Roman"/>
              </a:rPr>
              <a:t>said </a:t>
            </a:r>
            <a:r>
              <a:rPr sz="2600" dirty="0">
                <a:latin typeface="Times New Roman"/>
                <a:cs typeface="Times New Roman"/>
              </a:rPr>
              <a:t>to be  PositiveCorrelation.</a:t>
            </a:r>
            <a:endParaRPr sz="2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D24717"/>
              </a:buClr>
              <a:buFont typeface="Arial"/>
              <a:buChar char=""/>
            </a:pPr>
            <a:endParaRPr sz="3200">
              <a:latin typeface="Times New Roman"/>
              <a:cs typeface="Times New Roman"/>
            </a:endParaRPr>
          </a:p>
          <a:p>
            <a:pPr marL="286385" marR="295910" indent="-274320">
              <a:lnSpc>
                <a:spcPct val="100000"/>
              </a:lnSpc>
              <a:buClr>
                <a:srgbClr val="D24717"/>
              </a:buClr>
              <a:buSzPct val="84615"/>
              <a:buFont typeface="Arial"/>
              <a:buChar char=""/>
              <a:tabLst>
                <a:tab pos="287020" algn="l"/>
              </a:tabLst>
            </a:pPr>
            <a:r>
              <a:rPr sz="2600" dirty="0">
                <a:latin typeface="Times New Roman"/>
                <a:cs typeface="Times New Roman"/>
              </a:rPr>
              <a:t>When the value of </a:t>
            </a:r>
            <a:r>
              <a:rPr sz="2600" spc="5" dirty="0">
                <a:latin typeface="Times New Roman"/>
                <a:cs typeface="Times New Roman"/>
              </a:rPr>
              <a:t>one </a:t>
            </a:r>
            <a:r>
              <a:rPr sz="2600" spc="-5" dirty="0">
                <a:latin typeface="Times New Roman"/>
                <a:cs typeface="Times New Roman"/>
              </a:rPr>
              <a:t>variable increases, the </a:t>
            </a:r>
            <a:r>
              <a:rPr sz="2600" dirty="0">
                <a:latin typeface="Times New Roman"/>
                <a:cs typeface="Times New Roman"/>
              </a:rPr>
              <a:t>value </a:t>
            </a:r>
            <a:r>
              <a:rPr sz="2600" spc="-195" dirty="0">
                <a:latin typeface="Times New Roman"/>
                <a:cs typeface="Times New Roman"/>
              </a:rPr>
              <a:t>of  </a:t>
            </a:r>
            <a:r>
              <a:rPr sz="2600" dirty="0">
                <a:latin typeface="Times New Roman"/>
                <a:cs typeface="Times New Roman"/>
              </a:rPr>
              <a:t>other value </a:t>
            </a:r>
            <a:r>
              <a:rPr sz="2600" spc="-5" dirty="0">
                <a:latin typeface="Times New Roman"/>
                <a:cs typeface="Times New Roman"/>
              </a:rPr>
              <a:t>also increases at </a:t>
            </a:r>
            <a:r>
              <a:rPr sz="2600" dirty="0">
                <a:latin typeface="Times New Roman"/>
                <a:cs typeface="Times New Roman"/>
              </a:rPr>
              <a:t>the </a:t>
            </a:r>
            <a:r>
              <a:rPr sz="2600" spc="-5" dirty="0">
                <a:latin typeface="Times New Roman"/>
                <a:cs typeface="Times New Roman"/>
              </a:rPr>
              <a:t>same</a:t>
            </a:r>
            <a:r>
              <a:rPr sz="2600" spc="-5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rate.</a:t>
            </a:r>
            <a:endParaRPr sz="26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516890" y="4137871"/>
          <a:ext cx="6104255" cy="13144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59735"/>
                <a:gridCol w="733425"/>
                <a:gridCol w="777239"/>
                <a:gridCol w="868679"/>
                <a:gridCol w="765175"/>
              </a:tblGrid>
              <a:tr h="420189">
                <a:tc>
                  <a:txBody>
                    <a:bodyPr/>
                    <a:lstStyle/>
                    <a:p>
                      <a:pPr marL="31750">
                        <a:lnSpc>
                          <a:spcPts val="2875"/>
                        </a:lnSpc>
                      </a:pPr>
                      <a:r>
                        <a:rPr sz="2600" b="1" u="heavy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For example</a:t>
                      </a:r>
                      <a:r>
                        <a:rPr sz="2600" b="1" u="heavy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 </a:t>
                      </a:r>
                      <a:r>
                        <a:rPr sz="2600" dirty="0">
                          <a:latin typeface="Arial"/>
                          <a:cs typeface="Arial"/>
                        </a:rPr>
                        <a:t>:</a:t>
                      </a:r>
                      <a:endParaRPr sz="2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472266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55"/>
                        </a:spcBef>
                        <a:tabLst>
                          <a:tab pos="2774950" algn="l"/>
                        </a:tabLst>
                      </a:pPr>
                      <a:r>
                        <a:rPr sz="2600" spc="-10" dirty="0">
                          <a:latin typeface="Times New Roman"/>
                          <a:cs typeface="Times New Roman"/>
                        </a:rPr>
                        <a:t>Training</a:t>
                      </a:r>
                      <a:r>
                        <a:rPr sz="2600" spc="-10" dirty="0">
                          <a:latin typeface="Arial"/>
                          <a:cs typeface="Arial"/>
                        </a:rPr>
                        <a:t>(</a:t>
                      </a:r>
                      <a:r>
                        <a:rPr sz="26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600" dirty="0">
                          <a:latin typeface="Arial"/>
                          <a:cs typeface="Arial"/>
                        </a:rPr>
                        <a:t>Rs.)	:</a:t>
                      </a:r>
                      <a:endParaRPr sz="2600">
                        <a:latin typeface="Arial"/>
                        <a:cs typeface="Arial"/>
                      </a:endParaRPr>
                    </a:p>
                  </a:txBody>
                  <a:tcPr marL="0" marR="0" marT="19685" marB="0"/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2600" dirty="0">
                          <a:latin typeface="Arial"/>
                          <a:cs typeface="Arial"/>
                        </a:rPr>
                        <a:t>350</a:t>
                      </a:r>
                      <a:endParaRPr sz="2600">
                        <a:latin typeface="Arial"/>
                        <a:cs typeface="Arial"/>
                      </a:endParaRPr>
                    </a:p>
                  </a:txBody>
                  <a:tcPr marL="0" marR="0" marT="19685" marB="0"/>
                </a:tc>
                <a:tc>
                  <a:txBody>
                    <a:bodyPr/>
                    <a:lstStyle/>
                    <a:p>
                      <a:pPr marR="3810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2600" dirty="0">
                          <a:latin typeface="Arial"/>
                          <a:cs typeface="Arial"/>
                        </a:rPr>
                        <a:t>360</a:t>
                      </a:r>
                      <a:endParaRPr sz="2600">
                        <a:latin typeface="Arial"/>
                        <a:cs typeface="Arial"/>
                      </a:endParaRPr>
                    </a:p>
                  </a:txBody>
                  <a:tcPr marL="0" marR="0" marT="19685" marB="0"/>
                </a:tc>
                <a:tc>
                  <a:txBody>
                    <a:bodyPr/>
                    <a:lstStyle/>
                    <a:p>
                      <a:pPr marR="3746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2600" dirty="0">
                          <a:latin typeface="Arial"/>
                          <a:cs typeface="Arial"/>
                        </a:rPr>
                        <a:t>370</a:t>
                      </a:r>
                      <a:endParaRPr sz="2600">
                        <a:latin typeface="Arial"/>
                        <a:cs typeface="Arial"/>
                      </a:endParaRPr>
                    </a:p>
                  </a:txBody>
                  <a:tcPr marL="0" marR="0" marT="19685" marB="0"/>
                </a:tc>
                <a:tc>
                  <a:txBody>
                    <a:bodyPr/>
                    <a:lstStyle/>
                    <a:p>
                      <a:pPr marL="14859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2600" dirty="0">
                          <a:latin typeface="Arial"/>
                          <a:cs typeface="Arial"/>
                        </a:rPr>
                        <a:t>380</a:t>
                      </a:r>
                      <a:endParaRPr sz="2600">
                        <a:latin typeface="Arial"/>
                        <a:cs typeface="Arial"/>
                      </a:endParaRPr>
                    </a:p>
                  </a:txBody>
                  <a:tcPr marL="0" marR="0" marT="19685" marB="0"/>
                </a:tc>
              </a:tr>
              <a:tr h="421881">
                <a:tc>
                  <a:txBody>
                    <a:bodyPr/>
                    <a:lstStyle/>
                    <a:p>
                      <a:pPr marL="31750">
                        <a:lnSpc>
                          <a:spcPts val="3065"/>
                        </a:lnSpc>
                        <a:spcBef>
                          <a:spcPts val="155"/>
                        </a:spcBef>
                        <a:tabLst>
                          <a:tab pos="2774950" algn="l"/>
                        </a:tabLst>
                      </a:pPr>
                      <a:r>
                        <a:rPr sz="2600" spc="-5" dirty="0">
                          <a:latin typeface="Times New Roman"/>
                          <a:cs typeface="Times New Roman"/>
                        </a:rPr>
                        <a:t>performance</a:t>
                      </a:r>
                      <a:r>
                        <a:rPr sz="2600" spc="-5" dirty="0">
                          <a:latin typeface="Arial"/>
                          <a:cs typeface="Arial"/>
                        </a:rPr>
                        <a:t>(</a:t>
                      </a:r>
                      <a:r>
                        <a:rPr sz="26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600" dirty="0">
                          <a:latin typeface="Arial"/>
                          <a:cs typeface="Arial"/>
                        </a:rPr>
                        <a:t>Kg.)	:</a:t>
                      </a:r>
                      <a:endParaRPr sz="2600">
                        <a:latin typeface="Arial"/>
                        <a:cs typeface="Arial"/>
                      </a:endParaRPr>
                    </a:p>
                  </a:txBody>
                  <a:tcPr marL="0" marR="0" marT="19685" marB="0"/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ts val="3065"/>
                        </a:lnSpc>
                        <a:spcBef>
                          <a:spcPts val="155"/>
                        </a:spcBef>
                      </a:pPr>
                      <a:r>
                        <a:rPr sz="2600" spc="5" dirty="0">
                          <a:latin typeface="Arial"/>
                          <a:cs typeface="Arial"/>
                        </a:rPr>
                        <a:t>30</a:t>
                      </a:r>
                      <a:endParaRPr sz="2600">
                        <a:latin typeface="Arial"/>
                        <a:cs typeface="Arial"/>
                      </a:endParaRPr>
                    </a:p>
                  </a:txBody>
                  <a:tcPr marL="0" marR="0" marT="19685" marB="0"/>
                </a:tc>
                <a:tc>
                  <a:txBody>
                    <a:bodyPr/>
                    <a:lstStyle/>
                    <a:p>
                      <a:pPr marR="36830" algn="ctr">
                        <a:lnSpc>
                          <a:spcPts val="3065"/>
                        </a:lnSpc>
                        <a:spcBef>
                          <a:spcPts val="155"/>
                        </a:spcBef>
                      </a:pPr>
                      <a:r>
                        <a:rPr sz="2600" dirty="0">
                          <a:latin typeface="Arial"/>
                          <a:cs typeface="Arial"/>
                        </a:rPr>
                        <a:t>40</a:t>
                      </a:r>
                      <a:endParaRPr sz="2600">
                        <a:latin typeface="Arial"/>
                        <a:cs typeface="Arial"/>
                      </a:endParaRPr>
                    </a:p>
                  </a:txBody>
                  <a:tcPr marL="0" marR="0" marT="19685" marB="0"/>
                </a:tc>
                <a:tc>
                  <a:txBody>
                    <a:bodyPr/>
                    <a:lstStyle/>
                    <a:p>
                      <a:pPr marR="39370" algn="ctr">
                        <a:lnSpc>
                          <a:spcPts val="3065"/>
                        </a:lnSpc>
                        <a:spcBef>
                          <a:spcPts val="155"/>
                        </a:spcBef>
                      </a:pPr>
                      <a:r>
                        <a:rPr sz="2600" dirty="0">
                          <a:latin typeface="Arial"/>
                          <a:cs typeface="Arial"/>
                        </a:rPr>
                        <a:t>50</a:t>
                      </a:r>
                      <a:endParaRPr sz="2600">
                        <a:latin typeface="Arial"/>
                        <a:cs typeface="Arial"/>
                      </a:endParaRPr>
                    </a:p>
                  </a:txBody>
                  <a:tcPr marL="0" marR="0" marT="19685" marB="0"/>
                </a:tc>
                <a:tc>
                  <a:txBody>
                    <a:bodyPr/>
                    <a:lstStyle/>
                    <a:p>
                      <a:pPr marL="146685" algn="ctr">
                        <a:lnSpc>
                          <a:spcPts val="3065"/>
                        </a:lnSpc>
                        <a:spcBef>
                          <a:spcPts val="155"/>
                        </a:spcBef>
                      </a:pPr>
                      <a:r>
                        <a:rPr sz="2600" dirty="0">
                          <a:latin typeface="Arial"/>
                          <a:cs typeface="Arial"/>
                        </a:rPr>
                        <a:t>60</a:t>
                      </a:r>
                      <a:endParaRPr sz="2600">
                        <a:latin typeface="Arial"/>
                        <a:cs typeface="Arial"/>
                      </a:endParaRPr>
                    </a:p>
                  </a:txBody>
                  <a:tcPr marL="0" marR="0" marT="19685" marB="0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1433</Words>
  <Application>Microsoft Office PowerPoint</Application>
  <PresentationFormat>On-screen Show (4:3)</PresentationFormat>
  <Paragraphs>200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Correlation Analysis</vt:lpstr>
      <vt:lpstr>Definition of Correlation</vt:lpstr>
      <vt:lpstr>Meaning</vt:lpstr>
      <vt:lpstr>Examples</vt:lpstr>
      <vt:lpstr>Scope of Correlation Analysis</vt:lpstr>
      <vt:lpstr>Scope of correlation analysis</vt:lpstr>
      <vt:lpstr>Types of correlation</vt:lpstr>
      <vt:lpstr>Types of Correlation</vt:lpstr>
      <vt:lpstr>Positive Correlation</vt:lpstr>
      <vt:lpstr>Positive Correlation</vt:lpstr>
      <vt:lpstr>Negative Correlation</vt:lpstr>
      <vt:lpstr>Negative Correlation</vt:lpstr>
      <vt:lpstr>Perfect Positive Correlation</vt:lpstr>
      <vt:lpstr>Perfect Positive Correlation</vt:lpstr>
      <vt:lpstr>Perfectly Negative Correlation</vt:lpstr>
      <vt:lpstr>Perfectly Negative Correlation</vt:lpstr>
      <vt:lpstr>Zero Correlation</vt:lpstr>
      <vt:lpstr>Zero Correlation</vt:lpstr>
      <vt:lpstr>Methods of studying correlation</vt:lpstr>
      <vt:lpstr>Karl Pearson’s Coefficient of Correlation</vt:lpstr>
      <vt:lpstr>Calculating the Co-efficient of Correlation  by Karl Pearson Method</vt:lpstr>
      <vt:lpstr>Example</vt:lpstr>
      <vt:lpstr>Features of coefficient of correlation</vt:lpstr>
      <vt:lpstr>Scatter Diagram</vt:lpstr>
      <vt:lpstr>Scatter Plot ( Scatter diagram or dot  diagram )</vt:lpstr>
      <vt:lpstr>Slide 26</vt:lpstr>
      <vt:lpstr>Scatter diagram continue…</vt:lpstr>
      <vt:lpstr>Example</vt:lpstr>
      <vt:lpstr>Standard Error</vt:lpstr>
      <vt:lpstr>Probable Error</vt:lpstr>
      <vt:lpstr>Use of probable error</vt:lpstr>
      <vt:lpstr>Example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Correlation Analysis</dc:title>
  <cp:lastModifiedBy>Anhar</cp:lastModifiedBy>
  <cp:revision>1</cp:revision>
  <dcterms:created xsi:type="dcterms:W3CDTF">2020-05-12T05:17:17Z</dcterms:created>
  <dcterms:modified xsi:type="dcterms:W3CDTF">2020-05-12T05:32:15Z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2016-10-30T00:00:00Z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2020-05-12T00:00:00Z</vt:filetime>
  </property>
</Properties>
</file>