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61"/>
  </p:notesMasterIdLst>
  <p:sldIdLst>
    <p:sldId id="308" r:id="rId2"/>
    <p:sldId id="348" r:id="rId3"/>
    <p:sldId id="361" r:id="rId4"/>
    <p:sldId id="380" r:id="rId5"/>
    <p:sldId id="352" r:id="rId6"/>
    <p:sldId id="381" r:id="rId7"/>
    <p:sldId id="353" r:id="rId8"/>
    <p:sldId id="309" r:id="rId9"/>
    <p:sldId id="258" r:id="rId10"/>
    <p:sldId id="339" r:id="rId11"/>
    <p:sldId id="363" r:id="rId12"/>
    <p:sldId id="259" r:id="rId13"/>
    <p:sldId id="379" r:id="rId14"/>
    <p:sldId id="364" r:id="rId15"/>
    <p:sldId id="365" r:id="rId16"/>
    <p:sldId id="389" r:id="rId17"/>
    <p:sldId id="382" r:id="rId18"/>
    <p:sldId id="383" r:id="rId19"/>
    <p:sldId id="384" r:id="rId20"/>
    <p:sldId id="385" r:id="rId21"/>
    <p:sldId id="386" r:id="rId22"/>
    <p:sldId id="387" r:id="rId23"/>
    <p:sldId id="388"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Montserrat" panose="00000500000000000000" pitchFamily="2" charset="0"/>
      <p:regular r:id="rId66"/>
      <p:bold r:id="rId67"/>
      <p:italic r:id="rId68"/>
      <p:boldItalic r:id="rId69"/>
    </p:embeddedFont>
    <p:embeddedFont>
      <p:font typeface="Montserrat Black" panose="00000A00000000000000" pitchFamily="2" charset="0"/>
      <p:bold r:id="rId70"/>
      <p:boldItalic r:id="rId71"/>
    </p:embeddedFont>
    <p:embeddedFont>
      <p:font typeface="Montserrat ExtraBold" panose="00000900000000000000" pitchFamily="2" charset="0"/>
      <p:bold r:id="rId72"/>
      <p:boldItalic r:id="rId73"/>
    </p:embeddedFont>
    <p:embeddedFont>
      <p:font typeface="Montserrat Medium" panose="00000600000000000000" pitchFamily="2" charset="0"/>
      <p:regular r:id="rId74"/>
      <p:italic r:id="rId75"/>
    </p:embeddedFont>
    <p:embeddedFont>
      <p:font typeface="Montserrat SemiBold" panose="00000700000000000000" pitchFamily="2" charset="0"/>
      <p:regular r:id="rId76"/>
      <p:bold r:id="rId77"/>
      <p:italic r:id="rId78"/>
      <p:boldItalic r:id="rId79"/>
    </p:embeddedFont>
    <p:embeddedFont>
      <p:font typeface="Roboto" panose="02000000000000000000" pitchFamily="2" charset="0"/>
      <p:regular r:id="rId80"/>
      <p:bold r:id="rId81"/>
      <p:italic r:id="rId82"/>
      <p:boldItalic r:id="rId83"/>
    </p:embeddedFont>
    <p:embeddedFont>
      <p:font typeface="Roboto Black" panose="02000000000000000000" pitchFamily="2" charset="0"/>
      <p:bold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3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84"/>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viewProps" Target="viewProps.xml"/><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24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32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790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74831" y="1828800"/>
            <a:ext cx="6655982" cy="1194494"/>
          </a:xfrm>
        </p:spPr>
        <p:txBody>
          <a:bodyPr/>
          <a:lstStyle/>
          <a:p>
            <a:pPr algn="ctr"/>
            <a:r>
              <a:rPr lang="en-US" sz="4800" dirty="0">
                <a:solidFill>
                  <a:schemeClr val="tx1"/>
                </a:solidFill>
              </a:rPr>
              <a:t>Situation Analysis</a:t>
            </a:r>
          </a:p>
        </p:txBody>
      </p:sp>
      <p:sp>
        <p:nvSpPr>
          <p:cNvPr id="6" name="TextBox 5">
            <a:extLst>
              <a:ext uri="{FF2B5EF4-FFF2-40B4-BE49-F238E27FC236}">
                <a16:creationId xmlns:a16="http://schemas.microsoft.com/office/drawing/2014/main" id="{722D8978-0361-4DBD-AA48-3D4DB781DE4F}"/>
              </a:ext>
            </a:extLst>
          </p:cNvPr>
          <p:cNvSpPr txBox="1"/>
          <p:nvPr/>
        </p:nvSpPr>
        <p:spPr>
          <a:xfrm>
            <a:off x="2803839" y="1356290"/>
            <a:ext cx="3030279" cy="584775"/>
          </a:xfrm>
          <a:prstGeom prst="rect">
            <a:avLst/>
          </a:prstGeom>
          <a:noFill/>
        </p:spPr>
        <p:txBody>
          <a:bodyPr wrap="square" rtlCol="0">
            <a:spAutoFit/>
          </a:bodyPr>
          <a:lstStyle/>
          <a:p>
            <a:pPr algn="ctr"/>
            <a:r>
              <a:rPr lang="en-US" sz="3200" b="1" dirty="0">
                <a:latin typeface="Roboto" panose="02000000000000000000" pitchFamily="2" charset="0"/>
                <a:ea typeface="Roboto" panose="02000000000000000000" pitchFamily="2" charset="0"/>
              </a:rPr>
              <a:t>Chapter 2 </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55783E77-7395-43FB-B8F0-19B0FE490A7D}"/>
              </a:ext>
            </a:extLst>
          </p:cNvPr>
          <p:cNvSpPr/>
          <p:nvPr/>
        </p:nvSpPr>
        <p:spPr>
          <a:xfrm>
            <a:off x="1756882" y="132921"/>
            <a:ext cx="6441896" cy="4116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Top 10 Biggest Franchises in the World</a:t>
            </a:r>
          </a:p>
        </p:txBody>
      </p:sp>
      <p:pic>
        <p:nvPicPr>
          <p:cNvPr id="3074" name="Picture 2" descr="The Top 10 Biggest Franchises in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2229"/>
            <a:ext cx="9144000" cy="433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57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0" y="0"/>
            <a:ext cx="6400799" cy="5143500"/>
          </a:xfrm>
          <a:prstGeom prst="rect">
            <a:avLst/>
          </a:prstGeom>
        </p:spPr>
      </p:pic>
      <p:sp>
        <p:nvSpPr>
          <p:cNvPr id="5" name="TextBox 4"/>
          <p:cNvSpPr txBox="1"/>
          <p:nvPr/>
        </p:nvSpPr>
        <p:spPr>
          <a:xfrm>
            <a:off x="472611" y="1407560"/>
            <a:ext cx="2157573" cy="738664"/>
          </a:xfrm>
          <a:prstGeom prst="rect">
            <a:avLst/>
          </a:prstGeom>
          <a:noFill/>
        </p:spPr>
        <p:txBody>
          <a:bodyPr wrap="square" rtlCol="0">
            <a:spAutoFit/>
          </a:bodyPr>
          <a:lstStyle/>
          <a:p>
            <a:r>
              <a:rPr lang="en-US" dirty="0">
                <a:solidFill>
                  <a:schemeClr val="tx1"/>
                </a:solidFill>
              </a:rPr>
              <a:t>Selected Factors for Prospective Franchisees to Consider</a:t>
            </a:r>
          </a:p>
        </p:txBody>
      </p:sp>
    </p:spTree>
    <p:extLst>
      <p:ext uri="{BB962C8B-B14F-4D97-AF65-F5344CB8AC3E}">
        <p14:creationId xmlns:p14="http://schemas.microsoft.com/office/powerpoint/2010/main" val="405969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1715784" y="170442"/>
            <a:ext cx="6380252" cy="425460"/>
          </a:xfrm>
          <a:prstGeom prst="rect">
            <a:avLst/>
          </a:prstGeom>
          <a:solidFill>
            <a:srgbClr val="33CCFF"/>
          </a:solidFill>
        </p:spPr>
        <p:txBody>
          <a:bodyPr spcFirstLastPara="1" wrap="square" lIns="91425" tIns="91425" rIns="91425" bIns="91425" anchor="ctr" anchorCtr="0">
            <a:noAutofit/>
          </a:bodyPr>
          <a:lstStyle/>
          <a:p>
            <a:pPr marL="0" lvl="0" indent="0" algn="ctr">
              <a:lnSpc>
                <a:spcPct val="100000"/>
              </a:lnSpc>
              <a:buSzPts val="1100"/>
              <a:buNone/>
            </a:pPr>
            <a:r>
              <a:rPr lang="en-US" sz="1400" b="1" dirty="0">
                <a:solidFill>
                  <a:schemeClr val="tx1"/>
                </a:solidFill>
                <a:latin typeface="+mj-lt"/>
              </a:rPr>
              <a:t>COMPETITIVE ADVANTAGES AND DISADVANTAGES OF FRANCHISING</a:t>
            </a:r>
          </a:p>
        </p:txBody>
      </p:sp>
      <p:sp>
        <p:nvSpPr>
          <p:cNvPr id="5" name="Google Shape;802;p34"/>
          <p:cNvSpPr txBox="1">
            <a:spLocks/>
          </p:cNvSpPr>
          <p:nvPr/>
        </p:nvSpPr>
        <p:spPr>
          <a:xfrm>
            <a:off x="492436" y="595902"/>
            <a:ext cx="8240597" cy="42124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gn="just">
              <a:lnSpc>
                <a:spcPct val="150000"/>
              </a:lnSpc>
            </a:pPr>
            <a:r>
              <a:rPr lang="en-US" sz="1200" b="0" dirty="0"/>
              <a:t>▶ They own a retail enterprise with a relatively small capital investment. </a:t>
            </a:r>
          </a:p>
          <a:p>
            <a:pPr algn="just">
              <a:lnSpc>
                <a:spcPct val="150000"/>
              </a:lnSpc>
            </a:pPr>
            <a:r>
              <a:rPr lang="en-US" sz="1200" b="0" dirty="0"/>
              <a:t>▶▶ They acquire well-known names and goods/service lines. </a:t>
            </a:r>
          </a:p>
          <a:p>
            <a:pPr algn="just">
              <a:lnSpc>
                <a:spcPct val="150000"/>
              </a:lnSpc>
            </a:pPr>
            <a:r>
              <a:rPr lang="en-US" sz="1200" b="0" dirty="0"/>
              <a:t>▶▶ Standard operating procedures and management skills may be taught to them. ▶▶ Cooperative marketing efforts (such as regional or national advertising) are facilitated. </a:t>
            </a:r>
          </a:p>
          <a:p>
            <a:pPr algn="just">
              <a:lnSpc>
                <a:spcPct val="150000"/>
              </a:lnSpc>
            </a:pPr>
            <a:r>
              <a:rPr lang="en-US" sz="1200" b="0" dirty="0"/>
              <a:t>▶▶ They obtain exclusive selling rights for specified geographical territories. </a:t>
            </a:r>
          </a:p>
          <a:p>
            <a:pPr algn="just">
              <a:lnSpc>
                <a:spcPct val="150000"/>
              </a:lnSpc>
            </a:pPr>
            <a:r>
              <a:rPr lang="en-US" sz="1200" b="0" dirty="0"/>
              <a:t>▶▶ Their purchases may be less costly per unit due to the volume of the overall franchise. </a:t>
            </a:r>
          </a:p>
          <a:p>
            <a:pPr algn="ctr">
              <a:lnSpc>
                <a:spcPct val="150000"/>
              </a:lnSpc>
            </a:pPr>
            <a:r>
              <a:rPr lang="en-US" sz="1400" dirty="0"/>
              <a:t>Some potential problems do exist for franchisees: </a:t>
            </a:r>
          </a:p>
          <a:p>
            <a:pPr algn="just">
              <a:lnSpc>
                <a:spcPct val="150000"/>
              </a:lnSpc>
            </a:pPr>
            <a:r>
              <a:rPr lang="en-US" sz="1200" b="0" dirty="0"/>
              <a:t>▶▶ Oversaturation could occur if too many franchisees are in one geographic area. </a:t>
            </a:r>
          </a:p>
          <a:p>
            <a:pPr algn="just">
              <a:lnSpc>
                <a:spcPct val="150000"/>
              </a:lnSpc>
            </a:pPr>
            <a:r>
              <a:rPr lang="en-US" sz="1200" b="0" dirty="0"/>
              <a:t>▶▶ Due to overzealous selling by some franchisors, franchisees’ income potential, required managerial ability, and investment may be incorrectly stated. </a:t>
            </a:r>
          </a:p>
          <a:p>
            <a:pPr algn="just">
              <a:lnSpc>
                <a:spcPct val="150000"/>
              </a:lnSpc>
            </a:pPr>
            <a:r>
              <a:rPr lang="en-US" sz="1200" b="0" dirty="0"/>
              <a:t>▶▶ They may be locked into contracts requiring purchases from franchisors or certain vendors. </a:t>
            </a:r>
          </a:p>
          <a:p>
            <a:pPr algn="just">
              <a:lnSpc>
                <a:spcPct val="150000"/>
              </a:lnSpc>
            </a:pPr>
            <a:r>
              <a:rPr lang="en-US" sz="1200" b="0" dirty="0"/>
              <a:t>▶▶ Cancellation clauses may give franchisors the right to void agreements if provisions are not satisfied. </a:t>
            </a:r>
          </a:p>
          <a:p>
            <a:pPr algn="just">
              <a:lnSpc>
                <a:spcPct val="150000"/>
              </a:lnSpc>
            </a:pPr>
            <a:r>
              <a:rPr lang="en-US" sz="1200" b="0" dirty="0"/>
              <a:t>▶▶ In some industries, franchise agreements are of short duration. </a:t>
            </a:r>
          </a:p>
          <a:p>
            <a:pPr algn="just">
              <a:lnSpc>
                <a:spcPct val="150000"/>
              </a:lnSpc>
            </a:pPr>
            <a:r>
              <a:rPr lang="en-US" sz="1200" b="0" dirty="0"/>
              <a:t>▶▶ Royalties are often a percentage of gross sales, regardless of franchisee profits.</a:t>
            </a:r>
            <a:endParaRPr lang="en-US"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2949442" y="170442"/>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sz="2000" b="1" dirty="0"/>
              <a:t>Leased Departments</a:t>
            </a:r>
          </a:p>
        </p:txBody>
      </p:sp>
      <p:sp>
        <p:nvSpPr>
          <p:cNvPr id="2" name="TextBox 1"/>
          <p:cNvSpPr txBox="1"/>
          <p:nvPr/>
        </p:nvSpPr>
        <p:spPr>
          <a:xfrm>
            <a:off x="542530" y="595902"/>
            <a:ext cx="8080246" cy="1384995"/>
          </a:xfrm>
          <a:prstGeom prst="rect">
            <a:avLst/>
          </a:prstGeom>
          <a:noFill/>
        </p:spPr>
        <p:txBody>
          <a:bodyPr wrap="square" rtlCol="0">
            <a:spAutoFit/>
          </a:bodyPr>
          <a:lstStyle/>
          <a:p>
            <a:pPr marL="285750" indent="-285750" eaLnBrk="1" hangingPunct="1">
              <a:lnSpc>
                <a:spcPct val="150000"/>
              </a:lnSpc>
              <a:buClr>
                <a:srgbClr val="3333CC"/>
              </a:buClr>
              <a:buFont typeface="Arial" panose="020B0604020202020204" pitchFamily="34" charset="0"/>
              <a:buChar char="•"/>
            </a:pPr>
            <a:r>
              <a:rPr lang="en-US" dirty="0"/>
              <a:t>A leased department is a department in a retail store that is rented to an outside party. The proprietor is responsible for all aspects of its business and pays a percentage of sales as rent</a:t>
            </a:r>
          </a:p>
          <a:p>
            <a:pPr marL="285750" lvl="1" indent="-285750" eaLnBrk="1" hangingPunct="1">
              <a:lnSpc>
                <a:spcPct val="150000"/>
              </a:lnSpc>
              <a:buClr>
                <a:srgbClr val="3333CC"/>
              </a:buClr>
              <a:buFont typeface="Arial" panose="020B0604020202020204" pitchFamily="34" charset="0"/>
              <a:buChar char="•"/>
            </a:pPr>
            <a:r>
              <a:rPr lang="en-US" dirty="0"/>
              <a:t>The department store sets operating restrictions to ensure consistency and coordination</a:t>
            </a:r>
          </a:p>
          <a:p>
            <a:pPr marL="285750" lvl="1" indent="-285750" eaLnBrk="1" hangingPunct="1">
              <a:lnSpc>
                <a:spcPct val="150000"/>
              </a:lnSpc>
              <a:buClr>
                <a:srgbClr val="3333CC"/>
              </a:buClr>
              <a:buFont typeface="Arial" panose="020B0604020202020204" pitchFamily="34" charset="0"/>
              <a:buChar char="•"/>
            </a:pPr>
            <a:r>
              <a:rPr lang="en-US" dirty="0"/>
              <a:t>Competitive State of Leased Departments</a:t>
            </a:r>
          </a:p>
        </p:txBody>
      </p:sp>
      <p:sp>
        <p:nvSpPr>
          <p:cNvPr id="3" name="TextBox 2"/>
          <p:cNvSpPr txBox="1"/>
          <p:nvPr/>
        </p:nvSpPr>
        <p:spPr>
          <a:xfrm>
            <a:off x="1043204" y="2098580"/>
            <a:ext cx="7494620" cy="307777"/>
          </a:xfrm>
          <a:prstGeom prst="rect">
            <a:avLst/>
          </a:prstGeom>
          <a:noFill/>
        </p:spPr>
        <p:txBody>
          <a:bodyPr wrap="square" rtlCol="0">
            <a:spAutoFit/>
          </a:bodyPr>
          <a:lstStyle/>
          <a:p>
            <a:r>
              <a:rPr lang="en-US" b="1" dirty="0">
                <a:solidFill>
                  <a:schemeClr val="tx1"/>
                </a:solidFill>
              </a:rPr>
              <a:t>COMPETITIVE ADVANTAGES AND DISADVANTAGES OF LEASED DEPARTMENTS</a:t>
            </a:r>
          </a:p>
        </p:txBody>
      </p:sp>
      <p:sp>
        <p:nvSpPr>
          <p:cNvPr id="8" name="TextBox 7"/>
          <p:cNvSpPr txBox="1"/>
          <p:nvPr/>
        </p:nvSpPr>
        <p:spPr>
          <a:xfrm>
            <a:off x="542530" y="2524040"/>
            <a:ext cx="8080246" cy="1384995"/>
          </a:xfrm>
          <a:prstGeom prst="rect">
            <a:avLst/>
          </a:prstGeom>
          <a:noFill/>
        </p:spPr>
        <p:txBody>
          <a:bodyPr wrap="square" rtlCol="0">
            <a:spAutoFit/>
          </a:bodyPr>
          <a:lstStyle/>
          <a:p>
            <a:pPr marL="285750" indent="-285750" eaLnBrk="1" hangingPunct="1">
              <a:lnSpc>
                <a:spcPct val="150000"/>
              </a:lnSpc>
              <a:buClr>
                <a:srgbClr val="3333CC"/>
              </a:buClr>
              <a:buFont typeface="Arial" panose="020B0604020202020204" pitchFamily="34" charset="0"/>
              <a:buChar char="•"/>
            </a:pPr>
            <a:r>
              <a:rPr lang="en-US" dirty="0"/>
              <a:t>A leased department is a department in a retail store that is rented to an outside party. The proprietor is responsible for all aspects of its business and pays a percentage of sales as rent</a:t>
            </a:r>
          </a:p>
          <a:p>
            <a:pPr marL="285750" lvl="1" indent="-285750" eaLnBrk="1" hangingPunct="1">
              <a:lnSpc>
                <a:spcPct val="150000"/>
              </a:lnSpc>
              <a:buClr>
                <a:srgbClr val="3333CC"/>
              </a:buClr>
              <a:buFont typeface="Arial" panose="020B0604020202020204" pitchFamily="34" charset="0"/>
              <a:buChar char="•"/>
            </a:pPr>
            <a:r>
              <a:rPr lang="en-US" dirty="0"/>
              <a:t>The department store sets operating restrictions to ensure consistency and coordination</a:t>
            </a:r>
          </a:p>
          <a:p>
            <a:pPr marL="285750" lvl="1" indent="-285750" eaLnBrk="1" hangingPunct="1">
              <a:lnSpc>
                <a:spcPct val="150000"/>
              </a:lnSpc>
              <a:buClr>
                <a:srgbClr val="3333CC"/>
              </a:buClr>
              <a:buFont typeface="Arial" panose="020B0604020202020204" pitchFamily="34" charset="0"/>
              <a:buChar char="•"/>
            </a:pPr>
            <a:r>
              <a:rPr lang="en-US" dirty="0"/>
              <a:t>Competitive State of Leased Departments</a:t>
            </a:r>
          </a:p>
        </p:txBody>
      </p:sp>
    </p:spTree>
    <p:extLst>
      <p:ext uri="{BB962C8B-B14F-4D97-AF65-F5344CB8AC3E}">
        <p14:creationId xmlns:p14="http://schemas.microsoft.com/office/powerpoint/2010/main" val="986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1;p34"/>
          <p:cNvSpPr txBox="1">
            <a:spLocks/>
          </p:cNvSpPr>
          <p:nvPr/>
        </p:nvSpPr>
        <p:spPr>
          <a:xfrm>
            <a:off x="2898071" y="139620"/>
            <a:ext cx="3266422" cy="42546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b="1" dirty="0"/>
              <a:t>Leased Departments</a:t>
            </a:r>
          </a:p>
        </p:txBody>
      </p:sp>
      <p:sp>
        <p:nvSpPr>
          <p:cNvPr id="3" name="TextBox 2"/>
          <p:cNvSpPr txBox="1"/>
          <p:nvPr/>
        </p:nvSpPr>
        <p:spPr>
          <a:xfrm>
            <a:off x="796626" y="708917"/>
            <a:ext cx="7469312" cy="1666290"/>
          </a:xfrm>
          <a:prstGeom prst="rect">
            <a:avLst/>
          </a:prstGeom>
          <a:noFill/>
        </p:spPr>
        <p:txBody>
          <a:bodyPr wrap="square" rtlCol="0">
            <a:spAutoFit/>
          </a:bodyPr>
          <a:lstStyle/>
          <a:p>
            <a:pPr>
              <a:lnSpc>
                <a:spcPct val="150000"/>
              </a:lnSpc>
            </a:pPr>
            <a:r>
              <a:rPr lang="en-US" dirty="0"/>
              <a:t>Lessees face these possible problems: </a:t>
            </a:r>
          </a:p>
          <a:p>
            <a:pPr>
              <a:lnSpc>
                <a:spcPct val="150000"/>
              </a:lnSpc>
            </a:pPr>
            <a:r>
              <a:rPr lang="en-US" dirty="0"/>
              <a:t>▶▶ There may be inflexibility as to the hours they must be open and the operating style. </a:t>
            </a:r>
          </a:p>
          <a:p>
            <a:pPr>
              <a:lnSpc>
                <a:spcPct val="150000"/>
              </a:lnSpc>
            </a:pPr>
            <a:r>
              <a:rPr lang="en-US" dirty="0"/>
              <a:t>▶▶ The goods/service lines are usually restricted. </a:t>
            </a:r>
          </a:p>
          <a:p>
            <a:pPr>
              <a:lnSpc>
                <a:spcPct val="150000"/>
              </a:lnSpc>
            </a:pPr>
            <a:r>
              <a:rPr lang="en-US" dirty="0"/>
              <a:t>▶▶ If they are successful, stores may raise rent or not renew leases when they expire.</a:t>
            </a:r>
          </a:p>
          <a:p>
            <a:pPr>
              <a:lnSpc>
                <a:spcPct val="150000"/>
              </a:lnSpc>
            </a:pPr>
            <a:r>
              <a:rPr lang="en-US" dirty="0"/>
              <a:t> ▶▶ In-store locations may not generate the sales expected.</a:t>
            </a:r>
          </a:p>
        </p:txBody>
      </p:sp>
      <p:sp>
        <p:nvSpPr>
          <p:cNvPr id="5" name="TextBox 4"/>
          <p:cNvSpPr txBox="1"/>
          <p:nvPr/>
        </p:nvSpPr>
        <p:spPr>
          <a:xfrm>
            <a:off x="2898071" y="2519045"/>
            <a:ext cx="3266422" cy="338554"/>
          </a:xfrm>
          <a:prstGeom prst="rect">
            <a:avLst/>
          </a:prstGeom>
          <a:solidFill>
            <a:schemeClr val="accent1">
              <a:lumMod val="40000"/>
              <a:lumOff val="60000"/>
            </a:schemeClr>
          </a:solidFill>
        </p:spPr>
        <p:txBody>
          <a:bodyPr wrap="square" rtlCol="0">
            <a:spAutoFit/>
          </a:bodyPr>
          <a:lstStyle/>
          <a:p>
            <a:pPr algn="ctr"/>
            <a:r>
              <a:rPr lang="en-US" sz="1600" b="1" dirty="0">
                <a:solidFill>
                  <a:schemeClr val="tx1"/>
                </a:solidFill>
              </a:rPr>
              <a:t>Vertical system</a:t>
            </a:r>
          </a:p>
        </p:txBody>
      </p:sp>
      <p:sp>
        <p:nvSpPr>
          <p:cNvPr id="8" name="TextBox 7"/>
          <p:cNvSpPr txBox="1"/>
          <p:nvPr/>
        </p:nvSpPr>
        <p:spPr>
          <a:xfrm>
            <a:off x="796626" y="3001437"/>
            <a:ext cx="8059698" cy="1061829"/>
          </a:xfrm>
          <a:prstGeom prst="rect">
            <a:avLst/>
          </a:prstGeom>
          <a:noFill/>
        </p:spPr>
        <p:txBody>
          <a:bodyPr wrap="square" rtlCol="0">
            <a:spAutoFit/>
          </a:bodyPr>
          <a:lstStyle/>
          <a:p>
            <a:pPr>
              <a:lnSpc>
                <a:spcPct val="150000"/>
              </a:lnSpc>
            </a:pPr>
            <a:r>
              <a:rPr lang="en-US" dirty="0"/>
              <a:t>A vertical marketing system consists of all the levels of independently owned businesses along a channel of distribution. Goods and services are normally distributed through one of these systems: independent, partially integrated, and fully integrated.</a:t>
            </a:r>
          </a:p>
        </p:txBody>
      </p:sp>
    </p:spTree>
    <p:extLst>
      <p:ext uri="{BB962C8B-B14F-4D97-AF65-F5344CB8AC3E}">
        <p14:creationId xmlns:p14="http://schemas.microsoft.com/office/powerpoint/2010/main" val="92379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0"/>
            <a:ext cx="6248400" cy="5162550"/>
          </a:xfrm>
          <a:prstGeom prst="rect">
            <a:avLst/>
          </a:prstGeom>
        </p:spPr>
      </p:pic>
      <p:sp>
        <p:nvSpPr>
          <p:cNvPr id="4" name="TextBox 3"/>
          <p:cNvSpPr txBox="1"/>
          <p:nvPr/>
        </p:nvSpPr>
        <p:spPr>
          <a:xfrm>
            <a:off x="523982" y="1541124"/>
            <a:ext cx="2188396" cy="738664"/>
          </a:xfrm>
          <a:prstGeom prst="rect">
            <a:avLst/>
          </a:prstGeom>
          <a:noFill/>
        </p:spPr>
        <p:txBody>
          <a:bodyPr wrap="square" rtlCol="0">
            <a:spAutoFit/>
          </a:bodyPr>
          <a:lstStyle/>
          <a:p>
            <a:r>
              <a:rPr lang="en-US" dirty="0">
                <a:solidFill>
                  <a:schemeClr val="tx1"/>
                </a:solidFill>
              </a:rPr>
              <a:t>Vertical Marketing Systems: Functions and Ownership</a:t>
            </a:r>
          </a:p>
        </p:txBody>
      </p:sp>
    </p:spTree>
    <p:extLst>
      <p:ext uri="{BB962C8B-B14F-4D97-AF65-F5344CB8AC3E}">
        <p14:creationId xmlns:p14="http://schemas.microsoft.com/office/powerpoint/2010/main" val="119689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4140" y="339048"/>
            <a:ext cx="6215865" cy="400110"/>
          </a:xfrm>
          <a:prstGeom prst="rect">
            <a:avLst/>
          </a:prstGeom>
          <a:noFill/>
        </p:spPr>
        <p:txBody>
          <a:bodyPr wrap="square" rtlCol="0">
            <a:spAutoFit/>
          </a:bodyPr>
          <a:lstStyle/>
          <a:p>
            <a:r>
              <a:rPr lang="en-US" sz="2000" b="1" dirty="0"/>
              <a:t>Sherwin-Williams’ Dual Vertical Marketing System</a:t>
            </a:r>
          </a:p>
        </p:txBody>
      </p:sp>
      <p:pic>
        <p:nvPicPr>
          <p:cNvPr id="3" name="Picture 2" descr="fig0409"/>
          <p:cNvPicPr>
            <a:picLocks noGrp="1" noChangeAspect="1" noChangeArrowheads="1"/>
          </p:cNvPicPr>
          <p:nvPr/>
        </p:nvPicPr>
        <p:blipFill>
          <a:blip r:embed="rId2">
            <a:extLst>
              <a:ext uri="{28A0092B-C50C-407E-A947-70E740481C1C}">
                <a14:useLocalDpi xmlns:a14="http://schemas.microsoft.com/office/drawing/2010/main" val="0"/>
              </a:ext>
            </a:extLst>
          </a:blip>
          <a:srcRect l="2000" r="3000" b="3448"/>
          <a:stretch>
            <a:fillRect/>
          </a:stretch>
        </p:blipFill>
        <p:spPr bwMode="auto">
          <a:xfrm>
            <a:off x="1460000" y="872836"/>
            <a:ext cx="6604143" cy="4032003"/>
          </a:xfrm>
          <a:prstGeom prst="rect">
            <a:avLst/>
          </a:prstGeom>
          <a:noFill/>
          <a:ln w="15875">
            <a:solidFill>
              <a:srgbClr val="99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5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10328" y="102742"/>
            <a:ext cx="3390472" cy="4006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Consumer cooperative</a:t>
            </a:r>
          </a:p>
        </p:txBody>
      </p:sp>
      <p:sp>
        <p:nvSpPr>
          <p:cNvPr id="3" name="TextBox 2"/>
          <p:cNvSpPr txBox="1"/>
          <p:nvPr/>
        </p:nvSpPr>
        <p:spPr>
          <a:xfrm>
            <a:off x="482884" y="924674"/>
            <a:ext cx="8106311" cy="2031325"/>
          </a:xfrm>
          <a:prstGeom prst="rect">
            <a:avLst/>
          </a:prstGeom>
          <a:noFill/>
        </p:spPr>
        <p:txBody>
          <a:bodyPr wrap="square" rtlCol="0">
            <a:spAutoFit/>
          </a:bodyPr>
          <a:lstStyle/>
          <a:p>
            <a:pPr algn="just">
              <a:lnSpc>
                <a:spcPct val="150000"/>
              </a:lnSpc>
            </a:pPr>
            <a:r>
              <a:rPr lang="en-US" dirty="0"/>
              <a:t>A consumer cooperative is a retail firm owned by its customer members. A group of consumers invests, elects officers, manages operations, and shares the profits or savings that accrue.13 In the United States, there are several thousand such cooperatives, from small buying clubs to Recreational Equipment Inc. (REI), with $2.5 billion in annual sales. Consumer cooperatives have been most popular in food retailing. Yet, the 500 or so U.S. food cooperatives account for less than 1 percent of total grocery sales.</a:t>
            </a:r>
          </a:p>
        </p:txBody>
      </p:sp>
    </p:spTree>
    <p:extLst>
      <p:ext uri="{BB962C8B-B14F-4D97-AF65-F5344CB8AC3E}">
        <p14:creationId xmlns:p14="http://schemas.microsoft.com/office/powerpoint/2010/main" val="405185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3331" y="1623317"/>
            <a:ext cx="4952144" cy="954107"/>
          </a:xfrm>
          <a:prstGeom prst="rect">
            <a:avLst/>
          </a:prstGeom>
          <a:noFill/>
        </p:spPr>
        <p:txBody>
          <a:bodyPr wrap="square" rtlCol="0">
            <a:spAutoFit/>
          </a:bodyPr>
          <a:lstStyle/>
          <a:p>
            <a:r>
              <a:rPr lang="en-US" sz="2800" b="1" dirty="0"/>
              <a:t>Retail Institutions by Store-Based Strategy Mix.</a:t>
            </a:r>
          </a:p>
        </p:txBody>
      </p:sp>
    </p:spTree>
    <p:extLst>
      <p:ext uri="{BB962C8B-B14F-4D97-AF65-F5344CB8AC3E}">
        <p14:creationId xmlns:p14="http://schemas.microsoft.com/office/powerpoint/2010/main" val="216119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6346" y="82194"/>
            <a:ext cx="3863083" cy="785343"/>
          </a:xfrm>
          <a:prstGeom prst="rect">
            <a:avLst/>
          </a:prstGeom>
          <a:noFill/>
        </p:spPr>
        <p:txBody>
          <a:bodyPr wrap="square" rtlCol="0">
            <a:spAutoFit/>
          </a:bodyPr>
          <a:lstStyle/>
          <a:p>
            <a:pPr algn="ctr">
              <a:lnSpc>
                <a:spcPct val="150000"/>
              </a:lnSpc>
            </a:pPr>
            <a:r>
              <a:rPr lang="en-US" sz="1600" b="1" dirty="0"/>
              <a:t>CONSIDERATIONS IN PLANNING A RETAIL STRATEGY MIX </a:t>
            </a:r>
            <a:endParaRPr lang="en-US" sz="1600" b="1" dirty="0">
              <a:solidFill>
                <a:schemeClr val="tx1"/>
              </a:solidFill>
            </a:endParaRPr>
          </a:p>
        </p:txBody>
      </p:sp>
      <p:sp>
        <p:nvSpPr>
          <p:cNvPr id="6" name="TextBox 5"/>
          <p:cNvSpPr txBox="1"/>
          <p:nvPr/>
        </p:nvSpPr>
        <p:spPr>
          <a:xfrm>
            <a:off x="554805" y="1011375"/>
            <a:ext cx="8445358" cy="3000821"/>
          </a:xfrm>
          <a:prstGeom prst="rect">
            <a:avLst/>
          </a:prstGeom>
          <a:noFill/>
        </p:spPr>
        <p:txBody>
          <a:bodyPr wrap="square" rtlCol="0">
            <a:spAutoFit/>
          </a:bodyPr>
          <a:lstStyle/>
          <a:p>
            <a:pPr>
              <a:lnSpc>
                <a:spcPct val="150000"/>
              </a:lnSpc>
            </a:pPr>
            <a:r>
              <a:rPr lang="en-US" dirty="0"/>
              <a:t>▶ Be price-oriented and cost-efficient to attract price-sensitive shoppers. </a:t>
            </a:r>
          </a:p>
          <a:p>
            <a:pPr>
              <a:lnSpc>
                <a:spcPct val="150000"/>
              </a:lnSpc>
            </a:pPr>
            <a:r>
              <a:rPr lang="en-US" dirty="0"/>
              <a:t>▶▶ Be upscale to attract full-service, status-conscious consumers. </a:t>
            </a:r>
          </a:p>
          <a:p>
            <a:pPr>
              <a:lnSpc>
                <a:spcPct val="150000"/>
              </a:lnSpc>
            </a:pPr>
            <a:r>
              <a:rPr lang="en-US" dirty="0"/>
              <a:t>▶▶ Be convenient to attract those consumers who want shopping ease, nearby locations, or extended hours. </a:t>
            </a:r>
          </a:p>
          <a:p>
            <a:pPr>
              <a:lnSpc>
                <a:spcPct val="150000"/>
              </a:lnSpc>
            </a:pPr>
            <a:r>
              <a:rPr lang="en-US" dirty="0"/>
              <a:t>▶▶ Offer a dominant assortment in the product lines carried to appeal to customers interested in variety and in-store shopping comparisons. </a:t>
            </a:r>
          </a:p>
          <a:p>
            <a:pPr>
              <a:lnSpc>
                <a:spcPct val="150000"/>
              </a:lnSpc>
            </a:pPr>
            <a:r>
              <a:rPr lang="en-US" dirty="0"/>
              <a:t>▶▶ Offer superior customer service to attract those frustrated by the decline in retail service. </a:t>
            </a:r>
          </a:p>
          <a:p>
            <a:pPr>
              <a:lnSpc>
                <a:spcPct val="150000"/>
              </a:lnSpc>
            </a:pPr>
            <a:r>
              <a:rPr lang="en-US" dirty="0"/>
              <a:t>▶▶ Be innovative or exclusive and provide a unique way of operating (such as kiosks at airports) or carry products/brands not stocked by others to reach people who are innovators or bored.</a:t>
            </a:r>
          </a:p>
        </p:txBody>
      </p:sp>
    </p:spTree>
    <p:extLst>
      <p:ext uri="{BB962C8B-B14F-4D97-AF65-F5344CB8AC3E}">
        <p14:creationId xmlns:p14="http://schemas.microsoft.com/office/powerpoint/2010/main" val="243834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59" y="164969"/>
            <a:ext cx="3226087" cy="728443"/>
          </a:xfrm>
          <a:solidFill>
            <a:srgbClr val="00B0F0"/>
          </a:solidFill>
        </p:spPr>
        <p:txBody>
          <a:bodyPr/>
          <a:lstStyle/>
          <a:p>
            <a:r>
              <a:rPr lang="en-US" sz="1800" dirty="0">
                <a:latin typeface="+mn-lt"/>
              </a:rPr>
              <a:t>Retail Institution By Ownership</a:t>
            </a:r>
          </a:p>
        </p:txBody>
      </p:sp>
      <p:pic>
        <p:nvPicPr>
          <p:cNvPr id="5" name="Picture 4"/>
          <p:cNvPicPr>
            <a:picLocks noChangeAspect="1"/>
          </p:cNvPicPr>
          <p:nvPr/>
        </p:nvPicPr>
        <p:blipFill rotWithShape="1">
          <a:blip r:embed="rId2"/>
          <a:srcRect l="3385" t="3672" r="6452"/>
          <a:stretch/>
        </p:blipFill>
        <p:spPr>
          <a:xfrm>
            <a:off x="4006922" y="0"/>
            <a:ext cx="5137078" cy="5119741"/>
          </a:xfrm>
          <a:prstGeom prst="rect">
            <a:avLst/>
          </a:prstGeom>
        </p:spPr>
      </p:pic>
      <p:sp>
        <p:nvSpPr>
          <p:cNvPr id="7" name="TextBox 6"/>
          <p:cNvSpPr txBox="1"/>
          <p:nvPr/>
        </p:nvSpPr>
        <p:spPr>
          <a:xfrm>
            <a:off x="292811" y="1400593"/>
            <a:ext cx="3195263" cy="1668214"/>
          </a:xfrm>
          <a:prstGeom prst="rect">
            <a:avLst/>
          </a:prstGeom>
          <a:noFill/>
        </p:spPr>
        <p:txBody>
          <a:bodyPr wrap="square" rtlCol="0">
            <a:spAutoFit/>
          </a:bodyPr>
          <a:lstStyle/>
          <a:p>
            <a:pPr>
              <a:lnSpc>
                <a:spcPct val="150000"/>
              </a:lnSpc>
            </a:pPr>
            <a:r>
              <a:rPr lang="en-US" dirty="0"/>
              <a:t>Retail firms may be independently owned, chain-owned, franchisee-operated, leased departments, owned by manufacturers or wholesalers, or consumer-owned.</a:t>
            </a:r>
          </a:p>
        </p:txBody>
      </p:sp>
    </p:spTree>
    <p:extLst>
      <p:ext uri="{BB962C8B-B14F-4D97-AF65-F5344CB8AC3E}">
        <p14:creationId xmlns:p14="http://schemas.microsoft.com/office/powerpoint/2010/main" val="99962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128" y="924182"/>
            <a:ext cx="3071973" cy="338554"/>
          </a:xfrm>
          <a:prstGeom prst="rect">
            <a:avLst/>
          </a:prstGeom>
          <a:solidFill>
            <a:schemeClr val="accent1">
              <a:lumMod val="40000"/>
              <a:lumOff val="60000"/>
            </a:schemeClr>
          </a:solidFill>
        </p:spPr>
        <p:txBody>
          <a:bodyPr wrap="square" rtlCol="0">
            <a:spAutoFit/>
          </a:bodyPr>
          <a:lstStyle/>
          <a:p>
            <a:pPr algn="ctr"/>
            <a:r>
              <a:rPr lang="en-US" sz="1600" b="1" dirty="0"/>
              <a:t>The Wheel of Retailing</a:t>
            </a:r>
          </a:p>
        </p:txBody>
      </p:sp>
      <p:sp>
        <p:nvSpPr>
          <p:cNvPr id="3" name="TextBox 2"/>
          <p:cNvSpPr txBox="1"/>
          <p:nvPr/>
        </p:nvSpPr>
        <p:spPr>
          <a:xfrm>
            <a:off x="267128" y="1695236"/>
            <a:ext cx="3256910" cy="1384995"/>
          </a:xfrm>
          <a:prstGeom prst="rect">
            <a:avLst/>
          </a:prstGeom>
          <a:noFill/>
        </p:spPr>
        <p:txBody>
          <a:bodyPr wrap="square" rtlCol="0">
            <a:spAutoFit/>
          </a:bodyPr>
          <a:lstStyle/>
          <a:p>
            <a:pPr>
              <a:lnSpc>
                <a:spcPct val="150000"/>
              </a:lnSpc>
            </a:pPr>
            <a:r>
              <a:rPr lang="en-US" dirty="0"/>
              <a:t>As a low-end retailer upgrades its strategy to increase sales and profit margins, a new form of discounter takes its place.</a:t>
            </a:r>
          </a:p>
        </p:txBody>
      </p:sp>
      <p:pic>
        <p:nvPicPr>
          <p:cNvPr id="4" name="Picture 3"/>
          <p:cNvPicPr>
            <a:picLocks noChangeAspect="1"/>
          </p:cNvPicPr>
          <p:nvPr/>
        </p:nvPicPr>
        <p:blipFill>
          <a:blip r:embed="rId2"/>
          <a:stretch>
            <a:fillRect/>
          </a:stretch>
        </p:blipFill>
        <p:spPr>
          <a:xfrm>
            <a:off x="3606954" y="739740"/>
            <a:ext cx="5537046" cy="3852809"/>
          </a:xfrm>
          <a:prstGeom prst="rect">
            <a:avLst/>
          </a:prstGeom>
        </p:spPr>
      </p:pic>
    </p:spTree>
    <p:extLst>
      <p:ext uri="{BB962C8B-B14F-4D97-AF65-F5344CB8AC3E}">
        <p14:creationId xmlns:p14="http://schemas.microsoft.com/office/powerpoint/2010/main" val="211989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7586" y="0"/>
            <a:ext cx="6143947" cy="5024063"/>
          </a:xfrm>
          <a:prstGeom prst="rect">
            <a:avLst/>
          </a:prstGeom>
        </p:spPr>
      </p:pic>
      <p:sp>
        <p:nvSpPr>
          <p:cNvPr id="3" name="TextBox 2"/>
          <p:cNvSpPr txBox="1"/>
          <p:nvPr/>
        </p:nvSpPr>
        <p:spPr>
          <a:xfrm>
            <a:off x="523982" y="1797978"/>
            <a:ext cx="1972638" cy="646331"/>
          </a:xfrm>
          <a:prstGeom prst="rect">
            <a:avLst/>
          </a:prstGeom>
          <a:noFill/>
        </p:spPr>
        <p:txBody>
          <a:bodyPr wrap="square" rtlCol="0">
            <a:spAutoFit/>
          </a:bodyPr>
          <a:lstStyle/>
          <a:p>
            <a:r>
              <a:rPr lang="en-US" sz="1800" dirty="0">
                <a:solidFill>
                  <a:schemeClr val="tx1"/>
                </a:solidFill>
              </a:rPr>
              <a:t>Retail Strategy Alternatives</a:t>
            </a:r>
          </a:p>
        </p:txBody>
      </p:sp>
    </p:spTree>
    <p:extLst>
      <p:ext uri="{BB962C8B-B14F-4D97-AF65-F5344CB8AC3E}">
        <p14:creationId xmlns:p14="http://schemas.microsoft.com/office/powerpoint/2010/main" val="89997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56908" y="205483"/>
            <a:ext cx="2938409" cy="3493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Scrambled merchandising</a:t>
            </a:r>
          </a:p>
        </p:txBody>
      </p:sp>
      <p:sp>
        <p:nvSpPr>
          <p:cNvPr id="4" name="TextBox 3"/>
          <p:cNvSpPr txBox="1"/>
          <p:nvPr/>
        </p:nvSpPr>
        <p:spPr>
          <a:xfrm>
            <a:off x="462337" y="554804"/>
            <a:ext cx="8527550" cy="1345048"/>
          </a:xfrm>
          <a:prstGeom prst="rect">
            <a:avLst/>
          </a:prstGeom>
          <a:noFill/>
        </p:spPr>
        <p:txBody>
          <a:bodyPr wrap="square" rtlCol="0">
            <a:spAutoFit/>
          </a:bodyPr>
          <a:lstStyle/>
          <a:p>
            <a:pPr algn="just">
              <a:lnSpc>
                <a:spcPct val="150000"/>
              </a:lnSpc>
            </a:pPr>
            <a:r>
              <a:rPr lang="en-US" dirty="0"/>
              <a:t>Whereas the wheel of retailing focuses on product quality, prices, and customer service, scrambled merchandising involves a retailer increasing its width of assortment (the number of different product lines carried). Scrambled merchandising occurs when a retailer adds goods and services that may be unrelated to each other and to the firm’s original business</a:t>
            </a:r>
          </a:p>
        </p:txBody>
      </p:sp>
      <p:pic>
        <p:nvPicPr>
          <p:cNvPr id="5" name="Picture 4"/>
          <p:cNvPicPr>
            <a:picLocks noChangeAspect="1"/>
          </p:cNvPicPr>
          <p:nvPr/>
        </p:nvPicPr>
        <p:blipFill>
          <a:blip r:embed="rId2"/>
          <a:stretch>
            <a:fillRect/>
          </a:stretch>
        </p:blipFill>
        <p:spPr>
          <a:xfrm>
            <a:off x="548865" y="2094752"/>
            <a:ext cx="3114675" cy="2762250"/>
          </a:xfrm>
          <a:prstGeom prst="rect">
            <a:avLst/>
          </a:prstGeom>
        </p:spPr>
      </p:pic>
      <p:pic>
        <p:nvPicPr>
          <p:cNvPr id="6" name="Picture 5"/>
          <p:cNvPicPr>
            <a:picLocks noChangeAspect="1"/>
          </p:cNvPicPr>
          <p:nvPr/>
        </p:nvPicPr>
        <p:blipFill rotWithShape="1">
          <a:blip r:embed="rId3"/>
          <a:srcRect l="5926" t="2682" r="2156" b="6754"/>
          <a:stretch/>
        </p:blipFill>
        <p:spPr>
          <a:xfrm>
            <a:off x="5116531" y="1705510"/>
            <a:ext cx="4027470" cy="3437990"/>
          </a:xfrm>
          <a:prstGeom prst="rect">
            <a:avLst/>
          </a:prstGeom>
        </p:spPr>
      </p:pic>
    </p:spTree>
    <p:extLst>
      <p:ext uri="{BB962C8B-B14F-4D97-AF65-F5344CB8AC3E}">
        <p14:creationId xmlns:p14="http://schemas.microsoft.com/office/powerpoint/2010/main" val="223284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73" y="1993188"/>
            <a:ext cx="2753474" cy="421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 Retail Life Cycle</a:t>
            </a:r>
          </a:p>
        </p:txBody>
      </p:sp>
      <p:pic>
        <p:nvPicPr>
          <p:cNvPr id="3" name="Picture 2"/>
          <p:cNvPicPr>
            <a:picLocks noChangeAspect="1"/>
          </p:cNvPicPr>
          <p:nvPr/>
        </p:nvPicPr>
        <p:blipFill>
          <a:blip r:embed="rId2"/>
          <a:stretch>
            <a:fillRect/>
          </a:stretch>
        </p:blipFill>
        <p:spPr>
          <a:xfrm>
            <a:off x="3257550" y="0"/>
            <a:ext cx="5886450" cy="5076825"/>
          </a:xfrm>
          <a:prstGeom prst="rect">
            <a:avLst/>
          </a:prstGeom>
        </p:spPr>
      </p:pic>
    </p:spTree>
    <p:extLst>
      <p:ext uri="{BB962C8B-B14F-4D97-AF65-F5344CB8AC3E}">
        <p14:creationId xmlns:p14="http://schemas.microsoft.com/office/powerpoint/2010/main" val="313526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4140" y="236307"/>
            <a:ext cx="5167901" cy="369332"/>
          </a:xfrm>
          <a:prstGeom prst="rect">
            <a:avLst/>
          </a:prstGeom>
          <a:solidFill>
            <a:schemeClr val="accent1">
              <a:lumMod val="40000"/>
              <a:lumOff val="60000"/>
            </a:schemeClr>
          </a:solidFill>
        </p:spPr>
        <p:txBody>
          <a:bodyPr wrap="square" rtlCol="0">
            <a:spAutoFit/>
          </a:bodyPr>
          <a:lstStyle/>
          <a:p>
            <a:pPr algn="ctr"/>
            <a:r>
              <a:rPr lang="en-US" sz="1800" b="1" dirty="0"/>
              <a:t>How Retail Institutions Are Evolving</a:t>
            </a:r>
          </a:p>
        </p:txBody>
      </p:sp>
      <p:sp>
        <p:nvSpPr>
          <p:cNvPr id="3" name="TextBox 2"/>
          <p:cNvSpPr txBox="1"/>
          <p:nvPr/>
        </p:nvSpPr>
        <p:spPr>
          <a:xfrm>
            <a:off x="1032552" y="811659"/>
            <a:ext cx="7253556" cy="4001095"/>
          </a:xfrm>
          <a:prstGeom prst="rect">
            <a:avLst/>
          </a:prstGeom>
          <a:noFill/>
        </p:spPr>
        <p:txBody>
          <a:bodyPr wrap="square" rtlCol="0">
            <a:spAutoFit/>
          </a:bodyPr>
          <a:lstStyle/>
          <a:p>
            <a:pPr marL="1147763" lvl="1" indent="-565150">
              <a:lnSpc>
                <a:spcPct val="150000"/>
              </a:lnSpc>
              <a:buClr>
                <a:srgbClr val="6600CC"/>
              </a:buClr>
              <a:buFont typeface="Wingdings" panose="05000000000000000000" pitchFamily="2" charset="2"/>
              <a:buChar char="¯"/>
            </a:pPr>
            <a:r>
              <a:rPr lang="en-US" sz="1600" dirty="0">
                <a:solidFill>
                  <a:schemeClr val="tx1"/>
                </a:solidFill>
              </a:rPr>
              <a:t>Mergers, Diversification, Downsizing</a:t>
            </a:r>
          </a:p>
          <a:p>
            <a:pPr marL="1147763" lvl="1" indent="-565150">
              <a:lnSpc>
                <a:spcPct val="150000"/>
              </a:lnSpc>
              <a:buClr>
                <a:srgbClr val="6600CC"/>
              </a:buClr>
              <a:buFont typeface="Wingdings" panose="05000000000000000000" pitchFamily="2" charset="2"/>
              <a:buChar char="¯"/>
            </a:pPr>
            <a:r>
              <a:rPr lang="en-US" sz="1600" dirty="0">
                <a:solidFill>
                  <a:schemeClr val="tx1"/>
                </a:solidFill>
              </a:rPr>
              <a:t>Cost-Containment and Value-Driven Retailing through:</a:t>
            </a:r>
          </a:p>
          <a:p>
            <a:pPr marL="1147763" lvl="1" indent="-565150">
              <a:lnSpc>
                <a:spcPct val="150000"/>
              </a:lnSpc>
              <a:buClr>
                <a:srgbClr val="6600CC"/>
              </a:buClr>
              <a:buFont typeface="Wingdings" panose="05000000000000000000" pitchFamily="2" charset="2"/>
              <a:buNone/>
            </a:pPr>
            <a:r>
              <a:rPr lang="en-US" sz="1600" dirty="0">
                <a:solidFill>
                  <a:schemeClr val="tx1"/>
                </a:solidFill>
              </a:rPr>
              <a:t>- holding down initial investment</a:t>
            </a:r>
          </a:p>
          <a:p>
            <a:pPr marL="1147763" lvl="1" indent="-565150">
              <a:lnSpc>
                <a:spcPct val="150000"/>
              </a:lnSpc>
              <a:buClr>
                <a:srgbClr val="6600CC"/>
              </a:buClr>
              <a:buFontTx/>
              <a:buChar char="-"/>
            </a:pPr>
            <a:r>
              <a:rPr lang="en-US" sz="1600" dirty="0">
                <a:solidFill>
                  <a:schemeClr val="tx1"/>
                </a:solidFill>
              </a:rPr>
              <a:t>Operating costs</a:t>
            </a:r>
          </a:p>
          <a:p>
            <a:pPr marL="1147763" lvl="1" indent="-565150">
              <a:lnSpc>
                <a:spcPct val="150000"/>
              </a:lnSpc>
              <a:buClr>
                <a:srgbClr val="6600CC"/>
              </a:buClr>
              <a:buFontTx/>
              <a:buNone/>
            </a:pPr>
            <a:r>
              <a:rPr lang="en-US" sz="1600" dirty="0">
                <a:solidFill>
                  <a:schemeClr val="tx1"/>
                </a:solidFill>
              </a:rPr>
              <a:t>Cost commitment could achieved through:</a:t>
            </a:r>
          </a:p>
          <a:p>
            <a:pPr marL="1147763" lvl="1" indent="-565150">
              <a:lnSpc>
                <a:spcPct val="150000"/>
              </a:lnSpc>
              <a:buClr>
                <a:srgbClr val="6600CC"/>
              </a:buClr>
              <a:buFontTx/>
              <a:buChar char="•"/>
            </a:pPr>
            <a:r>
              <a:rPr lang="en-US" sz="1600" dirty="0">
                <a:solidFill>
                  <a:schemeClr val="tx1"/>
                </a:solidFill>
              </a:rPr>
              <a:t>Standardized operating procedures ,layout and size of store</a:t>
            </a:r>
          </a:p>
          <a:p>
            <a:pPr marL="1147763" lvl="1" indent="-565150">
              <a:lnSpc>
                <a:spcPct val="150000"/>
              </a:lnSpc>
              <a:buClr>
                <a:srgbClr val="6600CC"/>
              </a:buClr>
              <a:buFontTx/>
              <a:buChar char="•"/>
            </a:pPr>
            <a:r>
              <a:rPr lang="en-US" sz="1600" dirty="0">
                <a:solidFill>
                  <a:schemeClr val="tx1"/>
                </a:solidFill>
              </a:rPr>
              <a:t>Using secondary location </a:t>
            </a:r>
          </a:p>
          <a:p>
            <a:pPr marL="1147763" lvl="1" indent="-565150">
              <a:lnSpc>
                <a:spcPct val="150000"/>
              </a:lnSpc>
              <a:buClr>
                <a:srgbClr val="6600CC"/>
              </a:buClr>
              <a:buFontTx/>
              <a:buChar char="•"/>
            </a:pPr>
            <a:r>
              <a:rPr lang="en-US" sz="1600" dirty="0">
                <a:solidFill>
                  <a:schemeClr val="tx1"/>
                </a:solidFill>
              </a:rPr>
              <a:t>Buying refurbished equipment's</a:t>
            </a:r>
          </a:p>
          <a:p>
            <a:pPr marL="1147763" lvl="1" indent="-565150">
              <a:lnSpc>
                <a:spcPct val="150000"/>
              </a:lnSpc>
              <a:buClr>
                <a:srgbClr val="6600CC"/>
              </a:buClr>
              <a:buFontTx/>
              <a:buChar char="•"/>
            </a:pPr>
            <a:r>
              <a:rPr lang="en-US" sz="1600" dirty="0">
                <a:solidFill>
                  <a:schemeClr val="tx1"/>
                </a:solidFill>
              </a:rPr>
              <a:t>Using inexpensive construction materials</a:t>
            </a:r>
          </a:p>
          <a:p>
            <a:pPr marL="1147763" lvl="1" indent="-565150">
              <a:lnSpc>
                <a:spcPct val="150000"/>
              </a:lnSpc>
              <a:buClr>
                <a:srgbClr val="6600CC"/>
              </a:buClr>
              <a:buFontTx/>
              <a:buChar char="•"/>
            </a:pPr>
            <a:r>
              <a:rPr lang="en-US" sz="1600" dirty="0">
                <a:solidFill>
                  <a:schemeClr val="tx1"/>
                </a:solidFill>
              </a:rPr>
              <a:t>Placing stores in smaller communities</a:t>
            </a:r>
          </a:p>
          <a:p>
            <a:endParaRPr lang="en-US" dirty="0"/>
          </a:p>
        </p:txBody>
      </p:sp>
    </p:spTree>
    <p:extLst>
      <p:ext uri="{BB962C8B-B14F-4D97-AF65-F5344CB8AC3E}">
        <p14:creationId xmlns:p14="http://schemas.microsoft.com/office/powerpoint/2010/main" val="232176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070" y="277403"/>
            <a:ext cx="5229548" cy="400110"/>
          </a:xfrm>
          <a:prstGeom prst="rect">
            <a:avLst/>
          </a:prstGeom>
          <a:solidFill>
            <a:srgbClr val="00B0F0"/>
          </a:solidFill>
        </p:spPr>
        <p:txBody>
          <a:bodyPr wrap="square" rtlCol="0">
            <a:spAutoFit/>
          </a:bodyPr>
          <a:lstStyle/>
          <a:p>
            <a:r>
              <a:rPr lang="en-US" sz="2000" b="1" dirty="0"/>
              <a:t>Mergers, Diversification, and Downsizing</a:t>
            </a:r>
          </a:p>
        </p:txBody>
      </p:sp>
      <p:sp>
        <p:nvSpPr>
          <p:cNvPr id="3" name="Rectangle 3"/>
          <p:cNvSpPr txBox="1">
            <a:spLocks noChangeArrowheads="1"/>
          </p:cNvSpPr>
          <p:nvPr/>
        </p:nvSpPr>
        <p:spPr>
          <a:xfrm>
            <a:off x="627578" y="1116458"/>
            <a:ext cx="8155968" cy="31781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Clr>
                <a:srgbClr val="6600CC"/>
              </a:buClr>
              <a:buFont typeface="Wingdings" panose="05000000000000000000" pitchFamily="2" charset="2"/>
              <a:buChar char="¯"/>
            </a:pPr>
            <a:r>
              <a:rPr lang="en-US" sz="2000" b="1" i="1" dirty="0"/>
              <a:t>Mergers:</a:t>
            </a:r>
            <a:r>
              <a:rPr lang="en-US" sz="2000" dirty="0"/>
              <a:t> combination of separately owned firms (e.g., Movie Gallery and Hollywood Entertainment)</a:t>
            </a:r>
          </a:p>
          <a:p>
            <a:pPr>
              <a:lnSpc>
                <a:spcPct val="150000"/>
              </a:lnSpc>
              <a:buClr>
                <a:srgbClr val="6600CC"/>
              </a:buClr>
              <a:buFont typeface="Wingdings" panose="05000000000000000000" pitchFamily="2" charset="2"/>
              <a:buChar char="¯"/>
            </a:pPr>
            <a:r>
              <a:rPr lang="en-US" sz="2000" b="1" i="1" dirty="0"/>
              <a:t>Diversification:</a:t>
            </a:r>
            <a:r>
              <a:rPr lang="en-US" sz="2000" dirty="0"/>
              <a:t> retailers become active in businesses outside their normal operations (e.g., Limited Brands)</a:t>
            </a:r>
          </a:p>
          <a:p>
            <a:pPr>
              <a:lnSpc>
                <a:spcPct val="150000"/>
              </a:lnSpc>
              <a:buClr>
                <a:srgbClr val="6600CC"/>
              </a:buClr>
              <a:buFont typeface="Wingdings" panose="05000000000000000000" pitchFamily="2" charset="2"/>
              <a:buChar char="¯"/>
            </a:pPr>
            <a:r>
              <a:rPr lang="en-US" sz="2000" b="1" i="1" dirty="0"/>
              <a:t>Downsizing:</a:t>
            </a:r>
            <a:r>
              <a:rPr lang="en-US" sz="2000" dirty="0"/>
              <a:t> unprofitable stores are closed or divisions are sold off (e.g., Kmart)</a:t>
            </a:r>
          </a:p>
        </p:txBody>
      </p:sp>
    </p:spTree>
    <p:extLst>
      <p:ext uri="{BB962C8B-B14F-4D97-AF65-F5344CB8AC3E}">
        <p14:creationId xmlns:p14="http://schemas.microsoft.com/office/powerpoint/2010/main" val="284039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linds(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linds(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linds(horizontal)">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5380" y="164386"/>
            <a:ext cx="5784350" cy="461665"/>
          </a:xfrm>
          <a:prstGeom prst="rect">
            <a:avLst/>
          </a:prstGeom>
          <a:noFill/>
        </p:spPr>
        <p:txBody>
          <a:bodyPr wrap="square" rtlCol="0">
            <a:spAutoFit/>
          </a:bodyPr>
          <a:lstStyle/>
          <a:p>
            <a:r>
              <a:rPr lang="en-US" sz="2400" b="1" dirty="0"/>
              <a:t>Store-Based  Retail Strategy Mixes</a:t>
            </a:r>
          </a:p>
        </p:txBody>
      </p:sp>
      <p:pic>
        <p:nvPicPr>
          <p:cNvPr id="3" name="Picture 2"/>
          <p:cNvPicPr>
            <a:picLocks noChangeAspect="1"/>
          </p:cNvPicPr>
          <p:nvPr/>
        </p:nvPicPr>
        <p:blipFill>
          <a:blip r:embed="rId2"/>
          <a:stretch>
            <a:fillRect/>
          </a:stretch>
        </p:blipFill>
        <p:spPr>
          <a:xfrm>
            <a:off x="0" y="791111"/>
            <a:ext cx="9144000" cy="4352389"/>
          </a:xfrm>
          <a:prstGeom prst="rect">
            <a:avLst/>
          </a:prstGeom>
        </p:spPr>
      </p:pic>
    </p:spTree>
    <p:extLst>
      <p:ext uri="{BB962C8B-B14F-4D97-AF65-F5344CB8AC3E}">
        <p14:creationId xmlns:p14="http://schemas.microsoft.com/office/powerpoint/2010/main" val="272591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4975" y="400692"/>
            <a:ext cx="4294598" cy="338554"/>
          </a:xfrm>
          <a:prstGeom prst="rect">
            <a:avLst/>
          </a:prstGeom>
          <a:solidFill>
            <a:srgbClr val="33CCFF"/>
          </a:solidFill>
        </p:spPr>
        <p:txBody>
          <a:bodyPr wrap="square" rtlCol="0">
            <a:spAutoFit/>
          </a:bodyPr>
          <a:lstStyle/>
          <a:p>
            <a:pPr algn="ctr"/>
            <a:r>
              <a:rPr lang="en-US" sz="1600" b="1" dirty="0"/>
              <a:t>Store-Based  Retail Strategy Mixes</a:t>
            </a:r>
          </a:p>
        </p:txBody>
      </p:sp>
      <p:sp>
        <p:nvSpPr>
          <p:cNvPr id="3" name="Rectangle 3"/>
          <p:cNvSpPr txBox="1">
            <a:spLocks noChangeArrowheads="1"/>
          </p:cNvSpPr>
          <p:nvPr/>
        </p:nvSpPr>
        <p:spPr>
          <a:xfrm>
            <a:off x="731177" y="949503"/>
            <a:ext cx="3695700" cy="34478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FontTx/>
              <a:buNone/>
            </a:pPr>
            <a:r>
              <a:rPr lang="en-US" sz="2400" b="1" dirty="0">
                <a:solidFill>
                  <a:srgbClr val="CC0066"/>
                </a:solidFill>
              </a:rPr>
              <a:t>Food-Oriented</a:t>
            </a:r>
            <a:endParaRPr lang="en-US" sz="2400" dirty="0"/>
          </a:p>
          <a:p>
            <a:pPr>
              <a:lnSpc>
                <a:spcPct val="150000"/>
              </a:lnSpc>
              <a:buClr>
                <a:srgbClr val="6600CC"/>
              </a:buClr>
              <a:buFont typeface="Wingdings" panose="05000000000000000000" pitchFamily="2" charset="2"/>
              <a:buChar char="¯"/>
            </a:pPr>
            <a:r>
              <a:rPr lang="en-US" sz="2000" dirty="0"/>
              <a:t>Convenience store</a:t>
            </a:r>
          </a:p>
          <a:p>
            <a:pPr>
              <a:lnSpc>
                <a:spcPct val="150000"/>
              </a:lnSpc>
              <a:buClr>
                <a:srgbClr val="6600CC"/>
              </a:buClr>
              <a:buFont typeface="Wingdings" panose="05000000000000000000" pitchFamily="2" charset="2"/>
              <a:buChar char="¯"/>
            </a:pPr>
            <a:r>
              <a:rPr lang="en-US" sz="2000" dirty="0"/>
              <a:t>Conventional supermarket</a:t>
            </a:r>
          </a:p>
          <a:p>
            <a:pPr>
              <a:lnSpc>
                <a:spcPct val="150000"/>
              </a:lnSpc>
              <a:buClr>
                <a:srgbClr val="6600CC"/>
              </a:buClr>
              <a:buFont typeface="Wingdings" panose="05000000000000000000" pitchFamily="2" charset="2"/>
              <a:buChar char="¯"/>
            </a:pPr>
            <a:r>
              <a:rPr lang="en-US" sz="2000" dirty="0"/>
              <a:t>Food-based superstore</a:t>
            </a:r>
          </a:p>
          <a:p>
            <a:pPr>
              <a:lnSpc>
                <a:spcPct val="150000"/>
              </a:lnSpc>
              <a:buClr>
                <a:srgbClr val="6600CC"/>
              </a:buClr>
              <a:buFont typeface="Wingdings" panose="05000000000000000000" pitchFamily="2" charset="2"/>
              <a:buChar char="¯"/>
            </a:pPr>
            <a:r>
              <a:rPr lang="en-US" sz="2000" dirty="0"/>
              <a:t>Combination store</a:t>
            </a:r>
          </a:p>
          <a:p>
            <a:pPr>
              <a:lnSpc>
                <a:spcPct val="150000"/>
              </a:lnSpc>
              <a:buClr>
                <a:srgbClr val="6600CC"/>
              </a:buClr>
              <a:buFont typeface="Wingdings" panose="05000000000000000000" pitchFamily="2" charset="2"/>
              <a:buChar char="¯"/>
            </a:pPr>
            <a:r>
              <a:rPr lang="en-US" sz="2000" dirty="0"/>
              <a:t>Box (limited-line) store</a:t>
            </a:r>
          </a:p>
          <a:p>
            <a:pPr>
              <a:lnSpc>
                <a:spcPct val="150000"/>
              </a:lnSpc>
              <a:buClr>
                <a:srgbClr val="6600CC"/>
              </a:buClr>
              <a:buFont typeface="Wingdings" panose="05000000000000000000" pitchFamily="2" charset="2"/>
              <a:buChar char="¯"/>
            </a:pPr>
            <a:r>
              <a:rPr lang="en-US" sz="2000" dirty="0"/>
              <a:t>Warehouse store</a:t>
            </a:r>
          </a:p>
        </p:txBody>
      </p:sp>
      <p:sp>
        <p:nvSpPr>
          <p:cNvPr id="4" name="Rectangle 4"/>
          <p:cNvSpPr txBox="1">
            <a:spLocks noChangeArrowheads="1"/>
          </p:cNvSpPr>
          <p:nvPr/>
        </p:nvSpPr>
        <p:spPr>
          <a:xfrm>
            <a:off x="4786473" y="877584"/>
            <a:ext cx="3886200"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sz="2400" b="1" dirty="0">
                <a:solidFill>
                  <a:srgbClr val="CC0066"/>
                </a:solidFill>
              </a:rPr>
              <a:t>General Merchandise</a:t>
            </a:r>
          </a:p>
          <a:p>
            <a:pPr>
              <a:lnSpc>
                <a:spcPct val="150000"/>
              </a:lnSpc>
              <a:buClr>
                <a:srgbClr val="6600CC"/>
              </a:buClr>
              <a:buFont typeface="Wingdings" panose="05000000000000000000" pitchFamily="2" charset="2"/>
              <a:buChar char="¯"/>
            </a:pPr>
            <a:r>
              <a:rPr lang="en-US" sz="2000" dirty="0"/>
              <a:t>Specialty store</a:t>
            </a:r>
          </a:p>
          <a:p>
            <a:pPr>
              <a:lnSpc>
                <a:spcPct val="150000"/>
              </a:lnSpc>
              <a:buClr>
                <a:srgbClr val="6600CC"/>
              </a:buClr>
              <a:buFont typeface="Wingdings" panose="05000000000000000000" pitchFamily="2" charset="2"/>
              <a:buChar char="¯"/>
            </a:pPr>
            <a:r>
              <a:rPr lang="en-US" sz="2000" dirty="0"/>
              <a:t>Traditional department</a:t>
            </a:r>
          </a:p>
          <a:p>
            <a:pPr>
              <a:lnSpc>
                <a:spcPct val="150000"/>
              </a:lnSpc>
              <a:buClr>
                <a:srgbClr val="6600CC"/>
              </a:buClr>
              <a:buFont typeface="Wingdings" panose="05000000000000000000" pitchFamily="2" charset="2"/>
              <a:buChar char="¯"/>
            </a:pPr>
            <a:r>
              <a:rPr lang="en-US" sz="2000" dirty="0"/>
              <a:t>Full-line discount store</a:t>
            </a:r>
          </a:p>
          <a:p>
            <a:pPr>
              <a:lnSpc>
                <a:spcPct val="150000"/>
              </a:lnSpc>
              <a:buClr>
                <a:srgbClr val="6600CC"/>
              </a:buClr>
              <a:buFont typeface="Wingdings" panose="05000000000000000000" pitchFamily="2" charset="2"/>
              <a:buChar char="¯"/>
            </a:pPr>
            <a:r>
              <a:rPr lang="en-US" sz="2000" dirty="0"/>
              <a:t>Variety store</a:t>
            </a:r>
          </a:p>
          <a:p>
            <a:pPr>
              <a:lnSpc>
                <a:spcPct val="150000"/>
              </a:lnSpc>
              <a:buClr>
                <a:srgbClr val="6600CC"/>
              </a:buClr>
              <a:buFont typeface="Wingdings" panose="05000000000000000000" pitchFamily="2" charset="2"/>
              <a:buChar char="¯"/>
            </a:pPr>
            <a:r>
              <a:rPr lang="en-US" sz="2000" dirty="0"/>
              <a:t>Off-price chain</a:t>
            </a:r>
          </a:p>
          <a:p>
            <a:pPr>
              <a:lnSpc>
                <a:spcPct val="150000"/>
              </a:lnSpc>
              <a:buClr>
                <a:srgbClr val="6600CC"/>
              </a:buClr>
              <a:buFont typeface="Wingdings" panose="05000000000000000000" pitchFamily="2" charset="2"/>
              <a:buChar char="¯"/>
            </a:pPr>
            <a:r>
              <a:rPr lang="en-US" sz="2000" dirty="0"/>
              <a:t>Factory outlet</a:t>
            </a:r>
          </a:p>
          <a:p>
            <a:pPr>
              <a:lnSpc>
                <a:spcPct val="150000"/>
              </a:lnSpc>
              <a:buClr>
                <a:srgbClr val="6600CC"/>
              </a:buClr>
              <a:buFont typeface="Wingdings" panose="05000000000000000000" pitchFamily="2" charset="2"/>
              <a:buChar char="¯"/>
            </a:pPr>
            <a:r>
              <a:rPr lang="en-US" sz="2000" dirty="0"/>
              <a:t>Membership club</a:t>
            </a:r>
          </a:p>
          <a:p>
            <a:pPr>
              <a:lnSpc>
                <a:spcPct val="150000"/>
              </a:lnSpc>
              <a:buClr>
                <a:srgbClr val="6600CC"/>
              </a:buClr>
              <a:buFont typeface="Wingdings" panose="05000000000000000000" pitchFamily="2" charset="2"/>
              <a:buChar char="¯"/>
            </a:pPr>
            <a:r>
              <a:rPr lang="en-US" sz="2000" dirty="0"/>
              <a:t>Flea market</a:t>
            </a:r>
          </a:p>
        </p:txBody>
      </p:sp>
    </p:spTree>
    <p:extLst>
      <p:ext uri="{BB962C8B-B14F-4D97-AF65-F5344CB8AC3E}">
        <p14:creationId xmlns:p14="http://schemas.microsoft.com/office/powerpoint/2010/main" val="356311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217" y="195209"/>
            <a:ext cx="4438436" cy="646331"/>
          </a:xfrm>
          <a:prstGeom prst="rect">
            <a:avLst/>
          </a:prstGeom>
          <a:noFill/>
        </p:spPr>
        <p:txBody>
          <a:bodyPr wrap="square" rtlCol="0">
            <a:spAutoFit/>
          </a:bodyPr>
          <a:lstStyle/>
          <a:p>
            <a:pPr algn="ctr"/>
            <a:r>
              <a:rPr lang="en-US" sz="1800" b="1" dirty="0"/>
              <a:t>Convenience Store Strategy Mix Mini market</a:t>
            </a:r>
          </a:p>
        </p:txBody>
      </p:sp>
      <p:sp>
        <p:nvSpPr>
          <p:cNvPr id="3" name="Rectangle 3"/>
          <p:cNvSpPr>
            <a:spLocks noChangeArrowheads="1"/>
          </p:cNvSpPr>
          <p:nvPr/>
        </p:nvSpPr>
        <p:spPr bwMode="auto">
          <a:xfrm>
            <a:off x="964058" y="970052"/>
            <a:ext cx="3200400" cy="11430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Location:</a:t>
            </a:r>
          </a:p>
          <a:p>
            <a:pPr algn="ctr"/>
            <a:r>
              <a:rPr lang="en-US" sz="1800" b="1">
                <a:solidFill>
                  <a:schemeClr val="tx1"/>
                </a:solidFill>
              </a:rPr>
              <a:t>Neighborhood</a:t>
            </a:r>
            <a:endParaRPr lang="en-US" sz="1800">
              <a:solidFill>
                <a:schemeClr val="tx1"/>
              </a:solidFill>
            </a:endParaRPr>
          </a:p>
        </p:txBody>
      </p:sp>
      <p:sp>
        <p:nvSpPr>
          <p:cNvPr id="4" name="Rectangle 5"/>
          <p:cNvSpPr>
            <a:spLocks noChangeArrowheads="1"/>
          </p:cNvSpPr>
          <p:nvPr/>
        </p:nvSpPr>
        <p:spPr bwMode="auto">
          <a:xfrm>
            <a:off x="964058" y="2417852"/>
            <a:ext cx="3200400" cy="2411002"/>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en-US" sz="1800" b="1" dirty="0">
                <a:solidFill>
                  <a:schemeClr val="tx1"/>
                </a:solidFill>
              </a:rPr>
              <a:t>Merchandise:</a:t>
            </a:r>
          </a:p>
          <a:p>
            <a:pPr algn="ctr"/>
            <a:r>
              <a:rPr lang="en-US" sz="1800" b="1" dirty="0">
                <a:solidFill>
                  <a:schemeClr val="tx1"/>
                </a:solidFill>
              </a:rPr>
              <a:t>Medium width </a:t>
            </a:r>
          </a:p>
          <a:p>
            <a:pPr algn="ctr"/>
            <a:r>
              <a:rPr lang="en-US" sz="1800" b="1" dirty="0">
                <a:solidFill>
                  <a:schemeClr val="tx1"/>
                </a:solidFill>
              </a:rPr>
              <a:t>and low depth </a:t>
            </a:r>
          </a:p>
          <a:p>
            <a:pPr algn="ctr"/>
            <a:r>
              <a:rPr lang="en-US" sz="1800" b="1" dirty="0">
                <a:solidFill>
                  <a:schemeClr val="tx1"/>
                </a:solidFill>
              </a:rPr>
              <a:t>of assortment; </a:t>
            </a:r>
          </a:p>
          <a:p>
            <a:pPr algn="ctr"/>
            <a:r>
              <a:rPr lang="en-US" sz="1800" b="1" dirty="0">
                <a:solidFill>
                  <a:schemeClr val="tx1"/>
                </a:solidFill>
              </a:rPr>
              <a:t>average quality</a:t>
            </a:r>
          </a:p>
        </p:txBody>
      </p:sp>
      <p:sp>
        <p:nvSpPr>
          <p:cNvPr id="5" name="Rectangle 6"/>
          <p:cNvSpPr>
            <a:spLocks noChangeArrowheads="1"/>
          </p:cNvSpPr>
          <p:nvPr/>
        </p:nvSpPr>
        <p:spPr bwMode="auto">
          <a:xfrm>
            <a:off x="4774058" y="970052"/>
            <a:ext cx="3124200" cy="11430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Prices:</a:t>
            </a:r>
          </a:p>
          <a:p>
            <a:pPr algn="ctr"/>
            <a:r>
              <a:rPr lang="en-US" sz="1800" b="1">
                <a:solidFill>
                  <a:schemeClr val="tx1"/>
                </a:solidFill>
              </a:rPr>
              <a:t>Average to </a:t>
            </a:r>
          </a:p>
          <a:p>
            <a:pPr algn="ctr"/>
            <a:r>
              <a:rPr lang="en-US" sz="1800" b="1">
                <a:solidFill>
                  <a:schemeClr val="tx1"/>
                </a:solidFill>
              </a:rPr>
              <a:t>Above average </a:t>
            </a:r>
            <a:endParaRPr lang="en-US" sz="1800">
              <a:solidFill>
                <a:schemeClr val="tx1"/>
              </a:solidFill>
            </a:endParaRPr>
          </a:p>
        </p:txBody>
      </p:sp>
      <p:sp>
        <p:nvSpPr>
          <p:cNvPr id="6" name="Rectangle 7"/>
          <p:cNvSpPr>
            <a:spLocks noChangeArrowheads="1"/>
          </p:cNvSpPr>
          <p:nvPr/>
        </p:nvSpPr>
        <p:spPr bwMode="auto">
          <a:xfrm>
            <a:off x="4774058" y="2341652"/>
            <a:ext cx="3124200" cy="11430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Atmosphere and</a:t>
            </a:r>
          </a:p>
          <a:p>
            <a:pPr algn="ctr"/>
            <a:r>
              <a:rPr lang="en-US" sz="1800" b="1">
                <a:solidFill>
                  <a:schemeClr val="tx1"/>
                </a:solidFill>
              </a:rPr>
              <a:t>Services:</a:t>
            </a:r>
          </a:p>
          <a:p>
            <a:pPr algn="ctr"/>
            <a:r>
              <a:rPr lang="en-US" sz="1800" b="1">
                <a:solidFill>
                  <a:schemeClr val="tx1"/>
                </a:solidFill>
              </a:rPr>
              <a:t>Average</a:t>
            </a:r>
            <a:endParaRPr lang="en-US" sz="1800">
              <a:solidFill>
                <a:schemeClr val="tx1"/>
              </a:solidFill>
            </a:endParaRPr>
          </a:p>
        </p:txBody>
      </p:sp>
      <p:sp>
        <p:nvSpPr>
          <p:cNvPr id="7" name="Rectangle 8"/>
          <p:cNvSpPr>
            <a:spLocks noChangeArrowheads="1"/>
          </p:cNvSpPr>
          <p:nvPr/>
        </p:nvSpPr>
        <p:spPr bwMode="auto">
          <a:xfrm>
            <a:off x="4774058" y="3713252"/>
            <a:ext cx="3124200" cy="11430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Promotion:</a:t>
            </a:r>
          </a:p>
          <a:p>
            <a:pPr algn="ctr"/>
            <a:r>
              <a:rPr lang="en-US" sz="1800" b="1">
                <a:solidFill>
                  <a:schemeClr val="tx1"/>
                </a:solidFill>
              </a:rPr>
              <a:t>Moderate</a:t>
            </a:r>
            <a:endParaRPr lang="en-US" sz="1800">
              <a:solidFill>
                <a:schemeClr val="tx1"/>
              </a:solidFill>
            </a:endParaRPr>
          </a:p>
        </p:txBody>
      </p:sp>
    </p:spTree>
    <p:extLst>
      <p:ext uri="{BB962C8B-B14F-4D97-AF65-F5344CB8AC3E}">
        <p14:creationId xmlns:p14="http://schemas.microsoft.com/office/powerpoint/2010/main" val="3319606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685" y="119009"/>
            <a:ext cx="4438436" cy="646331"/>
          </a:xfrm>
          <a:prstGeom prst="rect">
            <a:avLst/>
          </a:prstGeom>
          <a:noFill/>
        </p:spPr>
        <p:txBody>
          <a:bodyPr wrap="square" rtlCol="0">
            <a:spAutoFit/>
          </a:bodyPr>
          <a:lstStyle/>
          <a:p>
            <a:pPr algn="ctr"/>
            <a:r>
              <a:rPr lang="en-US" sz="1800" b="1" dirty="0"/>
              <a:t>Conventional Supermarket Strategy Mix Self service supermarket</a:t>
            </a:r>
          </a:p>
        </p:txBody>
      </p:sp>
      <p:sp>
        <p:nvSpPr>
          <p:cNvPr id="3" name="Rectangle 3"/>
          <p:cNvSpPr>
            <a:spLocks noChangeArrowheads="1"/>
          </p:cNvSpPr>
          <p:nvPr/>
        </p:nvSpPr>
        <p:spPr bwMode="auto">
          <a:xfrm>
            <a:off x="943510" y="841540"/>
            <a:ext cx="3429000" cy="1143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800" b="1">
                <a:solidFill>
                  <a:schemeClr val="tx1"/>
                </a:solidFill>
              </a:rPr>
              <a:t>Location:</a:t>
            </a:r>
          </a:p>
          <a:p>
            <a:pPr algn="ctr"/>
            <a:r>
              <a:rPr lang="en-US" sz="1800" b="1">
                <a:solidFill>
                  <a:schemeClr val="tx1"/>
                </a:solidFill>
              </a:rPr>
              <a:t>Neighborhood</a:t>
            </a:r>
            <a:endParaRPr lang="en-US" sz="1800">
              <a:solidFill>
                <a:schemeClr val="tx1"/>
              </a:solidFill>
            </a:endParaRPr>
          </a:p>
        </p:txBody>
      </p:sp>
      <p:sp>
        <p:nvSpPr>
          <p:cNvPr id="4" name="Rectangle 4"/>
          <p:cNvSpPr>
            <a:spLocks noChangeArrowheads="1"/>
          </p:cNvSpPr>
          <p:nvPr/>
        </p:nvSpPr>
        <p:spPr bwMode="auto">
          <a:xfrm>
            <a:off x="943510" y="2289340"/>
            <a:ext cx="3429000" cy="2667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800" b="1">
                <a:solidFill>
                  <a:schemeClr val="tx1"/>
                </a:solidFill>
              </a:rPr>
              <a:t>Merchandise:</a:t>
            </a:r>
          </a:p>
          <a:p>
            <a:pPr algn="ctr"/>
            <a:r>
              <a:rPr lang="en-US" sz="1800" b="1">
                <a:solidFill>
                  <a:schemeClr val="tx1"/>
                </a:solidFill>
              </a:rPr>
              <a:t>Extensive width and </a:t>
            </a:r>
          </a:p>
          <a:p>
            <a:pPr algn="ctr"/>
            <a:r>
              <a:rPr lang="en-US" sz="1800" b="1">
                <a:solidFill>
                  <a:schemeClr val="tx1"/>
                </a:solidFill>
              </a:rPr>
              <a:t>depth of assortment; </a:t>
            </a:r>
          </a:p>
          <a:p>
            <a:pPr algn="ctr"/>
            <a:r>
              <a:rPr lang="en-US" sz="1800" b="1">
                <a:solidFill>
                  <a:schemeClr val="tx1"/>
                </a:solidFill>
              </a:rPr>
              <a:t>average quality;</a:t>
            </a:r>
          </a:p>
          <a:p>
            <a:pPr algn="ctr"/>
            <a:r>
              <a:rPr lang="en-US" sz="1800" b="1">
                <a:solidFill>
                  <a:schemeClr val="tx1"/>
                </a:solidFill>
              </a:rPr>
              <a:t> manufacturer, private, </a:t>
            </a:r>
          </a:p>
          <a:p>
            <a:pPr algn="ctr"/>
            <a:r>
              <a:rPr lang="en-US" sz="1800" b="1">
                <a:solidFill>
                  <a:schemeClr val="tx1"/>
                </a:solidFill>
              </a:rPr>
              <a:t>and generic brands</a:t>
            </a:r>
          </a:p>
        </p:txBody>
      </p:sp>
      <p:sp>
        <p:nvSpPr>
          <p:cNvPr id="5" name="Rectangle 5"/>
          <p:cNvSpPr>
            <a:spLocks noChangeArrowheads="1"/>
          </p:cNvSpPr>
          <p:nvPr/>
        </p:nvSpPr>
        <p:spPr bwMode="auto">
          <a:xfrm>
            <a:off x="4753510" y="841540"/>
            <a:ext cx="3200400" cy="1143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800" b="1">
                <a:solidFill>
                  <a:schemeClr val="tx1"/>
                </a:solidFill>
              </a:rPr>
              <a:t>Prices:</a:t>
            </a:r>
          </a:p>
          <a:p>
            <a:pPr algn="ctr"/>
            <a:r>
              <a:rPr lang="en-US" sz="1800" b="1">
                <a:solidFill>
                  <a:schemeClr val="tx1"/>
                </a:solidFill>
              </a:rPr>
              <a:t>Competitive</a:t>
            </a:r>
            <a:endParaRPr lang="en-US" sz="1800">
              <a:solidFill>
                <a:schemeClr val="tx1"/>
              </a:solidFill>
            </a:endParaRPr>
          </a:p>
        </p:txBody>
      </p:sp>
      <p:sp>
        <p:nvSpPr>
          <p:cNvPr id="6" name="Rectangle 6"/>
          <p:cNvSpPr>
            <a:spLocks noChangeArrowheads="1"/>
          </p:cNvSpPr>
          <p:nvPr/>
        </p:nvSpPr>
        <p:spPr bwMode="auto">
          <a:xfrm>
            <a:off x="4753510" y="2213140"/>
            <a:ext cx="3200400" cy="1143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800" b="1">
                <a:solidFill>
                  <a:schemeClr val="tx1"/>
                </a:solidFill>
              </a:rPr>
              <a:t>Atmosphere and</a:t>
            </a:r>
          </a:p>
          <a:p>
            <a:pPr algn="ctr"/>
            <a:r>
              <a:rPr lang="en-US" sz="1800" b="1">
                <a:solidFill>
                  <a:schemeClr val="tx1"/>
                </a:solidFill>
              </a:rPr>
              <a:t>Services:</a:t>
            </a:r>
          </a:p>
          <a:p>
            <a:pPr algn="ctr"/>
            <a:r>
              <a:rPr lang="en-US" sz="1800" b="1">
                <a:solidFill>
                  <a:schemeClr val="tx1"/>
                </a:solidFill>
              </a:rPr>
              <a:t>Average</a:t>
            </a:r>
            <a:endParaRPr lang="en-US" sz="1800">
              <a:solidFill>
                <a:schemeClr val="tx1"/>
              </a:solidFill>
            </a:endParaRPr>
          </a:p>
        </p:txBody>
      </p:sp>
      <p:sp>
        <p:nvSpPr>
          <p:cNvPr id="7" name="Rectangle 7"/>
          <p:cNvSpPr>
            <a:spLocks noChangeArrowheads="1"/>
          </p:cNvSpPr>
          <p:nvPr/>
        </p:nvSpPr>
        <p:spPr bwMode="auto">
          <a:xfrm>
            <a:off x="4753510" y="3508540"/>
            <a:ext cx="3200400" cy="14478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800" b="1">
                <a:solidFill>
                  <a:schemeClr val="tx1"/>
                </a:solidFill>
              </a:rPr>
              <a:t>Promotion:</a:t>
            </a:r>
          </a:p>
          <a:p>
            <a:pPr algn="ctr"/>
            <a:r>
              <a:rPr lang="en-US" sz="1800" b="1">
                <a:solidFill>
                  <a:schemeClr val="tx1"/>
                </a:solidFill>
              </a:rPr>
              <a:t>Heavy use of </a:t>
            </a:r>
          </a:p>
          <a:p>
            <a:pPr algn="ctr"/>
            <a:r>
              <a:rPr lang="en-US" sz="1800" b="1">
                <a:solidFill>
                  <a:schemeClr val="tx1"/>
                </a:solidFill>
              </a:rPr>
              <a:t>newspapers, flyers, </a:t>
            </a:r>
          </a:p>
          <a:p>
            <a:pPr algn="ctr"/>
            <a:r>
              <a:rPr lang="en-US" sz="1800" b="1">
                <a:solidFill>
                  <a:schemeClr val="tx1"/>
                </a:solidFill>
              </a:rPr>
              <a:t>and coupons</a:t>
            </a:r>
            <a:endParaRPr lang="en-US" sz="1800">
              <a:solidFill>
                <a:schemeClr val="tx1"/>
              </a:solidFill>
            </a:endParaRPr>
          </a:p>
        </p:txBody>
      </p:sp>
    </p:spTree>
    <p:extLst>
      <p:ext uri="{BB962C8B-B14F-4D97-AF65-F5344CB8AC3E}">
        <p14:creationId xmlns:p14="http://schemas.microsoft.com/office/powerpoint/2010/main" val="109906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23344" y="113015"/>
            <a:ext cx="3020602" cy="421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Independent</a:t>
            </a:r>
          </a:p>
        </p:txBody>
      </p:sp>
      <p:sp>
        <p:nvSpPr>
          <p:cNvPr id="5" name="TextBox 4"/>
          <p:cNvSpPr txBox="1"/>
          <p:nvPr/>
        </p:nvSpPr>
        <p:spPr>
          <a:xfrm>
            <a:off x="688368" y="606176"/>
            <a:ext cx="7500135" cy="1985159"/>
          </a:xfrm>
          <a:prstGeom prst="rect">
            <a:avLst/>
          </a:prstGeom>
          <a:noFill/>
        </p:spPr>
        <p:txBody>
          <a:bodyPr wrap="square" rtlCol="0">
            <a:spAutoFit/>
          </a:bodyPr>
          <a:lstStyle/>
          <a:p>
            <a:pPr marL="344488" indent="-344488" eaLnBrk="1" hangingPunct="1">
              <a:lnSpc>
                <a:spcPct val="150000"/>
              </a:lnSpc>
              <a:buClr>
                <a:schemeClr val="accent2"/>
              </a:buClr>
              <a:buFont typeface="Wingdings" panose="05000000000000000000" pitchFamily="2" charset="2"/>
              <a:buChar char="¯"/>
            </a:pPr>
            <a:r>
              <a:rPr lang="en-US" dirty="0"/>
              <a:t>An independent retailer owns only one outlet </a:t>
            </a:r>
          </a:p>
          <a:p>
            <a:pPr marL="344488" indent="-344488" eaLnBrk="1" hangingPunct="1">
              <a:lnSpc>
                <a:spcPct val="150000"/>
              </a:lnSpc>
              <a:buClr>
                <a:schemeClr val="accent2"/>
              </a:buClr>
              <a:buFont typeface="Wingdings" panose="05000000000000000000" pitchFamily="2" charset="2"/>
              <a:buChar char="¯"/>
            </a:pPr>
            <a:r>
              <a:rPr lang="en-US" dirty="0"/>
              <a:t>2.2 million independent U.S. retailers</a:t>
            </a:r>
          </a:p>
          <a:p>
            <a:pPr marL="344488" indent="-344488" eaLnBrk="1" hangingPunct="1">
              <a:lnSpc>
                <a:spcPct val="150000"/>
              </a:lnSpc>
              <a:buClr>
                <a:schemeClr val="accent2"/>
              </a:buClr>
              <a:buFont typeface="Wingdings" panose="05000000000000000000" pitchFamily="2" charset="2"/>
              <a:buChar char="¯"/>
            </a:pPr>
            <a:r>
              <a:rPr lang="en-US" dirty="0"/>
              <a:t>Account for one-third of total store sales</a:t>
            </a:r>
          </a:p>
          <a:p>
            <a:pPr marL="344488" indent="-344488" eaLnBrk="1" hangingPunct="1">
              <a:lnSpc>
                <a:spcPct val="150000"/>
              </a:lnSpc>
              <a:buClr>
                <a:schemeClr val="accent2"/>
              </a:buClr>
              <a:buFont typeface="Wingdings" panose="05000000000000000000" pitchFamily="2" charset="2"/>
              <a:buChar char="¯"/>
            </a:pPr>
            <a:r>
              <a:rPr lang="en-US" dirty="0"/>
              <a:t>70% of independents operated by owners and their families</a:t>
            </a:r>
          </a:p>
          <a:p>
            <a:pPr marL="344488" indent="-344488" eaLnBrk="1" hangingPunct="1">
              <a:lnSpc>
                <a:spcPct val="150000"/>
              </a:lnSpc>
              <a:buClr>
                <a:schemeClr val="accent2"/>
              </a:buClr>
              <a:buFont typeface="Wingdings" panose="05000000000000000000" pitchFamily="2" charset="2"/>
              <a:buChar char="¯"/>
            </a:pPr>
            <a:r>
              <a:rPr lang="en-US" dirty="0"/>
              <a:t>Why so many? </a:t>
            </a:r>
            <a:r>
              <a:rPr lang="en-US" b="1" dirty="0">
                <a:solidFill>
                  <a:srgbClr val="CC0066"/>
                </a:solidFill>
              </a:rPr>
              <a:t>Ease of entry</a:t>
            </a:r>
          </a:p>
          <a:p>
            <a:pPr marL="344488" indent="-344488" eaLnBrk="1" hangingPunct="1">
              <a:lnSpc>
                <a:spcPct val="150000"/>
              </a:lnSpc>
              <a:buClr>
                <a:schemeClr val="accent2"/>
              </a:buClr>
              <a:buFont typeface="Wingdings" panose="05000000000000000000" pitchFamily="2" charset="2"/>
              <a:buChar char="¯"/>
            </a:pPr>
            <a:r>
              <a:rPr lang="en-US" sz="1200" dirty="0"/>
              <a:t>SBDC</a:t>
            </a:r>
          </a:p>
        </p:txBody>
      </p:sp>
      <p:sp>
        <p:nvSpPr>
          <p:cNvPr id="6" name="TextBox 5"/>
          <p:cNvSpPr txBox="1"/>
          <p:nvPr/>
        </p:nvSpPr>
        <p:spPr>
          <a:xfrm>
            <a:off x="1402422" y="2603857"/>
            <a:ext cx="6626831" cy="307777"/>
          </a:xfrm>
          <a:prstGeom prst="rect">
            <a:avLst/>
          </a:prstGeom>
          <a:noFill/>
        </p:spPr>
        <p:txBody>
          <a:bodyPr wrap="square" rtlCol="0">
            <a:spAutoFit/>
          </a:bodyPr>
          <a:lstStyle/>
          <a:p>
            <a:r>
              <a:rPr lang="en-US" b="1" dirty="0"/>
              <a:t>COMPETITIVE ADVANTAGES AND DISADVANTAGES OF INDEPENDENTS</a:t>
            </a:r>
          </a:p>
        </p:txBody>
      </p:sp>
      <p:sp>
        <p:nvSpPr>
          <p:cNvPr id="7" name="TextBox 6"/>
          <p:cNvSpPr txBox="1"/>
          <p:nvPr/>
        </p:nvSpPr>
        <p:spPr>
          <a:xfrm>
            <a:off x="688367" y="3004326"/>
            <a:ext cx="7500135" cy="1708160"/>
          </a:xfrm>
          <a:prstGeom prst="rect">
            <a:avLst/>
          </a:prstGeom>
          <a:noFill/>
        </p:spPr>
        <p:txBody>
          <a:bodyPr wrap="square" rtlCol="0">
            <a:spAutoFit/>
          </a:bodyPr>
          <a:lstStyle/>
          <a:p>
            <a:pPr marL="344488" indent="-344488" eaLnBrk="1" hangingPunct="1">
              <a:lnSpc>
                <a:spcPct val="150000"/>
              </a:lnSpc>
              <a:buClr>
                <a:schemeClr val="accent2"/>
              </a:buClr>
              <a:buFont typeface="Wingdings" panose="05000000000000000000" pitchFamily="2" charset="2"/>
              <a:buChar char="¯"/>
            </a:pPr>
            <a:r>
              <a:rPr lang="en-US" dirty="0"/>
              <a:t>There is flexibility in choosing retail formats and locations and in devising strategy.</a:t>
            </a:r>
          </a:p>
          <a:p>
            <a:pPr marL="344488" indent="-344488" eaLnBrk="1" hangingPunct="1">
              <a:lnSpc>
                <a:spcPct val="150000"/>
              </a:lnSpc>
              <a:buClr>
                <a:schemeClr val="accent2"/>
              </a:buClr>
              <a:buFont typeface="Wingdings" panose="05000000000000000000" pitchFamily="2" charset="2"/>
              <a:buChar char="¯"/>
            </a:pPr>
            <a:r>
              <a:rPr lang="en-US" dirty="0"/>
              <a:t>Investment costs for leases, fixtures, workers, and merchandise can be held down; and there is no duplication of stock or personnel.</a:t>
            </a:r>
          </a:p>
          <a:p>
            <a:pPr marL="344488" indent="-344488" eaLnBrk="1" hangingPunct="1">
              <a:lnSpc>
                <a:spcPct val="150000"/>
              </a:lnSpc>
              <a:buClr>
                <a:schemeClr val="accent2"/>
              </a:buClr>
              <a:buFont typeface="Wingdings" panose="05000000000000000000" pitchFamily="2" charset="2"/>
              <a:buChar char="¯"/>
            </a:pPr>
            <a:r>
              <a:rPr lang="en-US" dirty="0"/>
              <a:t>Independents have “independence.”</a:t>
            </a:r>
          </a:p>
          <a:p>
            <a:pPr marL="344488" indent="-344488" eaLnBrk="1" hangingPunct="1">
              <a:lnSpc>
                <a:spcPct val="150000"/>
              </a:lnSpc>
              <a:buClr>
                <a:schemeClr val="accent2"/>
              </a:buClr>
              <a:buFont typeface="Wingdings" panose="05000000000000000000" pitchFamily="2" charset="2"/>
              <a:buChar char="¯"/>
            </a:pPr>
            <a:r>
              <a:rPr lang="en-US" dirty="0"/>
              <a:t>Owner-operators typically have a strong entrepreneurial drive</a:t>
            </a:r>
          </a:p>
        </p:txBody>
      </p:sp>
    </p:spTree>
    <p:extLst>
      <p:ext uri="{BB962C8B-B14F-4D97-AF65-F5344CB8AC3E}">
        <p14:creationId xmlns:p14="http://schemas.microsoft.com/office/powerpoint/2010/main" val="3555298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002" y="352510"/>
            <a:ext cx="7462614" cy="3962635"/>
          </a:xfrm>
          <a:prstGeom prst="rect">
            <a:avLst/>
          </a:prstGeom>
        </p:spPr>
      </p:pic>
      <p:sp>
        <p:nvSpPr>
          <p:cNvPr id="3" name="TextBox 2"/>
          <p:cNvSpPr txBox="1"/>
          <p:nvPr/>
        </p:nvSpPr>
        <p:spPr>
          <a:xfrm>
            <a:off x="3400746" y="4500080"/>
            <a:ext cx="2609636" cy="307777"/>
          </a:xfrm>
          <a:prstGeom prst="rect">
            <a:avLst/>
          </a:prstGeom>
          <a:noFill/>
        </p:spPr>
        <p:txBody>
          <a:bodyPr wrap="square" rtlCol="0">
            <a:spAutoFit/>
          </a:bodyPr>
          <a:lstStyle/>
          <a:p>
            <a:r>
              <a:rPr lang="en-US" b="1" dirty="0"/>
              <a:t>FIGURE :Supermarkets</a:t>
            </a:r>
          </a:p>
        </p:txBody>
      </p:sp>
    </p:spTree>
    <p:extLst>
      <p:ext uri="{BB962C8B-B14F-4D97-AF65-F5344CB8AC3E}">
        <p14:creationId xmlns:p14="http://schemas.microsoft.com/office/powerpoint/2010/main" val="374781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685" y="119009"/>
            <a:ext cx="4438436" cy="646331"/>
          </a:xfrm>
          <a:prstGeom prst="rect">
            <a:avLst/>
          </a:prstGeom>
          <a:noFill/>
        </p:spPr>
        <p:txBody>
          <a:bodyPr wrap="square" rtlCol="0">
            <a:spAutoFit/>
          </a:bodyPr>
          <a:lstStyle/>
          <a:p>
            <a:pPr algn="ctr"/>
            <a:r>
              <a:rPr lang="en-US" sz="1800" b="1" dirty="0"/>
              <a:t>Food-Based Superstore Strategy Mix Superstore </a:t>
            </a:r>
          </a:p>
        </p:txBody>
      </p:sp>
      <p:sp>
        <p:nvSpPr>
          <p:cNvPr id="3" name="Rectangle 3"/>
          <p:cNvSpPr>
            <a:spLocks noChangeArrowheads="1"/>
          </p:cNvSpPr>
          <p:nvPr/>
        </p:nvSpPr>
        <p:spPr bwMode="auto">
          <a:xfrm>
            <a:off x="1046252" y="867310"/>
            <a:ext cx="3429000" cy="11430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800" b="1" dirty="0">
                <a:solidFill>
                  <a:schemeClr val="tx1"/>
                </a:solidFill>
              </a:rPr>
              <a:t>Location:</a:t>
            </a:r>
          </a:p>
          <a:p>
            <a:pPr algn="ctr"/>
            <a:r>
              <a:rPr lang="en-US" sz="1800" b="1" dirty="0">
                <a:solidFill>
                  <a:schemeClr val="tx1"/>
                </a:solidFill>
              </a:rPr>
              <a:t>Community shopping </a:t>
            </a:r>
          </a:p>
          <a:p>
            <a:pPr algn="ctr"/>
            <a:r>
              <a:rPr lang="en-US" sz="1800" b="1" dirty="0">
                <a:solidFill>
                  <a:schemeClr val="tx1"/>
                </a:solidFill>
              </a:rPr>
              <a:t>center or isolated site</a:t>
            </a:r>
          </a:p>
        </p:txBody>
      </p:sp>
      <p:sp>
        <p:nvSpPr>
          <p:cNvPr id="4" name="Rectangle 4"/>
          <p:cNvSpPr>
            <a:spLocks noChangeArrowheads="1"/>
          </p:cNvSpPr>
          <p:nvPr/>
        </p:nvSpPr>
        <p:spPr bwMode="auto">
          <a:xfrm>
            <a:off x="1046252" y="2315110"/>
            <a:ext cx="3429000" cy="26670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800" b="1" dirty="0">
                <a:solidFill>
                  <a:schemeClr val="tx1"/>
                </a:solidFill>
              </a:rPr>
              <a:t>Merchandise:</a:t>
            </a:r>
          </a:p>
          <a:p>
            <a:pPr algn="ctr"/>
            <a:r>
              <a:rPr lang="en-US" sz="1800" b="1" dirty="0">
                <a:solidFill>
                  <a:schemeClr val="tx1"/>
                </a:solidFill>
              </a:rPr>
              <a:t>Full assortment plus </a:t>
            </a:r>
          </a:p>
          <a:p>
            <a:pPr algn="ctr"/>
            <a:r>
              <a:rPr lang="en-US" sz="1800" b="1" dirty="0">
                <a:solidFill>
                  <a:schemeClr val="tx1"/>
                </a:solidFill>
              </a:rPr>
              <a:t>health and beauty aids </a:t>
            </a:r>
          </a:p>
          <a:p>
            <a:pPr algn="ctr"/>
            <a:r>
              <a:rPr lang="en-US" sz="1800" b="1" dirty="0">
                <a:solidFill>
                  <a:schemeClr val="tx1"/>
                </a:solidFill>
              </a:rPr>
              <a:t>and general merchandise</a:t>
            </a:r>
          </a:p>
        </p:txBody>
      </p:sp>
      <p:sp>
        <p:nvSpPr>
          <p:cNvPr id="5" name="Rectangle 5"/>
          <p:cNvSpPr>
            <a:spLocks noChangeArrowheads="1"/>
          </p:cNvSpPr>
          <p:nvPr/>
        </p:nvSpPr>
        <p:spPr bwMode="auto">
          <a:xfrm>
            <a:off x="4856252" y="867310"/>
            <a:ext cx="3200400" cy="11430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800" b="1" dirty="0">
                <a:solidFill>
                  <a:schemeClr val="tx1"/>
                </a:solidFill>
              </a:rPr>
              <a:t>Prices:</a:t>
            </a:r>
          </a:p>
          <a:p>
            <a:pPr algn="ctr"/>
            <a:r>
              <a:rPr lang="en-US" sz="1800" b="1" dirty="0">
                <a:solidFill>
                  <a:schemeClr val="tx1"/>
                </a:solidFill>
              </a:rPr>
              <a:t>Competitive</a:t>
            </a:r>
            <a:endParaRPr lang="en-US" sz="1800" dirty="0">
              <a:solidFill>
                <a:schemeClr val="tx1"/>
              </a:solidFill>
            </a:endParaRPr>
          </a:p>
        </p:txBody>
      </p:sp>
      <p:sp>
        <p:nvSpPr>
          <p:cNvPr id="6" name="Rectangle 6"/>
          <p:cNvSpPr>
            <a:spLocks noChangeArrowheads="1"/>
          </p:cNvSpPr>
          <p:nvPr/>
        </p:nvSpPr>
        <p:spPr bwMode="auto">
          <a:xfrm>
            <a:off x="4856252" y="2238910"/>
            <a:ext cx="3200400" cy="11430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Atmosphere and</a:t>
            </a:r>
          </a:p>
          <a:p>
            <a:pPr algn="ctr"/>
            <a:r>
              <a:rPr lang="en-US" sz="1800" b="1">
                <a:solidFill>
                  <a:schemeClr val="tx1"/>
                </a:solidFill>
              </a:rPr>
              <a:t>Services:</a:t>
            </a:r>
          </a:p>
          <a:p>
            <a:pPr algn="ctr"/>
            <a:r>
              <a:rPr lang="en-US" sz="1800" b="1">
                <a:solidFill>
                  <a:schemeClr val="tx1"/>
                </a:solidFill>
              </a:rPr>
              <a:t>Average</a:t>
            </a:r>
            <a:endParaRPr lang="en-US" sz="1800">
              <a:solidFill>
                <a:schemeClr val="tx1"/>
              </a:solidFill>
            </a:endParaRPr>
          </a:p>
        </p:txBody>
      </p:sp>
      <p:sp>
        <p:nvSpPr>
          <p:cNvPr id="7" name="Rectangle 7"/>
          <p:cNvSpPr>
            <a:spLocks noChangeArrowheads="1"/>
          </p:cNvSpPr>
          <p:nvPr/>
        </p:nvSpPr>
        <p:spPr bwMode="auto">
          <a:xfrm>
            <a:off x="4856252" y="3534310"/>
            <a:ext cx="3200400" cy="1447800"/>
          </a:xfrm>
          <a:prstGeom prst="rect">
            <a:avLst/>
          </a:prstGeom>
          <a:solidFill>
            <a:schemeClr val="accent2">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Promotion:</a:t>
            </a:r>
          </a:p>
          <a:p>
            <a:pPr algn="ctr"/>
            <a:r>
              <a:rPr lang="en-US" sz="1800" b="1">
                <a:solidFill>
                  <a:schemeClr val="tx1"/>
                </a:solidFill>
              </a:rPr>
              <a:t>Heavy use of </a:t>
            </a:r>
          </a:p>
          <a:p>
            <a:pPr algn="ctr"/>
            <a:r>
              <a:rPr lang="en-US" sz="1800" b="1">
                <a:solidFill>
                  <a:schemeClr val="tx1"/>
                </a:solidFill>
              </a:rPr>
              <a:t>newspapers, flyers</a:t>
            </a:r>
          </a:p>
        </p:txBody>
      </p:sp>
    </p:spTree>
    <p:extLst>
      <p:ext uri="{BB962C8B-B14F-4D97-AF65-F5344CB8AC3E}">
        <p14:creationId xmlns:p14="http://schemas.microsoft.com/office/powerpoint/2010/main" val="199212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92822" y="75344"/>
            <a:ext cx="7543800" cy="7979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t>Combination Store Strategy Mix Hypermarket (Carrefour)</a:t>
            </a:r>
          </a:p>
        </p:txBody>
      </p:sp>
      <p:sp>
        <p:nvSpPr>
          <p:cNvPr id="3" name="Rectangle 3"/>
          <p:cNvSpPr>
            <a:spLocks noChangeArrowheads="1"/>
          </p:cNvSpPr>
          <p:nvPr/>
        </p:nvSpPr>
        <p:spPr bwMode="auto">
          <a:xfrm>
            <a:off x="1087348" y="678094"/>
            <a:ext cx="3429000" cy="1143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600" b="1" dirty="0">
                <a:solidFill>
                  <a:schemeClr val="tx1"/>
                </a:solidFill>
              </a:rPr>
              <a:t>Location:</a:t>
            </a:r>
          </a:p>
          <a:p>
            <a:pPr algn="ctr"/>
            <a:r>
              <a:rPr lang="en-US" sz="1600" b="1" dirty="0">
                <a:solidFill>
                  <a:schemeClr val="tx1"/>
                </a:solidFill>
              </a:rPr>
              <a:t>Community shopping</a:t>
            </a:r>
          </a:p>
          <a:p>
            <a:pPr algn="ctr"/>
            <a:r>
              <a:rPr lang="en-US" sz="1600" b="1" dirty="0">
                <a:solidFill>
                  <a:schemeClr val="tx1"/>
                </a:solidFill>
              </a:rPr>
              <a:t>center or isolated site</a:t>
            </a:r>
          </a:p>
        </p:txBody>
      </p:sp>
      <p:sp>
        <p:nvSpPr>
          <p:cNvPr id="4" name="Rectangle 4"/>
          <p:cNvSpPr>
            <a:spLocks noChangeArrowheads="1"/>
          </p:cNvSpPr>
          <p:nvPr/>
        </p:nvSpPr>
        <p:spPr bwMode="auto">
          <a:xfrm>
            <a:off x="1087348" y="2125894"/>
            <a:ext cx="3429000" cy="2667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600" b="1" dirty="0">
                <a:solidFill>
                  <a:schemeClr val="tx1"/>
                </a:solidFill>
              </a:rPr>
              <a:t>Merchandise:</a:t>
            </a:r>
          </a:p>
          <a:p>
            <a:pPr algn="ctr"/>
            <a:r>
              <a:rPr lang="en-US" sz="1600" b="1" dirty="0">
                <a:solidFill>
                  <a:schemeClr val="tx1"/>
                </a:solidFill>
              </a:rPr>
              <a:t>Full assortment plus </a:t>
            </a:r>
          </a:p>
          <a:p>
            <a:pPr algn="ctr"/>
            <a:r>
              <a:rPr lang="en-US" sz="1600" b="1" dirty="0">
                <a:solidFill>
                  <a:schemeClr val="tx1"/>
                </a:solidFill>
              </a:rPr>
              <a:t>health and beauty aids </a:t>
            </a:r>
          </a:p>
          <a:p>
            <a:pPr algn="ctr"/>
            <a:r>
              <a:rPr lang="en-US" sz="1600" b="1" dirty="0">
                <a:solidFill>
                  <a:schemeClr val="tx1"/>
                </a:solidFill>
              </a:rPr>
              <a:t>and general merchandise</a:t>
            </a:r>
          </a:p>
        </p:txBody>
      </p:sp>
      <p:sp>
        <p:nvSpPr>
          <p:cNvPr id="5" name="Rectangle 5"/>
          <p:cNvSpPr>
            <a:spLocks noChangeArrowheads="1"/>
          </p:cNvSpPr>
          <p:nvPr/>
        </p:nvSpPr>
        <p:spPr bwMode="auto">
          <a:xfrm>
            <a:off x="4897348" y="678094"/>
            <a:ext cx="3200400" cy="1143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600" b="1">
                <a:solidFill>
                  <a:schemeClr val="tx1"/>
                </a:solidFill>
              </a:rPr>
              <a:t>Prices:</a:t>
            </a:r>
          </a:p>
          <a:p>
            <a:pPr algn="ctr"/>
            <a:r>
              <a:rPr lang="en-US" sz="1600" b="1">
                <a:solidFill>
                  <a:schemeClr val="tx1"/>
                </a:solidFill>
              </a:rPr>
              <a:t>Competitive</a:t>
            </a:r>
            <a:endParaRPr lang="en-US" sz="1600">
              <a:solidFill>
                <a:schemeClr val="tx1"/>
              </a:solidFill>
            </a:endParaRPr>
          </a:p>
        </p:txBody>
      </p:sp>
      <p:sp>
        <p:nvSpPr>
          <p:cNvPr id="6" name="Rectangle 6"/>
          <p:cNvSpPr>
            <a:spLocks noChangeArrowheads="1"/>
          </p:cNvSpPr>
          <p:nvPr/>
        </p:nvSpPr>
        <p:spPr bwMode="auto">
          <a:xfrm>
            <a:off x="4897348" y="2049694"/>
            <a:ext cx="3200400" cy="11430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600" b="1">
                <a:solidFill>
                  <a:schemeClr val="tx1"/>
                </a:solidFill>
              </a:rPr>
              <a:t>Atmosphere and</a:t>
            </a:r>
          </a:p>
          <a:p>
            <a:pPr algn="ctr"/>
            <a:r>
              <a:rPr lang="en-US" sz="1600" b="1">
                <a:solidFill>
                  <a:schemeClr val="tx1"/>
                </a:solidFill>
              </a:rPr>
              <a:t>Services:</a:t>
            </a:r>
          </a:p>
          <a:p>
            <a:pPr algn="ctr"/>
            <a:r>
              <a:rPr lang="en-US" sz="1600" b="1">
                <a:solidFill>
                  <a:schemeClr val="tx1"/>
                </a:solidFill>
              </a:rPr>
              <a:t>Average</a:t>
            </a:r>
            <a:endParaRPr lang="en-US" sz="1600">
              <a:solidFill>
                <a:schemeClr val="tx1"/>
              </a:solidFill>
            </a:endParaRPr>
          </a:p>
        </p:txBody>
      </p:sp>
      <p:sp>
        <p:nvSpPr>
          <p:cNvPr id="7" name="Rectangle 7"/>
          <p:cNvSpPr>
            <a:spLocks noChangeArrowheads="1"/>
          </p:cNvSpPr>
          <p:nvPr/>
        </p:nvSpPr>
        <p:spPr bwMode="auto">
          <a:xfrm>
            <a:off x="4897348" y="3345094"/>
            <a:ext cx="3200400" cy="1447800"/>
          </a:xfrm>
          <a:prstGeom prst="rect">
            <a:avLst/>
          </a:prstGeom>
          <a:solidFill>
            <a:schemeClr val="bg2">
              <a:lumMod val="75000"/>
            </a:schemeClr>
          </a:solidFill>
          <a:ln w="9525">
            <a:solidFill>
              <a:schemeClr val="tx1"/>
            </a:solidFill>
            <a:miter lim="800000"/>
            <a:headEnd/>
            <a:tailEnd/>
          </a:ln>
          <a:effectLst/>
        </p:spPr>
        <p:txBody>
          <a:bodyPr wrap="none" anchor="ctr"/>
          <a:lstStyle/>
          <a:p>
            <a:pPr algn="ctr"/>
            <a:r>
              <a:rPr lang="en-US" sz="1600" b="1">
                <a:solidFill>
                  <a:schemeClr val="tx1"/>
                </a:solidFill>
              </a:rPr>
              <a:t>Promotion:</a:t>
            </a:r>
          </a:p>
          <a:p>
            <a:pPr algn="ctr"/>
            <a:r>
              <a:rPr lang="en-US" sz="1600" b="1">
                <a:solidFill>
                  <a:schemeClr val="tx1"/>
                </a:solidFill>
              </a:rPr>
              <a:t>Heavy use of </a:t>
            </a:r>
          </a:p>
          <a:p>
            <a:pPr algn="ctr"/>
            <a:r>
              <a:rPr lang="en-US" sz="1600" b="1">
                <a:solidFill>
                  <a:schemeClr val="tx1"/>
                </a:solidFill>
              </a:rPr>
              <a:t>newspapers, flyers</a:t>
            </a:r>
          </a:p>
        </p:txBody>
      </p:sp>
    </p:spTree>
    <p:extLst>
      <p:ext uri="{BB962C8B-B14F-4D97-AF65-F5344CB8AC3E}">
        <p14:creationId xmlns:p14="http://schemas.microsoft.com/office/powerpoint/2010/main" val="1239151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13371" y="226032"/>
            <a:ext cx="7543800" cy="5342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solidFill>
                  <a:schemeClr val="tx1"/>
                </a:solidFill>
              </a:rPr>
              <a:t>Warehouse Store Strategy Mix/groceries</a:t>
            </a:r>
          </a:p>
        </p:txBody>
      </p:sp>
      <p:sp>
        <p:nvSpPr>
          <p:cNvPr id="3" name="Rectangle 3"/>
          <p:cNvSpPr>
            <a:spLocks noChangeArrowheads="1"/>
          </p:cNvSpPr>
          <p:nvPr/>
        </p:nvSpPr>
        <p:spPr bwMode="auto">
          <a:xfrm>
            <a:off x="980326" y="760288"/>
            <a:ext cx="35052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Location:</a:t>
            </a:r>
          </a:p>
          <a:p>
            <a:pPr algn="ctr"/>
            <a:r>
              <a:rPr lang="en-US" b="1">
                <a:solidFill>
                  <a:schemeClr val="bg1"/>
                </a:solidFill>
              </a:rPr>
              <a:t>Secondary site, often in</a:t>
            </a:r>
          </a:p>
          <a:p>
            <a:pPr algn="ctr"/>
            <a:r>
              <a:rPr lang="en-US" b="1">
                <a:solidFill>
                  <a:schemeClr val="bg1"/>
                </a:solidFill>
              </a:rPr>
              <a:t>industrial area</a:t>
            </a:r>
          </a:p>
        </p:txBody>
      </p:sp>
      <p:sp>
        <p:nvSpPr>
          <p:cNvPr id="4" name="Rectangle 4"/>
          <p:cNvSpPr>
            <a:spLocks noChangeArrowheads="1"/>
          </p:cNvSpPr>
          <p:nvPr/>
        </p:nvSpPr>
        <p:spPr bwMode="auto">
          <a:xfrm>
            <a:off x="980326" y="2208088"/>
            <a:ext cx="3505200" cy="2667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Merchandise:</a:t>
            </a:r>
          </a:p>
          <a:p>
            <a:pPr algn="ctr"/>
            <a:r>
              <a:rPr lang="en-US" b="1">
                <a:solidFill>
                  <a:schemeClr val="bg1"/>
                </a:solidFill>
              </a:rPr>
              <a:t>Moderate width and </a:t>
            </a:r>
          </a:p>
          <a:p>
            <a:pPr algn="ctr"/>
            <a:r>
              <a:rPr lang="en-US" b="1">
                <a:solidFill>
                  <a:schemeClr val="bg1"/>
                </a:solidFill>
              </a:rPr>
              <a:t>low depth of </a:t>
            </a:r>
          </a:p>
          <a:p>
            <a:pPr algn="ctr"/>
            <a:r>
              <a:rPr lang="en-US" b="1">
                <a:solidFill>
                  <a:schemeClr val="bg1"/>
                </a:solidFill>
              </a:rPr>
              <a:t>assortment; emphasis on</a:t>
            </a:r>
          </a:p>
          <a:p>
            <a:pPr algn="ctr"/>
            <a:r>
              <a:rPr lang="en-US" b="1">
                <a:solidFill>
                  <a:schemeClr val="bg1"/>
                </a:solidFill>
              </a:rPr>
              <a:t>manufacturer brands</a:t>
            </a:r>
          </a:p>
          <a:p>
            <a:pPr algn="ctr"/>
            <a:r>
              <a:rPr lang="en-US" b="1">
                <a:solidFill>
                  <a:schemeClr val="bg1"/>
                </a:solidFill>
              </a:rPr>
              <a:t>bought at discount</a:t>
            </a:r>
          </a:p>
        </p:txBody>
      </p:sp>
      <p:sp>
        <p:nvSpPr>
          <p:cNvPr id="5" name="Rectangle 5"/>
          <p:cNvSpPr>
            <a:spLocks noChangeArrowheads="1"/>
          </p:cNvSpPr>
          <p:nvPr/>
        </p:nvSpPr>
        <p:spPr bwMode="auto">
          <a:xfrm>
            <a:off x="4866526" y="760288"/>
            <a:ext cx="32004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Prices:</a:t>
            </a:r>
          </a:p>
          <a:p>
            <a:pPr algn="ctr"/>
            <a:r>
              <a:rPr lang="en-US" b="1">
                <a:solidFill>
                  <a:schemeClr val="bg1"/>
                </a:solidFill>
              </a:rPr>
              <a:t>Very low</a:t>
            </a:r>
            <a:endParaRPr lang="en-US">
              <a:solidFill>
                <a:schemeClr val="bg1"/>
              </a:solidFill>
            </a:endParaRPr>
          </a:p>
        </p:txBody>
      </p:sp>
      <p:sp>
        <p:nvSpPr>
          <p:cNvPr id="6" name="Rectangle 6"/>
          <p:cNvSpPr>
            <a:spLocks noChangeArrowheads="1"/>
          </p:cNvSpPr>
          <p:nvPr/>
        </p:nvSpPr>
        <p:spPr bwMode="auto">
          <a:xfrm>
            <a:off x="4866526" y="2131888"/>
            <a:ext cx="32004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Atmosphere and</a:t>
            </a:r>
          </a:p>
          <a:p>
            <a:pPr algn="ctr"/>
            <a:r>
              <a:rPr lang="en-US" b="1">
                <a:solidFill>
                  <a:schemeClr val="bg1"/>
                </a:solidFill>
              </a:rPr>
              <a:t>Services:</a:t>
            </a:r>
          </a:p>
          <a:p>
            <a:pPr algn="ctr"/>
            <a:r>
              <a:rPr lang="en-US" b="1">
                <a:solidFill>
                  <a:schemeClr val="bg1"/>
                </a:solidFill>
              </a:rPr>
              <a:t>Low</a:t>
            </a:r>
          </a:p>
        </p:txBody>
      </p:sp>
      <p:sp>
        <p:nvSpPr>
          <p:cNvPr id="7" name="Rectangle 7"/>
          <p:cNvSpPr>
            <a:spLocks noChangeArrowheads="1"/>
          </p:cNvSpPr>
          <p:nvPr/>
        </p:nvSpPr>
        <p:spPr bwMode="auto">
          <a:xfrm>
            <a:off x="4866526" y="3427288"/>
            <a:ext cx="3200400" cy="14478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Promotion:</a:t>
            </a:r>
          </a:p>
          <a:p>
            <a:pPr algn="ctr"/>
            <a:r>
              <a:rPr lang="en-US" b="1">
                <a:solidFill>
                  <a:schemeClr val="bg1"/>
                </a:solidFill>
              </a:rPr>
              <a:t>Little or none</a:t>
            </a:r>
          </a:p>
        </p:txBody>
      </p:sp>
    </p:spTree>
    <p:extLst>
      <p:ext uri="{BB962C8B-B14F-4D97-AF65-F5344CB8AC3E}">
        <p14:creationId xmlns:p14="http://schemas.microsoft.com/office/powerpoint/2010/main" val="343949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Money Traps To Avoid When Shopping At Warehouse St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45" y="87028"/>
            <a:ext cx="7746715" cy="4676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54858" y="4763804"/>
            <a:ext cx="2486346" cy="307777"/>
          </a:xfrm>
          <a:prstGeom prst="rect">
            <a:avLst/>
          </a:prstGeom>
          <a:noFill/>
        </p:spPr>
        <p:txBody>
          <a:bodyPr wrap="square" rtlCol="0">
            <a:spAutoFit/>
          </a:bodyPr>
          <a:lstStyle/>
          <a:p>
            <a:r>
              <a:rPr lang="en-US" b="1" dirty="0"/>
              <a:t>Figure: </a:t>
            </a:r>
            <a:r>
              <a:rPr lang="en-US" b="1" dirty="0">
                <a:solidFill>
                  <a:schemeClr val="tx1"/>
                </a:solidFill>
              </a:rPr>
              <a:t>Warehouse Store</a:t>
            </a:r>
            <a:r>
              <a:rPr lang="en-US" b="1" dirty="0"/>
              <a:t> </a:t>
            </a:r>
          </a:p>
        </p:txBody>
      </p:sp>
    </p:spTree>
    <p:extLst>
      <p:ext uri="{BB962C8B-B14F-4D97-AF65-F5344CB8AC3E}">
        <p14:creationId xmlns:p14="http://schemas.microsoft.com/office/powerpoint/2010/main" val="264415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64741" y="89898"/>
            <a:ext cx="7543800" cy="59247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t>Specialty Store Strategy Mix</a:t>
            </a:r>
          </a:p>
        </p:txBody>
      </p:sp>
      <p:sp>
        <p:nvSpPr>
          <p:cNvPr id="3" name="Rectangle 3"/>
          <p:cNvSpPr>
            <a:spLocks noChangeArrowheads="1"/>
          </p:cNvSpPr>
          <p:nvPr/>
        </p:nvSpPr>
        <p:spPr bwMode="auto">
          <a:xfrm>
            <a:off x="1021422" y="846762"/>
            <a:ext cx="35052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Location:</a:t>
            </a:r>
          </a:p>
          <a:p>
            <a:pPr algn="ctr"/>
            <a:r>
              <a:rPr lang="en-US" sz="1800" b="1">
                <a:solidFill>
                  <a:schemeClr val="bg1"/>
                </a:solidFill>
              </a:rPr>
              <a:t>Business district or </a:t>
            </a:r>
          </a:p>
          <a:p>
            <a:pPr algn="ctr"/>
            <a:r>
              <a:rPr lang="en-US" sz="1800" b="1">
                <a:solidFill>
                  <a:schemeClr val="bg1"/>
                </a:solidFill>
              </a:rPr>
              <a:t>shopping center</a:t>
            </a:r>
          </a:p>
        </p:txBody>
      </p:sp>
      <p:sp>
        <p:nvSpPr>
          <p:cNvPr id="4" name="Rectangle 4"/>
          <p:cNvSpPr>
            <a:spLocks noChangeArrowheads="1"/>
          </p:cNvSpPr>
          <p:nvPr/>
        </p:nvSpPr>
        <p:spPr bwMode="auto">
          <a:xfrm>
            <a:off x="1021422" y="2294562"/>
            <a:ext cx="3505200" cy="2667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Merchandise:</a:t>
            </a:r>
          </a:p>
          <a:p>
            <a:pPr algn="ctr"/>
            <a:r>
              <a:rPr lang="en-US" sz="1800" b="1">
                <a:solidFill>
                  <a:schemeClr val="bg1"/>
                </a:solidFill>
              </a:rPr>
              <a:t>Very narrow width and </a:t>
            </a:r>
          </a:p>
          <a:p>
            <a:pPr algn="ctr"/>
            <a:r>
              <a:rPr lang="en-US" sz="1800" b="1">
                <a:solidFill>
                  <a:schemeClr val="bg1"/>
                </a:solidFill>
              </a:rPr>
              <a:t>extensive depth of </a:t>
            </a:r>
          </a:p>
          <a:p>
            <a:pPr algn="ctr"/>
            <a:r>
              <a:rPr lang="en-US" sz="1800" b="1">
                <a:solidFill>
                  <a:schemeClr val="bg1"/>
                </a:solidFill>
              </a:rPr>
              <a:t>assortment; average to</a:t>
            </a:r>
          </a:p>
          <a:p>
            <a:pPr algn="ctr"/>
            <a:r>
              <a:rPr lang="en-US" sz="1800" b="1">
                <a:solidFill>
                  <a:schemeClr val="bg1"/>
                </a:solidFill>
              </a:rPr>
              <a:t>good quality</a:t>
            </a:r>
          </a:p>
        </p:txBody>
      </p:sp>
      <p:sp>
        <p:nvSpPr>
          <p:cNvPr id="5" name="Rectangle 5"/>
          <p:cNvSpPr>
            <a:spLocks noChangeArrowheads="1"/>
          </p:cNvSpPr>
          <p:nvPr/>
        </p:nvSpPr>
        <p:spPr bwMode="auto">
          <a:xfrm>
            <a:off x="4907622" y="846762"/>
            <a:ext cx="31242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rgbClr val="FFDDFF"/>
                </a:solidFill>
              </a:rPr>
              <a:t>Prices:</a:t>
            </a:r>
          </a:p>
          <a:p>
            <a:pPr algn="ctr"/>
            <a:r>
              <a:rPr lang="en-US" sz="1800" b="1">
                <a:solidFill>
                  <a:srgbClr val="FFDDFF"/>
                </a:solidFill>
              </a:rPr>
              <a:t>Competitive to </a:t>
            </a:r>
          </a:p>
          <a:p>
            <a:pPr algn="ctr"/>
            <a:r>
              <a:rPr lang="en-US" sz="1800" b="1">
                <a:solidFill>
                  <a:srgbClr val="FFDDFF"/>
                </a:solidFill>
              </a:rPr>
              <a:t>Above average</a:t>
            </a:r>
            <a:endParaRPr lang="en-US" sz="1800">
              <a:solidFill>
                <a:srgbClr val="FFDDFF"/>
              </a:solidFill>
            </a:endParaRPr>
          </a:p>
        </p:txBody>
      </p:sp>
      <p:sp>
        <p:nvSpPr>
          <p:cNvPr id="6" name="Rectangle 6"/>
          <p:cNvSpPr>
            <a:spLocks noChangeArrowheads="1"/>
          </p:cNvSpPr>
          <p:nvPr/>
        </p:nvSpPr>
        <p:spPr bwMode="auto">
          <a:xfrm>
            <a:off x="4907622" y="2218362"/>
            <a:ext cx="32004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Atmosphere and</a:t>
            </a:r>
          </a:p>
          <a:p>
            <a:pPr algn="ctr"/>
            <a:r>
              <a:rPr lang="en-US" sz="1800" b="1">
                <a:solidFill>
                  <a:schemeClr val="bg1"/>
                </a:solidFill>
              </a:rPr>
              <a:t>Services:</a:t>
            </a:r>
          </a:p>
          <a:p>
            <a:pPr algn="ctr"/>
            <a:r>
              <a:rPr lang="en-US" sz="1800" b="1">
                <a:solidFill>
                  <a:schemeClr val="bg1"/>
                </a:solidFill>
              </a:rPr>
              <a:t>Average to excellent</a:t>
            </a:r>
          </a:p>
        </p:txBody>
      </p:sp>
      <p:sp>
        <p:nvSpPr>
          <p:cNvPr id="7" name="Rectangle 7"/>
          <p:cNvSpPr>
            <a:spLocks noChangeArrowheads="1"/>
          </p:cNvSpPr>
          <p:nvPr/>
        </p:nvSpPr>
        <p:spPr bwMode="auto">
          <a:xfrm>
            <a:off x="4907622" y="3513762"/>
            <a:ext cx="3200400" cy="14478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Promotion:</a:t>
            </a:r>
          </a:p>
          <a:p>
            <a:pPr algn="ctr"/>
            <a:r>
              <a:rPr lang="en-US" sz="1800" b="1">
                <a:solidFill>
                  <a:schemeClr val="bg1"/>
                </a:solidFill>
              </a:rPr>
              <a:t>Heavy use of displays</a:t>
            </a:r>
          </a:p>
          <a:p>
            <a:pPr algn="ctr"/>
            <a:r>
              <a:rPr lang="en-US" sz="1800" b="1">
                <a:solidFill>
                  <a:schemeClr val="bg1"/>
                </a:solidFill>
              </a:rPr>
              <a:t>Extensive sales force</a:t>
            </a:r>
          </a:p>
        </p:txBody>
      </p:sp>
    </p:spTree>
    <p:extLst>
      <p:ext uri="{BB962C8B-B14F-4D97-AF65-F5344CB8AC3E}">
        <p14:creationId xmlns:p14="http://schemas.microsoft.com/office/powerpoint/2010/main" val="79803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56526" y="0"/>
            <a:ext cx="7162800" cy="72946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t>Full-Line Discount Store </a:t>
            </a:r>
            <a:br>
              <a:rPr lang="en-US" sz="2000" b="1" dirty="0"/>
            </a:br>
            <a:r>
              <a:rPr lang="en-US" sz="2000" b="1" dirty="0"/>
              <a:t>Strategy Mix</a:t>
            </a:r>
          </a:p>
        </p:txBody>
      </p:sp>
      <p:sp>
        <p:nvSpPr>
          <p:cNvPr id="3" name="Rectangle 3"/>
          <p:cNvSpPr>
            <a:spLocks noChangeArrowheads="1"/>
          </p:cNvSpPr>
          <p:nvPr/>
        </p:nvSpPr>
        <p:spPr bwMode="auto">
          <a:xfrm>
            <a:off x="1056526" y="822789"/>
            <a:ext cx="3657600" cy="11430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lgn="ctr"/>
            <a:r>
              <a:rPr lang="en-US" sz="1800" b="1" dirty="0">
                <a:solidFill>
                  <a:schemeClr val="tx1"/>
                </a:solidFill>
              </a:rPr>
              <a:t>Location:</a:t>
            </a:r>
          </a:p>
          <a:p>
            <a:pPr algn="ctr"/>
            <a:r>
              <a:rPr lang="en-US" sz="1800" b="1" dirty="0">
                <a:solidFill>
                  <a:schemeClr val="tx1"/>
                </a:solidFill>
              </a:rPr>
              <a:t>Business district, shopping</a:t>
            </a:r>
          </a:p>
          <a:p>
            <a:pPr algn="ctr"/>
            <a:r>
              <a:rPr lang="en-US" sz="1800" b="1" dirty="0">
                <a:solidFill>
                  <a:schemeClr val="tx1"/>
                </a:solidFill>
              </a:rPr>
              <a:t> center or isolated store</a:t>
            </a:r>
          </a:p>
        </p:txBody>
      </p:sp>
      <p:sp>
        <p:nvSpPr>
          <p:cNvPr id="4" name="Rectangle 4"/>
          <p:cNvSpPr>
            <a:spLocks noChangeArrowheads="1"/>
          </p:cNvSpPr>
          <p:nvPr/>
        </p:nvSpPr>
        <p:spPr bwMode="auto">
          <a:xfrm>
            <a:off x="1056526" y="2270589"/>
            <a:ext cx="3657600" cy="26670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lgn="ctr"/>
            <a:r>
              <a:rPr lang="en-US" sz="1800" b="1" dirty="0">
                <a:solidFill>
                  <a:schemeClr val="tx1"/>
                </a:solidFill>
              </a:rPr>
              <a:t>Merchandise:</a:t>
            </a:r>
          </a:p>
          <a:p>
            <a:pPr algn="ctr"/>
            <a:r>
              <a:rPr lang="en-US" sz="1800" b="1" dirty="0">
                <a:solidFill>
                  <a:schemeClr val="tx1"/>
                </a:solidFill>
              </a:rPr>
              <a:t>Extensive width and </a:t>
            </a:r>
          </a:p>
          <a:p>
            <a:pPr algn="ctr"/>
            <a:r>
              <a:rPr lang="en-US" sz="1800" b="1" dirty="0">
                <a:solidFill>
                  <a:schemeClr val="tx1"/>
                </a:solidFill>
              </a:rPr>
              <a:t>depth of </a:t>
            </a:r>
          </a:p>
          <a:p>
            <a:pPr algn="ctr"/>
            <a:r>
              <a:rPr lang="en-US" sz="1800" b="1" dirty="0">
                <a:solidFill>
                  <a:schemeClr val="tx1"/>
                </a:solidFill>
              </a:rPr>
              <a:t>assortment; average to</a:t>
            </a:r>
          </a:p>
          <a:p>
            <a:pPr algn="ctr"/>
            <a:r>
              <a:rPr lang="en-US" sz="1800" b="1" dirty="0">
                <a:solidFill>
                  <a:schemeClr val="tx1"/>
                </a:solidFill>
              </a:rPr>
              <a:t>good quality</a:t>
            </a:r>
          </a:p>
        </p:txBody>
      </p:sp>
      <p:sp>
        <p:nvSpPr>
          <p:cNvPr id="5" name="Rectangle 5"/>
          <p:cNvSpPr>
            <a:spLocks noChangeArrowheads="1"/>
          </p:cNvSpPr>
          <p:nvPr/>
        </p:nvSpPr>
        <p:spPr bwMode="auto">
          <a:xfrm>
            <a:off x="4942726" y="822789"/>
            <a:ext cx="3124200" cy="11430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Prices:</a:t>
            </a:r>
          </a:p>
          <a:p>
            <a:pPr algn="ctr"/>
            <a:r>
              <a:rPr lang="en-US" sz="1800" b="1">
                <a:solidFill>
                  <a:schemeClr val="tx1"/>
                </a:solidFill>
              </a:rPr>
              <a:t>Competitive</a:t>
            </a:r>
            <a:endParaRPr lang="en-US" sz="1800">
              <a:solidFill>
                <a:schemeClr val="tx1"/>
              </a:solidFill>
            </a:endParaRPr>
          </a:p>
        </p:txBody>
      </p:sp>
      <p:sp>
        <p:nvSpPr>
          <p:cNvPr id="6" name="Rectangle 6"/>
          <p:cNvSpPr>
            <a:spLocks noChangeArrowheads="1"/>
          </p:cNvSpPr>
          <p:nvPr/>
        </p:nvSpPr>
        <p:spPr bwMode="auto">
          <a:xfrm>
            <a:off x="4942726" y="2194389"/>
            <a:ext cx="3200400" cy="11430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Atmosphere/Services:</a:t>
            </a:r>
          </a:p>
          <a:p>
            <a:pPr algn="ctr"/>
            <a:r>
              <a:rPr lang="en-US" sz="1800" b="1">
                <a:solidFill>
                  <a:schemeClr val="tx1"/>
                </a:solidFill>
              </a:rPr>
              <a:t>Slightly below </a:t>
            </a:r>
          </a:p>
          <a:p>
            <a:pPr algn="ctr"/>
            <a:r>
              <a:rPr lang="en-US" sz="1800" b="1">
                <a:solidFill>
                  <a:schemeClr val="tx1"/>
                </a:solidFill>
              </a:rPr>
              <a:t>average to average</a:t>
            </a:r>
          </a:p>
        </p:txBody>
      </p:sp>
      <p:sp>
        <p:nvSpPr>
          <p:cNvPr id="7" name="Rectangle 7"/>
          <p:cNvSpPr>
            <a:spLocks noChangeArrowheads="1"/>
          </p:cNvSpPr>
          <p:nvPr/>
        </p:nvSpPr>
        <p:spPr bwMode="auto">
          <a:xfrm>
            <a:off x="4942726" y="3489789"/>
            <a:ext cx="3200400" cy="1447800"/>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lgn="ctr"/>
            <a:r>
              <a:rPr lang="en-US" sz="1800" b="1">
                <a:solidFill>
                  <a:schemeClr val="tx1"/>
                </a:solidFill>
              </a:rPr>
              <a:t>Promotion:</a:t>
            </a:r>
          </a:p>
          <a:p>
            <a:pPr algn="ctr"/>
            <a:r>
              <a:rPr lang="en-US" sz="1800" b="1">
                <a:solidFill>
                  <a:schemeClr val="tx1"/>
                </a:solidFill>
              </a:rPr>
              <a:t>Heavy on newspapers;</a:t>
            </a:r>
          </a:p>
          <a:p>
            <a:pPr algn="ctr"/>
            <a:r>
              <a:rPr lang="en-US" sz="1800" b="1">
                <a:solidFill>
                  <a:schemeClr val="tx1"/>
                </a:solidFill>
              </a:rPr>
              <a:t>price-oriented; selling</a:t>
            </a:r>
          </a:p>
        </p:txBody>
      </p:sp>
    </p:spTree>
    <p:extLst>
      <p:ext uri="{BB962C8B-B14F-4D97-AF65-F5344CB8AC3E}">
        <p14:creationId xmlns:p14="http://schemas.microsoft.com/office/powerpoint/2010/main" val="3400305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00874" y="138702"/>
            <a:ext cx="7543800" cy="4589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t>Variety Store Strategy Mix/Apparel and accessories</a:t>
            </a:r>
          </a:p>
        </p:txBody>
      </p:sp>
      <p:sp>
        <p:nvSpPr>
          <p:cNvPr id="3" name="Rectangle 3"/>
          <p:cNvSpPr>
            <a:spLocks noChangeArrowheads="1"/>
          </p:cNvSpPr>
          <p:nvPr/>
        </p:nvSpPr>
        <p:spPr bwMode="auto">
          <a:xfrm>
            <a:off x="1000874" y="826214"/>
            <a:ext cx="36576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Location:</a:t>
            </a:r>
          </a:p>
          <a:p>
            <a:pPr algn="ctr"/>
            <a:r>
              <a:rPr lang="en-US" sz="1800" b="1">
                <a:solidFill>
                  <a:schemeClr val="bg1"/>
                </a:solidFill>
              </a:rPr>
              <a:t>Business district, shopping</a:t>
            </a:r>
          </a:p>
          <a:p>
            <a:pPr algn="ctr"/>
            <a:r>
              <a:rPr lang="en-US" sz="1800" b="1">
                <a:solidFill>
                  <a:schemeClr val="bg1"/>
                </a:solidFill>
              </a:rPr>
              <a:t> center or isolated store</a:t>
            </a:r>
          </a:p>
        </p:txBody>
      </p:sp>
      <p:sp>
        <p:nvSpPr>
          <p:cNvPr id="4" name="Rectangle 4"/>
          <p:cNvSpPr>
            <a:spLocks noChangeArrowheads="1"/>
          </p:cNvSpPr>
          <p:nvPr/>
        </p:nvSpPr>
        <p:spPr bwMode="auto">
          <a:xfrm>
            <a:off x="1000874" y="2274014"/>
            <a:ext cx="3657600" cy="2667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Merchandise:</a:t>
            </a:r>
          </a:p>
          <a:p>
            <a:pPr algn="ctr"/>
            <a:r>
              <a:rPr lang="en-US" sz="1800" b="1">
                <a:solidFill>
                  <a:schemeClr val="bg1"/>
                </a:solidFill>
              </a:rPr>
              <a:t>Good width and </a:t>
            </a:r>
          </a:p>
          <a:p>
            <a:pPr algn="ctr"/>
            <a:r>
              <a:rPr lang="en-US" sz="1800" b="1">
                <a:solidFill>
                  <a:schemeClr val="bg1"/>
                </a:solidFill>
              </a:rPr>
              <a:t>some depth of </a:t>
            </a:r>
          </a:p>
          <a:p>
            <a:pPr algn="ctr"/>
            <a:r>
              <a:rPr lang="en-US" sz="1800" b="1">
                <a:solidFill>
                  <a:schemeClr val="bg1"/>
                </a:solidFill>
              </a:rPr>
              <a:t>assortment; </a:t>
            </a:r>
          </a:p>
          <a:p>
            <a:pPr algn="ctr"/>
            <a:r>
              <a:rPr lang="en-US" sz="1800" b="1">
                <a:solidFill>
                  <a:schemeClr val="bg1"/>
                </a:solidFill>
              </a:rPr>
              <a:t>below-average </a:t>
            </a:r>
          </a:p>
          <a:p>
            <a:pPr algn="ctr"/>
            <a:r>
              <a:rPr lang="en-US" sz="1800" b="1">
                <a:solidFill>
                  <a:schemeClr val="bg1"/>
                </a:solidFill>
              </a:rPr>
              <a:t>to average quality</a:t>
            </a:r>
          </a:p>
        </p:txBody>
      </p:sp>
      <p:sp>
        <p:nvSpPr>
          <p:cNvPr id="5" name="Rectangle 5"/>
          <p:cNvSpPr>
            <a:spLocks noChangeArrowheads="1"/>
          </p:cNvSpPr>
          <p:nvPr/>
        </p:nvSpPr>
        <p:spPr bwMode="auto">
          <a:xfrm>
            <a:off x="4887074" y="826214"/>
            <a:ext cx="31242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Prices:</a:t>
            </a:r>
          </a:p>
          <a:p>
            <a:pPr algn="ctr"/>
            <a:r>
              <a:rPr lang="en-US" sz="1800" b="1">
                <a:solidFill>
                  <a:schemeClr val="bg1"/>
                </a:solidFill>
              </a:rPr>
              <a:t>Average</a:t>
            </a:r>
          </a:p>
        </p:txBody>
      </p:sp>
      <p:sp>
        <p:nvSpPr>
          <p:cNvPr id="6" name="Rectangle 6"/>
          <p:cNvSpPr>
            <a:spLocks noChangeArrowheads="1"/>
          </p:cNvSpPr>
          <p:nvPr/>
        </p:nvSpPr>
        <p:spPr bwMode="auto">
          <a:xfrm>
            <a:off x="4887074" y="2197814"/>
            <a:ext cx="32004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Atmosphere/Services:</a:t>
            </a:r>
          </a:p>
          <a:p>
            <a:pPr algn="ctr"/>
            <a:r>
              <a:rPr lang="en-US" sz="1800" b="1">
                <a:solidFill>
                  <a:schemeClr val="bg1"/>
                </a:solidFill>
              </a:rPr>
              <a:t>Below average</a:t>
            </a:r>
          </a:p>
        </p:txBody>
      </p:sp>
      <p:sp>
        <p:nvSpPr>
          <p:cNvPr id="7" name="Rectangle 7"/>
          <p:cNvSpPr>
            <a:spLocks noChangeArrowheads="1"/>
          </p:cNvSpPr>
          <p:nvPr/>
        </p:nvSpPr>
        <p:spPr bwMode="auto">
          <a:xfrm>
            <a:off x="4887074" y="3493214"/>
            <a:ext cx="3200400" cy="14478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solidFill>
                  <a:schemeClr val="bg1"/>
                </a:solidFill>
              </a:rPr>
              <a:t>Promotion:</a:t>
            </a:r>
          </a:p>
          <a:p>
            <a:pPr algn="ctr"/>
            <a:r>
              <a:rPr lang="en-US" sz="1800" b="1">
                <a:solidFill>
                  <a:schemeClr val="bg1"/>
                </a:solidFill>
              </a:rPr>
              <a:t>Use of newspapers</a:t>
            </a:r>
          </a:p>
        </p:txBody>
      </p:sp>
    </p:spTree>
    <p:extLst>
      <p:ext uri="{BB962C8B-B14F-4D97-AF65-F5344CB8AC3E}">
        <p14:creationId xmlns:p14="http://schemas.microsoft.com/office/powerpoint/2010/main" val="2309393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31177" y="116440"/>
            <a:ext cx="7543800" cy="6335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t>Factory Outlet Strategy Mix</a:t>
            </a:r>
          </a:p>
        </p:txBody>
      </p:sp>
      <p:sp>
        <p:nvSpPr>
          <p:cNvPr id="3" name="Rectangle 3"/>
          <p:cNvSpPr>
            <a:spLocks noChangeArrowheads="1"/>
          </p:cNvSpPr>
          <p:nvPr/>
        </p:nvSpPr>
        <p:spPr bwMode="auto">
          <a:xfrm>
            <a:off x="805665" y="750013"/>
            <a:ext cx="36576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Location:</a:t>
            </a:r>
          </a:p>
          <a:p>
            <a:pPr algn="ctr"/>
            <a:r>
              <a:rPr lang="en-US" b="1" dirty="0">
                <a:solidFill>
                  <a:schemeClr val="bg1"/>
                </a:solidFill>
              </a:rPr>
              <a:t>Out of the way site </a:t>
            </a:r>
          </a:p>
          <a:p>
            <a:pPr algn="ctr"/>
            <a:r>
              <a:rPr lang="en-US" b="1" dirty="0">
                <a:solidFill>
                  <a:schemeClr val="bg1"/>
                </a:solidFill>
              </a:rPr>
              <a:t>or discount mall</a:t>
            </a:r>
          </a:p>
        </p:txBody>
      </p:sp>
      <p:sp>
        <p:nvSpPr>
          <p:cNvPr id="4" name="Rectangle 4"/>
          <p:cNvSpPr>
            <a:spLocks noChangeArrowheads="1"/>
          </p:cNvSpPr>
          <p:nvPr/>
        </p:nvSpPr>
        <p:spPr bwMode="auto">
          <a:xfrm>
            <a:off x="805665" y="2197813"/>
            <a:ext cx="3657600" cy="2667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Merchandise:</a:t>
            </a:r>
          </a:p>
          <a:p>
            <a:pPr algn="ctr"/>
            <a:r>
              <a:rPr lang="en-US" b="1" dirty="0">
                <a:solidFill>
                  <a:schemeClr val="bg1"/>
                </a:solidFill>
              </a:rPr>
              <a:t>Moderate width and </a:t>
            </a:r>
          </a:p>
          <a:p>
            <a:pPr algn="ctr"/>
            <a:r>
              <a:rPr lang="en-US" b="1" dirty="0">
                <a:solidFill>
                  <a:schemeClr val="bg1"/>
                </a:solidFill>
              </a:rPr>
              <a:t>poor depth of </a:t>
            </a:r>
          </a:p>
          <a:p>
            <a:pPr algn="ctr"/>
            <a:r>
              <a:rPr lang="en-US" b="1" dirty="0">
                <a:solidFill>
                  <a:schemeClr val="bg1"/>
                </a:solidFill>
              </a:rPr>
              <a:t>assortment;</a:t>
            </a:r>
          </a:p>
          <a:p>
            <a:pPr algn="ctr"/>
            <a:r>
              <a:rPr lang="en-US" b="1" dirty="0">
                <a:solidFill>
                  <a:schemeClr val="bg1"/>
                </a:solidFill>
              </a:rPr>
              <a:t>low continuity</a:t>
            </a:r>
          </a:p>
        </p:txBody>
      </p:sp>
      <p:sp>
        <p:nvSpPr>
          <p:cNvPr id="5" name="Rectangle 5"/>
          <p:cNvSpPr>
            <a:spLocks noChangeArrowheads="1"/>
          </p:cNvSpPr>
          <p:nvPr/>
        </p:nvSpPr>
        <p:spPr bwMode="auto">
          <a:xfrm>
            <a:off x="4691865" y="750013"/>
            <a:ext cx="31242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Prices:</a:t>
            </a:r>
          </a:p>
          <a:p>
            <a:pPr algn="ctr"/>
            <a:r>
              <a:rPr lang="en-US" b="1" dirty="0">
                <a:solidFill>
                  <a:schemeClr val="bg1"/>
                </a:solidFill>
              </a:rPr>
              <a:t>Very Low</a:t>
            </a:r>
          </a:p>
        </p:txBody>
      </p:sp>
      <p:sp>
        <p:nvSpPr>
          <p:cNvPr id="6" name="Rectangle 6"/>
          <p:cNvSpPr>
            <a:spLocks noChangeArrowheads="1"/>
          </p:cNvSpPr>
          <p:nvPr/>
        </p:nvSpPr>
        <p:spPr bwMode="auto">
          <a:xfrm>
            <a:off x="4691865" y="2121613"/>
            <a:ext cx="32004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Atmosphere/Services:</a:t>
            </a:r>
          </a:p>
          <a:p>
            <a:pPr algn="ctr"/>
            <a:r>
              <a:rPr lang="en-US" b="1" dirty="0">
                <a:solidFill>
                  <a:schemeClr val="bg1"/>
                </a:solidFill>
              </a:rPr>
              <a:t>Very low</a:t>
            </a:r>
          </a:p>
        </p:txBody>
      </p:sp>
      <p:sp>
        <p:nvSpPr>
          <p:cNvPr id="7" name="Rectangle 7"/>
          <p:cNvSpPr>
            <a:spLocks noChangeArrowheads="1"/>
          </p:cNvSpPr>
          <p:nvPr/>
        </p:nvSpPr>
        <p:spPr bwMode="auto">
          <a:xfrm>
            <a:off x="4691865" y="3417013"/>
            <a:ext cx="3200400" cy="14478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Promotion:</a:t>
            </a:r>
          </a:p>
          <a:p>
            <a:pPr algn="ctr"/>
            <a:r>
              <a:rPr lang="en-US" b="1" dirty="0">
                <a:solidFill>
                  <a:schemeClr val="bg1"/>
                </a:solidFill>
              </a:rPr>
              <a:t>Little</a:t>
            </a:r>
          </a:p>
        </p:txBody>
      </p:sp>
    </p:spTree>
    <p:extLst>
      <p:ext uri="{BB962C8B-B14F-4D97-AF65-F5344CB8AC3E}">
        <p14:creationId xmlns:p14="http://schemas.microsoft.com/office/powerpoint/2010/main" val="2056914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8985" y="0"/>
            <a:ext cx="7543800" cy="6643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a:t>Membership Club Strategy Mix</a:t>
            </a:r>
            <a:br>
              <a:rPr lang="en-US" sz="1800" b="1" dirty="0"/>
            </a:br>
            <a:r>
              <a:rPr lang="en-US" sz="1800" b="1" dirty="0"/>
              <a:t>Customers membership</a:t>
            </a:r>
          </a:p>
        </p:txBody>
      </p:sp>
      <p:sp>
        <p:nvSpPr>
          <p:cNvPr id="3" name="Rectangle 3"/>
          <p:cNvSpPr>
            <a:spLocks noChangeArrowheads="1"/>
          </p:cNvSpPr>
          <p:nvPr/>
        </p:nvSpPr>
        <p:spPr bwMode="auto">
          <a:xfrm>
            <a:off x="867310" y="664396"/>
            <a:ext cx="36576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Location:</a:t>
            </a:r>
          </a:p>
          <a:p>
            <a:pPr algn="ctr"/>
            <a:r>
              <a:rPr lang="en-US" b="1">
                <a:solidFill>
                  <a:schemeClr val="bg1"/>
                </a:solidFill>
              </a:rPr>
              <a:t>Isolated store or </a:t>
            </a:r>
          </a:p>
          <a:p>
            <a:pPr algn="ctr"/>
            <a:r>
              <a:rPr lang="en-US" b="1">
                <a:solidFill>
                  <a:schemeClr val="bg1"/>
                </a:solidFill>
              </a:rPr>
              <a:t>secondary site</a:t>
            </a:r>
          </a:p>
        </p:txBody>
      </p:sp>
      <p:sp>
        <p:nvSpPr>
          <p:cNvPr id="4" name="Rectangle 4"/>
          <p:cNvSpPr>
            <a:spLocks noChangeArrowheads="1"/>
          </p:cNvSpPr>
          <p:nvPr/>
        </p:nvSpPr>
        <p:spPr bwMode="auto">
          <a:xfrm>
            <a:off x="867310" y="2035996"/>
            <a:ext cx="3657600" cy="27432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Merchandise:</a:t>
            </a:r>
          </a:p>
          <a:p>
            <a:pPr algn="ctr"/>
            <a:r>
              <a:rPr lang="en-US" b="1">
                <a:solidFill>
                  <a:schemeClr val="bg1"/>
                </a:solidFill>
              </a:rPr>
              <a:t>Moderate width and </a:t>
            </a:r>
          </a:p>
          <a:p>
            <a:pPr algn="ctr"/>
            <a:r>
              <a:rPr lang="en-US" b="1">
                <a:solidFill>
                  <a:schemeClr val="bg1"/>
                </a:solidFill>
              </a:rPr>
              <a:t>poor depth of </a:t>
            </a:r>
          </a:p>
          <a:p>
            <a:pPr algn="ctr"/>
            <a:r>
              <a:rPr lang="en-US" b="1">
                <a:solidFill>
                  <a:schemeClr val="bg1"/>
                </a:solidFill>
              </a:rPr>
              <a:t>assortment;</a:t>
            </a:r>
          </a:p>
          <a:p>
            <a:pPr algn="ctr"/>
            <a:r>
              <a:rPr lang="en-US" b="1">
                <a:solidFill>
                  <a:schemeClr val="bg1"/>
                </a:solidFill>
              </a:rPr>
              <a:t>low continuity</a:t>
            </a:r>
          </a:p>
        </p:txBody>
      </p:sp>
      <p:sp>
        <p:nvSpPr>
          <p:cNvPr id="5" name="Rectangle 5"/>
          <p:cNvSpPr>
            <a:spLocks noChangeArrowheads="1"/>
          </p:cNvSpPr>
          <p:nvPr/>
        </p:nvSpPr>
        <p:spPr bwMode="auto">
          <a:xfrm>
            <a:off x="4753510" y="664396"/>
            <a:ext cx="31242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Prices:</a:t>
            </a:r>
          </a:p>
          <a:p>
            <a:pPr algn="ctr"/>
            <a:r>
              <a:rPr lang="en-US" b="1">
                <a:solidFill>
                  <a:schemeClr val="bg1"/>
                </a:solidFill>
              </a:rPr>
              <a:t>Very Low</a:t>
            </a:r>
          </a:p>
        </p:txBody>
      </p:sp>
      <p:sp>
        <p:nvSpPr>
          <p:cNvPr id="6" name="Rectangle 6"/>
          <p:cNvSpPr>
            <a:spLocks noChangeArrowheads="1"/>
          </p:cNvSpPr>
          <p:nvPr/>
        </p:nvSpPr>
        <p:spPr bwMode="auto">
          <a:xfrm>
            <a:off x="4753510" y="2035996"/>
            <a:ext cx="3200400" cy="11430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Atmosphere/Services:</a:t>
            </a:r>
          </a:p>
          <a:p>
            <a:pPr algn="ctr"/>
            <a:r>
              <a:rPr lang="en-US" b="1">
                <a:solidFill>
                  <a:schemeClr val="bg1"/>
                </a:solidFill>
              </a:rPr>
              <a:t>Very low</a:t>
            </a:r>
          </a:p>
        </p:txBody>
      </p:sp>
      <p:sp>
        <p:nvSpPr>
          <p:cNvPr id="7" name="Rectangle 7"/>
          <p:cNvSpPr>
            <a:spLocks noChangeArrowheads="1"/>
          </p:cNvSpPr>
          <p:nvPr/>
        </p:nvSpPr>
        <p:spPr bwMode="auto">
          <a:xfrm>
            <a:off x="4753510" y="3331396"/>
            <a:ext cx="3200400" cy="14478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Promotion:</a:t>
            </a:r>
          </a:p>
          <a:p>
            <a:pPr algn="ctr"/>
            <a:r>
              <a:rPr lang="en-US" b="1">
                <a:solidFill>
                  <a:schemeClr val="bg1"/>
                </a:solidFill>
              </a:rPr>
              <a:t>Little; </a:t>
            </a:r>
          </a:p>
          <a:p>
            <a:pPr algn="ctr"/>
            <a:r>
              <a:rPr lang="en-US" b="1">
                <a:solidFill>
                  <a:schemeClr val="bg1"/>
                </a:solidFill>
              </a:rPr>
              <a:t>some direct mail</a:t>
            </a:r>
          </a:p>
        </p:txBody>
      </p:sp>
    </p:spTree>
    <p:extLst>
      <p:ext uri="{BB962C8B-B14F-4D97-AF65-F5344CB8AC3E}">
        <p14:creationId xmlns:p14="http://schemas.microsoft.com/office/powerpoint/2010/main" val="404869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23344" y="113015"/>
            <a:ext cx="3020602" cy="421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Independent</a:t>
            </a:r>
          </a:p>
        </p:txBody>
      </p:sp>
      <p:sp>
        <p:nvSpPr>
          <p:cNvPr id="5" name="TextBox 4"/>
          <p:cNvSpPr txBox="1"/>
          <p:nvPr/>
        </p:nvSpPr>
        <p:spPr>
          <a:xfrm>
            <a:off x="287675" y="1169488"/>
            <a:ext cx="8691937" cy="3000821"/>
          </a:xfrm>
          <a:prstGeom prst="rect">
            <a:avLst/>
          </a:prstGeom>
          <a:noFill/>
        </p:spPr>
        <p:txBody>
          <a:bodyPr wrap="square" rtlCol="0">
            <a:spAutoFit/>
          </a:bodyPr>
          <a:lstStyle/>
          <a:p>
            <a:pPr marL="344488" indent="-344488" eaLnBrk="1" hangingPunct="1">
              <a:lnSpc>
                <a:spcPct val="150000"/>
              </a:lnSpc>
              <a:buClr>
                <a:schemeClr val="accent2"/>
              </a:buClr>
              <a:buFont typeface="Wingdings" panose="05000000000000000000" pitchFamily="2" charset="2"/>
              <a:buChar char="¯"/>
            </a:pPr>
            <a:r>
              <a:rPr lang="en-US" dirty="0"/>
              <a:t>In bargaining with suppliers, independents may not have much power because they often buy in small quantities</a:t>
            </a:r>
          </a:p>
          <a:p>
            <a:pPr marL="344488" indent="-344488" eaLnBrk="1" hangingPunct="1">
              <a:lnSpc>
                <a:spcPct val="150000"/>
              </a:lnSpc>
              <a:buClr>
                <a:schemeClr val="accent2"/>
              </a:buClr>
              <a:buFont typeface="Wingdings" panose="05000000000000000000" pitchFamily="2" charset="2"/>
              <a:buChar char="¯"/>
            </a:pPr>
            <a:r>
              <a:rPr lang="en-US" dirty="0"/>
              <a:t>Independents generally cannot gain economies of scale in buying and maintaining inventory. </a:t>
            </a:r>
          </a:p>
          <a:p>
            <a:pPr marL="344488" indent="-344488" eaLnBrk="1" hangingPunct="1">
              <a:lnSpc>
                <a:spcPct val="150000"/>
              </a:lnSpc>
              <a:buClr>
                <a:schemeClr val="accent2"/>
              </a:buClr>
              <a:buFont typeface="Wingdings" panose="05000000000000000000" pitchFamily="2" charset="2"/>
              <a:buChar char="¯"/>
            </a:pPr>
            <a:r>
              <a:rPr lang="en-US" dirty="0"/>
              <a:t>Operations are labor intensive, sometimes with little computerization.</a:t>
            </a:r>
          </a:p>
          <a:p>
            <a:pPr marL="344488" indent="-344488" eaLnBrk="1" hangingPunct="1">
              <a:lnSpc>
                <a:spcPct val="150000"/>
              </a:lnSpc>
              <a:buClr>
                <a:schemeClr val="accent2"/>
              </a:buClr>
              <a:buFont typeface="Wingdings" panose="05000000000000000000" pitchFamily="2" charset="2"/>
              <a:buChar char="¯"/>
            </a:pPr>
            <a:r>
              <a:rPr lang="en-US" dirty="0"/>
              <a:t>Due to the relatively high costs of TV ads and the broad geographic coverage of magazines and some newspapers (too large for firms with one outlet), independents are limited in their access to certain media.</a:t>
            </a:r>
          </a:p>
          <a:p>
            <a:pPr marL="344488" indent="-344488" eaLnBrk="1" hangingPunct="1">
              <a:lnSpc>
                <a:spcPct val="150000"/>
              </a:lnSpc>
              <a:buClr>
                <a:schemeClr val="accent2"/>
              </a:buClr>
              <a:buFont typeface="Wingdings" panose="05000000000000000000" pitchFamily="2" charset="2"/>
              <a:buChar char="¯"/>
            </a:pPr>
            <a:r>
              <a:rPr lang="en-US" dirty="0"/>
              <a:t>A crucial problem for independents is overdependence on the owner. All decisions may be made by that person, and there may be no management continuity when the owner-boss is ill, on vacation, or retires.</a:t>
            </a:r>
          </a:p>
        </p:txBody>
      </p:sp>
      <p:sp>
        <p:nvSpPr>
          <p:cNvPr id="6" name="TextBox 5"/>
          <p:cNvSpPr txBox="1"/>
          <p:nvPr/>
        </p:nvSpPr>
        <p:spPr>
          <a:xfrm>
            <a:off x="1320229" y="631224"/>
            <a:ext cx="6626831" cy="338554"/>
          </a:xfrm>
          <a:prstGeom prst="rect">
            <a:avLst/>
          </a:prstGeom>
          <a:noFill/>
        </p:spPr>
        <p:txBody>
          <a:bodyPr wrap="square" rtlCol="0">
            <a:spAutoFit/>
          </a:bodyPr>
          <a:lstStyle/>
          <a:p>
            <a:pPr algn="ctr"/>
            <a:r>
              <a:rPr lang="en-US" sz="1600" b="1" dirty="0"/>
              <a:t>These are some of the disadvantages of independent retailing:</a:t>
            </a:r>
          </a:p>
        </p:txBody>
      </p:sp>
    </p:spTree>
    <p:extLst>
      <p:ext uri="{BB962C8B-B14F-4D97-AF65-F5344CB8AC3E}">
        <p14:creationId xmlns:p14="http://schemas.microsoft.com/office/powerpoint/2010/main" val="406813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7573" y="1335640"/>
            <a:ext cx="4931596" cy="958660"/>
          </a:xfrm>
          <a:prstGeom prst="rect">
            <a:avLst/>
          </a:prstGeom>
          <a:noFill/>
        </p:spPr>
        <p:txBody>
          <a:bodyPr wrap="square" rtlCol="0">
            <a:spAutoFit/>
          </a:bodyPr>
          <a:lstStyle/>
          <a:p>
            <a:pPr algn="ctr">
              <a:lnSpc>
                <a:spcPct val="150000"/>
              </a:lnSpc>
            </a:pPr>
            <a:r>
              <a:rPr lang="en-US" sz="2000" b="1" spc="-20" dirty="0"/>
              <a:t>Web, </a:t>
            </a:r>
            <a:r>
              <a:rPr lang="en-US" sz="2000" b="1" spc="-25" dirty="0" err="1"/>
              <a:t>Nonstore</a:t>
            </a:r>
            <a:r>
              <a:rPr lang="en-US" sz="2000" b="1" spc="-25" dirty="0"/>
              <a:t>-</a:t>
            </a:r>
            <a:r>
              <a:rPr lang="en-US" sz="2000" b="1" spc="-10" dirty="0"/>
              <a:t>Based, </a:t>
            </a:r>
            <a:r>
              <a:rPr lang="en-US" sz="2000" b="1" dirty="0"/>
              <a:t>and</a:t>
            </a:r>
            <a:r>
              <a:rPr lang="en-US" sz="2000" b="1" spc="-95" dirty="0"/>
              <a:t> </a:t>
            </a:r>
            <a:r>
              <a:rPr lang="en-US" sz="2000" b="1" dirty="0"/>
              <a:t>Other</a:t>
            </a:r>
            <a:r>
              <a:rPr lang="en-US" sz="2000" b="1" spc="-75" dirty="0"/>
              <a:t> </a:t>
            </a:r>
            <a:r>
              <a:rPr lang="en-US" sz="2000" b="1" spc="-10" dirty="0"/>
              <a:t>Forms </a:t>
            </a:r>
            <a:r>
              <a:rPr lang="en-US" sz="2000" b="1" dirty="0"/>
              <a:t>of</a:t>
            </a:r>
            <a:r>
              <a:rPr lang="en-US" sz="2000" b="1" spc="-45" dirty="0"/>
              <a:t> </a:t>
            </a:r>
            <a:r>
              <a:rPr lang="en-US" sz="2000" b="1" spc="-10" dirty="0"/>
              <a:t>Nontraditional Retailing</a:t>
            </a:r>
            <a:endParaRPr lang="en-US" sz="2000" b="1" dirty="0"/>
          </a:p>
        </p:txBody>
      </p:sp>
    </p:spTree>
    <p:extLst>
      <p:ext uri="{BB962C8B-B14F-4D97-AF65-F5344CB8AC3E}">
        <p14:creationId xmlns:p14="http://schemas.microsoft.com/office/powerpoint/2010/main" val="90402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p:cNvSpPr>
          <p:nvPr/>
        </p:nvSpPr>
        <p:spPr>
          <a:xfrm>
            <a:off x="1621281" y="0"/>
            <a:ext cx="5901055"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20419" marR="5080" indent="-807720" algn="ctr">
              <a:spcBef>
                <a:spcPts val="95"/>
              </a:spcBef>
            </a:pPr>
            <a:r>
              <a:rPr lang="en-US" sz="2000" b="1" dirty="0"/>
              <a:t>Approaches</a:t>
            </a:r>
            <a:r>
              <a:rPr lang="en-US" sz="2000" b="1" spc="-85" dirty="0"/>
              <a:t> </a:t>
            </a:r>
            <a:r>
              <a:rPr lang="en-US" sz="2000" b="1" spc="-25" dirty="0"/>
              <a:t>to </a:t>
            </a:r>
            <a:r>
              <a:rPr lang="en-US" sz="2000" b="1" dirty="0"/>
              <a:t>Retailing</a:t>
            </a:r>
            <a:r>
              <a:rPr lang="en-US" sz="2000" b="1" spc="-145" dirty="0"/>
              <a:t> </a:t>
            </a:r>
            <a:r>
              <a:rPr lang="en-US" sz="2000" b="1" spc="-10" dirty="0"/>
              <a:t>Channels</a:t>
            </a:r>
          </a:p>
        </p:txBody>
      </p:sp>
      <p:pic>
        <p:nvPicPr>
          <p:cNvPr id="3" name="object 2"/>
          <p:cNvPicPr/>
          <p:nvPr/>
        </p:nvPicPr>
        <p:blipFill>
          <a:blip r:embed="rId2" cstate="print"/>
          <a:stretch>
            <a:fillRect/>
          </a:stretch>
        </p:blipFill>
        <p:spPr>
          <a:xfrm>
            <a:off x="542756" y="442269"/>
            <a:ext cx="8058106" cy="4701231"/>
          </a:xfrm>
          <a:prstGeom prst="rect">
            <a:avLst/>
          </a:prstGeom>
        </p:spPr>
      </p:pic>
    </p:spTree>
    <p:extLst>
      <p:ext uri="{BB962C8B-B14F-4D97-AF65-F5344CB8AC3E}">
        <p14:creationId xmlns:p14="http://schemas.microsoft.com/office/powerpoint/2010/main" val="407400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334958" y="157916"/>
            <a:ext cx="4373245"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2000" b="1" spc="-30" dirty="0">
                <a:solidFill>
                  <a:schemeClr val="accent1">
                    <a:lumMod val="75000"/>
                  </a:schemeClr>
                </a:solidFill>
              </a:rPr>
              <a:t>Non-</a:t>
            </a:r>
            <a:r>
              <a:rPr lang="en-US" sz="2000" b="1" dirty="0">
                <a:solidFill>
                  <a:schemeClr val="accent1">
                    <a:lumMod val="75000"/>
                  </a:schemeClr>
                </a:solidFill>
              </a:rPr>
              <a:t>store</a:t>
            </a:r>
            <a:r>
              <a:rPr lang="en-US" sz="2000" b="1" spc="-35" dirty="0">
                <a:solidFill>
                  <a:schemeClr val="accent1">
                    <a:lumMod val="75000"/>
                  </a:schemeClr>
                </a:solidFill>
              </a:rPr>
              <a:t> </a:t>
            </a:r>
            <a:r>
              <a:rPr lang="en-US" sz="2000" b="1" spc="-10" dirty="0">
                <a:solidFill>
                  <a:schemeClr val="accent1">
                    <a:lumMod val="75000"/>
                  </a:schemeClr>
                </a:solidFill>
              </a:rPr>
              <a:t>Retailing</a:t>
            </a:r>
          </a:p>
        </p:txBody>
      </p:sp>
      <p:sp>
        <p:nvSpPr>
          <p:cNvPr id="3" name="object 3"/>
          <p:cNvSpPr txBox="1"/>
          <p:nvPr/>
        </p:nvSpPr>
        <p:spPr>
          <a:xfrm>
            <a:off x="1034540" y="657224"/>
            <a:ext cx="6003258" cy="1654940"/>
          </a:xfrm>
          <a:prstGeom prst="rect">
            <a:avLst/>
          </a:prstGeom>
        </p:spPr>
        <p:txBody>
          <a:bodyPr vert="horz" wrap="square" lIns="0" tIns="13335" rIns="0" bIns="0" rtlCol="0">
            <a:spAutoFit/>
          </a:bodyPr>
          <a:lstStyle/>
          <a:p>
            <a:pPr marL="481965" marR="5080" indent="-469900">
              <a:lnSpc>
                <a:spcPct val="100000"/>
              </a:lnSpc>
              <a:spcBef>
                <a:spcPts val="105"/>
              </a:spcBef>
              <a:buClr>
                <a:srgbClr val="990033"/>
              </a:buClr>
              <a:buSzPct val="70312"/>
              <a:buChar char="•"/>
              <a:tabLst>
                <a:tab pos="481965" algn="l"/>
                <a:tab pos="482600" algn="l"/>
              </a:tabLst>
            </a:pPr>
            <a:r>
              <a:rPr sz="1600" dirty="0">
                <a:latin typeface="Arial"/>
                <a:cs typeface="Arial"/>
              </a:rPr>
              <a:t>Retailing</a:t>
            </a:r>
            <a:r>
              <a:rPr sz="1600" spc="-40" dirty="0">
                <a:latin typeface="Arial"/>
                <a:cs typeface="Arial"/>
              </a:rPr>
              <a:t> </a:t>
            </a:r>
            <a:r>
              <a:rPr sz="1600" dirty="0">
                <a:latin typeface="Arial"/>
                <a:cs typeface="Arial"/>
              </a:rPr>
              <a:t>strategy</a:t>
            </a:r>
            <a:r>
              <a:rPr sz="1600" spc="-45" dirty="0">
                <a:latin typeface="Arial"/>
                <a:cs typeface="Arial"/>
              </a:rPr>
              <a:t> </a:t>
            </a:r>
            <a:r>
              <a:rPr sz="1600" dirty="0">
                <a:latin typeface="Arial"/>
                <a:cs typeface="Arial"/>
              </a:rPr>
              <a:t>that</a:t>
            </a:r>
            <a:r>
              <a:rPr sz="1600" spc="-20" dirty="0">
                <a:latin typeface="Arial"/>
                <a:cs typeface="Arial"/>
              </a:rPr>
              <a:t> </a:t>
            </a:r>
            <a:r>
              <a:rPr sz="1600" dirty="0">
                <a:latin typeface="Arial"/>
                <a:cs typeface="Arial"/>
              </a:rPr>
              <a:t>is</a:t>
            </a:r>
            <a:r>
              <a:rPr sz="1600" spc="-25" dirty="0">
                <a:latin typeface="Arial"/>
                <a:cs typeface="Arial"/>
              </a:rPr>
              <a:t> </a:t>
            </a:r>
            <a:r>
              <a:rPr sz="1600" dirty="0">
                <a:latin typeface="Arial"/>
                <a:cs typeface="Arial"/>
              </a:rPr>
              <a:t>not</a:t>
            </a:r>
            <a:r>
              <a:rPr sz="1600" spc="-40" dirty="0">
                <a:latin typeface="Arial"/>
                <a:cs typeface="Arial"/>
              </a:rPr>
              <a:t> </a:t>
            </a:r>
            <a:r>
              <a:rPr sz="1600" spc="-10" dirty="0">
                <a:latin typeface="Arial"/>
                <a:cs typeface="Arial"/>
              </a:rPr>
              <a:t>store- based</a:t>
            </a:r>
            <a:endParaRPr sz="1600" dirty="0">
              <a:latin typeface="Arial"/>
              <a:cs typeface="Arial"/>
            </a:endParaRPr>
          </a:p>
          <a:p>
            <a:pPr marL="481965" indent="-469900">
              <a:lnSpc>
                <a:spcPct val="100000"/>
              </a:lnSpc>
              <a:spcBef>
                <a:spcPts val="770"/>
              </a:spcBef>
              <a:buClr>
                <a:srgbClr val="990033"/>
              </a:buClr>
              <a:buSzPct val="70312"/>
              <a:buChar char="•"/>
              <a:tabLst>
                <a:tab pos="481965" algn="l"/>
                <a:tab pos="482600" algn="l"/>
              </a:tabLst>
            </a:pPr>
            <a:r>
              <a:rPr sz="1600" dirty="0">
                <a:latin typeface="Arial"/>
                <a:cs typeface="Arial"/>
              </a:rPr>
              <a:t>Exceeds</a:t>
            </a:r>
            <a:r>
              <a:rPr sz="1600" spc="-65" dirty="0">
                <a:latin typeface="Arial"/>
                <a:cs typeface="Arial"/>
              </a:rPr>
              <a:t> </a:t>
            </a:r>
            <a:r>
              <a:rPr sz="1600" dirty="0">
                <a:latin typeface="Arial"/>
                <a:cs typeface="Arial"/>
              </a:rPr>
              <a:t>$410</a:t>
            </a:r>
            <a:r>
              <a:rPr sz="1600" spc="-50" dirty="0">
                <a:latin typeface="Arial"/>
                <a:cs typeface="Arial"/>
              </a:rPr>
              <a:t> </a:t>
            </a:r>
            <a:r>
              <a:rPr sz="1600" dirty="0">
                <a:latin typeface="Arial"/>
                <a:cs typeface="Arial"/>
              </a:rPr>
              <a:t>billion</a:t>
            </a:r>
            <a:r>
              <a:rPr sz="1600" spc="-15" dirty="0">
                <a:latin typeface="Arial"/>
                <a:cs typeface="Arial"/>
              </a:rPr>
              <a:t> </a:t>
            </a:r>
            <a:r>
              <a:rPr sz="1600" spc="-10" dirty="0">
                <a:latin typeface="Arial"/>
                <a:cs typeface="Arial"/>
              </a:rPr>
              <a:t>annually</a:t>
            </a:r>
            <a:endParaRPr sz="1600" dirty="0">
              <a:latin typeface="Arial"/>
              <a:cs typeface="Arial"/>
            </a:endParaRPr>
          </a:p>
          <a:p>
            <a:pPr marL="481965" indent="-469900">
              <a:lnSpc>
                <a:spcPct val="100000"/>
              </a:lnSpc>
              <a:spcBef>
                <a:spcPts val="765"/>
              </a:spcBef>
              <a:buClr>
                <a:srgbClr val="990033"/>
              </a:buClr>
              <a:buSzPct val="70312"/>
              <a:buChar char="•"/>
              <a:tabLst>
                <a:tab pos="481965" algn="l"/>
                <a:tab pos="482600" algn="l"/>
              </a:tabLst>
            </a:pPr>
            <a:r>
              <a:rPr sz="1600" dirty="0">
                <a:latin typeface="Arial"/>
                <a:cs typeface="Arial"/>
              </a:rPr>
              <a:t>80%</a:t>
            </a:r>
            <a:r>
              <a:rPr sz="1600" spc="-45" dirty="0">
                <a:latin typeface="Arial"/>
                <a:cs typeface="Arial"/>
              </a:rPr>
              <a:t> </a:t>
            </a:r>
            <a:r>
              <a:rPr sz="1600" dirty="0">
                <a:latin typeface="Arial"/>
                <a:cs typeface="Arial"/>
              </a:rPr>
              <a:t>comes</a:t>
            </a:r>
            <a:r>
              <a:rPr sz="1600" spc="-30" dirty="0">
                <a:latin typeface="Arial"/>
                <a:cs typeface="Arial"/>
              </a:rPr>
              <a:t> </a:t>
            </a:r>
            <a:r>
              <a:rPr sz="1600" dirty="0">
                <a:latin typeface="Arial"/>
                <a:cs typeface="Arial"/>
              </a:rPr>
              <a:t>from</a:t>
            </a:r>
            <a:r>
              <a:rPr sz="1600" spc="-45" dirty="0">
                <a:latin typeface="Arial"/>
                <a:cs typeface="Arial"/>
              </a:rPr>
              <a:t> </a:t>
            </a:r>
            <a:r>
              <a:rPr sz="1600" dirty="0">
                <a:latin typeface="Arial"/>
                <a:cs typeface="Arial"/>
              </a:rPr>
              <a:t>direct</a:t>
            </a:r>
            <a:r>
              <a:rPr sz="1600" spc="-35" dirty="0">
                <a:latin typeface="Arial"/>
                <a:cs typeface="Arial"/>
              </a:rPr>
              <a:t> </a:t>
            </a:r>
            <a:r>
              <a:rPr sz="1600" spc="-10" dirty="0">
                <a:latin typeface="Arial"/>
                <a:cs typeface="Arial"/>
              </a:rPr>
              <a:t>marketing</a:t>
            </a:r>
            <a:endParaRPr sz="1600" dirty="0">
              <a:latin typeface="Arial"/>
              <a:cs typeface="Arial"/>
            </a:endParaRPr>
          </a:p>
          <a:p>
            <a:pPr marL="481965" marR="26034" indent="-469900">
              <a:lnSpc>
                <a:spcPct val="100000"/>
              </a:lnSpc>
              <a:spcBef>
                <a:spcPts val="770"/>
              </a:spcBef>
              <a:buClr>
                <a:srgbClr val="990033"/>
              </a:buClr>
              <a:buSzPct val="70312"/>
              <a:buChar char="•"/>
              <a:tabLst>
                <a:tab pos="481965" algn="l"/>
                <a:tab pos="482600" algn="l"/>
              </a:tabLst>
            </a:pPr>
            <a:r>
              <a:rPr sz="1600" spc="-10" dirty="0">
                <a:latin typeface="Arial"/>
                <a:cs typeface="Arial"/>
              </a:rPr>
              <a:t>Web-</a:t>
            </a:r>
            <a:r>
              <a:rPr sz="1600" dirty="0">
                <a:latin typeface="Arial"/>
                <a:cs typeface="Arial"/>
              </a:rPr>
              <a:t>based</a:t>
            </a:r>
            <a:r>
              <a:rPr sz="1600" spc="-60" dirty="0">
                <a:latin typeface="Arial"/>
                <a:cs typeface="Arial"/>
              </a:rPr>
              <a:t> </a:t>
            </a:r>
            <a:r>
              <a:rPr sz="1600" dirty="0">
                <a:latin typeface="Arial"/>
                <a:cs typeface="Arial"/>
              </a:rPr>
              <a:t>retailing</a:t>
            </a:r>
            <a:r>
              <a:rPr sz="1600" spc="-20" dirty="0">
                <a:latin typeface="Arial"/>
                <a:cs typeface="Arial"/>
              </a:rPr>
              <a:t> </a:t>
            </a:r>
            <a:r>
              <a:rPr sz="1600" dirty="0">
                <a:latin typeface="Arial"/>
                <a:cs typeface="Arial"/>
              </a:rPr>
              <a:t>is</a:t>
            </a:r>
            <a:r>
              <a:rPr sz="1600" spc="-20" dirty="0">
                <a:latin typeface="Arial"/>
                <a:cs typeface="Arial"/>
              </a:rPr>
              <a:t> </a:t>
            </a:r>
            <a:r>
              <a:rPr sz="1600" dirty="0">
                <a:latin typeface="Arial"/>
                <a:cs typeface="Arial"/>
              </a:rPr>
              <a:t>the</a:t>
            </a:r>
            <a:r>
              <a:rPr sz="1600" spc="-25" dirty="0">
                <a:latin typeface="Arial"/>
                <a:cs typeface="Arial"/>
              </a:rPr>
              <a:t> </a:t>
            </a:r>
            <a:r>
              <a:rPr sz="1600" spc="-10" dirty="0">
                <a:latin typeface="Arial"/>
                <a:cs typeface="Arial"/>
              </a:rPr>
              <a:t>fastest- </a:t>
            </a:r>
            <a:r>
              <a:rPr sz="1600" dirty="0">
                <a:latin typeface="Arial"/>
                <a:cs typeface="Arial"/>
              </a:rPr>
              <a:t>growing</a:t>
            </a:r>
            <a:r>
              <a:rPr sz="1600" spc="-70" dirty="0">
                <a:latin typeface="Arial"/>
                <a:cs typeface="Arial"/>
              </a:rPr>
              <a:t> </a:t>
            </a:r>
            <a:r>
              <a:rPr sz="1600" spc="-20" dirty="0">
                <a:latin typeface="Arial"/>
                <a:cs typeface="Arial"/>
              </a:rPr>
              <a:t>area</a:t>
            </a:r>
            <a:endParaRPr sz="1600" dirty="0">
              <a:latin typeface="Arial"/>
              <a:cs typeface="Arial"/>
            </a:endParaRPr>
          </a:p>
          <a:p>
            <a:pPr marL="481965" indent="-469900">
              <a:lnSpc>
                <a:spcPct val="100000"/>
              </a:lnSpc>
              <a:spcBef>
                <a:spcPts val="770"/>
              </a:spcBef>
              <a:buClr>
                <a:srgbClr val="990033"/>
              </a:buClr>
              <a:buSzPct val="70312"/>
              <a:buChar char="•"/>
              <a:tabLst>
                <a:tab pos="481965" algn="l"/>
                <a:tab pos="482600" algn="l"/>
              </a:tabLst>
            </a:pPr>
            <a:r>
              <a:rPr sz="1600" dirty="0">
                <a:latin typeface="Arial"/>
                <a:cs typeface="Arial"/>
              </a:rPr>
              <a:t>Web</a:t>
            </a:r>
            <a:r>
              <a:rPr sz="1600" spc="-50" dirty="0">
                <a:latin typeface="Arial"/>
                <a:cs typeface="Arial"/>
              </a:rPr>
              <a:t> </a:t>
            </a:r>
            <a:r>
              <a:rPr sz="1600" dirty="0">
                <a:latin typeface="Arial"/>
                <a:cs typeface="Arial"/>
              </a:rPr>
              <a:t>retailing</a:t>
            </a:r>
            <a:r>
              <a:rPr sz="1600" spc="-35" dirty="0">
                <a:latin typeface="Arial"/>
                <a:cs typeface="Arial"/>
              </a:rPr>
              <a:t> </a:t>
            </a:r>
            <a:r>
              <a:rPr sz="1600" dirty="0">
                <a:latin typeface="Arial"/>
                <a:cs typeface="Arial"/>
              </a:rPr>
              <a:t>expected</a:t>
            </a:r>
            <a:r>
              <a:rPr sz="1600" spc="-50" dirty="0">
                <a:latin typeface="Arial"/>
                <a:cs typeface="Arial"/>
              </a:rPr>
              <a:t> </a:t>
            </a:r>
            <a:r>
              <a:rPr sz="1600" dirty="0">
                <a:latin typeface="Arial"/>
                <a:cs typeface="Arial"/>
              </a:rPr>
              <a:t>to</a:t>
            </a:r>
            <a:r>
              <a:rPr sz="1600" spc="-30" dirty="0">
                <a:latin typeface="Arial"/>
                <a:cs typeface="Arial"/>
              </a:rPr>
              <a:t> </a:t>
            </a:r>
            <a:r>
              <a:rPr sz="1600" spc="-10" dirty="0">
                <a:latin typeface="Arial"/>
                <a:cs typeface="Arial"/>
              </a:rPr>
              <a:t>reach</a:t>
            </a:r>
            <a:r>
              <a:rPr lang="en-US" sz="1600" dirty="0"/>
              <a:t> </a:t>
            </a:r>
            <a:r>
              <a:rPr sz="1600" dirty="0">
                <a:latin typeface="Arial"/>
                <a:cs typeface="Arial"/>
              </a:rPr>
              <a:t>$180</a:t>
            </a:r>
            <a:r>
              <a:rPr sz="1600" spc="-40" dirty="0">
                <a:latin typeface="Arial"/>
                <a:cs typeface="Arial"/>
              </a:rPr>
              <a:t> </a:t>
            </a:r>
            <a:r>
              <a:rPr sz="1600" dirty="0">
                <a:latin typeface="Arial"/>
                <a:cs typeface="Arial"/>
              </a:rPr>
              <a:t>annually</a:t>
            </a:r>
            <a:r>
              <a:rPr sz="1600" spc="-25" dirty="0">
                <a:latin typeface="Arial"/>
                <a:cs typeface="Arial"/>
              </a:rPr>
              <a:t> </a:t>
            </a:r>
            <a:r>
              <a:rPr sz="1600" dirty="0">
                <a:latin typeface="Arial"/>
                <a:cs typeface="Arial"/>
              </a:rPr>
              <a:t>as</a:t>
            </a:r>
            <a:r>
              <a:rPr sz="1600" spc="-25" dirty="0">
                <a:latin typeface="Arial"/>
                <a:cs typeface="Arial"/>
              </a:rPr>
              <a:t> </a:t>
            </a:r>
            <a:r>
              <a:rPr sz="1600" dirty="0">
                <a:latin typeface="Arial"/>
                <a:cs typeface="Arial"/>
              </a:rPr>
              <a:t>of</a:t>
            </a:r>
            <a:r>
              <a:rPr sz="1600" spc="-25" dirty="0">
                <a:latin typeface="Arial"/>
                <a:cs typeface="Arial"/>
              </a:rPr>
              <a:t> </a:t>
            </a:r>
            <a:r>
              <a:rPr sz="1600" spc="-20" dirty="0">
                <a:latin typeface="Arial"/>
                <a:cs typeface="Arial"/>
              </a:rPr>
              <a:t>2012</a:t>
            </a:r>
            <a:endParaRPr sz="1600" dirty="0">
              <a:latin typeface="Arial"/>
              <a:cs typeface="Arial"/>
            </a:endParaRPr>
          </a:p>
        </p:txBody>
      </p:sp>
      <p:sp>
        <p:nvSpPr>
          <p:cNvPr id="4" name="object 2"/>
          <p:cNvSpPr txBox="1">
            <a:spLocks/>
          </p:cNvSpPr>
          <p:nvPr/>
        </p:nvSpPr>
        <p:spPr>
          <a:xfrm>
            <a:off x="2334958" y="2407956"/>
            <a:ext cx="4373245"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2000" b="1" dirty="0">
                <a:solidFill>
                  <a:schemeClr val="accent1">
                    <a:lumMod val="75000"/>
                  </a:schemeClr>
                </a:solidFill>
              </a:rPr>
              <a:t>Nontraditional</a:t>
            </a:r>
            <a:r>
              <a:rPr lang="en-US" sz="2000" b="1" spc="-220" dirty="0">
                <a:solidFill>
                  <a:schemeClr val="accent1">
                    <a:lumMod val="75000"/>
                  </a:schemeClr>
                </a:solidFill>
              </a:rPr>
              <a:t> </a:t>
            </a:r>
            <a:r>
              <a:rPr lang="en-US" sz="2000" b="1" spc="-10" dirty="0">
                <a:solidFill>
                  <a:schemeClr val="accent1">
                    <a:lumMod val="75000"/>
                  </a:schemeClr>
                </a:solidFill>
              </a:rPr>
              <a:t>Retailing</a:t>
            </a:r>
          </a:p>
        </p:txBody>
      </p:sp>
      <p:sp>
        <p:nvSpPr>
          <p:cNvPr id="5" name="object 3"/>
          <p:cNvSpPr txBox="1"/>
          <p:nvPr/>
        </p:nvSpPr>
        <p:spPr>
          <a:xfrm>
            <a:off x="829058" y="2905900"/>
            <a:ext cx="7853680" cy="1474763"/>
          </a:xfrm>
          <a:prstGeom prst="rect">
            <a:avLst/>
          </a:prstGeom>
        </p:spPr>
        <p:txBody>
          <a:bodyPr vert="horz" wrap="square" lIns="0" tIns="12700" rIns="0" bIns="0" rtlCol="0">
            <a:spAutoFit/>
          </a:bodyPr>
          <a:lstStyle/>
          <a:p>
            <a:pPr marL="522605" marR="5080" indent="-510540" algn="just">
              <a:lnSpc>
                <a:spcPct val="150000"/>
              </a:lnSpc>
              <a:spcBef>
                <a:spcPts val="100"/>
              </a:spcBef>
              <a:buClr>
                <a:srgbClr val="990033"/>
              </a:buClr>
              <a:buSzPct val="150000"/>
              <a:buChar char="•"/>
              <a:tabLst>
                <a:tab pos="523240" algn="l"/>
              </a:tabLst>
            </a:pPr>
            <a:r>
              <a:rPr sz="1600" dirty="0">
                <a:latin typeface="Arial"/>
                <a:cs typeface="Arial"/>
              </a:rPr>
              <a:t>Nontraditional</a:t>
            </a:r>
            <a:r>
              <a:rPr sz="1600" spc="-50" dirty="0">
                <a:latin typeface="Arial"/>
                <a:cs typeface="Arial"/>
              </a:rPr>
              <a:t> </a:t>
            </a:r>
            <a:r>
              <a:rPr sz="1600" dirty="0">
                <a:latin typeface="Arial"/>
                <a:cs typeface="Arial"/>
              </a:rPr>
              <a:t>retailing</a:t>
            </a:r>
            <a:r>
              <a:rPr sz="1600" spc="-25" dirty="0">
                <a:latin typeface="Arial"/>
                <a:cs typeface="Arial"/>
              </a:rPr>
              <a:t> </a:t>
            </a:r>
            <a:r>
              <a:rPr sz="1600" dirty="0">
                <a:latin typeface="Arial"/>
                <a:cs typeface="Arial"/>
              </a:rPr>
              <a:t>also</a:t>
            </a:r>
            <a:r>
              <a:rPr sz="1600" spc="-15" dirty="0">
                <a:latin typeface="Arial"/>
                <a:cs typeface="Arial"/>
              </a:rPr>
              <a:t> </a:t>
            </a:r>
            <a:r>
              <a:rPr sz="1600" spc="-10" dirty="0">
                <a:latin typeface="Arial"/>
                <a:cs typeface="Arial"/>
              </a:rPr>
              <a:t>includes </a:t>
            </a:r>
            <a:r>
              <a:rPr sz="1600" dirty="0">
                <a:latin typeface="Arial"/>
                <a:cs typeface="Arial"/>
              </a:rPr>
              <a:t>formats</a:t>
            </a:r>
            <a:r>
              <a:rPr sz="1600" spc="-20" dirty="0">
                <a:latin typeface="Arial"/>
                <a:cs typeface="Arial"/>
              </a:rPr>
              <a:t> </a:t>
            </a:r>
            <a:r>
              <a:rPr sz="1600" dirty="0">
                <a:latin typeface="Arial"/>
                <a:cs typeface="Arial"/>
              </a:rPr>
              <a:t>that</a:t>
            </a:r>
            <a:r>
              <a:rPr sz="1600" spc="-15" dirty="0">
                <a:latin typeface="Arial"/>
                <a:cs typeface="Arial"/>
              </a:rPr>
              <a:t> </a:t>
            </a:r>
            <a:r>
              <a:rPr sz="1600" dirty="0">
                <a:latin typeface="Arial"/>
                <a:cs typeface="Arial"/>
              </a:rPr>
              <a:t>do</a:t>
            </a:r>
            <a:r>
              <a:rPr sz="1600" spc="-20" dirty="0">
                <a:latin typeface="Arial"/>
                <a:cs typeface="Arial"/>
              </a:rPr>
              <a:t> </a:t>
            </a:r>
            <a:r>
              <a:rPr sz="1600" dirty="0">
                <a:latin typeface="Arial"/>
                <a:cs typeface="Arial"/>
              </a:rPr>
              <a:t>not</a:t>
            </a:r>
            <a:r>
              <a:rPr sz="1600" spc="-15" dirty="0">
                <a:latin typeface="Arial"/>
                <a:cs typeface="Arial"/>
              </a:rPr>
              <a:t> </a:t>
            </a:r>
            <a:r>
              <a:rPr sz="1600" dirty="0">
                <a:latin typeface="Arial"/>
                <a:cs typeface="Arial"/>
              </a:rPr>
              <a:t>fit</a:t>
            </a:r>
            <a:r>
              <a:rPr sz="1600" spc="-5" dirty="0">
                <a:latin typeface="Arial"/>
                <a:cs typeface="Arial"/>
              </a:rPr>
              <a:t> </a:t>
            </a:r>
            <a:r>
              <a:rPr sz="1600" dirty="0">
                <a:latin typeface="Arial"/>
                <a:cs typeface="Arial"/>
              </a:rPr>
              <a:t>into</a:t>
            </a:r>
            <a:r>
              <a:rPr sz="1600" spc="-15" dirty="0">
                <a:latin typeface="Arial"/>
                <a:cs typeface="Arial"/>
              </a:rPr>
              <a:t> </a:t>
            </a:r>
            <a:r>
              <a:rPr sz="1600" dirty="0">
                <a:latin typeface="Arial"/>
                <a:cs typeface="Arial"/>
              </a:rPr>
              <a:t>store</a:t>
            </a:r>
            <a:r>
              <a:rPr sz="1600" spc="-5" dirty="0">
                <a:latin typeface="Arial"/>
                <a:cs typeface="Arial"/>
              </a:rPr>
              <a:t> </a:t>
            </a:r>
            <a:r>
              <a:rPr sz="1600" spc="-25" dirty="0">
                <a:latin typeface="Arial"/>
                <a:cs typeface="Arial"/>
              </a:rPr>
              <a:t>and </a:t>
            </a:r>
            <a:r>
              <a:rPr sz="1600" spc="-10" dirty="0">
                <a:latin typeface="Arial"/>
                <a:cs typeface="Arial"/>
              </a:rPr>
              <a:t>nonstore-</a:t>
            </a:r>
            <a:r>
              <a:rPr sz="1600" dirty="0">
                <a:latin typeface="Arial"/>
                <a:cs typeface="Arial"/>
              </a:rPr>
              <a:t>based</a:t>
            </a:r>
            <a:r>
              <a:rPr sz="1600" spc="25" dirty="0">
                <a:latin typeface="Arial"/>
                <a:cs typeface="Arial"/>
              </a:rPr>
              <a:t> </a:t>
            </a:r>
            <a:r>
              <a:rPr sz="1600" spc="-10" dirty="0">
                <a:latin typeface="Arial"/>
                <a:cs typeface="Arial"/>
              </a:rPr>
              <a:t>categories:</a:t>
            </a:r>
            <a:endParaRPr sz="1600" dirty="0">
              <a:latin typeface="Arial"/>
              <a:cs typeface="Arial"/>
            </a:endParaRPr>
          </a:p>
          <a:p>
            <a:pPr marL="1097280" lvl="1" indent="-461009" algn="just">
              <a:lnSpc>
                <a:spcPct val="100000"/>
              </a:lnSpc>
              <a:spcBef>
                <a:spcPts val="870"/>
              </a:spcBef>
              <a:buClr>
                <a:srgbClr val="006666"/>
              </a:buClr>
              <a:buSzPct val="69444"/>
              <a:buChar char="•"/>
              <a:tabLst>
                <a:tab pos="1097915" algn="l"/>
              </a:tabLst>
            </a:pPr>
            <a:r>
              <a:rPr sz="1600" dirty="0">
                <a:latin typeface="Arial"/>
                <a:cs typeface="Arial"/>
              </a:rPr>
              <a:t>Video</a:t>
            </a:r>
            <a:r>
              <a:rPr sz="1600" spc="-15" dirty="0">
                <a:latin typeface="Arial"/>
                <a:cs typeface="Arial"/>
              </a:rPr>
              <a:t> </a:t>
            </a:r>
            <a:r>
              <a:rPr sz="1600" spc="-10" dirty="0">
                <a:latin typeface="Arial"/>
                <a:cs typeface="Arial"/>
              </a:rPr>
              <a:t>kiosks</a:t>
            </a:r>
            <a:endParaRPr sz="1600" dirty="0">
              <a:latin typeface="Arial"/>
              <a:cs typeface="Arial"/>
            </a:endParaRPr>
          </a:p>
          <a:p>
            <a:pPr marL="1097280" lvl="1" indent="-461009" algn="just">
              <a:lnSpc>
                <a:spcPct val="100000"/>
              </a:lnSpc>
              <a:spcBef>
                <a:spcPts val="865"/>
              </a:spcBef>
              <a:buClr>
                <a:srgbClr val="006666"/>
              </a:buClr>
              <a:buSzPct val="69444"/>
              <a:buChar char="•"/>
              <a:tabLst>
                <a:tab pos="1097915" algn="l"/>
              </a:tabLst>
            </a:pPr>
            <a:r>
              <a:rPr sz="1600" dirty="0">
                <a:latin typeface="Arial"/>
                <a:cs typeface="Arial"/>
              </a:rPr>
              <a:t>Airport </a:t>
            </a:r>
            <a:r>
              <a:rPr sz="1600" spc="-10" dirty="0">
                <a:latin typeface="Arial"/>
                <a:cs typeface="Arial"/>
              </a:rPr>
              <a:t>retailing</a:t>
            </a:r>
            <a:endParaRPr sz="1600" dirty="0">
              <a:latin typeface="Arial"/>
              <a:cs typeface="Arial"/>
            </a:endParaRPr>
          </a:p>
        </p:txBody>
      </p:sp>
    </p:spTree>
    <p:extLst>
      <p:ext uri="{BB962C8B-B14F-4D97-AF65-F5344CB8AC3E}">
        <p14:creationId xmlns:p14="http://schemas.microsoft.com/office/powerpoint/2010/main" val="893735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710942" y="187025"/>
            <a:ext cx="3726179"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2000" b="1" dirty="0">
                <a:solidFill>
                  <a:schemeClr val="accent1">
                    <a:lumMod val="75000"/>
                  </a:schemeClr>
                </a:solidFill>
              </a:rPr>
              <a:t>Direct</a:t>
            </a:r>
            <a:r>
              <a:rPr lang="en-US" sz="2000" b="1" spc="-75" dirty="0">
                <a:solidFill>
                  <a:schemeClr val="accent1">
                    <a:lumMod val="75000"/>
                  </a:schemeClr>
                </a:solidFill>
              </a:rPr>
              <a:t> </a:t>
            </a:r>
            <a:r>
              <a:rPr lang="en-US" sz="2000" b="1" spc="-10" dirty="0">
                <a:solidFill>
                  <a:schemeClr val="accent1">
                    <a:lumMod val="75000"/>
                  </a:schemeClr>
                </a:solidFill>
              </a:rPr>
              <a:t>Marketing</a:t>
            </a:r>
          </a:p>
        </p:txBody>
      </p:sp>
      <p:sp>
        <p:nvSpPr>
          <p:cNvPr id="3" name="object 3"/>
          <p:cNvSpPr txBox="1"/>
          <p:nvPr/>
        </p:nvSpPr>
        <p:spPr>
          <a:xfrm>
            <a:off x="883577" y="639277"/>
            <a:ext cx="7643973" cy="1680587"/>
          </a:xfrm>
          <a:prstGeom prst="rect">
            <a:avLst/>
          </a:prstGeom>
        </p:spPr>
        <p:txBody>
          <a:bodyPr vert="horz" wrap="square" lIns="0" tIns="61594" rIns="0" bIns="0" rtlCol="0">
            <a:spAutoFit/>
          </a:bodyPr>
          <a:lstStyle/>
          <a:p>
            <a:pPr marL="354965" marR="5080" indent="-342900">
              <a:lnSpc>
                <a:spcPct val="150000"/>
              </a:lnSpc>
              <a:spcBef>
                <a:spcPts val="484"/>
              </a:spcBef>
              <a:buClr>
                <a:srgbClr val="006666"/>
              </a:buClr>
              <a:buSzPct val="150000"/>
              <a:buChar char="•"/>
              <a:tabLst>
                <a:tab pos="355600" algn="l"/>
              </a:tabLst>
            </a:pPr>
            <a:r>
              <a:rPr sz="1600" dirty="0">
                <a:latin typeface="Arial"/>
                <a:cs typeface="Arial"/>
              </a:rPr>
              <a:t>Customer</a:t>
            </a:r>
            <a:r>
              <a:rPr sz="1600" spc="-65" dirty="0">
                <a:latin typeface="Arial"/>
                <a:cs typeface="Arial"/>
              </a:rPr>
              <a:t> </a:t>
            </a:r>
            <a:r>
              <a:rPr sz="1600" dirty="0">
                <a:latin typeface="Arial"/>
                <a:cs typeface="Arial"/>
              </a:rPr>
              <a:t>is</a:t>
            </a:r>
            <a:r>
              <a:rPr sz="1600" spc="-20" dirty="0">
                <a:latin typeface="Arial"/>
                <a:cs typeface="Arial"/>
              </a:rPr>
              <a:t> </a:t>
            </a:r>
            <a:r>
              <a:rPr sz="1600" dirty="0">
                <a:latin typeface="Arial"/>
                <a:cs typeface="Arial"/>
              </a:rPr>
              <a:t>initially</a:t>
            </a:r>
            <a:r>
              <a:rPr sz="1600" spc="-25" dirty="0">
                <a:latin typeface="Arial"/>
                <a:cs typeface="Arial"/>
              </a:rPr>
              <a:t> </a:t>
            </a:r>
            <a:r>
              <a:rPr sz="1600" dirty="0">
                <a:latin typeface="Arial"/>
                <a:cs typeface="Arial"/>
              </a:rPr>
              <a:t>exposed</a:t>
            </a:r>
            <a:r>
              <a:rPr sz="1600" spc="-50" dirty="0">
                <a:latin typeface="Arial"/>
                <a:cs typeface="Arial"/>
              </a:rPr>
              <a:t> </a:t>
            </a:r>
            <a:r>
              <a:rPr sz="1600" dirty="0">
                <a:latin typeface="Arial"/>
                <a:cs typeface="Arial"/>
              </a:rPr>
              <a:t>to</a:t>
            </a:r>
            <a:r>
              <a:rPr sz="1600" spc="-30" dirty="0">
                <a:latin typeface="Arial"/>
                <a:cs typeface="Arial"/>
              </a:rPr>
              <a:t> </a:t>
            </a:r>
            <a:r>
              <a:rPr sz="1600" spc="-50" dirty="0">
                <a:latin typeface="Arial"/>
                <a:cs typeface="Arial"/>
              </a:rPr>
              <a:t>a </a:t>
            </a:r>
            <a:r>
              <a:rPr sz="1600" dirty="0">
                <a:latin typeface="Arial"/>
                <a:cs typeface="Arial"/>
              </a:rPr>
              <a:t>good</a:t>
            </a:r>
            <a:r>
              <a:rPr sz="1600" spc="-40" dirty="0">
                <a:latin typeface="Arial"/>
                <a:cs typeface="Arial"/>
              </a:rPr>
              <a:t> </a:t>
            </a:r>
            <a:r>
              <a:rPr sz="1600" dirty="0">
                <a:latin typeface="Arial"/>
                <a:cs typeface="Arial"/>
              </a:rPr>
              <a:t>or</a:t>
            </a:r>
            <a:r>
              <a:rPr sz="1600" spc="-30" dirty="0">
                <a:latin typeface="Arial"/>
                <a:cs typeface="Arial"/>
              </a:rPr>
              <a:t> </a:t>
            </a:r>
            <a:r>
              <a:rPr sz="1600" dirty="0">
                <a:latin typeface="Arial"/>
                <a:cs typeface="Arial"/>
              </a:rPr>
              <a:t>service</a:t>
            </a:r>
            <a:r>
              <a:rPr sz="1600" spc="-45" dirty="0">
                <a:latin typeface="Arial"/>
                <a:cs typeface="Arial"/>
              </a:rPr>
              <a:t> </a:t>
            </a:r>
            <a:r>
              <a:rPr sz="1600" dirty="0">
                <a:latin typeface="Arial"/>
                <a:cs typeface="Arial"/>
              </a:rPr>
              <a:t>through</a:t>
            </a:r>
            <a:r>
              <a:rPr sz="1600" spc="-45" dirty="0">
                <a:latin typeface="Arial"/>
                <a:cs typeface="Arial"/>
              </a:rPr>
              <a:t> </a:t>
            </a:r>
            <a:r>
              <a:rPr sz="1600" dirty="0">
                <a:latin typeface="Arial"/>
                <a:cs typeface="Arial"/>
              </a:rPr>
              <a:t>a</a:t>
            </a:r>
            <a:r>
              <a:rPr sz="1600" spc="-20" dirty="0">
                <a:latin typeface="Arial"/>
                <a:cs typeface="Arial"/>
              </a:rPr>
              <a:t> non- </a:t>
            </a:r>
            <a:r>
              <a:rPr sz="1600" dirty="0">
                <a:latin typeface="Arial"/>
                <a:cs typeface="Arial"/>
              </a:rPr>
              <a:t>personal</a:t>
            </a:r>
            <a:r>
              <a:rPr sz="1600" spc="-55" dirty="0">
                <a:latin typeface="Arial"/>
                <a:cs typeface="Arial"/>
              </a:rPr>
              <a:t> </a:t>
            </a:r>
            <a:r>
              <a:rPr sz="1600" dirty="0">
                <a:latin typeface="Arial"/>
                <a:cs typeface="Arial"/>
              </a:rPr>
              <a:t>medium</a:t>
            </a:r>
            <a:r>
              <a:rPr sz="1600" spc="-25" dirty="0">
                <a:latin typeface="Arial"/>
                <a:cs typeface="Arial"/>
              </a:rPr>
              <a:t> </a:t>
            </a:r>
            <a:r>
              <a:rPr sz="1600" dirty="0">
                <a:latin typeface="Arial"/>
                <a:cs typeface="Arial"/>
              </a:rPr>
              <a:t>and</a:t>
            </a:r>
            <a:r>
              <a:rPr sz="1600" spc="-50" dirty="0">
                <a:latin typeface="Arial"/>
                <a:cs typeface="Arial"/>
              </a:rPr>
              <a:t> </a:t>
            </a:r>
            <a:r>
              <a:rPr sz="1600" dirty="0">
                <a:latin typeface="Arial"/>
                <a:cs typeface="Arial"/>
              </a:rPr>
              <a:t>then</a:t>
            </a:r>
            <a:r>
              <a:rPr sz="1600" spc="-25" dirty="0">
                <a:latin typeface="Arial"/>
                <a:cs typeface="Arial"/>
              </a:rPr>
              <a:t> </a:t>
            </a:r>
            <a:r>
              <a:rPr sz="1600" dirty="0">
                <a:latin typeface="Arial"/>
                <a:cs typeface="Arial"/>
              </a:rPr>
              <a:t>orders</a:t>
            </a:r>
            <a:r>
              <a:rPr sz="1600" spc="-40" dirty="0">
                <a:latin typeface="Arial"/>
                <a:cs typeface="Arial"/>
              </a:rPr>
              <a:t> </a:t>
            </a:r>
            <a:r>
              <a:rPr sz="1600" spc="-25" dirty="0">
                <a:latin typeface="Arial"/>
                <a:cs typeface="Arial"/>
              </a:rPr>
              <a:t>by </a:t>
            </a:r>
            <a:r>
              <a:rPr sz="1600" dirty="0">
                <a:latin typeface="Arial"/>
                <a:cs typeface="Arial"/>
              </a:rPr>
              <a:t>mail,</a:t>
            </a:r>
            <a:r>
              <a:rPr sz="1600" spc="-45" dirty="0">
                <a:latin typeface="Arial"/>
                <a:cs typeface="Arial"/>
              </a:rPr>
              <a:t> </a:t>
            </a:r>
            <a:r>
              <a:rPr sz="1600" dirty="0">
                <a:latin typeface="Arial"/>
                <a:cs typeface="Arial"/>
              </a:rPr>
              <a:t>phone,</a:t>
            </a:r>
            <a:r>
              <a:rPr sz="1600" spc="-25" dirty="0">
                <a:latin typeface="Arial"/>
                <a:cs typeface="Arial"/>
              </a:rPr>
              <a:t> </a:t>
            </a:r>
            <a:r>
              <a:rPr sz="1600" dirty="0">
                <a:latin typeface="Arial"/>
                <a:cs typeface="Arial"/>
              </a:rPr>
              <a:t>fax,</a:t>
            </a:r>
            <a:r>
              <a:rPr sz="1600" spc="-40" dirty="0">
                <a:latin typeface="Arial"/>
                <a:cs typeface="Arial"/>
              </a:rPr>
              <a:t> </a:t>
            </a:r>
            <a:r>
              <a:rPr sz="1600" dirty="0">
                <a:latin typeface="Arial"/>
                <a:cs typeface="Arial"/>
              </a:rPr>
              <a:t>or</a:t>
            </a:r>
            <a:r>
              <a:rPr sz="1600" spc="-15" dirty="0">
                <a:latin typeface="Arial"/>
                <a:cs typeface="Arial"/>
              </a:rPr>
              <a:t> </a:t>
            </a:r>
            <a:r>
              <a:rPr sz="1600" spc="-10" dirty="0">
                <a:latin typeface="Arial"/>
                <a:cs typeface="Arial"/>
              </a:rPr>
              <a:t>computer</a:t>
            </a:r>
            <a:endParaRPr sz="1600" dirty="0">
              <a:latin typeface="Arial"/>
              <a:cs typeface="Arial"/>
            </a:endParaRPr>
          </a:p>
          <a:p>
            <a:pPr marL="354965" marR="947419" indent="-342900">
              <a:lnSpc>
                <a:spcPct val="150000"/>
              </a:lnSpc>
              <a:spcBef>
                <a:spcPts val="815"/>
              </a:spcBef>
              <a:buClr>
                <a:srgbClr val="006666"/>
              </a:buClr>
              <a:buSzPct val="150000"/>
              <a:buChar char="•"/>
              <a:tabLst>
                <a:tab pos="355600" algn="l"/>
              </a:tabLst>
            </a:pPr>
            <a:r>
              <a:rPr sz="1600" dirty="0">
                <a:latin typeface="Arial"/>
                <a:cs typeface="Arial"/>
              </a:rPr>
              <a:t>Annual</a:t>
            </a:r>
            <a:r>
              <a:rPr sz="1600" spc="-30" dirty="0">
                <a:latin typeface="Arial"/>
                <a:cs typeface="Arial"/>
              </a:rPr>
              <a:t> </a:t>
            </a:r>
            <a:r>
              <a:rPr sz="1600" dirty="0">
                <a:latin typeface="Arial"/>
                <a:cs typeface="Arial"/>
              </a:rPr>
              <a:t>U.S.</a:t>
            </a:r>
            <a:r>
              <a:rPr sz="1600" spc="-30" dirty="0">
                <a:latin typeface="Arial"/>
                <a:cs typeface="Arial"/>
              </a:rPr>
              <a:t> </a:t>
            </a:r>
            <a:r>
              <a:rPr sz="1600" dirty="0">
                <a:latin typeface="Arial"/>
                <a:cs typeface="Arial"/>
              </a:rPr>
              <a:t>sales</a:t>
            </a:r>
            <a:r>
              <a:rPr sz="1600" spc="-40" dirty="0">
                <a:latin typeface="Arial"/>
                <a:cs typeface="Arial"/>
              </a:rPr>
              <a:t> </a:t>
            </a:r>
            <a:r>
              <a:rPr sz="1600" dirty="0">
                <a:latin typeface="Arial"/>
                <a:cs typeface="Arial"/>
              </a:rPr>
              <a:t>exceed</a:t>
            </a:r>
            <a:r>
              <a:rPr sz="1600" spc="-60" dirty="0">
                <a:latin typeface="Arial"/>
                <a:cs typeface="Arial"/>
              </a:rPr>
              <a:t> </a:t>
            </a:r>
            <a:r>
              <a:rPr sz="1600" spc="-20" dirty="0">
                <a:latin typeface="Arial"/>
                <a:cs typeface="Arial"/>
              </a:rPr>
              <a:t>$425 </a:t>
            </a:r>
            <a:r>
              <a:rPr sz="1600" dirty="0">
                <a:latin typeface="Arial"/>
                <a:cs typeface="Arial"/>
              </a:rPr>
              <a:t>billion</a:t>
            </a:r>
            <a:r>
              <a:rPr sz="1600" spc="-30" dirty="0">
                <a:latin typeface="Arial"/>
                <a:cs typeface="Arial"/>
              </a:rPr>
              <a:t> </a:t>
            </a:r>
            <a:r>
              <a:rPr sz="1600" dirty="0">
                <a:latin typeface="Arial"/>
                <a:cs typeface="Arial"/>
              </a:rPr>
              <a:t>(including</a:t>
            </a:r>
            <a:r>
              <a:rPr sz="1600" spc="-45" dirty="0">
                <a:latin typeface="Arial"/>
                <a:cs typeface="Arial"/>
              </a:rPr>
              <a:t> </a:t>
            </a:r>
            <a:r>
              <a:rPr sz="1600" dirty="0">
                <a:latin typeface="Arial"/>
                <a:cs typeface="Arial"/>
              </a:rPr>
              <a:t>the</a:t>
            </a:r>
            <a:r>
              <a:rPr sz="1600" spc="-25" dirty="0">
                <a:latin typeface="Arial"/>
                <a:cs typeface="Arial"/>
              </a:rPr>
              <a:t> </a:t>
            </a:r>
            <a:r>
              <a:rPr sz="1600" spc="-20" dirty="0">
                <a:latin typeface="Arial"/>
                <a:cs typeface="Arial"/>
              </a:rPr>
              <a:t>Web)</a:t>
            </a:r>
            <a:endParaRPr sz="1600" dirty="0">
              <a:latin typeface="Arial"/>
              <a:cs typeface="Arial"/>
            </a:endParaRPr>
          </a:p>
          <a:p>
            <a:pPr marL="354965" indent="-342900">
              <a:lnSpc>
                <a:spcPct val="150000"/>
              </a:lnSpc>
              <a:spcBef>
                <a:spcPts val="330"/>
              </a:spcBef>
              <a:buClr>
                <a:srgbClr val="006666"/>
              </a:buClr>
              <a:buSzPct val="150000"/>
              <a:buChar char="•"/>
              <a:tabLst>
                <a:tab pos="355600" algn="l"/>
              </a:tabLst>
            </a:pPr>
            <a:r>
              <a:rPr sz="1600" dirty="0">
                <a:latin typeface="Arial"/>
                <a:cs typeface="Arial"/>
              </a:rPr>
              <a:t>Other</a:t>
            </a:r>
            <a:r>
              <a:rPr sz="1600" spc="-55" dirty="0">
                <a:latin typeface="Arial"/>
                <a:cs typeface="Arial"/>
              </a:rPr>
              <a:t> </a:t>
            </a:r>
            <a:r>
              <a:rPr sz="1600" dirty="0">
                <a:latin typeface="Arial"/>
                <a:cs typeface="Arial"/>
              </a:rPr>
              <a:t>leading</a:t>
            </a:r>
            <a:r>
              <a:rPr sz="1600" spc="-35" dirty="0">
                <a:latin typeface="Arial"/>
                <a:cs typeface="Arial"/>
              </a:rPr>
              <a:t> </a:t>
            </a:r>
            <a:r>
              <a:rPr sz="1600" dirty="0">
                <a:latin typeface="Arial"/>
                <a:cs typeface="Arial"/>
              </a:rPr>
              <a:t>countries</a:t>
            </a:r>
            <a:r>
              <a:rPr sz="1600" spc="-60" dirty="0">
                <a:latin typeface="Arial"/>
                <a:cs typeface="Arial"/>
              </a:rPr>
              <a:t> </a:t>
            </a:r>
            <a:r>
              <a:rPr sz="1600" spc="-10" dirty="0">
                <a:latin typeface="Arial"/>
                <a:cs typeface="Arial"/>
              </a:rPr>
              <a:t>include</a:t>
            </a:r>
            <a:endParaRPr sz="1600" dirty="0">
              <a:latin typeface="Arial"/>
              <a:cs typeface="Arial"/>
            </a:endParaRPr>
          </a:p>
        </p:txBody>
      </p:sp>
      <p:sp>
        <p:nvSpPr>
          <p:cNvPr id="4" name="object 4"/>
          <p:cNvSpPr txBox="1"/>
          <p:nvPr/>
        </p:nvSpPr>
        <p:spPr>
          <a:xfrm>
            <a:off x="1265659" y="2610221"/>
            <a:ext cx="2592070" cy="903451"/>
          </a:xfrm>
          <a:prstGeom prst="rect">
            <a:avLst/>
          </a:prstGeom>
        </p:spPr>
        <p:txBody>
          <a:bodyPr vert="horz" wrap="square" lIns="0" tIns="61594" rIns="0" bIns="0" rtlCol="0">
            <a:spAutoFit/>
          </a:bodyPr>
          <a:lstStyle/>
          <a:p>
            <a:pPr marL="299085" indent="-287020">
              <a:lnSpc>
                <a:spcPct val="100000"/>
              </a:lnSpc>
              <a:spcBef>
                <a:spcPts val="484"/>
              </a:spcBef>
              <a:buClr>
                <a:srgbClr val="006666"/>
              </a:buClr>
              <a:buSzPct val="70312"/>
              <a:buChar char="•"/>
              <a:tabLst>
                <a:tab pos="299085" algn="l"/>
                <a:tab pos="299720" algn="l"/>
              </a:tabLst>
            </a:pPr>
            <a:r>
              <a:rPr sz="1600" b="1" spc="-10" dirty="0">
                <a:latin typeface="Arial"/>
                <a:cs typeface="Arial"/>
              </a:rPr>
              <a:t>Japan</a:t>
            </a:r>
            <a:endParaRPr sz="1600" b="1" dirty="0">
              <a:latin typeface="Arial"/>
              <a:cs typeface="Arial"/>
            </a:endParaRPr>
          </a:p>
          <a:p>
            <a:pPr marL="299085" indent="-287020">
              <a:lnSpc>
                <a:spcPct val="100000"/>
              </a:lnSpc>
              <a:spcBef>
                <a:spcPts val="390"/>
              </a:spcBef>
              <a:buClr>
                <a:srgbClr val="006666"/>
              </a:buClr>
              <a:buSzPct val="70312"/>
              <a:buChar char="•"/>
              <a:tabLst>
                <a:tab pos="299085" algn="l"/>
                <a:tab pos="299720" algn="l"/>
              </a:tabLst>
            </a:pPr>
            <a:r>
              <a:rPr sz="1600" b="1" spc="-10" dirty="0">
                <a:latin typeface="Arial"/>
                <a:cs typeface="Arial"/>
              </a:rPr>
              <a:t>Germany</a:t>
            </a:r>
            <a:endParaRPr sz="1600" b="1" dirty="0">
              <a:latin typeface="Arial"/>
              <a:cs typeface="Arial"/>
            </a:endParaRPr>
          </a:p>
          <a:p>
            <a:pPr marL="299085" indent="-287020">
              <a:lnSpc>
                <a:spcPct val="100000"/>
              </a:lnSpc>
              <a:spcBef>
                <a:spcPts val="380"/>
              </a:spcBef>
              <a:buClr>
                <a:srgbClr val="006666"/>
              </a:buClr>
              <a:buSzPct val="70312"/>
              <a:buChar char="•"/>
              <a:tabLst>
                <a:tab pos="299085" algn="l"/>
                <a:tab pos="299720" algn="l"/>
              </a:tabLst>
            </a:pPr>
            <a:r>
              <a:rPr sz="1600" b="1" dirty="0">
                <a:latin typeface="Arial"/>
                <a:cs typeface="Arial"/>
              </a:rPr>
              <a:t>Great</a:t>
            </a:r>
            <a:r>
              <a:rPr sz="1600" b="1" spc="-25" dirty="0">
                <a:latin typeface="Arial"/>
                <a:cs typeface="Arial"/>
              </a:rPr>
              <a:t> </a:t>
            </a:r>
            <a:r>
              <a:rPr sz="1600" b="1" spc="-10" dirty="0">
                <a:latin typeface="Arial"/>
                <a:cs typeface="Arial"/>
              </a:rPr>
              <a:t>Britain</a:t>
            </a:r>
            <a:endParaRPr sz="1600" b="1" dirty="0">
              <a:latin typeface="Arial"/>
              <a:cs typeface="Arial"/>
            </a:endParaRPr>
          </a:p>
        </p:txBody>
      </p:sp>
      <p:sp>
        <p:nvSpPr>
          <p:cNvPr id="5" name="object 5"/>
          <p:cNvSpPr txBox="1"/>
          <p:nvPr/>
        </p:nvSpPr>
        <p:spPr>
          <a:xfrm>
            <a:off x="5135974" y="2610221"/>
            <a:ext cx="1577340" cy="903324"/>
          </a:xfrm>
          <a:prstGeom prst="rect">
            <a:avLst/>
          </a:prstGeom>
        </p:spPr>
        <p:txBody>
          <a:bodyPr vert="horz" wrap="square" lIns="0" tIns="13335" rIns="0" bIns="0" rtlCol="0">
            <a:spAutoFit/>
          </a:bodyPr>
          <a:lstStyle/>
          <a:p>
            <a:pPr marL="299085" indent="-287020">
              <a:lnSpc>
                <a:spcPts val="3650"/>
              </a:lnSpc>
              <a:spcBef>
                <a:spcPts val="105"/>
              </a:spcBef>
              <a:buClr>
                <a:srgbClr val="006666"/>
              </a:buClr>
              <a:buChar char="•"/>
              <a:tabLst>
                <a:tab pos="299720" algn="l"/>
              </a:tabLst>
            </a:pPr>
            <a:r>
              <a:rPr sz="1600" b="1" spc="-10" dirty="0">
                <a:latin typeface="Arial"/>
                <a:cs typeface="Arial"/>
              </a:rPr>
              <a:t>France</a:t>
            </a:r>
            <a:endParaRPr lang="en-US" sz="1600" b="1" dirty="0"/>
          </a:p>
          <a:p>
            <a:pPr marL="299085" indent="-287020">
              <a:lnSpc>
                <a:spcPts val="3650"/>
              </a:lnSpc>
              <a:spcBef>
                <a:spcPts val="105"/>
              </a:spcBef>
              <a:buClr>
                <a:srgbClr val="006666"/>
              </a:buClr>
              <a:buChar char="•"/>
              <a:tabLst>
                <a:tab pos="299720" algn="l"/>
              </a:tabLst>
            </a:pPr>
            <a:r>
              <a:rPr sz="1600" b="1" spc="-10" dirty="0">
                <a:latin typeface="Arial"/>
                <a:cs typeface="Arial"/>
              </a:rPr>
              <a:t>Italy</a:t>
            </a:r>
            <a:endParaRPr sz="1600" b="1" dirty="0">
              <a:latin typeface="Arial"/>
              <a:cs typeface="Arial"/>
            </a:endParaRPr>
          </a:p>
        </p:txBody>
      </p:sp>
    </p:spTree>
    <p:extLst>
      <p:ext uri="{BB962C8B-B14F-4D97-AF65-F5344CB8AC3E}">
        <p14:creationId xmlns:p14="http://schemas.microsoft.com/office/powerpoint/2010/main" val="2040032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830376" y="0"/>
            <a:ext cx="7787640"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667635" marR="5080" indent="-2655570" algn="ctr">
              <a:spcBef>
                <a:spcPts val="95"/>
              </a:spcBef>
            </a:pPr>
            <a:r>
              <a:rPr lang="en-US" sz="1800" b="1" dirty="0">
                <a:solidFill>
                  <a:srgbClr val="009999"/>
                </a:solidFill>
              </a:rPr>
              <a:t>Characteristics</a:t>
            </a:r>
            <a:r>
              <a:rPr lang="en-US" sz="1800" b="1" spc="-125" dirty="0">
                <a:solidFill>
                  <a:srgbClr val="009999"/>
                </a:solidFill>
              </a:rPr>
              <a:t> </a:t>
            </a:r>
            <a:r>
              <a:rPr lang="en-US" sz="1800" b="1" dirty="0">
                <a:solidFill>
                  <a:srgbClr val="009999"/>
                </a:solidFill>
              </a:rPr>
              <a:t>of</a:t>
            </a:r>
            <a:r>
              <a:rPr lang="en-US" sz="1800" b="1" spc="-150" dirty="0">
                <a:solidFill>
                  <a:srgbClr val="009999"/>
                </a:solidFill>
              </a:rPr>
              <a:t> </a:t>
            </a:r>
            <a:r>
              <a:rPr lang="en-US" sz="1800" b="1" dirty="0">
                <a:solidFill>
                  <a:srgbClr val="009999"/>
                </a:solidFill>
              </a:rPr>
              <a:t>Direct</a:t>
            </a:r>
            <a:r>
              <a:rPr lang="en-US" sz="1800" b="1" spc="-140" dirty="0">
                <a:solidFill>
                  <a:srgbClr val="009999"/>
                </a:solidFill>
              </a:rPr>
              <a:t> </a:t>
            </a:r>
            <a:r>
              <a:rPr lang="en-US" sz="1800" b="1" spc="-10" dirty="0">
                <a:solidFill>
                  <a:srgbClr val="009999"/>
                </a:solidFill>
              </a:rPr>
              <a:t>Marketing Customers</a:t>
            </a:r>
          </a:p>
        </p:txBody>
      </p:sp>
      <p:pic>
        <p:nvPicPr>
          <p:cNvPr id="3" name="object 3"/>
          <p:cNvPicPr/>
          <p:nvPr/>
        </p:nvPicPr>
        <p:blipFill>
          <a:blip r:embed="rId2" cstate="print"/>
          <a:stretch>
            <a:fillRect/>
          </a:stretch>
        </p:blipFill>
        <p:spPr>
          <a:xfrm>
            <a:off x="0" y="513708"/>
            <a:ext cx="4284324" cy="4629792"/>
          </a:xfrm>
          <a:prstGeom prst="rect">
            <a:avLst/>
          </a:prstGeom>
        </p:spPr>
      </p:pic>
      <p:sp>
        <p:nvSpPr>
          <p:cNvPr id="4" name="object 4"/>
          <p:cNvSpPr txBox="1">
            <a:spLocks/>
          </p:cNvSpPr>
          <p:nvPr/>
        </p:nvSpPr>
        <p:spPr>
          <a:xfrm>
            <a:off x="4633645" y="1010168"/>
            <a:ext cx="4130306" cy="2444900"/>
          </a:xfrm>
          <a:prstGeom prst="rect">
            <a:avLst/>
          </a:prstGeom>
        </p:spPr>
        <p:txBody>
          <a:bodyPr vert="horz" wrap="square" lIns="0" tIns="10985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97815" indent="-285750">
              <a:lnSpc>
                <a:spcPct val="150000"/>
              </a:lnSpc>
              <a:spcBef>
                <a:spcPts val="865"/>
              </a:spcBef>
              <a:buClr>
                <a:srgbClr val="990033"/>
              </a:buClr>
              <a:buFont typeface="Arial" panose="020B0604020202020204" pitchFamily="34" charset="0"/>
              <a:buChar char="•"/>
              <a:tabLst>
                <a:tab pos="355600" algn="l"/>
                <a:tab pos="356235" algn="l"/>
              </a:tabLst>
            </a:pPr>
            <a:r>
              <a:rPr lang="en-US" sz="1800" spc="-10" dirty="0"/>
              <a:t>Married</a:t>
            </a:r>
          </a:p>
          <a:p>
            <a:pPr marL="297815" indent="-285750">
              <a:lnSpc>
                <a:spcPct val="150000"/>
              </a:lnSpc>
              <a:spcBef>
                <a:spcPts val="765"/>
              </a:spcBef>
              <a:buClr>
                <a:srgbClr val="990033"/>
              </a:buClr>
              <a:buFont typeface="Arial" panose="020B0604020202020204" pitchFamily="34" charset="0"/>
              <a:buChar char="•"/>
              <a:tabLst>
                <a:tab pos="355600" algn="l"/>
                <a:tab pos="356235" algn="l"/>
              </a:tabLst>
            </a:pPr>
            <a:r>
              <a:rPr lang="en-US" sz="1800" dirty="0"/>
              <a:t>Upper</a:t>
            </a:r>
            <a:r>
              <a:rPr lang="en-US" sz="1800" spc="-65" dirty="0"/>
              <a:t> </a:t>
            </a:r>
            <a:r>
              <a:rPr lang="en-US" sz="1800" dirty="0"/>
              <a:t>middle</a:t>
            </a:r>
            <a:r>
              <a:rPr lang="en-US" sz="1800" spc="-35" dirty="0"/>
              <a:t> </a:t>
            </a:r>
            <a:r>
              <a:rPr lang="en-US" sz="1800" spc="-10" dirty="0"/>
              <a:t>class</a:t>
            </a:r>
          </a:p>
          <a:p>
            <a:pPr marL="297815" indent="-285750">
              <a:lnSpc>
                <a:spcPct val="150000"/>
              </a:lnSpc>
              <a:spcBef>
                <a:spcPts val="770"/>
              </a:spcBef>
              <a:buClr>
                <a:srgbClr val="990033"/>
              </a:buClr>
              <a:buFont typeface="Arial" panose="020B0604020202020204" pitchFamily="34" charset="0"/>
              <a:buChar char="•"/>
              <a:tabLst>
                <a:tab pos="355600" algn="l"/>
                <a:tab pos="356235" algn="l"/>
              </a:tabLst>
            </a:pPr>
            <a:r>
              <a:rPr lang="en-US" sz="1800" spc="-10" dirty="0"/>
              <a:t>35-</a:t>
            </a:r>
            <a:r>
              <a:rPr lang="en-US" sz="1800" dirty="0"/>
              <a:t>50</a:t>
            </a:r>
            <a:r>
              <a:rPr lang="en-US" sz="1800" spc="-20" dirty="0"/>
              <a:t> </a:t>
            </a:r>
            <a:r>
              <a:rPr lang="en-US" sz="1800" dirty="0"/>
              <a:t>years</a:t>
            </a:r>
            <a:r>
              <a:rPr lang="en-US" sz="1800" spc="-20" dirty="0"/>
              <a:t> </a:t>
            </a:r>
            <a:r>
              <a:rPr lang="en-US" sz="1800" spc="-25" dirty="0"/>
              <a:t>old</a:t>
            </a:r>
          </a:p>
          <a:p>
            <a:pPr marL="297815" indent="-285750">
              <a:lnSpc>
                <a:spcPct val="150000"/>
              </a:lnSpc>
              <a:spcBef>
                <a:spcPts val="770"/>
              </a:spcBef>
              <a:buClr>
                <a:srgbClr val="990033"/>
              </a:buClr>
              <a:buFont typeface="Arial" panose="020B0604020202020204" pitchFamily="34" charset="0"/>
              <a:buChar char="•"/>
              <a:tabLst>
                <a:tab pos="355600" algn="l"/>
                <a:tab pos="356235" algn="l"/>
              </a:tabLst>
            </a:pPr>
            <a:r>
              <a:rPr lang="en-US" sz="1800" dirty="0"/>
              <a:t>Desire</a:t>
            </a:r>
            <a:r>
              <a:rPr lang="en-US" sz="1800" spc="-20" dirty="0"/>
              <a:t> </a:t>
            </a:r>
            <a:r>
              <a:rPr lang="en-US" sz="1800" spc="-10" dirty="0"/>
              <a:t>convenience, </a:t>
            </a:r>
            <a:r>
              <a:rPr lang="en-US" sz="1800" dirty="0"/>
              <a:t>unique</a:t>
            </a:r>
            <a:r>
              <a:rPr lang="en-US" sz="1800" spc="-40" dirty="0"/>
              <a:t> </a:t>
            </a:r>
            <a:r>
              <a:rPr lang="en-US" sz="1800" dirty="0"/>
              <a:t>items,</a:t>
            </a:r>
            <a:r>
              <a:rPr lang="en-US" sz="1800" spc="-50" dirty="0"/>
              <a:t> </a:t>
            </a:r>
            <a:r>
              <a:rPr lang="en-US" sz="1800" spc="-20" dirty="0"/>
              <a:t>good </a:t>
            </a:r>
            <a:r>
              <a:rPr lang="en-US" sz="1800" spc="-10" dirty="0"/>
              <a:t>prices</a:t>
            </a:r>
          </a:p>
        </p:txBody>
      </p:sp>
    </p:spTree>
    <p:extLst>
      <p:ext uri="{BB962C8B-B14F-4D97-AF65-F5344CB8AC3E}">
        <p14:creationId xmlns:p14="http://schemas.microsoft.com/office/powerpoint/2010/main" val="1688030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33973" y="325598"/>
            <a:ext cx="7932216"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117090" marR="5080" indent="-1949450" algn="ctr">
              <a:spcBef>
                <a:spcPts val="95"/>
              </a:spcBef>
            </a:pPr>
            <a:r>
              <a:rPr lang="en-US" sz="2000" b="1" dirty="0"/>
              <a:t>Strategic</a:t>
            </a:r>
            <a:r>
              <a:rPr lang="en-US" sz="2000" b="1" spc="-185" dirty="0"/>
              <a:t> </a:t>
            </a:r>
            <a:r>
              <a:rPr lang="en-US" sz="2000" b="1" dirty="0"/>
              <a:t>Business</a:t>
            </a:r>
            <a:r>
              <a:rPr lang="en-US" sz="2000" b="1" spc="-175" dirty="0"/>
              <a:t> </a:t>
            </a:r>
            <a:r>
              <a:rPr lang="en-US" sz="2000" b="1" dirty="0"/>
              <a:t>Advantages</a:t>
            </a:r>
            <a:r>
              <a:rPr lang="en-US" sz="2000" b="1" spc="-170" dirty="0"/>
              <a:t> </a:t>
            </a:r>
            <a:r>
              <a:rPr lang="en-US" sz="2000" b="1" spc="-25" dirty="0"/>
              <a:t>of </a:t>
            </a:r>
            <a:r>
              <a:rPr lang="en-US" sz="2000" b="1" dirty="0"/>
              <a:t>Direct</a:t>
            </a:r>
            <a:r>
              <a:rPr lang="en-US" sz="2000" b="1" spc="-75" dirty="0"/>
              <a:t> </a:t>
            </a:r>
            <a:r>
              <a:rPr lang="en-US" sz="2000" b="1" spc="-10" dirty="0"/>
              <a:t>Marketing</a:t>
            </a:r>
          </a:p>
        </p:txBody>
      </p:sp>
      <p:sp>
        <p:nvSpPr>
          <p:cNvPr id="3" name="object 3"/>
          <p:cNvSpPr txBox="1"/>
          <p:nvPr/>
        </p:nvSpPr>
        <p:spPr>
          <a:xfrm>
            <a:off x="829057" y="902457"/>
            <a:ext cx="7750147" cy="2881557"/>
          </a:xfrm>
          <a:prstGeom prst="rect">
            <a:avLst/>
          </a:prstGeom>
        </p:spPr>
        <p:txBody>
          <a:bodyPr vert="horz" wrap="square" lIns="0" tIns="110489" rIns="0" bIns="0" rtlCol="0">
            <a:spAutoFit/>
          </a:bodyPr>
          <a:lstStyle/>
          <a:p>
            <a:pPr marL="411480" indent="-399415">
              <a:lnSpc>
                <a:spcPct val="100000"/>
              </a:lnSpc>
              <a:spcBef>
                <a:spcPts val="869"/>
              </a:spcBef>
              <a:buClr>
                <a:srgbClr val="990033"/>
              </a:buClr>
              <a:buSzPct val="70312"/>
              <a:buChar char="•"/>
              <a:tabLst>
                <a:tab pos="411480" algn="l"/>
                <a:tab pos="412115" algn="l"/>
              </a:tabLst>
            </a:pPr>
            <a:r>
              <a:rPr sz="2000" dirty="0">
                <a:latin typeface="Arial"/>
                <a:cs typeface="Arial"/>
              </a:rPr>
              <a:t>Reduced</a:t>
            </a:r>
            <a:r>
              <a:rPr sz="2000" spc="-35" dirty="0">
                <a:latin typeface="Arial"/>
                <a:cs typeface="Arial"/>
              </a:rPr>
              <a:t> </a:t>
            </a:r>
            <a:r>
              <a:rPr sz="2000" spc="-10" dirty="0">
                <a:latin typeface="Arial"/>
                <a:cs typeface="Arial"/>
              </a:rPr>
              <a:t>costs</a:t>
            </a:r>
            <a:endParaRPr sz="2000" dirty="0">
              <a:latin typeface="Arial"/>
              <a:cs typeface="Arial"/>
            </a:endParaRPr>
          </a:p>
          <a:p>
            <a:pPr marL="411480" indent="-399415">
              <a:lnSpc>
                <a:spcPct val="100000"/>
              </a:lnSpc>
              <a:spcBef>
                <a:spcPts val="770"/>
              </a:spcBef>
              <a:buClr>
                <a:srgbClr val="990033"/>
              </a:buClr>
              <a:buSzPct val="70312"/>
              <a:buChar char="•"/>
              <a:tabLst>
                <a:tab pos="411480" algn="l"/>
                <a:tab pos="412115" algn="l"/>
              </a:tabLst>
            </a:pPr>
            <a:r>
              <a:rPr sz="2000" dirty="0">
                <a:latin typeface="Arial"/>
                <a:cs typeface="Arial"/>
              </a:rPr>
              <a:t>Lower</a:t>
            </a:r>
            <a:r>
              <a:rPr sz="2000" spc="-40" dirty="0">
                <a:latin typeface="Arial"/>
                <a:cs typeface="Arial"/>
              </a:rPr>
              <a:t> </a:t>
            </a:r>
            <a:r>
              <a:rPr sz="2000" spc="-10" dirty="0">
                <a:latin typeface="Arial"/>
                <a:cs typeface="Arial"/>
              </a:rPr>
              <a:t>prices</a:t>
            </a:r>
            <a:endParaRPr sz="2000" dirty="0">
              <a:latin typeface="Arial"/>
              <a:cs typeface="Arial"/>
            </a:endParaRPr>
          </a:p>
          <a:p>
            <a:pPr marL="411480" indent="-399415">
              <a:lnSpc>
                <a:spcPct val="100000"/>
              </a:lnSpc>
              <a:spcBef>
                <a:spcPts val="770"/>
              </a:spcBef>
              <a:buClr>
                <a:srgbClr val="990033"/>
              </a:buClr>
              <a:buSzPct val="70312"/>
              <a:buChar char="•"/>
              <a:tabLst>
                <a:tab pos="411480" algn="l"/>
                <a:tab pos="412115" algn="l"/>
              </a:tabLst>
            </a:pPr>
            <a:r>
              <a:rPr sz="2000" dirty="0">
                <a:latin typeface="Arial"/>
                <a:cs typeface="Arial"/>
              </a:rPr>
              <a:t>Large</a:t>
            </a:r>
            <a:r>
              <a:rPr sz="2000" spc="-60" dirty="0">
                <a:latin typeface="Arial"/>
                <a:cs typeface="Arial"/>
              </a:rPr>
              <a:t> </a:t>
            </a:r>
            <a:r>
              <a:rPr sz="2000" dirty="0">
                <a:latin typeface="Arial"/>
                <a:cs typeface="Arial"/>
              </a:rPr>
              <a:t>geographic</a:t>
            </a:r>
            <a:r>
              <a:rPr sz="2000" spc="-55" dirty="0">
                <a:latin typeface="Arial"/>
                <a:cs typeface="Arial"/>
              </a:rPr>
              <a:t> </a:t>
            </a:r>
            <a:r>
              <a:rPr sz="2000" spc="-10" dirty="0">
                <a:latin typeface="Arial"/>
                <a:cs typeface="Arial"/>
              </a:rPr>
              <a:t>coverage</a:t>
            </a:r>
            <a:endParaRPr sz="2000" dirty="0">
              <a:latin typeface="Arial"/>
              <a:cs typeface="Arial"/>
            </a:endParaRPr>
          </a:p>
          <a:p>
            <a:pPr marL="411480" indent="-399415">
              <a:lnSpc>
                <a:spcPct val="100000"/>
              </a:lnSpc>
              <a:spcBef>
                <a:spcPts val="765"/>
              </a:spcBef>
              <a:buClr>
                <a:srgbClr val="990033"/>
              </a:buClr>
              <a:buSzPct val="70312"/>
              <a:buChar char="•"/>
              <a:tabLst>
                <a:tab pos="411480" algn="l"/>
                <a:tab pos="412115" algn="l"/>
              </a:tabLst>
            </a:pPr>
            <a:r>
              <a:rPr sz="2000" dirty="0">
                <a:latin typeface="Arial"/>
                <a:cs typeface="Arial"/>
              </a:rPr>
              <a:t>Convenient</a:t>
            </a:r>
            <a:r>
              <a:rPr sz="2000" spc="-55" dirty="0">
                <a:latin typeface="Arial"/>
                <a:cs typeface="Arial"/>
              </a:rPr>
              <a:t> </a:t>
            </a:r>
            <a:r>
              <a:rPr sz="2000" dirty="0">
                <a:latin typeface="Arial"/>
                <a:cs typeface="Arial"/>
              </a:rPr>
              <a:t>to</a:t>
            </a:r>
            <a:r>
              <a:rPr sz="2000" spc="-35" dirty="0">
                <a:latin typeface="Arial"/>
                <a:cs typeface="Arial"/>
              </a:rPr>
              <a:t> </a:t>
            </a:r>
            <a:r>
              <a:rPr sz="2000" spc="-10" dirty="0">
                <a:latin typeface="Arial"/>
                <a:cs typeface="Arial"/>
              </a:rPr>
              <a:t>customers</a:t>
            </a:r>
            <a:endParaRPr sz="2000" dirty="0">
              <a:latin typeface="Arial"/>
              <a:cs typeface="Arial"/>
            </a:endParaRPr>
          </a:p>
          <a:p>
            <a:pPr marL="411480" indent="-399415">
              <a:lnSpc>
                <a:spcPct val="100000"/>
              </a:lnSpc>
              <a:spcBef>
                <a:spcPts val="770"/>
              </a:spcBef>
              <a:buClr>
                <a:srgbClr val="990033"/>
              </a:buClr>
              <a:buSzPct val="70312"/>
              <a:buChar char="•"/>
              <a:tabLst>
                <a:tab pos="411480" algn="l"/>
                <a:tab pos="412115" algn="l"/>
              </a:tabLst>
            </a:pPr>
            <a:r>
              <a:rPr sz="2000" dirty="0">
                <a:latin typeface="Arial"/>
                <a:cs typeface="Arial"/>
              </a:rPr>
              <a:t>Ability</a:t>
            </a:r>
            <a:r>
              <a:rPr sz="2000" spc="-45" dirty="0">
                <a:latin typeface="Arial"/>
                <a:cs typeface="Arial"/>
              </a:rPr>
              <a:t> </a:t>
            </a:r>
            <a:r>
              <a:rPr sz="2000" dirty="0">
                <a:latin typeface="Arial"/>
                <a:cs typeface="Arial"/>
              </a:rPr>
              <a:t>to</a:t>
            </a:r>
            <a:r>
              <a:rPr sz="2000" spc="-45" dirty="0">
                <a:latin typeface="Arial"/>
                <a:cs typeface="Arial"/>
              </a:rPr>
              <a:t> </a:t>
            </a:r>
            <a:r>
              <a:rPr sz="2000" dirty="0">
                <a:latin typeface="Arial"/>
                <a:cs typeface="Arial"/>
              </a:rPr>
              <a:t>pinpoint</a:t>
            </a:r>
            <a:r>
              <a:rPr sz="2000" spc="-30" dirty="0">
                <a:latin typeface="Arial"/>
                <a:cs typeface="Arial"/>
              </a:rPr>
              <a:t> </a:t>
            </a:r>
            <a:r>
              <a:rPr sz="2000" dirty="0">
                <a:latin typeface="Arial"/>
                <a:cs typeface="Arial"/>
              </a:rPr>
              <a:t>customer</a:t>
            </a:r>
            <a:r>
              <a:rPr sz="2000" spc="-75" dirty="0">
                <a:latin typeface="Arial"/>
                <a:cs typeface="Arial"/>
              </a:rPr>
              <a:t> </a:t>
            </a:r>
            <a:r>
              <a:rPr sz="2000" spc="-10" dirty="0">
                <a:latin typeface="Arial"/>
                <a:cs typeface="Arial"/>
              </a:rPr>
              <a:t>segments</a:t>
            </a:r>
            <a:endParaRPr sz="2000" dirty="0">
              <a:latin typeface="Arial"/>
              <a:cs typeface="Arial"/>
            </a:endParaRPr>
          </a:p>
          <a:p>
            <a:pPr marL="411480" indent="-399415">
              <a:lnSpc>
                <a:spcPct val="100000"/>
              </a:lnSpc>
              <a:spcBef>
                <a:spcPts val="770"/>
              </a:spcBef>
              <a:buClr>
                <a:srgbClr val="990033"/>
              </a:buClr>
              <a:buSzPct val="70312"/>
              <a:buChar char="•"/>
              <a:tabLst>
                <a:tab pos="411480" algn="l"/>
                <a:tab pos="412115" algn="l"/>
              </a:tabLst>
            </a:pPr>
            <a:r>
              <a:rPr sz="2000" dirty="0">
                <a:latin typeface="Arial"/>
                <a:cs typeface="Arial"/>
              </a:rPr>
              <a:t>Ability</a:t>
            </a:r>
            <a:r>
              <a:rPr sz="2000" spc="-2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eliminate</a:t>
            </a:r>
            <a:r>
              <a:rPr sz="2000" spc="-15" dirty="0">
                <a:latin typeface="Arial"/>
                <a:cs typeface="Arial"/>
              </a:rPr>
              <a:t> </a:t>
            </a:r>
            <a:r>
              <a:rPr sz="2000" dirty="0">
                <a:latin typeface="Arial"/>
                <a:cs typeface="Arial"/>
              </a:rPr>
              <a:t>sales</a:t>
            </a:r>
            <a:r>
              <a:rPr sz="2000" spc="-30" dirty="0">
                <a:latin typeface="Arial"/>
                <a:cs typeface="Arial"/>
              </a:rPr>
              <a:t> </a:t>
            </a:r>
            <a:r>
              <a:rPr sz="2000" dirty="0">
                <a:latin typeface="Arial"/>
                <a:cs typeface="Arial"/>
              </a:rPr>
              <a:t>tax</a:t>
            </a:r>
            <a:r>
              <a:rPr sz="2000" spc="-30" dirty="0">
                <a:latin typeface="Arial"/>
                <a:cs typeface="Arial"/>
              </a:rPr>
              <a:t> </a:t>
            </a:r>
            <a:r>
              <a:rPr sz="2000" dirty="0">
                <a:latin typeface="Arial"/>
                <a:cs typeface="Arial"/>
              </a:rPr>
              <a:t>for</a:t>
            </a:r>
            <a:r>
              <a:rPr sz="2000" spc="-30" dirty="0">
                <a:latin typeface="Arial"/>
                <a:cs typeface="Arial"/>
              </a:rPr>
              <a:t> </a:t>
            </a:r>
            <a:r>
              <a:rPr sz="2000" spc="-20" dirty="0">
                <a:latin typeface="Arial"/>
                <a:cs typeface="Arial"/>
              </a:rPr>
              <a:t>some</a:t>
            </a:r>
            <a:endParaRPr sz="2000" dirty="0">
              <a:latin typeface="Arial"/>
              <a:cs typeface="Arial"/>
            </a:endParaRPr>
          </a:p>
          <a:p>
            <a:pPr marL="411480" marR="5080" indent="-399415">
              <a:lnSpc>
                <a:spcPct val="100000"/>
              </a:lnSpc>
              <a:spcBef>
                <a:spcPts val="765"/>
              </a:spcBef>
              <a:buClr>
                <a:srgbClr val="990033"/>
              </a:buClr>
              <a:buSzPct val="70312"/>
              <a:buChar char="•"/>
              <a:tabLst>
                <a:tab pos="411480" algn="l"/>
                <a:tab pos="412115" algn="l"/>
              </a:tabLst>
            </a:pPr>
            <a:r>
              <a:rPr sz="2000" dirty="0">
                <a:latin typeface="Arial"/>
                <a:cs typeface="Arial"/>
              </a:rPr>
              <a:t>Ability</a:t>
            </a:r>
            <a:r>
              <a:rPr sz="2000" spc="-40" dirty="0">
                <a:latin typeface="Arial"/>
                <a:cs typeface="Arial"/>
              </a:rPr>
              <a:t> </a:t>
            </a:r>
            <a:r>
              <a:rPr sz="2000" dirty="0">
                <a:latin typeface="Arial"/>
                <a:cs typeface="Arial"/>
              </a:rPr>
              <a:t>to</a:t>
            </a:r>
            <a:r>
              <a:rPr sz="2000" spc="-45" dirty="0">
                <a:latin typeface="Arial"/>
                <a:cs typeface="Arial"/>
              </a:rPr>
              <a:t> </a:t>
            </a:r>
            <a:r>
              <a:rPr sz="2000" dirty="0">
                <a:latin typeface="Arial"/>
                <a:cs typeface="Arial"/>
              </a:rPr>
              <a:t>supplement</a:t>
            </a:r>
            <a:r>
              <a:rPr sz="2000" spc="-60" dirty="0">
                <a:latin typeface="Arial"/>
                <a:cs typeface="Arial"/>
              </a:rPr>
              <a:t> </a:t>
            </a:r>
            <a:r>
              <a:rPr sz="2000" dirty="0">
                <a:latin typeface="Arial"/>
                <a:cs typeface="Arial"/>
              </a:rPr>
              <a:t>regular</a:t>
            </a:r>
            <a:r>
              <a:rPr sz="2000" spc="-55" dirty="0">
                <a:latin typeface="Arial"/>
                <a:cs typeface="Arial"/>
              </a:rPr>
              <a:t> </a:t>
            </a:r>
            <a:r>
              <a:rPr sz="2000" spc="-10" dirty="0">
                <a:latin typeface="Arial"/>
                <a:cs typeface="Arial"/>
              </a:rPr>
              <a:t>business </a:t>
            </a:r>
            <a:r>
              <a:rPr sz="2000" dirty="0">
                <a:latin typeface="Arial"/>
                <a:cs typeface="Arial"/>
              </a:rPr>
              <a:t>without</a:t>
            </a:r>
            <a:r>
              <a:rPr sz="2000" spc="-80" dirty="0">
                <a:latin typeface="Arial"/>
                <a:cs typeface="Arial"/>
              </a:rPr>
              <a:t> </a:t>
            </a:r>
            <a:r>
              <a:rPr sz="2000" dirty="0">
                <a:latin typeface="Arial"/>
                <a:cs typeface="Arial"/>
              </a:rPr>
              <a:t>additional</a:t>
            </a:r>
            <a:r>
              <a:rPr sz="2000" spc="-70" dirty="0">
                <a:latin typeface="Arial"/>
                <a:cs typeface="Arial"/>
              </a:rPr>
              <a:t> </a:t>
            </a:r>
            <a:r>
              <a:rPr sz="2000" spc="-10" dirty="0">
                <a:latin typeface="Arial"/>
                <a:cs typeface="Arial"/>
              </a:rPr>
              <a:t>outlets</a:t>
            </a:r>
            <a:endParaRPr sz="2000" dirty="0">
              <a:latin typeface="Arial"/>
              <a:cs typeface="Arial"/>
            </a:endParaRPr>
          </a:p>
        </p:txBody>
      </p:sp>
    </p:spTree>
    <p:extLst>
      <p:ext uri="{BB962C8B-B14F-4D97-AF65-F5344CB8AC3E}">
        <p14:creationId xmlns:p14="http://schemas.microsoft.com/office/powerpoint/2010/main" val="2873645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303551" y="48031"/>
            <a:ext cx="6800215"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365" marR="5080" indent="-1257300" algn="ctr">
              <a:spcBef>
                <a:spcPts val="95"/>
              </a:spcBef>
            </a:pPr>
            <a:r>
              <a:rPr lang="en-US" sz="1800" b="1" dirty="0">
                <a:solidFill>
                  <a:schemeClr val="accent1">
                    <a:lumMod val="75000"/>
                  </a:schemeClr>
                </a:solidFill>
              </a:rPr>
              <a:t>Strategic</a:t>
            </a:r>
            <a:r>
              <a:rPr lang="en-US" sz="1800" b="1" spc="-160" dirty="0">
                <a:solidFill>
                  <a:schemeClr val="accent1">
                    <a:lumMod val="75000"/>
                  </a:schemeClr>
                </a:solidFill>
              </a:rPr>
              <a:t> </a:t>
            </a:r>
            <a:r>
              <a:rPr lang="en-US" sz="1800" b="1" dirty="0">
                <a:solidFill>
                  <a:schemeClr val="accent1">
                    <a:lumMod val="75000"/>
                  </a:schemeClr>
                </a:solidFill>
              </a:rPr>
              <a:t>Business</a:t>
            </a:r>
            <a:r>
              <a:rPr lang="en-US" sz="1800" b="1" spc="-160" dirty="0">
                <a:solidFill>
                  <a:schemeClr val="accent1">
                    <a:lumMod val="75000"/>
                  </a:schemeClr>
                </a:solidFill>
              </a:rPr>
              <a:t> </a:t>
            </a:r>
            <a:r>
              <a:rPr lang="en-US" sz="1800" b="1" spc="-10" dirty="0">
                <a:solidFill>
                  <a:schemeClr val="accent1">
                    <a:lumMod val="75000"/>
                  </a:schemeClr>
                </a:solidFill>
              </a:rPr>
              <a:t>Limitations </a:t>
            </a:r>
            <a:r>
              <a:rPr lang="en-US" sz="1800" b="1" dirty="0">
                <a:solidFill>
                  <a:schemeClr val="accent1">
                    <a:lumMod val="75000"/>
                  </a:schemeClr>
                </a:solidFill>
              </a:rPr>
              <a:t>of</a:t>
            </a:r>
            <a:r>
              <a:rPr lang="en-US" sz="1800" b="1" spc="-75" dirty="0">
                <a:solidFill>
                  <a:schemeClr val="accent1">
                    <a:lumMod val="75000"/>
                  </a:schemeClr>
                </a:solidFill>
              </a:rPr>
              <a:t> </a:t>
            </a:r>
            <a:r>
              <a:rPr lang="en-US" sz="1800" b="1" dirty="0">
                <a:solidFill>
                  <a:schemeClr val="accent1">
                    <a:lumMod val="75000"/>
                  </a:schemeClr>
                </a:solidFill>
              </a:rPr>
              <a:t>Direct</a:t>
            </a:r>
            <a:r>
              <a:rPr lang="en-US" sz="1800" b="1" spc="-65" dirty="0">
                <a:solidFill>
                  <a:schemeClr val="accent1">
                    <a:lumMod val="75000"/>
                  </a:schemeClr>
                </a:solidFill>
              </a:rPr>
              <a:t> </a:t>
            </a:r>
            <a:r>
              <a:rPr lang="en-US" sz="1800" b="1" spc="-10" dirty="0">
                <a:solidFill>
                  <a:schemeClr val="accent1">
                    <a:lumMod val="75000"/>
                  </a:schemeClr>
                </a:solidFill>
              </a:rPr>
              <a:t>Marketing</a:t>
            </a:r>
          </a:p>
        </p:txBody>
      </p:sp>
      <p:sp>
        <p:nvSpPr>
          <p:cNvPr id="3" name="object 3"/>
          <p:cNvSpPr txBox="1"/>
          <p:nvPr/>
        </p:nvSpPr>
        <p:spPr>
          <a:xfrm>
            <a:off x="995258" y="458710"/>
            <a:ext cx="7416800" cy="2003754"/>
          </a:xfrm>
          <a:prstGeom prst="rect">
            <a:avLst/>
          </a:prstGeom>
        </p:spPr>
        <p:txBody>
          <a:bodyPr vert="horz" wrap="square" lIns="0" tIns="13335" rIns="0" bIns="0" rtlCol="0">
            <a:spAutoFit/>
          </a:bodyPr>
          <a:lstStyle/>
          <a:p>
            <a:pPr marL="412115" marR="612775" indent="-400050">
              <a:lnSpc>
                <a:spcPct val="100000"/>
              </a:lnSpc>
              <a:spcBef>
                <a:spcPts val="105"/>
              </a:spcBef>
              <a:buClr>
                <a:srgbClr val="990033"/>
              </a:buClr>
              <a:buSzPct val="70312"/>
              <a:buChar char="•"/>
              <a:tabLst>
                <a:tab pos="412115" algn="l"/>
                <a:tab pos="412750" algn="l"/>
              </a:tabLst>
            </a:pPr>
            <a:r>
              <a:rPr sz="1600" dirty="0">
                <a:latin typeface="Arial"/>
                <a:cs typeface="Arial"/>
              </a:rPr>
              <a:t>Products</a:t>
            </a:r>
            <a:r>
              <a:rPr sz="1600" spc="-65" dirty="0">
                <a:latin typeface="Arial"/>
                <a:cs typeface="Arial"/>
              </a:rPr>
              <a:t> </a:t>
            </a:r>
            <a:r>
              <a:rPr sz="1600" dirty="0">
                <a:latin typeface="Arial"/>
                <a:cs typeface="Arial"/>
              </a:rPr>
              <a:t>often</a:t>
            </a:r>
            <a:r>
              <a:rPr sz="1600" spc="-35" dirty="0">
                <a:latin typeface="Arial"/>
                <a:cs typeface="Arial"/>
              </a:rPr>
              <a:t> </a:t>
            </a:r>
            <a:r>
              <a:rPr sz="1600" dirty="0">
                <a:latin typeface="Arial"/>
                <a:cs typeface="Arial"/>
              </a:rPr>
              <a:t>cannot</a:t>
            </a:r>
            <a:r>
              <a:rPr sz="1600" spc="-50" dirty="0">
                <a:latin typeface="Arial"/>
                <a:cs typeface="Arial"/>
              </a:rPr>
              <a:t> </a:t>
            </a:r>
            <a:r>
              <a:rPr sz="1600" dirty="0">
                <a:latin typeface="Arial"/>
                <a:cs typeface="Arial"/>
              </a:rPr>
              <a:t>be</a:t>
            </a:r>
            <a:r>
              <a:rPr sz="1600" spc="-50" dirty="0">
                <a:latin typeface="Arial"/>
                <a:cs typeface="Arial"/>
              </a:rPr>
              <a:t> </a:t>
            </a:r>
            <a:r>
              <a:rPr sz="1600" spc="-10" dirty="0">
                <a:latin typeface="Arial"/>
                <a:cs typeface="Arial"/>
              </a:rPr>
              <a:t>examined </a:t>
            </a:r>
            <a:r>
              <a:rPr sz="1600" dirty="0">
                <a:latin typeface="Arial"/>
                <a:cs typeface="Arial"/>
              </a:rPr>
              <a:t>prior</a:t>
            </a:r>
            <a:r>
              <a:rPr sz="1600" spc="-30" dirty="0">
                <a:latin typeface="Arial"/>
                <a:cs typeface="Arial"/>
              </a:rPr>
              <a:t> </a:t>
            </a:r>
            <a:r>
              <a:rPr sz="1600" dirty="0">
                <a:latin typeface="Arial"/>
                <a:cs typeface="Arial"/>
              </a:rPr>
              <a:t>to</a:t>
            </a:r>
            <a:r>
              <a:rPr sz="1600" spc="-25" dirty="0">
                <a:latin typeface="Arial"/>
                <a:cs typeface="Arial"/>
              </a:rPr>
              <a:t> </a:t>
            </a:r>
            <a:r>
              <a:rPr sz="1600" spc="-10" dirty="0">
                <a:latin typeface="Arial"/>
                <a:cs typeface="Arial"/>
              </a:rPr>
              <a:t>purchase</a:t>
            </a:r>
            <a:endParaRPr sz="1600" dirty="0">
              <a:latin typeface="Arial"/>
              <a:cs typeface="Arial"/>
            </a:endParaRPr>
          </a:p>
          <a:p>
            <a:pPr marL="412115" indent="-400050">
              <a:lnSpc>
                <a:spcPct val="100000"/>
              </a:lnSpc>
              <a:spcBef>
                <a:spcPts val="770"/>
              </a:spcBef>
              <a:buClr>
                <a:srgbClr val="990033"/>
              </a:buClr>
              <a:buSzPct val="70312"/>
              <a:buChar char="•"/>
              <a:tabLst>
                <a:tab pos="412115" algn="l"/>
                <a:tab pos="412750" algn="l"/>
              </a:tabLst>
            </a:pPr>
            <a:r>
              <a:rPr sz="1600" dirty="0">
                <a:latin typeface="Arial"/>
                <a:cs typeface="Arial"/>
              </a:rPr>
              <a:t>Costs</a:t>
            </a:r>
            <a:r>
              <a:rPr sz="1600" spc="-30" dirty="0">
                <a:latin typeface="Arial"/>
                <a:cs typeface="Arial"/>
              </a:rPr>
              <a:t> </a:t>
            </a:r>
            <a:r>
              <a:rPr sz="1600" dirty="0">
                <a:latin typeface="Arial"/>
                <a:cs typeface="Arial"/>
              </a:rPr>
              <a:t>may</a:t>
            </a:r>
            <a:r>
              <a:rPr sz="1600" spc="-10" dirty="0">
                <a:latin typeface="Arial"/>
                <a:cs typeface="Arial"/>
              </a:rPr>
              <a:t> </a:t>
            </a:r>
            <a:r>
              <a:rPr sz="1600" dirty="0">
                <a:latin typeface="Arial"/>
                <a:cs typeface="Arial"/>
              </a:rPr>
              <a:t>be</a:t>
            </a:r>
            <a:r>
              <a:rPr sz="1600" spc="-5" dirty="0">
                <a:latin typeface="Arial"/>
                <a:cs typeface="Arial"/>
              </a:rPr>
              <a:t> </a:t>
            </a:r>
            <a:r>
              <a:rPr sz="1600" spc="-10" dirty="0">
                <a:latin typeface="Arial"/>
                <a:cs typeface="Arial"/>
              </a:rPr>
              <a:t>underestimated</a:t>
            </a:r>
            <a:endParaRPr sz="1600" dirty="0">
              <a:latin typeface="Arial"/>
              <a:cs typeface="Arial"/>
            </a:endParaRPr>
          </a:p>
          <a:p>
            <a:pPr marL="412115" indent="-400050">
              <a:lnSpc>
                <a:spcPct val="100000"/>
              </a:lnSpc>
              <a:spcBef>
                <a:spcPts val="770"/>
              </a:spcBef>
              <a:buClr>
                <a:srgbClr val="990033"/>
              </a:buClr>
              <a:buSzPct val="70312"/>
              <a:buChar char="•"/>
              <a:tabLst>
                <a:tab pos="412115" algn="l"/>
                <a:tab pos="412750" algn="l"/>
              </a:tabLst>
            </a:pPr>
            <a:r>
              <a:rPr sz="1600" dirty="0">
                <a:latin typeface="Arial"/>
                <a:cs typeface="Arial"/>
              </a:rPr>
              <a:t>Response</a:t>
            </a:r>
            <a:r>
              <a:rPr sz="1600" spc="-60" dirty="0">
                <a:latin typeface="Arial"/>
                <a:cs typeface="Arial"/>
              </a:rPr>
              <a:t> </a:t>
            </a:r>
            <a:r>
              <a:rPr sz="1600" dirty="0">
                <a:latin typeface="Arial"/>
                <a:cs typeface="Arial"/>
              </a:rPr>
              <a:t>rates</a:t>
            </a:r>
            <a:r>
              <a:rPr sz="1600" spc="-40" dirty="0">
                <a:latin typeface="Arial"/>
                <a:cs typeface="Arial"/>
              </a:rPr>
              <a:t> </a:t>
            </a:r>
            <a:r>
              <a:rPr sz="1600" dirty="0">
                <a:latin typeface="Arial"/>
                <a:cs typeface="Arial"/>
              </a:rPr>
              <a:t>to</a:t>
            </a:r>
            <a:r>
              <a:rPr sz="1600" spc="-50" dirty="0">
                <a:latin typeface="Arial"/>
                <a:cs typeface="Arial"/>
              </a:rPr>
              <a:t> </a:t>
            </a:r>
            <a:r>
              <a:rPr sz="1600" dirty="0">
                <a:latin typeface="Arial"/>
                <a:cs typeface="Arial"/>
              </a:rPr>
              <a:t>catalogs</a:t>
            </a:r>
            <a:r>
              <a:rPr sz="1600" spc="-40" dirty="0">
                <a:latin typeface="Arial"/>
                <a:cs typeface="Arial"/>
              </a:rPr>
              <a:t> </a:t>
            </a:r>
            <a:r>
              <a:rPr sz="1600" dirty="0">
                <a:latin typeface="Arial"/>
                <a:cs typeface="Arial"/>
              </a:rPr>
              <a:t>under</a:t>
            </a:r>
            <a:r>
              <a:rPr sz="1600" spc="-40" dirty="0">
                <a:latin typeface="Arial"/>
                <a:cs typeface="Arial"/>
              </a:rPr>
              <a:t> </a:t>
            </a:r>
            <a:r>
              <a:rPr sz="1600" spc="-25" dirty="0">
                <a:latin typeface="Arial"/>
                <a:cs typeface="Arial"/>
              </a:rPr>
              <a:t>10%</a:t>
            </a:r>
            <a:endParaRPr sz="1600" dirty="0">
              <a:latin typeface="Arial"/>
              <a:cs typeface="Arial"/>
            </a:endParaRPr>
          </a:p>
          <a:p>
            <a:pPr marL="412115" indent="-400050">
              <a:lnSpc>
                <a:spcPct val="100000"/>
              </a:lnSpc>
              <a:spcBef>
                <a:spcPts val="770"/>
              </a:spcBef>
              <a:buClr>
                <a:srgbClr val="990033"/>
              </a:buClr>
              <a:buSzPct val="70312"/>
              <a:buChar char="•"/>
              <a:tabLst>
                <a:tab pos="412115" algn="l"/>
                <a:tab pos="412750" algn="l"/>
              </a:tabLst>
            </a:pPr>
            <a:r>
              <a:rPr sz="1600" dirty="0">
                <a:latin typeface="Arial"/>
                <a:cs typeface="Arial"/>
              </a:rPr>
              <a:t>Clutter</a:t>
            </a:r>
            <a:r>
              <a:rPr sz="1600" spc="-40" dirty="0">
                <a:latin typeface="Arial"/>
                <a:cs typeface="Arial"/>
              </a:rPr>
              <a:t> </a:t>
            </a:r>
            <a:r>
              <a:rPr sz="1600" spc="-10" dirty="0">
                <a:latin typeface="Arial"/>
                <a:cs typeface="Arial"/>
              </a:rPr>
              <a:t>exists</a:t>
            </a:r>
            <a:endParaRPr sz="1600" dirty="0">
              <a:latin typeface="Arial"/>
              <a:cs typeface="Arial"/>
            </a:endParaRPr>
          </a:p>
          <a:p>
            <a:pPr marL="412115" indent="-400050">
              <a:lnSpc>
                <a:spcPct val="100000"/>
              </a:lnSpc>
              <a:spcBef>
                <a:spcPts val="765"/>
              </a:spcBef>
              <a:buClr>
                <a:srgbClr val="990033"/>
              </a:buClr>
              <a:buSzPct val="70312"/>
              <a:buChar char="•"/>
              <a:tabLst>
                <a:tab pos="412115" algn="l"/>
                <a:tab pos="412750" algn="l"/>
              </a:tabLst>
            </a:pPr>
            <a:r>
              <a:rPr sz="1600" dirty="0">
                <a:latin typeface="Arial"/>
                <a:cs typeface="Arial"/>
              </a:rPr>
              <a:t>Long</a:t>
            </a:r>
            <a:r>
              <a:rPr sz="1600" spc="-30" dirty="0">
                <a:latin typeface="Arial"/>
                <a:cs typeface="Arial"/>
              </a:rPr>
              <a:t> </a:t>
            </a:r>
            <a:r>
              <a:rPr sz="1600" dirty="0">
                <a:latin typeface="Arial"/>
                <a:cs typeface="Arial"/>
              </a:rPr>
              <a:t>lead</a:t>
            </a:r>
            <a:r>
              <a:rPr sz="1600" spc="-30" dirty="0">
                <a:latin typeface="Arial"/>
                <a:cs typeface="Arial"/>
              </a:rPr>
              <a:t> </a:t>
            </a:r>
            <a:r>
              <a:rPr sz="1600" dirty="0">
                <a:latin typeface="Arial"/>
                <a:cs typeface="Arial"/>
              </a:rPr>
              <a:t>time</a:t>
            </a:r>
            <a:r>
              <a:rPr sz="1600" spc="-15" dirty="0">
                <a:latin typeface="Arial"/>
                <a:cs typeface="Arial"/>
              </a:rPr>
              <a:t> </a:t>
            </a:r>
            <a:r>
              <a:rPr sz="1600" spc="-10" dirty="0">
                <a:latin typeface="Arial"/>
                <a:cs typeface="Arial"/>
              </a:rPr>
              <a:t>required</a:t>
            </a:r>
            <a:endParaRPr sz="1600" dirty="0">
              <a:latin typeface="Arial"/>
              <a:cs typeface="Arial"/>
            </a:endParaRPr>
          </a:p>
          <a:p>
            <a:pPr marL="412115" marR="1559560" indent="-400050">
              <a:lnSpc>
                <a:spcPct val="100000"/>
              </a:lnSpc>
              <a:spcBef>
                <a:spcPts val="770"/>
              </a:spcBef>
              <a:buClr>
                <a:srgbClr val="990033"/>
              </a:buClr>
              <a:buSzPct val="70312"/>
              <a:buChar char="•"/>
              <a:tabLst>
                <a:tab pos="412115" algn="l"/>
                <a:tab pos="412750" algn="l"/>
              </a:tabLst>
            </a:pPr>
            <a:r>
              <a:rPr sz="1600" dirty="0">
                <a:latin typeface="Arial"/>
                <a:cs typeface="Arial"/>
              </a:rPr>
              <a:t>Industry</a:t>
            </a:r>
            <a:r>
              <a:rPr sz="1600" spc="-90" dirty="0">
                <a:latin typeface="Arial"/>
                <a:cs typeface="Arial"/>
              </a:rPr>
              <a:t> </a:t>
            </a:r>
            <a:r>
              <a:rPr sz="1600" dirty="0">
                <a:latin typeface="Arial"/>
                <a:cs typeface="Arial"/>
              </a:rPr>
              <a:t>reputation</a:t>
            </a:r>
            <a:r>
              <a:rPr sz="1600" spc="-75" dirty="0">
                <a:latin typeface="Arial"/>
                <a:cs typeface="Arial"/>
              </a:rPr>
              <a:t> </a:t>
            </a:r>
            <a:r>
              <a:rPr sz="1600" spc="-10" dirty="0">
                <a:latin typeface="Arial"/>
                <a:cs typeface="Arial"/>
              </a:rPr>
              <a:t>sometimes negative</a:t>
            </a:r>
            <a:endParaRPr sz="1600" dirty="0">
              <a:latin typeface="Arial"/>
              <a:cs typeface="Arial"/>
            </a:endParaRPr>
          </a:p>
        </p:txBody>
      </p:sp>
      <p:sp>
        <p:nvSpPr>
          <p:cNvPr id="4" name="object 2"/>
          <p:cNvSpPr txBox="1">
            <a:spLocks/>
          </p:cNvSpPr>
          <p:nvPr/>
        </p:nvSpPr>
        <p:spPr>
          <a:xfrm>
            <a:off x="2432263" y="2459130"/>
            <a:ext cx="4542790"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800" b="1" spc="-30" dirty="0">
                <a:solidFill>
                  <a:schemeClr val="accent1">
                    <a:lumMod val="75000"/>
                  </a:schemeClr>
                </a:solidFill>
              </a:rPr>
              <a:t>Data-</a:t>
            </a:r>
            <a:r>
              <a:rPr lang="en-US" sz="1800" b="1" dirty="0">
                <a:solidFill>
                  <a:schemeClr val="accent1">
                    <a:lumMod val="75000"/>
                  </a:schemeClr>
                </a:solidFill>
              </a:rPr>
              <a:t>Base</a:t>
            </a:r>
            <a:r>
              <a:rPr lang="en-US" sz="1800" b="1" spc="-20" dirty="0">
                <a:solidFill>
                  <a:schemeClr val="accent1">
                    <a:lumMod val="75000"/>
                  </a:schemeClr>
                </a:solidFill>
              </a:rPr>
              <a:t> </a:t>
            </a:r>
            <a:r>
              <a:rPr lang="en-US" sz="1800" b="1" spc="-10" dirty="0">
                <a:solidFill>
                  <a:schemeClr val="accent1">
                    <a:lumMod val="75000"/>
                  </a:schemeClr>
                </a:solidFill>
              </a:rPr>
              <a:t>Retailing</a:t>
            </a:r>
          </a:p>
        </p:txBody>
      </p:sp>
      <p:sp>
        <p:nvSpPr>
          <p:cNvPr id="5" name="object 3"/>
          <p:cNvSpPr txBox="1"/>
          <p:nvPr/>
        </p:nvSpPr>
        <p:spPr>
          <a:xfrm>
            <a:off x="995258" y="2722602"/>
            <a:ext cx="6833650" cy="2352567"/>
          </a:xfrm>
          <a:prstGeom prst="rect">
            <a:avLst/>
          </a:prstGeom>
        </p:spPr>
        <p:txBody>
          <a:bodyPr vert="horz" wrap="square" lIns="0" tIns="13335" rIns="0" bIns="0" rtlCol="0">
            <a:spAutoFit/>
          </a:bodyPr>
          <a:lstStyle/>
          <a:p>
            <a:pPr marL="356870" marR="5080" indent="-344805">
              <a:lnSpc>
                <a:spcPct val="100000"/>
              </a:lnSpc>
              <a:spcBef>
                <a:spcPts val="105"/>
              </a:spcBef>
              <a:buClr>
                <a:srgbClr val="990033"/>
              </a:buClr>
              <a:buChar char="•"/>
              <a:tabLst>
                <a:tab pos="356870" algn="l"/>
                <a:tab pos="357505" algn="l"/>
              </a:tabLst>
            </a:pPr>
            <a:r>
              <a:rPr sz="1600" dirty="0">
                <a:latin typeface="Arial"/>
                <a:cs typeface="Arial"/>
              </a:rPr>
              <a:t>Collection,</a:t>
            </a:r>
            <a:r>
              <a:rPr sz="1600" spc="-50" dirty="0">
                <a:latin typeface="Arial"/>
                <a:cs typeface="Arial"/>
              </a:rPr>
              <a:t> </a:t>
            </a:r>
            <a:r>
              <a:rPr sz="1600" dirty="0">
                <a:latin typeface="Arial"/>
                <a:cs typeface="Arial"/>
              </a:rPr>
              <a:t>storage,</a:t>
            </a:r>
            <a:r>
              <a:rPr sz="1600" spc="-70" dirty="0">
                <a:latin typeface="Arial"/>
                <a:cs typeface="Arial"/>
              </a:rPr>
              <a:t> </a:t>
            </a:r>
            <a:r>
              <a:rPr sz="1600" dirty="0">
                <a:latin typeface="Arial"/>
                <a:cs typeface="Arial"/>
              </a:rPr>
              <a:t>and</a:t>
            </a:r>
            <a:r>
              <a:rPr sz="1600" spc="-50" dirty="0">
                <a:latin typeface="Arial"/>
                <a:cs typeface="Arial"/>
              </a:rPr>
              <a:t> </a:t>
            </a:r>
            <a:r>
              <a:rPr sz="1600" dirty="0">
                <a:latin typeface="Arial"/>
                <a:cs typeface="Arial"/>
              </a:rPr>
              <a:t>usage</a:t>
            </a:r>
            <a:r>
              <a:rPr sz="1600" spc="-60" dirty="0">
                <a:latin typeface="Arial"/>
                <a:cs typeface="Arial"/>
              </a:rPr>
              <a:t> </a:t>
            </a:r>
            <a:r>
              <a:rPr sz="1600" spc="-25" dirty="0">
                <a:latin typeface="Arial"/>
                <a:cs typeface="Arial"/>
              </a:rPr>
              <a:t>of </a:t>
            </a:r>
            <a:r>
              <a:rPr sz="1600" dirty="0">
                <a:latin typeface="Arial"/>
                <a:cs typeface="Arial"/>
              </a:rPr>
              <a:t>relevant</a:t>
            </a:r>
            <a:r>
              <a:rPr sz="1600" spc="-50" dirty="0">
                <a:latin typeface="Arial"/>
                <a:cs typeface="Arial"/>
              </a:rPr>
              <a:t> </a:t>
            </a:r>
            <a:r>
              <a:rPr sz="1600" dirty="0">
                <a:latin typeface="Arial"/>
                <a:cs typeface="Arial"/>
              </a:rPr>
              <a:t>customer</a:t>
            </a:r>
            <a:r>
              <a:rPr sz="1600" spc="-40" dirty="0">
                <a:latin typeface="Arial"/>
                <a:cs typeface="Arial"/>
              </a:rPr>
              <a:t> </a:t>
            </a:r>
            <a:r>
              <a:rPr sz="1600" spc="-10" dirty="0">
                <a:latin typeface="Arial"/>
                <a:cs typeface="Arial"/>
              </a:rPr>
              <a:t>information</a:t>
            </a:r>
            <a:endParaRPr sz="1600" dirty="0">
              <a:latin typeface="Arial"/>
              <a:cs typeface="Arial"/>
            </a:endParaRPr>
          </a:p>
          <a:p>
            <a:pPr marL="756285" lvl="1" indent="-287655">
              <a:lnSpc>
                <a:spcPct val="100000"/>
              </a:lnSpc>
              <a:spcBef>
                <a:spcPts val="770"/>
              </a:spcBef>
              <a:buClr>
                <a:srgbClr val="006666"/>
              </a:buClr>
              <a:buSzPct val="70312"/>
              <a:buChar char="•"/>
              <a:tabLst>
                <a:tab pos="756285" algn="l"/>
                <a:tab pos="756920" algn="l"/>
              </a:tabLst>
            </a:pPr>
            <a:r>
              <a:rPr sz="1600" spc="-20" dirty="0">
                <a:latin typeface="Arial"/>
                <a:cs typeface="Arial"/>
              </a:rPr>
              <a:t>name</a:t>
            </a:r>
            <a:endParaRPr sz="1600" dirty="0">
              <a:latin typeface="Arial"/>
              <a:cs typeface="Arial"/>
            </a:endParaRPr>
          </a:p>
          <a:p>
            <a:pPr marL="756285" lvl="1" indent="-287655">
              <a:lnSpc>
                <a:spcPct val="100000"/>
              </a:lnSpc>
              <a:spcBef>
                <a:spcPts val="770"/>
              </a:spcBef>
              <a:buClr>
                <a:srgbClr val="006666"/>
              </a:buClr>
              <a:buSzPct val="70312"/>
              <a:buChar char="•"/>
              <a:tabLst>
                <a:tab pos="756285" algn="l"/>
                <a:tab pos="756920" algn="l"/>
              </a:tabLst>
            </a:pPr>
            <a:r>
              <a:rPr sz="1600" spc="-10" dirty="0">
                <a:latin typeface="Arial"/>
                <a:cs typeface="Arial"/>
              </a:rPr>
              <a:t>address</a:t>
            </a:r>
            <a:endParaRPr sz="1600" dirty="0">
              <a:latin typeface="Arial"/>
              <a:cs typeface="Arial"/>
            </a:endParaRPr>
          </a:p>
          <a:p>
            <a:pPr marL="756285" lvl="1" indent="-287655">
              <a:lnSpc>
                <a:spcPct val="100000"/>
              </a:lnSpc>
              <a:spcBef>
                <a:spcPts val="770"/>
              </a:spcBef>
              <a:buClr>
                <a:srgbClr val="006666"/>
              </a:buClr>
              <a:buSzPct val="70312"/>
              <a:buChar char="•"/>
              <a:tabLst>
                <a:tab pos="756285" algn="l"/>
                <a:tab pos="756920" algn="l"/>
              </a:tabLst>
            </a:pPr>
            <a:r>
              <a:rPr sz="1600" spc="-10" dirty="0">
                <a:latin typeface="Arial"/>
                <a:cs typeface="Arial"/>
              </a:rPr>
              <a:t>background</a:t>
            </a:r>
            <a:endParaRPr sz="1600" dirty="0">
              <a:latin typeface="Arial"/>
              <a:cs typeface="Arial"/>
            </a:endParaRPr>
          </a:p>
          <a:p>
            <a:pPr marL="756285" lvl="1" indent="-287655">
              <a:lnSpc>
                <a:spcPct val="100000"/>
              </a:lnSpc>
              <a:spcBef>
                <a:spcPts val="765"/>
              </a:spcBef>
              <a:buClr>
                <a:srgbClr val="006666"/>
              </a:buClr>
              <a:buSzPct val="70312"/>
              <a:buChar char="•"/>
              <a:tabLst>
                <a:tab pos="756285" algn="l"/>
                <a:tab pos="756920" algn="l"/>
              </a:tabLst>
            </a:pPr>
            <a:r>
              <a:rPr sz="1600" dirty="0">
                <a:latin typeface="Arial"/>
                <a:cs typeface="Arial"/>
              </a:rPr>
              <a:t>shopping</a:t>
            </a:r>
            <a:r>
              <a:rPr sz="1600" spc="-55" dirty="0">
                <a:latin typeface="Arial"/>
                <a:cs typeface="Arial"/>
              </a:rPr>
              <a:t> </a:t>
            </a:r>
            <a:r>
              <a:rPr sz="1600" spc="-10" dirty="0">
                <a:latin typeface="Arial"/>
                <a:cs typeface="Arial"/>
              </a:rPr>
              <a:t>interests</a:t>
            </a:r>
            <a:endParaRPr sz="1600" dirty="0">
              <a:latin typeface="Arial"/>
              <a:cs typeface="Arial"/>
            </a:endParaRPr>
          </a:p>
          <a:p>
            <a:pPr marL="756285" lvl="1" indent="-287655">
              <a:lnSpc>
                <a:spcPct val="100000"/>
              </a:lnSpc>
              <a:spcBef>
                <a:spcPts val="770"/>
              </a:spcBef>
              <a:buClr>
                <a:srgbClr val="006666"/>
              </a:buClr>
              <a:buSzPct val="70312"/>
              <a:buChar char="•"/>
              <a:tabLst>
                <a:tab pos="756285" algn="l"/>
                <a:tab pos="756920" algn="l"/>
              </a:tabLst>
            </a:pPr>
            <a:r>
              <a:rPr sz="1600" dirty="0">
                <a:latin typeface="Arial"/>
                <a:cs typeface="Arial"/>
              </a:rPr>
              <a:t>purchase</a:t>
            </a:r>
            <a:r>
              <a:rPr sz="1600" spc="-60" dirty="0">
                <a:latin typeface="Arial"/>
                <a:cs typeface="Arial"/>
              </a:rPr>
              <a:t> </a:t>
            </a:r>
            <a:r>
              <a:rPr sz="1600" spc="-10" dirty="0">
                <a:latin typeface="Arial"/>
                <a:cs typeface="Arial"/>
              </a:rPr>
              <a:t>behavior</a:t>
            </a:r>
            <a:endParaRPr sz="1600" dirty="0">
              <a:latin typeface="Arial"/>
              <a:cs typeface="Arial"/>
            </a:endParaRPr>
          </a:p>
          <a:p>
            <a:pPr marL="356870" indent="-344805">
              <a:lnSpc>
                <a:spcPct val="100000"/>
              </a:lnSpc>
              <a:spcBef>
                <a:spcPts val="770"/>
              </a:spcBef>
              <a:buClr>
                <a:srgbClr val="990033"/>
              </a:buClr>
              <a:buChar char="•"/>
              <a:tabLst>
                <a:tab pos="356870" algn="l"/>
                <a:tab pos="357505" algn="l"/>
              </a:tabLst>
            </a:pPr>
            <a:r>
              <a:rPr sz="1600" dirty="0">
                <a:latin typeface="Arial"/>
                <a:cs typeface="Arial"/>
              </a:rPr>
              <a:t>Observation</a:t>
            </a:r>
            <a:r>
              <a:rPr sz="1600" spc="-55" dirty="0">
                <a:latin typeface="Arial"/>
                <a:cs typeface="Arial"/>
              </a:rPr>
              <a:t> </a:t>
            </a:r>
            <a:r>
              <a:rPr sz="1600" dirty="0">
                <a:latin typeface="Arial"/>
                <a:cs typeface="Arial"/>
              </a:rPr>
              <a:t>of</a:t>
            </a:r>
            <a:r>
              <a:rPr sz="1600" spc="-10" dirty="0">
                <a:latin typeface="Arial"/>
                <a:cs typeface="Arial"/>
              </a:rPr>
              <a:t> 80-</a:t>
            </a:r>
            <a:r>
              <a:rPr sz="1600" dirty="0">
                <a:latin typeface="Arial"/>
                <a:cs typeface="Arial"/>
              </a:rPr>
              <a:t>20</a:t>
            </a:r>
            <a:r>
              <a:rPr sz="1600" spc="-25" dirty="0">
                <a:latin typeface="Arial"/>
                <a:cs typeface="Arial"/>
              </a:rPr>
              <a:t> </a:t>
            </a:r>
            <a:r>
              <a:rPr sz="1600" spc="-20" dirty="0">
                <a:latin typeface="Arial"/>
                <a:cs typeface="Arial"/>
              </a:rPr>
              <a:t>rule</a:t>
            </a:r>
            <a:endParaRPr sz="1600" dirty="0">
              <a:latin typeface="Arial"/>
              <a:cs typeface="Arial"/>
            </a:endParaRPr>
          </a:p>
        </p:txBody>
      </p:sp>
    </p:spTree>
    <p:extLst>
      <p:ext uri="{BB962C8B-B14F-4D97-AF65-F5344CB8AC3E}">
        <p14:creationId xmlns:p14="http://schemas.microsoft.com/office/powerpoint/2010/main" val="2426232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09139" y="77006"/>
            <a:ext cx="3923665"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800" b="1" dirty="0">
                <a:solidFill>
                  <a:schemeClr val="accent1">
                    <a:lumMod val="75000"/>
                  </a:schemeClr>
                </a:solidFill>
              </a:rPr>
              <a:t>Emerging</a:t>
            </a:r>
            <a:r>
              <a:rPr lang="en-US" sz="1800" b="1" spc="-140" dirty="0">
                <a:solidFill>
                  <a:schemeClr val="accent1">
                    <a:lumMod val="75000"/>
                  </a:schemeClr>
                </a:solidFill>
              </a:rPr>
              <a:t> </a:t>
            </a:r>
            <a:r>
              <a:rPr lang="en-US" sz="1800" b="1" spc="-10" dirty="0">
                <a:solidFill>
                  <a:schemeClr val="accent1">
                    <a:lumMod val="75000"/>
                  </a:schemeClr>
                </a:solidFill>
              </a:rPr>
              <a:t>Trends</a:t>
            </a:r>
          </a:p>
        </p:txBody>
      </p:sp>
      <p:sp>
        <p:nvSpPr>
          <p:cNvPr id="3" name="object 3"/>
          <p:cNvSpPr txBox="1"/>
          <p:nvPr/>
        </p:nvSpPr>
        <p:spPr>
          <a:xfrm>
            <a:off x="1035798" y="366188"/>
            <a:ext cx="6915150" cy="1599155"/>
          </a:xfrm>
          <a:prstGeom prst="rect">
            <a:avLst/>
          </a:prstGeom>
        </p:spPr>
        <p:txBody>
          <a:bodyPr vert="horz" wrap="square" lIns="0" tIns="110489" rIns="0" bIns="0" rtlCol="0">
            <a:spAutoFit/>
          </a:bodyPr>
          <a:lstStyle/>
          <a:p>
            <a:pPr marL="356870" indent="-344805">
              <a:lnSpc>
                <a:spcPct val="100000"/>
              </a:lnSpc>
              <a:spcBef>
                <a:spcPts val="869"/>
              </a:spcBef>
              <a:buClr>
                <a:srgbClr val="990033"/>
              </a:buClr>
              <a:buSzPct val="70312"/>
              <a:buChar char="•"/>
              <a:tabLst>
                <a:tab pos="356870" algn="l"/>
                <a:tab pos="357505" algn="l"/>
              </a:tabLst>
            </a:pPr>
            <a:r>
              <a:rPr dirty="0">
                <a:latin typeface="Arial"/>
                <a:cs typeface="Arial"/>
              </a:rPr>
              <a:t>Evolving</a:t>
            </a:r>
            <a:r>
              <a:rPr spc="-30" dirty="0">
                <a:latin typeface="Arial"/>
                <a:cs typeface="Arial"/>
              </a:rPr>
              <a:t> </a:t>
            </a:r>
            <a:r>
              <a:rPr spc="-10" dirty="0">
                <a:latin typeface="Arial"/>
                <a:cs typeface="Arial"/>
              </a:rPr>
              <a:t>activities</a:t>
            </a:r>
            <a:endParaRPr dirty="0">
              <a:latin typeface="Arial"/>
              <a:cs typeface="Arial"/>
            </a:endParaRPr>
          </a:p>
          <a:p>
            <a:pPr marL="356870" indent="-344805">
              <a:lnSpc>
                <a:spcPct val="100000"/>
              </a:lnSpc>
              <a:spcBef>
                <a:spcPts val="770"/>
              </a:spcBef>
              <a:buClr>
                <a:srgbClr val="990033"/>
              </a:buClr>
              <a:buSzPct val="70312"/>
              <a:buChar char="•"/>
              <a:tabLst>
                <a:tab pos="356870" algn="l"/>
                <a:tab pos="357505" algn="l"/>
              </a:tabLst>
            </a:pPr>
            <a:r>
              <a:rPr dirty="0">
                <a:latin typeface="Arial"/>
                <a:cs typeface="Arial"/>
              </a:rPr>
              <a:t>Changing</a:t>
            </a:r>
            <a:r>
              <a:rPr spc="-35" dirty="0">
                <a:latin typeface="Arial"/>
                <a:cs typeface="Arial"/>
              </a:rPr>
              <a:t> </a:t>
            </a:r>
            <a:r>
              <a:rPr dirty="0">
                <a:latin typeface="Arial"/>
                <a:cs typeface="Arial"/>
              </a:rPr>
              <a:t>customer</a:t>
            </a:r>
            <a:r>
              <a:rPr spc="-65" dirty="0">
                <a:latin typeface="Arial"/>
                <a:cs typeface="Arial"/>
              </a:rPr>
              <a:t> </a:t>
            </a:r>
            <a:r>
              <a:rPr spc="-10" dirty="0">
                <a:latin typeface="Arial"/>
                <a:cs typeface="Arial"/>
              </a:rPr>
              <a:t>lifestyles</a:t>
            </a:r>
            <a:endParaRPr dirty="0">
              <a:latin typeface="Arial"/>
              <a:cs typeface="Arial"/>
            </a:endParaRPr>
          </a:p>
          <a:p>
            <a:pPr marL="356870" indent="-344805">
              <a:lnSpc>
                <a:spcPct val="100000"/>
              </a:lnSpc>
              <a:spcBef>
                <a:spcPts val="770"/>
              </a:spcBef>
              <a:buClr>
                <a:srgbClr val="990033"/>
              </a:buClr>
              <a:buSzPct val="70312"/>
              <a:buChar char="•"/>
              <a:tabLst>
                <a:tab pos="356870" algn="l"/>
                <a:tab pos="357505" algn="l"/>
              </a:tabLst>
            </a:pPr>
            <a:r>
              <a:rPr dirty="0">
                <a:latin typeface="Arial"/>
                <a:cs typeface="Arial"/>
              </a:rPr>
              <a:t>Increasing</a:t>
            </a:r>
            <a:r>
              <a:rPr spc="-60" dirty="0">
                <a:latin typeface="Arial"/>
                <a:cs typeface="Arial"/>
              </a:rPr>
              <a:t> </a:t>
            </a:r>
            <a:r>
              <a:rPr spc="-10" dirty="0">
                <a:latin typeface="Arial"/>
                <a:cs typeface="Arial"/>
              </a:rPr>
              <a:t>competition</a:t>
            </a:r>
            <a:endParaRPr dirty="0">
              <a:latin typeface="Arial"/>
              <a:cs typeface="Arial"/>
            </a:endParaRPr>
          </a:p>
          <a:p>
            <a:pPr marL="356870" marR="53340" indent="-344805">
              <a:lnSpc>
                <a:spcPct val="100000"/>
              </a:lnSpc>
              <a:spcBef>
                <a:spcPts val="765"/>
              </a:spcBef>
              <a:buClr>
                <a:srgbClr val="990033"/>
              </a:buClr>
              <a:buSzPct val="70312"/>
              <a:buChar char="•"/>
              <a:tabLst>
                <a:tab pos="356870" algn="l"/>
                <a:tab pos="357505" algn="l"/>
              </a:tabLst>
            </a:pPr>
            <a:r>
              <a:rPr dirty="0">
                <a:latin typeface="Arial"/>
                <a:cs typeface="Arial"/>
              </a:rPr>
              <a:t>Increasing</a:t>
            </a:r>
            <a:r>
              <a:rPr spc="-70" dirty="0">
                <a:latin typeface="Arial"/>
                <a:cs typeface="Arial"/>
              </a:rPr>
              <a:t> </a:t>
            </a:r>
            <a:r>
              <a:rPr dirty="0">
                <a:latin typeface="Arial"/>
                <a:cs typeface="Arial"/>
              </a:rPr>
              <a:t>usage</a:t>
            </a:r>
            <a:r>
              <a:rPr spc="-50" dirty="0">
                <a:latin typeface="Arial"/>
                <a:cs typeface="Arial"/>
              </a:rPr>
              <a:t> </a:t>
            </a:r>
            <a:r>
              <a:rPr dirty="0">
                <a:latin typeface="Arial"/>
                <a:cs typeface="Arial"/>
              </a:rPr>
              <a:t>of</a:t>
            </a:r>
            <a:r>
              <a:rPr spc="-35" dirty="0">
                <a:latin typeface="Arial"/>
                <a:cs typeface="Arial"/>
              </a:rPr>
              <a:t> </a:t>
            </a:r>
            <a:r>
              <a:rPr dirty="0">
                <a:latin typeface="Arial"/>
                <a:cs typeface="Arial"/>
              </a:rPr>
              <a:t>dual</a:t>
            </a:r>
            <a:r>
              <a:rPr spc="-25" dirty="0">
                <a:latin typeface="Arial"/>
                <a:cs typeface="Arial"/>
              </a:rPr>
              <a:t> </a:t>
            </a:r>
            <a:r>
              <a:rPr spc="-10" dirty="0">
                <a:latin typeface="Arial"/>
                <a:cs typeface="Arial"/>
              </a:rPr>
              <a:t>distribution channels</a:t>
            </a:r>
            <a:endParaRPr dirty="0">
              <a:latin typeface="Arial"/>
              <a:cs typeface="Arial"/>
            </a:endParaRPr>
          </a:p>
          <a:p>
            <a:pPr marL="356870" marR="5080" indent="-344805">
              <a:lnSpc>
                <a:spcPct val="100000"/>
              </a:lnSpc>
              <a:spcBef>
                <a:spcPts val="770"/>
              </a:spcBef>
              <a:buClr>
                <a:srgbClr val="990033"/>
              </a:buClr>
              <a:buSzPct val="70312"/>
              <a:buChar char="•"/>
              <a:tabLst>
                <a:tab pos="356870" algn="l"/>
                <a:tab pos="357505" algn="l"/>
              </a:tabLst>
            </a:pPr>
            <a:r>
              <a:rPr dirty="0">
                <a:latin typeface="Arial"/>
                <a:cs typeface="Arial"/>
              </a:rPr>
              <a:t>Changing</a:t>
            </a:r>
            <a:r>
              <a:rPr spc="-35" dirty="0">
                <a:latin typeface="Arial"/>
                <a:cs typeface="Arial"/>
              </a:rPr>
              <a:t> </a:t>
            </a:r>
            <a:r>
              <a:rPr dirty="0">
                <a:latin typeface="Arial"/>
                <a:cs typeface="Arial"/>
              </a:rPr>
              <a:t>media</a:t>
            </a:r>
            <a:r>
              <a:rPr spc="-45" dirty="0">
                <a:latin typeface="Arial"/>
                <a:cs typeface="Arial"/>
              </a:rPr>
              <a:t> </a:t>
            </a:r>
            <a:r>
              <a:rPr dirty="0">
                <a:latin typeface="Arial"/>
                <a:cs typeface="Arial"/>
              </a:rPr>
              <a:t>roles,</a:t>
            </a:r>
            <a:r>
              <a:rPr spc="-45" dirty="0">
                <a:latin typeface="Arial"/>
                <a:cs typeface="Arial"/>
              </a:rPr>
              <a:t> </a:t>
            </a:r>
            <a:r>
              <a:rPr spc="-10" dirty="0">
                <a:latin typeface="Arial"/>
                <a:cs typeface="Arial"/>
              </a:rPr>
              <a:t>technological </a:t>
            </a:r>
            <a:r>
              <a:rPr dirty="0">
                <a:latin typeface="Arial"/>
                <a:cs typeface="Arial"/>
              </a:rPr>
              <a:t>advances,</a:t>
            </a:r>
            <a:r>
              <a:rPr spc="-70" dirty="0">
                <a:latin typeface="Arial"/>
                <a:cs typeface="Arial"/>
              </a:rPr>
              <a:t> </a:t>
            </a:r>
            <a:r>
              <a:rPr dirty="0">
                <a:latin typeface="Arial"/>
                <a:cs typeface="Arial"/>
              </a:rPr>
              <a:t>and</a:t>
            </a:r>
            <a:r>
              <a:rPr spc="-55" dirty="0">
                <a:latin typeface="Arial"/>
                <a:cs typeface="Arial"/>
              </a:rPr>
              <a:t> </a:t>
            </a:r>
            <a:r>
              <a:rPr dirty="0">
                <a:latin typeface="Arial"/>
                <a:cs typeface="Arial"/>
              </a:rPr>
              <a:t>global</a:t>
            </a:r>
            <a:r>
              <a:rPr spc="-40" dirty="0">
                <a:latin typeface="Arial"/>
                <a:cs typeface="Arial"/>
              </a:rPr>
              <a:t> </a:t>
            </a:r>
            <a:r>
              <a:rPr spc="-10" dirty="0">
                <a:latin typeface="Arial"/>
                <a:cs typeface="Arial"/>
              </a:rPr>
              <a:t>penetration</a:t>
            </a:r>
            <a:endParaRPr dirty="0">
              <a:latin typeface="Arial"/>
              <a:cs typeface="Arial"/>
            </a:endParaRPr>
          </a:p>
        </p:txBody>
      </p:sp>
      <p:sp>
        <p:nvSpPr>
          <p:cNvPr id="4" name="object 2"/>
          <p:cNvSpPr txBox="1">
            <a:spLocks/>
          </p:cNvSpPr>
          <p:nvPr/>
        </p:nvSpPr>
        <p:spPr>
          <a:xfrm>
            <a:off x="959916" y="2150009"/>
            <a:ext cx="7221855" cy="258404"/>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600" b="1" dirty="0">
                <a:solidFill>
                  <a:schemeClr val="accent1">
                    <a:lumMod val="75000"/>
                  </a:schemeClr>
                </a:solidFill>
              </a:rPr>
              <a:t>Selection</a:t>
            </a:r>
            <a:r>
              <a:rPr lang="en-US" sz="1600" b="1" spc="-105" dirty="0">
                <a:solidFill>
                  <a:schemeClr val="accent1">
                    <a:lumMod val="75000"/>
                  </a:schemeClr>
                </a:solidFill>
              </a:rPr>
              <a:t> </a:t>
            </a:r>
            <a:r>
              <a:rPr lang="en-US" sz="1600" b="1" dirty="0">
                <a:solidFill>
                  <a:schemeClr val="accent1">
                    <a:lumMod val="75000"/>
                  </a:schemeClr>
                </a:solidFill>
              </a:rPr>
              <a:t>Factors</a:t>
            </a:r>
            <a:r>
              <a:rPr lang="en-US" sz="1600" b="1" spc="-105" dirty="0">
                <a:solidFill>
                  <a:schemeClr val="accent1">
                    <a:lumMod val="75000"/>
                  </a:schemeClr>
                </a:solidFill>
              </a:rPr>
              <a:t> </a:t>
            </a:r>
            <a:r>
              <a:rPr lang="en-US" sz="1600" b="1" dirty="0">
                <a:solidFill>
                  <a:schemeClr val="accent1">
                    <a:lumMod val="75000"/>
                  </a:schemeClr>
                </a:solidFill>
              </a:rPr>
              <a:t>by</a:t>
            </a:r>
            <a:r>
              <a:rPr lang="en-US" sz="1600" b="1" spc="-120" dirty="0">
                <a:solidFill>
                  <a:schemeClr val="accent1">
                    <a:lumMod val="75000"/>
                  </a:schemeClr>
                </a:solidFill>
              </a:rPr>
              <a:t> </a:t>
            </a:r>
            <a:r>
              <a:rPr lang="en-US" sz="1600" b="1" spc="-10" dirty="0">
                <a:solidFill>
                  <a:schemeClr val="accent1">
                    <a:lumMod val="75000"/>
                  </a:schemeClr>
                </a:solidFill>
              </a:rPr>
              <a:t>Customers</a:t>
            </a:r>
          </a:p>
        </p:txBody>
      </p:sp>
      <p:sp>
        <p:nvSpPr>
          <p:cNvPr id="5" name="object 3"/>
          <p:cNvSpPr txBox="1"/>
          <p:nvPr/>
        </p:nvSpPr>
        <p:spPr>
          <a:xfrm>
            <a:off x="1035798" y="2408413"/>
            <a:ext cx="7376795" cy="2380203"/>
          </a:xfrm>
          <a:prstGeom prst="rect">
            <a:avLst/>
          </a:prstGeom>
        </p:spPr>
        <p:txBody>
          <a:bodyPr vert="horz" wrap="square" lIns="0" tIns="97790" rIns="0" bIns="0" rtlCol="0">
            <a:spAutoFit/>
          </a:bodyPr>
          <a:lstStyle/>
          <a:p>
            <a:pPr marL="356870" indent="-344805">
              <a:lnSpc>
                <a:spcPct val="100000"/>
              </a:lnSpc>
              <a:spcBef>
                <a:spcPts val="770"/>
              </a:spcBef>
              <a:buClr>
                <a:srgbClr val="990033"/>
              </a:buClr>
              <a:buSzPct val="69642"/>
              <a:buChar char="•"/>
              <a:tabLst>
                <a:tab pos="356870" algn="l"/>
                <a:tab pos="357505" algn="l"/>
              </a:tabLst>
            </a:pPr>
            <a:r>
              <a:rPr dirty="0">
                <a:latin typeface="Arial"/>
                <a:cs typeface="Arial"/>
              </a:rPr>
              <a:t>Company</a:t>
            </a:r>
            <a:r>
              <a:rPr spc="-65" dirty="0">
                <a:latin typeface="Arial"/>
                <a:cs typeface="Arial"/>
              </a:rPr>
              <a:t> </a:t>
            </a:r>
            <a:r>
              <a:rPr dirty="0">
                <a:latin typeface="Arial"/>
                <a:cs typeface="Arial"/>
              </a:rPr>
              <a:t>reputation</a:t>
            </a:r>
            <a:r>
              <a:rPr spc="-95" dirty="0">
                <a:latin typeface="Arial"/>
                <a:cs typeface="Arial"/>
              </a:rPr>
              <a:t> </a:t>
            </a:r>
            <a:r>
              <a:rPr dirty="0">
                <a:latin typeface="Arial"/>
                <a:cs typeface="Arial"/>
              </a:rPr>
              <a:t>and</a:t>
            </a:r>
            <a:r>
              <a:rPr spc="-90" dirty="0">
                <a:latin typeface="Arial"/>
                <a:cs typeface="Arial"/>
              </a:rPr>
              <a:t> </a:t>
            </a:r>
            <a:r>
              <a:rPr spc="-10" dirty="0">
                <a:latin typeface="Arial"/>
                <a:cs typeface="Arial"/>
              </a:rPr>
              <a:t>image</a:t>
            </a:r>
            <a:endParaRPr dirty="0">
              <a:latin typeface="Arial"/>
              <a:cs typeface="Arial"/>
            </a:endParaRPr>
          </a:p>
          <a:p>
            <a:pPr marL="356870" indent="-344805">
              <a:lnSpc>
                <a:spcPct val="100000"/>
              </a:lnSpc>
              <a:spcBef>
                <a:spcPts val="670"/>
              </a:spcBef>
              <a:buClr>
                <a:srgbClr val="990033"/>
              </a:buClr>
              <a:buSzPct val="69642"/>
              <a:buChar char="•"/>
              <a:tabLst>
                <a:tab pos="356870" algn="l"/>
                <a:tab pos="357505" algn="l"/>
              </a:tabLst>
            </a:pPr>
            <a:r>
              <a:rPr dirty="0">
                <a:latin typeface="Arial"/>
                <a:cs typeface="Arial"/>
              </a:rPr>
              <a:t>Ability</a:t>
            </a:r>
            <a:r>
              <a:rPr spc="-85" dirty="0">
                <a:latin typeface="Arial"/>
                <a:cs typeface="Arial"/>
              </a:rPr>
              <a:t> </a:t>
            </a:r>
            <a:r>
              <a:rPr dirty="0">
                <a:latin typeface="Arial"/>
                <a:cs typeface="Arial"/>
              </a:rPr>
              <a:t>to</a:t>
            </a:r>
            <a:r>
              <a:rPr spc="-85" dirty="0">
                <a:latin typeface="Arial"/>
                <a:cs typeface="Arial"/>
              </a:rPr>
              <a:t> </a:t>
            </a:r>
            <a:r>
              <a:rPr dirty="0">
                <a:latin typeface="Arial"/>
                <a:cs typeface="Arial"/>
              </a:rPr>
              <a:t>shop</a:t>
            </a:r>
            <a:r>
              <a:rPr spc="-85" dirty="0">
                <a:latin typeface="Arial"/>
                <a:cs typeface="Arial"/>
              </a:rPr>
              <a:t> </a:t>
            </a:r>
            <a:r>
              <a:rPr dirty="0">
                <a:latin typeface="Arial"/>
                <a:cs typeface="Arial"/>
              </a:rPr>
              <a:t>whenever</a:t>
            </a:r>
            <a:r>
              <a:rPr spc="-70" dirty="0">
                <a:latin typeface="Arial"/>
                <a:cs typeface="Arial"/>
              </a:rPr>
              <a:t> </a:t>
            </a:r>
            <a:r>
              <a:rPr dirty="0">
                <a:latin typeface="Arial"/>
                <a:cs typeface="Arial"/>
              </a:rPr>
              <a:t>consumer</a:t>
            </a:r>
            <a:r>
              <a:rPr spc="-70" dirty="0">
                <a:latin typeface="Arial"/>
                <a:cs typeface="Arial"/>
              </a:rPr>
              <a:t> </a:t>
            </a:r>
            <a:r>
              <a:rPr spc="-20" dirty="0">
                <a:latin typeface="Arial"/>
                <a:cs typeface="Arial"/>
              </a:rPr>
              <a:t>wants</a:t>
            </a:r>
            <a:endParaRPr dirty="0">
              <a:latin typeface="Arial"/>
              <a:cs typeface="Arial"/>
            </a:endParaRPr>
          </a:p>
          <a:p>
            <a:pPr marL="356870" indent="-344805">
              <a:lnSpc>
                <a:spcPct val="100000"/>
              </a:lnSpc>
              <a:spcBef>
                <a:spcPts val="675"/>
              </a:spcBef>
              <a:buClr>
                <a:srgbClr val="990033"/>
              </a:buClr>
              <a:buSzPct val="69642"/>
              <a:buChar char="•"/>
              <a:tabLst>
                <a:tab pos="356870" algn="l"/>
                <a:tab pos="357505" algn="l"/>
              </a:tabLst>
            </a:pPr>
            <a:r>
              <a:rPr dirty="0">
                <a:latin typeface="Arial"/>
                <a:cs typeface="Arial"/>
              </a:rPr>
              <a:t>Types</a:t>
            </a:r>
            <a:r>
              <a:rPr spc="-55" dirty="0">
                <a:latin typeface="Arial"/>
                <a:cs typeface="Arial"/>
              </a:rPr>
              <a:t> </a:t>
            </a:r>
            <a:r>
              <a:rPr dirty="0">
                <a:latin typeface="Arial"/>
                <a:cs typeface="Arial"/>
              </a:rPr>
              <a:t>of</a:t>
            </a:r>
            <a:r>
              <a:rPr spc="-60" dirty="0">
                <a:latin typeface="Arial"/>
                <a:cs typeface="Arial"/>
              </a:rPr>
              <a:t> </a:t>
            </a:r>
            <a:r>
              <a:rPr dirty="0">
                <a:latin typeface="Arial"/>
                <a:cs typeface="Arial"/>
              </a:rPr>
              <a:t>goods</a:t>
            </a:r>
            <a:r>
              <a:rPr spc="-40" dirty="0">
                <a:latin typeface="Arial"/>
                <a:cs typeface="Arial"/>
              </a:rPr>
              <a:t> </a:t>
            </a:r>
            <a:r>
              <a:rPr dirty="0">
                <a:latin typeface="Arial"/>
                <a:cs typeface="Arial"/>
              </a:rPr>
              <a:t>and</a:t>
            </a:r>
            <a:r>
              <a:rPr spc="-60" dirty="0">
                <a:latin typeface="Arial"/>
                <a:cs typeface="Arial"/>
              </a:rPr>
              <a:t> </a:t>
            </a:r>
            <a:r>
              <a:rPr spc="-10" dirty="0">
                <a:latin typeface="Arial"/>
                <a:cs typeface="Arial"/>
              </a:rPr>
              <a:t>services</a:t>
            </a:r>
            <a:endParaRPr dirty="0">
              <a:latin typeface="Arial"/>
              <a:cs typeface="Arial"/>
            </a:endParaRPr>
          </a:p>
          <a:p>
            <a:pPr marL="356870" marR="5080" indent="-344805">
              <a:lnSpc>
                <a:spcPct val="100000"/>
              </a:lnSpc>
              <a:spcBef>
                <a:spcPts val="670"/>
              </a:spcBef>
              <a:buClr>
                <a:srgbClr val="990033"/>
              </a:buClr>
              <a:buSzPct val="69642"/>
              <a:buChar char="•"/>
              <a:tabLst>
                <a:tab pos="356870" algn="l"/>
                <a:tab pos="357505" algn="l"/>
              </a:tabLst>
            </a:pPr>
            <a:r>
              <a:rPr dirty="0">
                <a:latin typeface="Arial"/>
                <a:cs typeface="Arial"/>
              </a:rPr>
              <a:t>Availability</a:t>
            </a:r>
            <a:r>
              <a:rPr spc="-60" dirty="0">
                <a:latin typeface="Arial"/>
                <a:cs typeface="Arial"/>
              </a:rPr>
              <a:t> </a:t>
            </a:r>
            <a:r>
              <a:rPr dirty="0">
                <a:latin typeface="Arial"/>
                <a:cs typeface="Arial"/>
              </a:rPr>
              <a:t>of</a:t>
            </a:r>
            <a:r>
              <a:rPr spc="-60" dirty="0">
                <a:latin typeface="Arial"/>
                <a:cs typeface="Arial"/>
              </a:rPr>
              <a:t> </a:t>
            </a:r>
            <a:r>
              <a:rPr spc="-10" dirty="0">
                <a:latin typeface="Arial"/>
                <a:cs typeface="Arial"/>
              </a:rPr>
              <a:t>toll-</a:t>
            </a:r>
            <a:r>
              <a:rPr dirty="0">
                <a:latin typeface="Arial"/>
                <a:cs typeface="Arial"/>
              </a:rPr>
              <a:t>free</a:t>
            </a:r>
            <a:r>
              <a:rPr spc="-65" dirty="0">
                <a:latin typeface="Arial"/>
                <a:cs typeface="Arial"/>
              </a:rPr>
              <a:t> </a:t>
            </a:r>
            <a:r>
              <a:rPr dirty="0">
                <a:latin typeface="Arial"/>
                <a:cs typeface="Arial"/>
              </a:rPr>
              <a:t>phone</a:t>
            </a:r>
            <a:r>
              <a:rPr spc="-50" dirty="0">
                <a:latin typeface="Arial"/>
                <a:cs typeface="Arial"/>
              </a:rPr>
              <a:t> </a:t>
            </a:r>
            <a:r>
              <a:rPr dirty="0">
                <a:latin typeface="Arial"/>
                <a:cs typeface="Arial"/>
              </a:rPr>
              <a:t>number</a:t>
            </a:r>
            <a:r>
              <a:rPr spc="-45" dirty="0">
                <a:latin typeface="Arial"/>
                <a:cs typeface="Arial"/>
              </a:rPr>
              <a:t> </a:t>
            </a:r>
            <a:r>
              <a:rPr dirty="0">
                <a:latin typeface="Arial"/>
                <a:cs typeface="Arial"/>
              </a:rPr>
              <a:t>or</a:t>
            </a:r>
            <a:r>
              <a:rPr spc="-55" dirty="0">
                <a:latin typeface="Arial"/>
                <a:cs typeface="Arial"/>
              </a:rPr>
              <a:t> </a:t>
            </a:r>
            <a:r>
              <a:rPr spc="-25" dirty="0">
                <a:latin typeface="Arial"/>
                <a:cs typeface="Arial"/>
              </a:rPr>
              <a:t>Web </a:t>
            </a:r>
            <a:r>
              <a:rPr dirty="0">
                <a:latin typeface="Arial"/>
                <a:cs typeface="Arial"/>
              </a:rPr>
              <a:t>site</a:t>
            </a:r>
            <a:r>
              <a:rPr spc="-45" dirty="0">
                <a:latin typeface="Arial"/>
                <a:cs typeface="Arial"/>
              </a:rPr>
              <a:t> </a:t>
            </a:r>
            <a:r>
              <a:rPr dirty="0">
                <a:latin typeface="Arial"/>
                <a:cs typeface="Arial"/>
              </a:rPr>
              <a:t>for</a:t>
            </a:r>
            <a:r>
              <a:rPr spc="-35" dirty="0">
                <a:latin typeface="Arial"/>
                <a:cs typeface="Arial"/>
              </a:rPr>
              <a:t> </a:t>
            </a:r>
            <a:r>
              <a:rPr spc="-10" dirty="0">
                <a:latin typeface="Arial"/>
                <a:cs typeface="Arial"/>
              </a:rPr>
              <a:t>ordering</a:t>
            </a:r>
            <a:endParaRPr dirty="0">
              <a:latin typeface="Arial"/>
              <a:cs typeface="Arial"/>
            </a:endParaRPr>
          </a:p>
          <a:p>
            <a:pPr marL="356870" indent="-344805">
              <a:lnSpc>
                <a:spcPct val="100000"/>
              </a:lnSpc>
              <a:spcBef>
                <a:spcPts val="675"/>
              </a:spcBef>
              <a:buClr>
                <a:srgbClr val="990033"/>
              </a:buClr>
              <a:buSzPct val="69642"/>
              <a:buChar char="•"/>
              <a:tabLst>
                <a:tab pos="356870" algn="l"/>
                <a:tab pos="357505" algn="l"/>
              </a:tabLst>
            </a:pPr>
            <a:r>
              <a:rPr dirty="0">
                <a:latin typeface="Arial"/>
                <a:cs typeface="Arial"/>
              </a:rPr>
              <a:t>Credit</a:t>
            </a:r>
            <a:r>
              <a:rPr spc="-50" dirty="0">
                <a:latin typeface="Arial"/>
                <a:cs typeface="Arial"/>
              </a:rPr>
              <a:t> </a:t>
            </a:r>
            <a:r>
              <a:rPr dirty="0">
                <a:latin typeface="Arial"/>
                <a:cs typeface="Arial"/>
              </a:rPr>
              <a:t>card</a:t>
            </a:r>
            <a:r>
              <a:rPr spc="-60" dirty="0">
                <a:latin typeface="Arial"/>
                <a:cs typeface="Arial"/>
              </a:rPr>
              <a:t> </a:t>
            </a:r>
            <a:r>
              <a:rPr spc="-10" dirty="0">
                <a:latin typeface="Arial"/>
                <a:cs typeface="Arial"/>
              </a:rPr>
              <a:t>acceptance</a:t>
            </a:r>
            <a:endParaRPr dirty="0">
              <a:latin typeface="Arial"/>
              <a:cs typeface="Arial"/>
            </a:endParaRPr>
          </a:p>
          <a:p>
            <a:pPr marL="356870" indent="-344805">
              <a:lnSpc>
                <a:spcPct val="100000"/>
              </a:lnSpc>
              <a:spcBef>
                <a:spcPts val="675"/>
              </a:spcBef>
              <a:buClr>
                <a:srgbClr val="990033"/>
              </a:buClr>
              <a:buSzPct val="69642"/>
              <a:buChar char="•"/>
              <a:tabLst>
                <a:tab pos="356870" algn="l"/>
                <a:tab pos="357505" algn="l"/>
              </a:tabLst>
            </a:pPr>
            <a:r>
              <a:rPr dirty="0">
                <a:latin typeface="Arial"/>
                <a:cs typeface="Arial"/>
              </a:rPr>
              <a:t>Speed</a:t>
            </a:r>
            <a:r>
              <a:rPr spc="-70" dirty="0">
                <a:latin typeface="Arial"/>
                <a:cs typeface="Arial"/>
              </a:rPr>
              <a:t> </a:t>
            </a:r>
            <a:r>
              <a:rPr dirty="0">
                <a:latin typeface="Arial"/>
                <a:cs typeface="Arial"/>
              </a:rPr>
              <a:t>of</a:t>
            </a:r>
            <a:r>
              <a:rPr spc="-85" dirty="0">
                <a:latin typeface="Arial"/>
                <a:cs typeface="Arial"/>
              </a:rPr>
              <a:t> </a:t>
            </a:r>
            <a:r>
              <a:rPr dirty="0">
                <a:latin typeface="Arial"/>
                <a:cs typeface="Arial"/>
              </a:rPr>
              <a:t>promised</a:t>
            </a:r>
            <a:r>
              <a:rPr spc="-70" dirty="0">
                <a:latin typeface="Arial"/>
                <a:cs typeface="Arial"/>
              </a:rPr>
              <a:t> </a:t>
            </a:r>
            <a:r>
              <a:rPr dirty="0">
                <a:latin typeface="Arial"/>
                <a:cs typeface="Arial"/>
              </a:rPr>
              <a:t>delivery</a:t>
            </a:r>
            <a:r>
              <a:rPr spc="-80" dirty="0">
                <a:latin typeface="Arial"/>
                <a:cs typeface="Arial"/>
              </a:rPr>
              <a:t> </a:t>
            </a:r>
            <a:r>
              <a:rPr spc="-20" dirty="0">
                <a:latin typeface="Arial"/>
                <a:cs typeface="Arial"/>
              </a:rPr>
              <a:t>time</a:t>
            </a:r>
            <a:endParaRPr dirty="0">
              <a:latin typeface="Arial"/>
              <a:cs typeface="Arial"/>
            </a:endParaRPr>
          </a:p>
          <a:p>
            <a:pPr marL="356870" indent="-344805">
              <a:lnSpc>
                <a:spcPct val="100000"/>
              </a:lnSpc>
              <a:spcBef>
                <a:spcPts val="670"/>
              </a:spcBef>
              <a:buClr>
                <a:srgbClr val="990033"/>
              </a:buClr>
              <a:buSzPct val="69642"/>
              <a:buChar char="•"/>
              <a:tabLst>
                <a:tab pos="356870" algn="l"/>
                <a:tab pos="357505" algn="l"/>
              </a:tabLst>
            </a:pPr>
            <a:r>
              <a:rPr dirty="0">
                <a:latin typeface="Arial"/>
                <a:cs typeface="Arial"/>
              </a:rPr>
              <a:t>Competitive</a:t>
            </a:r>
            <a:r>
              <a:rPr spc="-130" dirty="0">
                <a:latin typeface="Arial"/>
                <a:cs typeface="Arial"/>
              </a:rPr>
              <a:t> </a:t>
            </a:r>
            <a:r>
              <a:rPr spc="-10" dirty="0">
                <a:latin typeface="Arial"/>
                <a:cs typeface="Arial"/>
              </a:rPr>
              <a:t>prices</a:t>
            </a:r>
            <a:endParaRPr dirty="0">
              <a:latin typeface="Arial"/>
              <a:cs typeface="Arial"/>
            </a:endParaRPr>
          </a:p>
          <a:p>
            <a:pPr marL="356870" marR="1236980" indent="-356870">
              <a:lnSpc>
                <a:spcPct val="120000"/>
              </a:lnSpc>
              <a:spcBef>
                <a:spcPts val="5"/>
              </a:spcBef>
              <a:buClr>
                <a:srgbClr val="990033"/>
              </a:buClr>
              <a:buSzPct val="69642"/>
              <a:buChar char="•"/>
              <a:tabLst>
                <a:tab pos="356870" algn="l"/>
                <a:tab pos="357505" algn="l"/>
              </a:tabLst>
            </a:pPr>
            <a:r>
              <a:rPr dirty="0">
                <a:latin typeface="Arial"/>
                <a:cs typeface="Arial"/>
              </a:rPr>
              <a:t>Satisfaction</a:t>
            </a:r>
            <a:r>
              <a:rPr spc="-100" dirty="0">
                <a:latin typeface="Arial"/>
                <a:cs typeface="Arial"/>
              </a:rPr>
              <a:t> </a:t>
            </a:r>
            <a:r>
              <a:rPr dirty="0">
                <a:latin typeface="Arial"/>
                <a:cs typeface="Arial"/>
              </a:rPr>
              <a:t>with</a:t>
            </a:r>
            <a:r>
              <a:rPr spc="-95" dirty="0">
                <a:latin typeface="Arial"/>
                <a:cs typeface="Arial"/>
              </a:rPr>
              <a:t> </a:t>
            </a:r>
            <a:r>
              <a:rPr dirty="0">
                <a:latin typeface="Arial"/>
                <a:cs typeface="Arial"/>
              </a:rPr>
              <a:t>past</a:t>
            </a:r>
            <a:r>
              <a:rPr spc="-90" dirty="0">
                <a:latin typeface="Arial"/>
                <a:cs typeface="Arial"/>
              </a:rPr>
              <a:t> </a:t>
            </a:r>
            <a:r>
              <a:rPr dirty="0">
                <a:latin typeface="Arial"/>
                <a:cs typeface="Arial"/>
              </a:rPr>
              <a:t>purchases</a:t>
            </a:r>
            <a:r>
              <a:rPr spc="-90" dirty="0">
                <a:latin typeface="Arial"/>
                <a:cs typeface="Arial"/>
              </a:rPr>
              <a:t> </a:t>
            </a:r>
            <a:r>
              <a:rPr spc="-25" dirty="0">
                <a:latin typeface="Arial"/>
                <a:cs typeface="Arial"/>
              </a:rPr>
              <a:t>and </a:t>
            </a:r>
            <a:r>
              <a:rPr dirty="0">
                <a:latin typeface="Arial"/>
                <a:cs typeface="Arial"/>
              </a:rPr>
              <a:t>good</a:t>
            </a:r>
            <a:r>
              <a:rPr spc="-50" dirty="0">
                <a:latin typeface="Arial"/>
                <a:cs typeface="Arial"/>
              </a:rPr>
              <a:t> </a:t>
            </a:r>
            <a:r>
              <a:rPr dirty="0">
                <a:latin typeface="Arial"/>
                <a:cs typeface="Arial"/>
              </a:rPr>
              <a:t>return</a:t>
            </a:r>
            <a:r>
              <a:rPr spc="-70" dirty="0">
                <a:latin typeface="Arial"/>
                <a:cs typeface="Arial"/>
              </a:rPr>
              <a:t> </a:t>
            </a:r>
            <a:r>
              <a:rPr spc="-10" dirty="0">
                <a:latin typeface="Arial"/>
                <a:cs typeface="Arial"/>
              </a:rPr>
              <a:t>policy</a:t>
            </a:r>
            <a:endParaRPr dirty="0">
              <a:latin typeface="Arial"/>
              <a:cs typeface="Arial"/>
            </a:endParaRPr>
          </a:p>
        </p:txBody>
      </p:sp>
    </p:spTree>
    <p:extLst>
      <p:ext uri="{BB962C8B-B14F-4D97-AF65-F5344CB8AC3E}">
        <p14:creationId xmlns:p14="http://schemas.microsoft.com/office/powerpoint/2010/main" val="3859358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199184" y="125679"/>
            <a:ext cx="6746875"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40790" marR="5080" indent="-1228725" algn="ctr">
              <a:spcBef>
                <a:spcPts val="95"/>
              </a:spcBef>
            </a:pPr>
            <a:r>
              <a:rPr lang="en-US" sz="1800" b="1" dirty="0">
                <a:solidFill>
                  <a:schemeClr val="accent1">
                    <a:lumMod val="75000"/>
                  </a:schemeClr>
                </a:solidFill>
              </a:rPr>
              <a:t>Executing</a:t>
            </a:r>
            <a:r>
              <a:rPr lang="en-US" sz="1800" b="1" spc="-85" dirty="0">
                <a:solidFill>
                  <a:schemeClr val="accent1">
                    <a:lumMod val="75000"/>
                  </a:schemeClr>
                </a:solidFill>
              </a:rPr>
              <a:t> </a:t>
            </a:r>
            <a:r>
              <a:rPr lang="en-US" sz="1800" b="1" dirty="0">
                <a:solidFill>
                  <a:schemeClr val="accent1">
                    <a:lumMod val="75000"/>
                  </a:schemeClr>
                </a:solidFill>
              </a:rPr>
              <a:t>a</a:t>
            </a:r>
            <a:r>
              <a:rPr lang="en-US" sz="1800" b="1" spc="-75" dirty="0">
                <a:solidFill>
                  <a:schemeClr val="accent1">
                    <a:lumMod val="75000"/>
                  </a:schemeClr>
                </a:solidFill>
              </a:rPr>
              <a:t> </a:t>
            </a:r>
            <a:r>
              <a:rPr lang="en-US" sz="1800" b="1" spc="-10" dirty="0">
                <a:solidFill>
                  <a:schemeClr val="accent1">
                    <a:lumMod val="75000"/>
                  </a:schemeClr>
                </a:solidFill>
              </a:rPr>
              <a:t>Direct </a:t>
            </a:r>
            <a:r>
              <a:rPr lang="en-US" sz="1800" b="1" dirty="0">
                <a:solidFill>
                  <a:schemeClr val="accent1">
                    <a:lumMod val="75000"/>
                  </a:schemeClr>
                </a:solidFill>
              </a:rPr>
              <a:t>Marketing</a:t>
            </a:r>
            <a:r>
              <a:rPr lang="en-US" sz="1800" b="1" spc="-155" dirty="0">
                <a:solidFill>
                  <a:schemeClr val="accent1">
                    <a:lumMod val="75000"/>
                  </a:schemeClr>
                </a:solidFill>
              </a:rPr>
              <a:t> </a:t>
            </a:r>
            <a:r>
              <a:rPr lang="en-US" sz="1800" b="1" spc="-10" dirty="0">
                <a:solidFill>
                  <a:schemeClr val="accent1">
                    <a:lumMod val="75000"/>
                  </a:schemeClr>
                </a:solidFill>
              </a:rPr>
              <a:t>Strategy</a:t>
            </a:r>
          </a:p>
        </p:txBody>
      </p:sp>
      <p:pic>
        <p:nvPicPr>
          <p:cNvPr id="3" name="object 3"/>
          <p:cNvPicPr/>
          <p:nvPr/>
        </p:nvPicPr>
        <p:blipFill>
          <a:blip r:embed="rId2" cstate="print"/>
          <a:stretch>
            <a:fillRect/>
          </a:stretch>
        </p:blipFill>
        <p:spPr>
          <a:xfrm>
            <a:off x="225911" y="590337"/>
            <a:ext cx="8733154" cy="4419599"/>
          </a:xfrm>
          <a:prstGeom prst="rect">
            <a:avLst/>
          </a:prstGeom>
        </p:spPr>
      </p:pic>
    </p:spTree>
    <p:extLst>
      <p:ext uri="{BB962C8B-B14F-4D97-AF65-F5344CB8AC3E}">
        <p14:creationId xmlns:p14="http://schemas.microsoft.com/office/powerpoint/2010/main" val="3655394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639461" y="169473"/>
            <a:ext cx="3638550"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800" b="1" dirty="0">
                <a:solidFill>
                  <a:schemeClr val="accent1">
                    <a:lumMod val="75000"/>
                  </a:schemeClr>
                </a:solidFill>
              </a:rPr>
              <a:t>Media</a:t>
            </a:r>
            <a:r>
              <a:rPr lang="en-US" sz="1800" b="1" spc="-95" dirty="0">
                <a:solidFill>
                  <a:schemeClr val="accent1">
                    <a:lumMod val="75000"/>
                  </a:schemeClr>
                </a:solidFill>
              </a:rPr>
              <a:t> </a:t>
            </a:r>
            <a:r>
              <a:rPr lang="en-US" sz="1800" b="1" spc="-10" dirty="0">
                <a:solidFill>
                  <a:schemeClr val="accent1">
                    <a:lumMod val="75000"/>
                  </a:schemeClr>
                </a:solidFill>
              </a:rPr>
              <a:t>Selection</a:t>
            </a:r>
          </a:p>
        </p:txBody>
      </p:sp>
      <p:sp>
        <p:nvSpPr>
          <p:cNvPr id="3" name="object 3"/>
          <p:cNvSpPr txBox="1">
            <a:spLocks/>
          </p:cNvSpPr>
          <p:nvPr/>
        </p:nvSpPr>
        <p:spPr>
          <a:xfrm>
            <a:off x="1067932" y="730836"/>
            <a:ext cx="3281679" cy="1178527"/>
          </a:xfrm>
          <a:prstGeom prst="rect">
            <a:avLst/>
          </a:prstGeom>
        </p:spPr>
        <p:txBody>
          <a:bodyPr vert="horz" wrap="square" lIns="0" tIns="110489"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54965" indent="-342900">
              <a:spcBef>
                <a:spcPts val="869"/>
              </a:spcBef>
              <a:buClr>
                <a:srgbClr val="006666"/>
              </a:buClr>
              <a:buSzPct val="70312"/>
              <a:buFont typeface="Arial"/>
              <a:buChar char="•"/>
              <a:tabLst>
                <a:tab pos="354965" algn="l"/>
                <a:tab pos="355600" algn="l"/>
              </a:tabLst>
            </a:pPr>
            <a:r>
              <a:rPr lang="en-US" dirty="0"/>
              <a:t>Printed</a:t>
            </a:r>
            <a:r>
              <a:rPr lang="en-US" spc="-45" dirty="0"/>
              <a:t> </a:t>
            </a:r>
            <a:r>
              <a:rPr lang="en-US" spc="-10" dirty="0"/>
              <a:t>catalogs</a:t>
            </a:r>
          </a:p>
          <a:p>
            <a:pPr marL="354965" marR="210185" indent="-342900">
              <a:spcBef>
                <a:spcPts val="770"/>
              </a:spcBef>
              <a:buClr>
                <a:srgbClr val="006666"/>
              </a:buClr>
              <a:buSzPct val="70312"/>
              <a:buFont typeface="Arial"/>
              <a:buChar char="•"/>
              <a:tabLst>
                <a:tab pos="354965" algn="l"/>
                <a:tab pos="355600" algn="l"/>
              </a:tabLst>
            </a:pPr>
            <a:r>
              <a:rPr lang="en-US" spc="-10" dirty="0"/>
              <a:t>Direct-</a:t>
            </a:r>
            <a:r>
              <a:rPr lang="en-US" dirty="0"/>
              <a:t>mail</a:t>
            </a:r>
            <a:r>
              <a:rPr lang="en-US" spc="20" dirty="0"/>
              <a:t> </a:t>
            </a:r>
            <a:r>
              <a:rPr lang="en-US" spc="-25" dirty="0"/>
              <a:t>ads </a:t>
            </a:r>
            <a:r>
              <a:rPr lang="en-US" dirty="0"/>
              <a:t>and</a:t>
            </a:r>
            <a:r>
              <a:rPr lang="en-US" spc="-20" dirty="0"/>
              <a:t> </a:t>
            </a:r>
            <a:r>
              <a:rPr lang="en-US" spc="-10" dirty="0"/>
              <a:t>brochures</a:t>
            </a:r>
          </a:p>
          <a:p>
            <a:pPr marL="354965" marR="185420" indent="-342900">
              <a:spcBef>
                <a:spcPts val="770"/>
              </a:spcBef>
              <a:buClr>
                <a:srgbClr val="006666"/>
              </a:buClr>
              <a:buSzPct val="70312"/>
              <a:buFont typeface="Arial"/>
              <a:buChar char="•"/>
              <a:tabLst>
                <a:tab pos="354965" algn="l"/>
                <a:tab pos="355600" algn="l"/>
              </a:tabLst>
            </a:pPr>
            <a:r>
              <a:rPr lang="en-US" dirty="0"/>
              <a:t>Inserts</a:t>
            </a:r>
            <a:r>
              <a:rPr lang="en-US" spc="-40" dirty="0"/>
              <a:t> </a:t>
            </a:r>
            <a:r>
              <a:rPr lang="en-US" spc="-20" dirty="0"/>
              <a:t>with </a:t>
            </a:r>
            <a:r>
              <a:rPr lang="en-US" dirty="0"/>
              <a:t>monthly</a:t>
            </a:r>
            <a:r>
              <a:rPr lang="en-US" spc="-55" dirty="0"/>
              <a:t> </a:t>
            </a:r>
            <a:r>
              <a:rPr lang="en-US" spc="-10" dirty="0"/>
              <a:t>credit </a:t>
            </a:r>
            <a:r>
              <a:rPr lang="en-US" dirty="0"/>
              <a:t>card</a:t>
            </a:r>
            <a:r>
              <a:rPr lang="en-US" spc="-30" dirty="0"/>
              <a:t> </a:t>
            </a:r>
            <a:r>
              <a:rPr lang="en-US" dirty="0"/>
              <a:t>and</a:t>
            </a:r>
            <a:r>
              <a:rPr lang="en-US" spc="-30" dirty="0"/>
              <a:t> </a:t>
            </a:r>
            <a:r>
              <a:rPr lang="en-US" spc="-10" dirty="0"/>
              <a:t>other </a:t>
            </a:r>
            <a:r>
              <a:rPr lang="en-US" dirty="0"/>
              <a:t>bills</a:t>
            </a:r>
            <a:r>
              <a:rPr lang="en-US" spc="-30" dirty="0"/>
              <a:t> </a:t>
            </a:r>
            <a:r>
              <a:rPr lang="en-US" spc="-10" dirty="0"/>
              <a:t>(statement stuffers)</a:t>
            </a:r>
          </a:p>
        </p:txBody>
      </p:sp>
      <p:sp>
        <p:nvSpPr>
          <p:cNvPr id="4" name="object 4"/>
          <p:cNvSpPr txBox="1">
            <a:spLocks/>
          </p:cNvSpPr>
          <p:nvPr/>
        </p:nvSpPr>
        <p:spPr>
          <a:xfrm>
            <a:off x="4777233" y="726347"/>
            <a:ext cx="3371215" cy="1183016"/>
          </a:xfrm>
          <a:prstGeom prst="rect">
            <a:avLst/>
          </a:prstGeom>
        </p:spPr>
        <p:txBody>
          <a:bodyPr vert="horz" wrap="square" lIns="0" tIns="1333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55600" marR="635635" indent="-343535">
              <a:spcBef>
                <a:spcPts val="105"/>
              </a:spcBef>
              <a:buClr>
                <a:srgbClr val="006666"/>
              </a:buClr>
              <a:buSzPct val="70312"/>
              <a:buFont typeface="Arial"/>
              <a:buChar char="•"/>
              <a:tabLst>
                <a:tab pos="355600" algn="l"/>
                <a:tab pos="356235" algn="l"/>
              </a:tabLst>
            </a:pPr>
            <a:r>
              <a:rPr lang="en-US" spc="-10" dirty="0"/>
              <a:t>Freestanding displays</a:t>
            </a:r>
          </a:p>
          <a:p>
            <a:pPr marL="355600" marR="5080" indent="-343535">
              <a:spcBef>
                <a:spcPts val="770"/>
              </a:spcBef>
              <a:buClr>
                <a:srgbClr val="006666"/>
              </a:buClr>
              <a:buSzPct val="70312"/>
              <a:buFont typeface="Arial"/>
              <a:buChar char="•"/>
              <a:tabLst>
                <a:tab pos="355600" algn="l"/>
                <a:tab pos="356235" algn="l"/>
              </a:tabLst>
            </a:pPr>
            <a:r>
              <a:rPr lang="en-US" dirty="0"/>
              <a:t>Ads</a:t>
            </a:r>
            <a:r>
              <a:rPr lang="en-US" spc="-20" dirty="0"/>
              <a:t> </a:t>
            </a:r>
            <a:r>
              <a:rPr lang="en-US" dirty="0"/>
              <a:t>or </a:t>
            </a:r>
            <a:r>
              <a:rPr lang="en-US" spc="-10" dirty="0"/>
              <a:t>programs </a:t>
            </a:r>
            <a:r>
              <a:rPr lang="en-US" dirty="0"/>
              <a:t>in</a:t>
            </a:r>
            <a:r>
              <a:rPr lang="en-US" spc="-25" dirty="0"/>
              <a:t> </a:t>
            </a:r>
            <a:r>
              <a:rPr lang="en-US" dirty="0"/>
              <a:t>mass</a:t>
            </a:r>
            <a:r>
              <a:rPr lang="en-US" spc="-25" dirty="0"/>
              <a:t> </a:t>
            </a:r>
            <a:r>
              <a:rPr lang="en-US" spc="-20" dirty="0"/>
              <a:t>media</a:t>
            </a:r>
          </a:p>
          <a:p>
            <a:pPr marL="355600" marR="276225" indent="-343535" algn="ctr">
              <a:spcBef>
                <a:spcPts val="770"/>
              </a:spcBef>
              <a:buClr>
                <a:srgbClr val="006666"/>
              </a:buClr>
              <a:buSzPct val="70312"/>
              <a:buFont typeface="Arial"/>
              <a:buChar char="•"/>
              <a:tabLst>
                <a:tab pos="355600" algn="l"/>
                <a:tab pos="356235" algn="l"/>
              </a:tabLst>
            </a:pPr>
            <a:r>
              <a:rPr lang="en-US" dirty="0"/>
              <a:t>Banner</a:t>
            </a:r>
            <a:r>
              <a:rPr lang="en-US" spc="-55" dirty="0"/>
              <a:t> </a:t>
            </a:r>
            <a:r>
              <a:rPr lang="en-US" dirty="0"/>
              <a:t>ads</a:t>
            </a:r>
            <a:r>
              <a:rPr lang="en-US" spc="-25" dirty="0"/>
              <a:t> or </a:t>
            </a:r>
            <a:r>
              <a:rPr lang="en-US" dirty="0"/>
              <a:t>hot</a:t>
            </a:r>
            <a:r>
              <a:rPr lang="en-US" spc="-35" dirty="0"/>
              <a:t> </a:t>
            </a:r>
            <a:r>
              <a:rPr lang="en-US" dirty="0"/>
              <a:t>links</a:t>
            </a:r>
            <a:r>
              <a:rPr lang="en-US" spc="-20" dirty="0"/>
              <a:t> </a:t>
            </a:r>
            <a:r>
              <a:rPr lang="en-US" dirty="0"/>
              <a:t>on</a:t>
            </a:r>
            <a:r>
              <a:rPr lang="en-US" spc="-20" dirty="0"/>
              <a:t> </a:t>
            </a:r>
            <a:r>
              <a:rPr lang="en-US" spc="-25" dirty="0"/>
              <a:t>the Web</a:t>
            </a:r>
          </a:p>
          <a:p>
            <a:pPr marL="355600" indent="-343535">
              <a:spcBef>
                <a:spcPts val="770"/>
              </a:spcBef>
              <a:buClr>
                <a:srgbClr val="006666"/>
              </a:buClr>
              <a:buSzPct val="70312"/>
              <a:buFont typeface="Arial"/>
              <a:buChar char="•"/>
              <a:tabLst>
                <a:tab pos="355600" algn="l"/>
                <a:tab pos="356235" algn="l"/>
              </a:tabLst>
            </a:pPr>
            <a:r>
              <a:rPr lang="en-US" dirty="0"/>
              <a:t>Video</a:t>
            </a:r>
            <a:r>
              <a:rPr lang="en-US" spc="-25" dirty="0"/>
              <a:t> </a:t>
            </a:r>
            <a:r>
              <a:rPr lang="en-US" spc="-10" dirty="0"/>
              <a:t>kiosks</a:t>
            </a:r>
          </a:p>
        </p:txBody>
      </p:sp>
      <p:sp>
        <p:nvSpPr>
          <p:cNvPr id="5" name="object 7"/>
          <p:cNvSpPr txBox="1"/>
          <p:nvPr/>
        </p:nvSpPr>
        <p:spPr>
          <a:xfrm>
            <a:off x="1613980" y="2397682"/>
            <a:ext cx="6326505" cy="1602362"/>
          </a:xfrm>
          <a:prstGeom prst="rect">
            <a:avLst/>
          </a:prstGeom>
        </p:spPr>
        <p:txBody>
          <a:bodyPr vert="horz" wrap="square" lIns="0" tIns="12065" rIns="0" bIns="0" rtlCol="0">
            <a:spAutoFit/>
          </a:bodyPr>
          <a:lstStyle/>
          <a:p>
            <a:pPr marL="221615" algn="ctr">
              <a:lnSpc>
                <a:spcPct val="100000"/>
              </a:lnSpc>
              <a:spcBef>
                <a:spcPts val="95"/>
              </a:spcBef>
            </a:pPr>
            <a:r>
              <a:rPr sz="1600" b="1" dirty="0">
                <a:solidFill>
                  <a:schemeClr val="accent1">
                    <a:lumMod val="75000"/>
                  </a:schemeClr>
                </a:solidFill>
              </a:rPr>
              <a:t>Outcome</a:t>
            </a:r>
            <a:r>
              <a:rPr sz="1600" b="1" spc="-145" dirty="0">
                <a:solidFill>
                  <a:schemeClr val="accent1">
                    <a:lumMod val="75000"/>
                  </a:schemeClr>
                </a:solidFill>
              </a:rPr>
              <a:t> </a:t>
            </a:r>
            <a:r>
              <a:rPr sz="1600" b="1" spc="-10" dirty="0">
                <a:solidFill>
                  <a:schemeClr val="accent1">
                    <a:lumMod val="75000"/>
                  </a:schemeClr>
                </a:solidFill>
              </a:rPr>
              <a:t>Measures</a:t>
            </a:r>
            <a:endParaRPr lang="en-US" sz="1600" b="1" dirty="0">
              <a:solidFill>
                <a:schemeClr val="accent1">
                  <a:lumMod val="75000"/>
                </a:schemeClr>
              </a:solidFill>
            </a:endParaRPr>
          </a:p>
          <a:p>
            <a:pPr marL="507365" indent="-285750">
              <a:lnSpc>
                <a:spcPct val="150000"/>
              </a:lnSpc>
              <a:spcBef>
                <a:spcPts val="95"/>
              </a:spcBef>
              <a:buFont typeface="Arial" panose="020B0604020202020204" pitchFamily="34" charset="0"/>
              <a:buChar char="•"/>
            </a:pPr>
            <a:r>
              <a:rPr dirty="0"/>
              <a:t>Overall</a:t>
            </a:r>
            <a:r>
              <a:rPr spc="-160" dirty="0"/>
              <a:t> </a:t>
            </a:r>
            <a:r>
              <a:rPr dirty="0"/>
              <a:t>response</a:t>
            </a:r>
            <a:r>
              <a:rPr spc="-145" dirty="0"/>
              <a:t> </a:t>
            </a:r>
            <a:r>
              <a:rPr spc="-20" dirty="0"/>
              <a:t>rate</a:t>
            </a:r>
            <a:endParaRPr lang="en-US" dirty="0"/>
          </a:p>
          <a:p>
            <a:pPr marL="507365" indent="-285750">
              <a:lnSpc>
                <a:spcPct val="150000"/>
              </a:lnSpc>
              <a:spcBef>
                <a:spcPts val="95"/>
              </a:spcBef>
              <a:buFont typeface="Arial" panose="020B0604020202020204" pitchFamily="34" charset="0"/>
              <a:buChar char="•"/>
            </a:pPr>
            <a:r>
              <a:rPr dirty="0"/>
              <a:t>Average</a:t>
            </a:r>
            <a:r>
              <a:rPr spc="-165" dirty="0"/>
              <a:t> </a:t>
            </a:r>
            <a:r>
              <a:rPr dirty="0"/>
              <a:t>purchase</a:t>
            </a:r>
            <a:r>
              <a:rPr spc="-150" dirty="0"/>
              <a:t> </a:t>
            </a:r>
            <a:r>
              <a:rPr spc="-10" dirty="0"/>
              <a:t>amount</a:t>
            </a:r>
            <a:endParaRPr lang="en-US" dirty="0"/>
          </a:p>
          <a:p>
            <a:pPr marL="507365" indent="-285750">
              <a:lnSpc>
                <a:spcPct val="150000"/>
              </a:lnSpc>
              <a:spcBef>
                <a:spcPts val="95"/>
              </a:spcBef>
              <a:buFont typeface="Arial" panose="020B0604020202020204" pitchFamily="34" charset="0"/>
              <a:buChar char="•"/>
            </a:pPr>
            <a:r>
              <a:rPr dirty="0"/>
              <a:t>Sales</a:t>
            </a:r>
            <a:r>
              <a:rPr spc="-95" dirty="0"/>
              <a:t> </a:t>
            </a:r>
            <a:r>
              <a:rPr dirty="0"/>
              <a:t>volume</a:t>
            </a:r>
            <a:r>
              <a:rPr spc="-75" dirty="0"/>
              <a:t> </a:t>
            </a:r>
            <a:r>
              <a:rPr dirty="0"/>
              <a:t>by</a:t>
            </a:r>
            <a:r>
              <a:rPr spc="-100" dirty="0"/>
              <a:t> </a:t>
            </a:r>
            <a:r>
              <a:rPr spc="-10" dirty="0"/>
              <a:t>product category</a:t>
            </a:r>
            <a:endParaRPr lang="en-US" dirty="0"/>
          </a:p>
          <a:p>
            <a:pPr marL="507365" indent="-285750">
              <a:lnSpc>
                <a:spcPct val="150000"/>
              </a:lnSpc>
              <a:spcBef>
                <a:spcPts val="95"/>
              </a:spcBef>
              <a:buFont typeface="Arial" panose="020B0604020202020204" pitchFamily="34" charset="0"/>
              <a:buChar char="•"/>
            </a:pPr>
            <a:r>
              <a:rPr dirty="0"/>
              <a:t>Value</a:t>
            </a:r>
            <a:r>
              <a:rPr spc="-70" dirty="0"/>
              <a:t> </a:t>
            </a:r>
            <a:r>
              <a:rPr dirty="0"/>
              <a:t>of</a:t>
            </a:r>
            <a:r>
              <a:rPr spc="-55" dirty="0"/>
              <a:t> </a:t>
            </a:r>
            <a:r>
              <a:rPr dirty="0"/>
              <a:t>list</a:t>
            </a:r>
            <a:r>
              <a:rPr spc="-65" dirty="0"/>
              <a:t> </a:t>
            </a:r>
            <a:r>
              <a:rPr spc="-10" dirty="0"/>
              <a:t>brokers</a:t>
            </a:r>
            <a:endParaRPr dirty="0"/>
          </a:p>
        </p:txBody>
      </p:sp>
    </p:spTree>
    <p:extLst>
      <p:ext uri="{BB962C8B-B14F-4D97-AF65-F5344CB8AC3E}">
        <p14:creationId xmlns:p14="http://schemas.microsoft.com/office/powerpoint/2010/main" val="101431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643" y="729328"/>
            <a:ext cx="7695343" cy="1384995"/>
          </a:xfrm>
          <a:prstGeom prst="rect">
            <a:avLst/>
          </a:prstGeom>
          <a:noFill/>
        </p:spPr>
        <p:txBody>
          <a:bodyPr wrap="square" rtlCol="0">
            <a:spAutoFit/>
          </a:bodyPr>
          <a:lstStyle/>
          <a:p>
            <a:pPr eaLnBrk="1" hangingPunct="1">
              <a:lnSpc>
                <a:spcPct val="150000"/>
              </a:lnSpc>
              <a:buClr>
                <a:srgbClr val="3333CC"/>
              </a:buClr>
              <a:buFont typeface="Wingdings" panose="05000000000000000000" pitchFamily="2" charset="2"/>
              <a:buChar char="¯"/>
            </a:pPr>
            <a:r>
              <a:rPr lang="en-US" dirty="0"/>
              <a:t>Operate multiple outlets under common ownership</a:t>
            </a:r>
          </a:p>
          <a:p>
            <a:pPr eaLnBrk="1" hangingPunct="1">
              <a:lnSpc>
                <a:spcPct val="150000"/>
              </a:lnSpc>
              <a:buClr>
                <a:srgbClr val="3333CC"/>
              </a:buClr>
              <a:buFont typeface="Wingdings" panose="05000000000000000000" pitchFamily="2" charset="2"/>
              <a:buChar char="¯"/>
            </a:pPr>
            <a:r>
              <a:rPr lang="en-US" dirty="0"/>
              <a:t>Engage in some level of centralized or coordinated purchasing and decision making</a:t>
            </a:r>
          </a:p>
          <a:p>
            <a:pPr eaLnBrk="1" hangingPunct="1">
              <a:lnSpc>
                <a:spcPct val="150000"/>
              </a:lnSpc>
              <a:buClr>
                <a:srgbClr val="3333CC"/>
              </a:buClr>
              <a:buFont typeface="Wingdings" panose="05000000000000000000" pitchFamily="2" charset="2"/>
              <a:buChar char="¯"/>
            </a:pPr>
            <a:r>
              <a:rPr lang="en-US" dirty="0"/>
              <a:t>In the U.S., there are roughly 110,000 retail chains operating about 900,000 establishments</a:t>
            </a:r>
          </a:p>
          <a:p>
            <a:pPr eaLnBrk="1" hangingPunct="1">
              <a:lnSpc>
                <a:spcPct val="150000"/>
              </a:lnSpc>
              <a:buClr>
                <a:srgbClr val="3333CC"/>
              </a:buClr>
              <a:buFont typeface="Wingdings" panose="05000000000000000000" pitchFamily="2" charset="2"/>
              <a:buChar char="¯"/>
            </a:pPr>
            <a:r>
              <a:rPr lang="en-US" dirty="0"/>
              <a:t>Advantages and Disadvantages</a:t>
            </a:r>
          </a:p>
        </p:txBody>
      </p:sp>
      <p:sp>
        <p:nvSpPr>
          <p:cNvPr id="4" name="Rounded Rectangle 3"/>
          <p:cNvSpPr/>
          <p:nvPr/>
        </p:nvSpPr>
        <p:spPr>
          <a:xfrm>
            <a:off x="3277456" y="123290"/>
            <a:ext cx="2804845" cy="390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Chain Retailers</a:t>
            </a:r>
            <a:endParaRPr lang="en-US" sz="1800" b="1" dirty="0">
              <a:solidFill>
                <a:schemeClr val="tx1"/>
              </a:solidFill>
              <a:latin typeface="Calibri" panose="020F0502020204030204" pitchFamily="34" charset="0"/>
              <a:ea typeface="Roboto" panose="020B0604020202020204" charset="0"/>
              <a:cs typeface="Calibri" panose="020F0502020204030204" pitchFamily="34" charset="0"/>
            </a:endParaRPr>
          </a:p>
        </p:txBody>
      </p:sp>
      <p:sp>
        <p:nvSpPr>
          <p:cNvPr id="2" name="TextBox 1"/>
          <p:cNvSpPr txBox="1"/>
          <p:nvPr/>
        </p:nvSpPr>
        <p:spPr>
          <a:xfrm>
            <a:off x="1577082" y="2134734"/>
            <a:ext cx="5938463" cy="307777"/>
          </a:xfrm>
          <a:prstGeom prst="rect">
            <a:avLst/>
          </a:prstGeom>
          <a:noFill/>
        </p:spPr>
        <p:txBody>
          <a:bodyPr wrap="square" rtlCol="0">
            <a:spAutoFit/>
          </a:bodyPr>
          <a:lstStyle/>
          <a:p>
            <a:r>
              <a:rPr lang="en-US" b="1" dirty="0">
                <a:solidFill>
                  <a:schemeClr val="tx1"/>
                </a:solidFill>
              </a:rPr>
              <a:t>COMPETITIVE ADVANTAGES AND DISADVANTAGES OF CHAINS</a:t>
            </a:r>
          </a:p>
        </p:txBody>
      </p:sp>
      <p:sp>
        <p:nvSpPr>
          <p:cNvPr id="6" name="TextBox 5"/>
          <p:cNvSpPr txBox="1"/>
          <p:nvPr/>
        </p:nvSpPr>
        <p:spPr>
          <a:xfrm>
            <a:off x="621586" y="2462922"/>
            <a:ext cx="8116584" cy="2354491"/>
          </a:xfrm>
          <a:prstGeom prst="rect">
            <a:avLst/>
          </a:prstGeom>
          <a:noFill/>
        </p:spPr>
        <p:txBody>
          <a:bodyPr wrap="square" rtlCol="0">
            <a:spAutoFit/>
          </a:bodyPr>
          <a:lstStyle/>
          <a:p>
            <a:pPr eaLnBrk="1" hangingPunct="1">
              <a:lnSpc>
                <a:spcPct val="150000"/>
              </a:lnSpc>
              <a:buClr>
                <a:srgbClr val="3333CC"/>
              </a:buClr>
              <a:buFont typeface="Wingdings" panose="05000000000000000000" pitchFamily="2" charset="2"/>
              <a:buChar char="¯"/>
            </a:pPr>
            <a:r>
              <a:rPr lang="en-US" dirty="0"/>
              <a:t>Many chains have bargaining power due to their purchase volume</a:t>
            </a:r>
          </a:p>
          <a:p>
            <a:pPr eaLnBrk="1" hangingPunct="1">
              <a:lnSpc>
                <a:spcPct val="150000"/>
              </a:lnSpc>
              <a:buClr>
                <a:srgbClr val="3333CC"/>
              </a:buClr>
              <a:buFont typeface="Wingdings" panose="05000000000000000000" pitchFamily="2" charset="2"/>
              <a:buChar char="¯"/>
            </a:pPr>
            <a:r>
              <a:rPr lang="en-US" dirty="0"/>
              <a:t>Chains achieve cost efficiencies when they buy directly from manufacturers and in large volume, ship and store goods, and attend trade shows sponsored by suppliers to learn about new offerings.</a:t>
            </a:r>
          </a:p>
          <a:p>
            <a:pPr eaLnBrk="1" hangingPunct="1">
              <a:lnSpc>
                <a:spcPct val="150000"/>
              </a:lnSpc>
              <a:buClr>
                <a:srgbClr val="3333CC"/>
              </a:buClr>
              <a:buFont typeface="Wingdings" panose="05000000000000000000" pitchFamily="2" charset="2"/>
              <a:buChar char="¯"/>
            </a:pPr>
            <a:r>
              <a:rPr lang="en-US" dirty="0"/>
              <a:t>Efficiency is gained by sharing warehouse facilities, purchasing standardized store fixtures, and so on</a:t>
            </a:r>
          </a:p>
          <a:p>
            <a:pPr eaLnBrk="1" hangingPunct="1">
              <a:lnSpc>
                <a:spcPct val="150000"/>
              </a:lnSpc>
              <a:buClr>
                <a:srgbClr val="3333CC"/>
              </a:buClr>
              <a:buFont typeface="Wingdings" panose="05000000000000000000" pitchFamily="2" charset="2"/>
              <a:buChar char="¯"/>
            </a:pPr>
            <a:r>
              <a:rPr lang="en-US" dirty="0"/>
              <a:t>Chains, particularly national or regional ones, can take advantage of a variety of media, from TV to magazines to newspapers to online blogs.</a:t>
            </a:r>
          </a:p>
        </p:txBody>
      </p:sp>
    </p:spTree>
    <p:extLst>
      <p:ext uri="{BB962C8B-B14F-4D97-AF65-F5344CB8AC3E}">
        <p14:creationId xmlns:p14="http://schemas.microsoft.com/office/powerpoint/2010/main" val="1024151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a:spLocks/>
          </p:cNvSpPr>
          <p:nvPr/>
        </p:nvSpPr>
        <p:spPr>
          <a:xfrm>
            <a:off x="1325080" y="463222"/>
            <a:ext cx="7418227"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tabLst>
                <a:tab pos="2133600" algn="l"/>
                <a:tab pos="7327265" algn="l"/>
              </a:tabLst>
            </a:pPr>
            <a:r>
              <a:rPr lang="en-US" sz="2000" b="1" dirty="0">
                <a:solidFill>
                  <a:schemeClr val="accent1">
                    <a:lumMod val="75000"/>
                  </a:schemeClr>
                </a:solidFill>
                <a:uFill>
                  <a:solidFill>
                    <a:srgbClr val="000000"/>
                  </a:solidFill>
                </a:uFill>
              </a:rPr>
              <a:t>	Direct</a:t>
            </a:r>
            <a:r>
              <a:rPr lang="en-US" sz="2000" b="1" spc="-95" dirty="0">
                <a:solidFill>
                  <a:schemeClr val="accent1">
                    <a:lumMod val="75000"/>
                  </a:schemeClr>
                </a:solidFill>
                <a:uFill>
                  <a:solidFill>
                    <a:srgbClr val="000000"/>
                  </a:solidFill>
                </a:uFill>
              </a:rPr>
              <a:t> </a:t>
            </a:r>
            <a:r>
              <a:rPr lang="en-US" sz="2000" b="1" spc="-10" dirty="0">
                <a:solidFill>
                  <a:schemeClr val="accent1">
                    <a:lumMod val="75000"/>
                  </a:schemeClr>
                </a:solidFill>
                <a:uFill>
                  <a:solidFill>
                    <a:srgbClr val="000000"/>
                  </a:solidFill>
                </a:uFill>
              </a:rPr>
              <a:t>Selling</a:t>
            </a:r>
            <a:r>
              <a:rPr lang="en-US" sz="2000" b="1" dirty="0">
                <a:solidFill>
                  <a:schemeClr val="accent1">
                    <a:lumMod val="75000"/>
                  </a:schemeClr>
                </a:solidFill>
                <a:uFill>
                  <a:solidFill>
                    <a:srgbClr val="000000"/>
                  </a:solidFill>
                </a:uFill>
              </a:rPr>
              <a:t>	</a:t>
            </a:r>
          </a:p>
        </p:txBody>
      </p:sp>
      <p:sp>
        <p:nvSpPr>
          <p:cNvPr id="3" name="object 6"/>
          <p:cNvSpPr txBox="1"/>
          <p:nvPr/>
        </p:nvSpPr>
        <p:spPr>
          <a:xfrm>
            <a:off x="868442" y="1059439"/>
            <a:ext cx="7471409" cy="2374881"/>
          </a:xfrm>
          <a:prstGeom prst="rect">
            <a:avLst/>
          </a:prstGeom>
        </p:spPr>
        <p:txBody>
          <a:bodyPr vert="horz" wrap="square" lIns="0" tIns="12065" rIns="0" bIns="0" rtlCol="0">
            <a:spAutoFit/>
          </a:bodyPr>
          <a:lstStyle/>
          <a:p>
            <a:pPr marL="411480" marR="5080" indent="-399415">
              <a:lnSpc>
                <a:spcPct val="150000"/>
              </a:lnSpc>
              <a:spcBef>
                <a:spcPts val="95"/>
              </a:spcBef>
              <a:buClr>
                <a:srgbClr val="006666"/>
              </a:buClr>
              <a:buSzPct val="69354"/>
              <a:buChar char="•"/>
              <a:tabLst>
                <a:tab pos="411480" algn="l"/>
                <a:tab pos="412115" algn="l"/>
              </a:tabLst>
            </a:pPr>
            <a:r>
              <a:rPr sz="1600" dirty="0">
                <a:latin typeface="Arial"/>
                <a:cs typeface="Arial"/>
              </a:rPr>
              <a:t>Direct</a:t>
            </a:r>
            <a:r>
              <a:rPr sz="1600" spc="-105" dirty="0">
                <a:latin typeface="Arial"/>
                <a:cs typeface="Arial"/>
              </a:rPr>
              <a:t> </a:t>
            </a:r>
            <a:r>
              <a:rPr sz="1600" dirty="0">
                <a:latin typeface="Arial"/>
                <a:cs typeface="Arial"/>
              </a:rPr>
              <a:t>selling</a:t>
            </a:r>
            <a:r>
              <a:rPr sz="1600" spc="-110" dirty="0">
                <a:latin typeface="Arial"/>
                <a:cs typeface="Arial"/>
              </a:rPr>
              <a:t> </a:t>
            </a:r>
            <a:r>
              <a:rPr sz="1600" dirty="0">
                <a:latin typeface="Arial"/>
                <a:cs typeface="Arial"/>
              </a:rPr>
              <a:t>includes</a:t>
            </a:r>
            <a:r>
              <a:rPr sz="1600" spc="-95" dirty="0">
                <a:latin typeface="Arial"/>
                <a:cs typeface="Arial"/>
              </a:rPr>
              <a:t> </a:t>
            </a:r>
            <a:r>
              <a:rPr sz="1600" dirty="0">
                <a:latin typeface="Arial"/>
                <a:cs typeface="Arial"/>
              </a:rPr>
              <a:t>personal</a:t>
            </a:r>
            <a:r>
              <a:rPr sz="1600" spc="-95" dirty="0">
                <a:latin typeface="Arial"/>
                <a:cs typeface="Arial"/>
              </a:rPr>
              <a:t> </a:t>
            </a:r>
            <a:r>
              <a:rPr sz="1600" spc="-10" dirty="0">
                <a:latin typeface="Arial"/>
                <a:cs typeface="Arial"/>
              </a:rPr>
              <a:t>contact </a:t>
            </a:r>
            <a:r>
              <a:rPr sz="1600" dirty="0">
                <a:latin typeface="Arial"/>
                <a:cs typeface="Arial"/>
              </a:rPr>
              <a:t>with</a:t>
            </a:r>
            <a:r>
              <a:rPr sz="1600" spc="-95" dirty="0">
                <a:latin typeface="Arial"/>
                <a:cs typeface="Arial"/>
              </a:rPr>
              <a:t> </a:t>
            </a:r>
            <a:r>
              <a:rPr sz="1600" dirty="0">
                <a:latin typeface="Arial"/>
                <a:cs typeface="Arial"/>
              </a:rPr>
              <a:t>consumers</a:t>
            </a:r>
            <a:r>
              <a:rPr sz="1600" spc="-35" dirty="0">
                <a:latin typeface="Arial"/>
                <a:cs typeface="Arial"/>
              </a:rPr>
              <a:t> </a:t>
            </a:r>
            <a:r>
              <a:rPr sz="1600" dirty="0">
                <a:latin typeface="Arial"/>
                <a:cs typeface="Arial"/>
              </a:rPr>
              <a:t>in</a:t>
            </a:r>
            <a:r>
              <a:rPr sz="1600" spc="-95" dirty="0">
                <a:latin typeface="Arial"/>
                <a:cs typeface="Arial"/>
              </a:rPr>
              <a:t> </a:t>
            </a:r>
            <a:r>
              <a:rPr sz="1600" dirty="0">
                <a:latin typeface="Arial"/>
                <a:cs typeface="Arial"/>
              </a:rPr>
              <a:t>their</a:t>
            </a:r>
            <a:r>
              <a:rPr sz="1600" spc="-65" dirty="0">
                <a:latin typeface="Arial"/>
                <a:cs typeface="Arial"/>
              </a:rPr>
              <a:t> </a:t>
            </a:r>
            <a:r>
              <a:rPr sz="1600" dirty="0">
                <a:latin typeface="Arial"/>
                <a:cs typeface="Arial"/>
              </a:rPr>
              <a:t>homes</a:t>
            </a:r>
            <a:r>
              <a:rPr sz="1600" spc="-60" dirty="0">
                <a:latin typeface="Arial"/>
                <a:cs typeface="Arial"/>
              </a:rPr>
              <a:t> </a:t>
            </a:r>
            <a:r>
              <a:rPr sz="1600" spc="-20" dirty="0">
                <a:latin typeface="Arial"/>
                <a:cs typeface="Arial"/>
              </a:rPr>
              <a:t>(and </a:t>
            </a:r>
            <a:r>
              <a:rPr sz="1600" dirty="0">
                <a:latin typeface="Arial"/>
                <a:cs typeface="Arial"/>
              </a:rPr>
              <a:t>other</a:t>
            </a:r>
            <a:r>
              <a:rPr sz="1600" spc="-90" dirty="0">
                <a:latin typeface="Arial"/>
                <a:cs typeface="Arial"/>
              </a:rPr>
              <a:t> </a:t>
            </a:r>
            <a:r>
              <a:rPr sz="1600" dirty="0">
                <a:latin typeface="Arial"/>
                <a:cs typeface="Arial"/>
              </a:rPr>
              <a:t>nonstore</a:t>
            </a:r>
            <a:r>
              <a:rPr sz="1600" spc="-65" dirty="0">
                <a:latin typeface="Arial"/>
                <a:cs typeface="Arial"/>
              </a:rPr>
              <a:t> </a:t>
            </a:r>
            <a:r>
              <a:rPr sz="1600" dirty="0">
                <a:latin typeface="Arial"/>
                <a:cs typeface="Arial"/>
              </a:rPr>
              <a:t>locations</a:t>
            </a:r>
            <a:r>
              <a:rPr sz="1600" spc="-70" dirty="0">
                <a:latin typeface="Arial"/>
                <a:cs typeface="Arial"/>
              </a:rPr>
              <a:t> </a:t>
            </a:r>
            <a:r>
              <a:rPr sz="1600" dirty="0">
                <a:latin typeface="Arial"/>
                <a:cs typeface="Arial"/>
              </a:rPr>
              <a:t>such</a:t>
            </a:r>
            <a:r>
              <a:rPr sz="1600" spc="-95" dirty="0">
                <a:latin typeface="Arial"/>
                <a:cs typeface="Arial"/>
              </a:rPr>
              <a:t> </a:t>
            </a:r>
            <a:r>
              <a:rPr sz="1600" dirty="0">
                <a:latin typeface="Arial"/>
                <a:cs typeface="Arial"/>
              </a:rPr>
              <a:t>as</a:t>
            </a:r>
            <a:r>
              <a:rPr sz="1600" spc="-105" dirty="0">
                <a:latin typeface="Arial"/>
                <a:cs typeface="Arial"/>
              </a:rPr>
              <a:t> </a:t>
            </a:r>
            <a:r>
              <a:rPr sz="1600" spc="-10" dirty="0">
                <a:latin typeface="Arial"/>
                <a:cs typeface="Arial"/>
              </a:rPr>
              <a:t>offices) </a:t>
            </a:r>
            <a:r>
              <a:rPr sz="1600" dirty="0">
                <a:latin typeface="Arial"/>
                <a:cs typeface="Arial"/>
              </a:rPr>
              <a:t>and</a:t>
            </a:r>
            <a:r>
              <a:rPr sz="1600" spc="-120" dirty="0">
                <a:latin typeface="Arial"/>
                <a:cs typeface="Arial"/>
              </a:rPr>
              <a:t> </a:t>
            </a:r>
            <a:r>
              <a:rPr sz="1600" dirty="0">
                <a:latin typeface="Arial"/>
                <a:cs typeface="Arial"/>
              </a:rPr>
              <a:t>phone</a:t>
            </a:r>
            <a:r>
              <a:rPr sz="1600" spc="-90" dirty="0">
                <a:latin typeface="Arial"/>
                <a:cs typeface="Arial"/>
              </a:rPr>
              <a:t> </a:t>
            </a:r>
            <a:r>
              <a:rPr sz="1600" dirty="0">
                <a:latin typeface="Arial"/>
                <a:cs typeface="Arial"/>
              </a:rPr>
              <a:t>solicitations</a:t>
            </a:r>
            <a:r>
              <a:rPr sz="1600" spc="-85" dirty="0">
                <a:latin typeface="Arial"/>
                <a:cs typeface="Arial"/>
              </a:rPr>
              <a:t> </a:t>
            </a:r>
            <a:r>
              <a:rPr sz="1600" dirty="0">
                <a:latin typeface="Arial"/>
                <a:cs typeface="Arial"/>
              </a:rPr>
              <a:t>initiated</a:t>
            </a:r>
            <a:r>
              <a:rPr sz="1600" spc="-90" dirty="0">
                <a:latin typeface="Arial"/>
                <a:cs typeface="Arial"/>
              </a:rPr>
              <a:t> </a:t>
            </a:r>
            <a:r>
              <a:rPr sz="1600" spc="-25" dirty="0">
                <a:latin typeface="Arial"/>
                <a:cs typeface="Arial"/>
              </a:rPr>
              <a:t>by </a:t>
            </a:r>
            <a:r>
              <a:rPr sz="1600" spc="-10" dirty="0">
                <a:latin typeface="Arial"/>
                <a:cs typeface="Arial"/>
              </a:rPr>
              <a:t>retailer.</a:t>
            </a:r>
            <a:endParaRPr sz="1600" dirty="0">
              <a:latin typeface="Arial"/>
              <a:cs typeface="Arial"/>
            </a:endParaRPr>
          </a:p>
          <a:p>
            <a:pPr marL="411480" marR="422275" indent="-399415" algn="just">
              <a:lnSpc>
                <a:spcPct val="150000"/>
              </a:lnSpc>
              <a:spcBef>
                <a:spcPts val="750"/>
              </a:spcBef>
              <a:buClr>
                <a:srgbClr val="006666"/>
              </a:buClr>
              <a:buSzPct val="69354"/>
              <a:buChar char="•"/>
              <a:tabLst>
                <a:tab pos="412115" algn="l"/>
              </a:tabLst>
            </a:pPr>
            <a:r>
              <a:rPr sz="1600" dirty="0">
                <a:latin typeface="Arial"/>
                <a:cs typeface="Arial"/>
              </a:rPr>
              <a:t>Annual</a:t>
            </a:r>
            <a:r>
              <a:rPr sz="1600" spc="-45" dirty="0">
                <a:latin typeface="Arial"/>
                <a:cs typeface="Arial"/>
              </a:rPr>
              <a:t> </a:t>
            </a:r>
            <a:r>
              <a:rPr sz="1600" dirty="0">
                <a:latin typeface="Arial"/>
                <a:cs typeface="Arial"/>
              </a:rPr>
              <a:t>sales</a:t>
            </a:r>
            <a:r>
              <a:rPr sz="1600" spc="-55" dirty="0">
                <a:latin typeface="Arial"/>
                <a:cs typeface="Arial"/>
              </a:rPr>
              <a:t> </a:t>
            </a:r>
            <a:r>
              <a:rPr sz="1600" dirty="0">
                <a:latin typeface="Arial"/>
                <a:cs typeface="Arial"/>
              </a:rPr>
              <a:t>of</a:t>
            </a:r>
            <a:r>
              <a:rPr sz="1600" spc="-70" dirty="0">
                <a:latin typeface="Arial"/>
                <a:cs typeface="Arial"/>
              </a:rPr>
              <a:t> </a:t>
            </a:r>
            <a:r>
              <a:rPr sz="1600" dirty="0">
                <a:latin typeface="Arial"/>
                <a:cs typeface="Arial"/>
              </a:rPr>
              <a:t>$29</a:t>
            </a:r>
            <a:r>
              <a:rPr sz="1600" spc="-55" dirty="0">
                <a:latin typeface="Arial"/>
                <a:cs typeface="Arial"/>
              </a:rPr>
              <a:t> </a:t>
            </a:r>
            <a:r>
              <a:rPr sz="1600" dirty="0">
                <a:latin typeface="Arial"/>
                <a:cs typeface="Arial"/>
              </a:rPr>
              <a:t>billion</a:t>
            </a:r>
            <a:r>
              <a:rPr sz="1600" spc="-50" dirty="0">
                <a:latin typeface="Arial"/>
                <a:cs typeface="Arial"/>
              </a:rPr>
              <a:t> </a:t>
            </a:r>
            <a:r>
              <a:rPr sz="1600" dirty="0">
                <a:latin typeface="Arial"/>
                <a:cs typeface="Arial"/>
              </a:rPr>
              <a:t>in</a:t>
            </a:r>
            <a:r>
              <a:rPr sz="1600" spc="-80" dirty="0">
                <a:latin typeface="Arial"/>
                <a:cs typeface="Arial"/>
              </a:rPr>
              <a:t> </a:t>
            </a:r>
            <a:r>
              <a:rPr sz="1600" dirty="0">
                <a:latin typeface="Arial"/>
                <a:cs typeface="Arial"/>
              </a:rPr>
              <a:t>the</a:t>
            </a:r>
            <a:r>
              <a:rPr sz="1600" spc="-70" dirty="0">
                <a:latin typeface="Arial"/>
                <a:cs typeface="Arial"/>
              </a:rPr>
              <a:t> </a:t>
            </a:r>
            <a:r>
              <a:rPr sz="1600" spc="-10" dirty="0">
                <a:latin typeface="Arial"/>
                <a:cs typeface="Arial"/>
              </a:rPr>
              <a:t>U.S., </a:t>
            </a:r>
            <a:r>
              <a:rPr sz="1600" dirty="0">
                <a:latin typeface="Arial"/>
                <a:cs typeface="Arial"/>
              </a:rPr>
              <a:t>where</a:t>
            </a:r>
            <a:r>
              <a:rPr sz="1600" spc="-60" dirty="0">
                <a:latin typeface="Arial"/>
                <a:cs typeface="Arial"/>
              </a:rPr>
              <a:t> </a:t>
            </a:r>
            <a:r>
              <a:rPr sz="1600" dirty="0">
                <a:latin typeface="Arial"/>
                <a:cs typeface="Arial"/>
              </a:rPr>
              <a:t>16</a:t>
            </a:r>
            <a:r>
              <a:rPr sz="1600" spc="-85" dirty="0">
                <a:latin typeface="Arial"/>
                <a:cs typeface="Arial"/>
              </a:rPr>
              <a:t> </a:t>
            </a:r>
            <a:r>
              <a:rPr sz="1600" dirty="0">
                <a:latin typeface="Arial"/>
                <a:cs typeface="Arial"/>
              </a:rPr>
              <a:t>million</a:t>
            </a:r>
            <a:r>
              <a:rPr sz="1600" spc="-55" dirty="0">
                <a:latin typeface="Arial"/>
                <a:cs typeface="Arial"/>
              </a:rPr>
              <a:t> </a:t>
            </a:r>
            <a:r>
              <a:rPr sz="1600" dirty="0">
                <a:latin typeface="Arial"/>
                <a:cs typeface="Arial"/>
              </a:rPr>
              <a:t>people</a:t>
            </a:r>
            <a:r>
              <a:rPr sz="1600" spc="-55" dirty="0">
                <a:latin typeface="Arial"/>
                <a:cs typeface="Arial"/>
              </a:rPr>
              <a:t> </a:t>
            </a:r>
            <a:r>
              <a:rPr sz="1600" dirty="0">
                <a:latin typeface="Arial"/>
                <a:cs typeface="Arial"/>
              </a:rPr>
              <a:t>are</a:t>
            </a:r>
            <a:r>
              <a:rPr sz="1600" spc="-85" dirty="0">
                <a:latin typeface="Arial"/>
                <a:cs typeface="Arial"/>
              </a:rPr>
              <a:t> </a:t>
            </a:r>
            <a:r>
              <a:rPr sz="1600" spc="-10" dirty="0">
                <a:latin typeface="Arial"/>
                <a:cs typeface="Arial"/>
              </a:rPr>
              <a:t>employed </a:t>
            </a:r>
            <a:r>
              <a:rPr sz="1600" dirty="0">
                <a:latin typeface="Arial"/>
                <a:cs typeface="Arial"/>
              </a:rPr>
              <a:t>(more</a:t>
            </a:r>
            <a:r>
              <a:rPr sz="1600" spc="-60" dirty="0">
                <a:latin typeface="Arial"/>
                <a:cs typeface="Arial"/>
              </a:rPr>
              <a:t> </a:t>
            </a:r>
            <a:r>
              <a:rPr sz="1600" dirty="0">
                <a:latin typeface="Arial"/>
                <a:cs typeface="Arial"/>
              </a:rPr>
              <a:t>than</a:t>
            </a:r>
            <a:r>
              <a:rPr sz="1600" spc="-65" dirty="0">
                <a:latin typeface="Arial"/>
                <a:cs typeface="Arial"/>
              </a:rPr>
              <a:t> </a:t>
            </a:r>
            <a:r>
              <a:rPr sz="1600" dirty="0">
                <a:latin typeface="Arial"/>
                <a:cs typeface="Arial"/>
              </a:rPr>
              <a:t>90</a:t>
            </a:r>
            <a:r>
              <a:rPr sz="1600" spc="-70" dirty="0">
                <a:latin typeface="Arial"/>
                <a:cs typeface="Arial"/>
              </a:rPr>
              <a:t> </a:t>
            </a:r>
            <a:r>
              <a:rPr sz="1600" dirty="0">
                <a:latin typeface="Arial"/>
                <a:cs typeface="Arial"/>
              </a:rPr>
              <a:t>percent</a:t>
            </a:r>
            <a:r>
              <a:rPr sz="1600" spc="-30" dirty="0">
                <a:latin typeface="Arial"/>
                <a:cs typeface="Arial"/>
              </a:rPr>
              <a:t> </a:t>
            </a:r>
            <a:r>
              <a:rPr sz="1600" spc="-20" dirty="0">
                <a:latin typeface="Arial"/>
                <a:cs typeface="Arial"/>
              </a:rPr>
              <a:t>part-</a:t>
            </a:r>
            <a:r>
              <a:rPr sz="1600" spc="-10" dirty="0">
                <a:latin typeface="Arial"/>
                <a:cs typeface="Arial"/>
              </a:rPr>
              <a:t>time).</a:t>
            </a:r>
            <a:endParaRPr sz="1600" dirty="0">
              <a:latin typeface="Arial"/>
              <a:cs typeface="Arial"/>
            </a:endParaRPr>
          </a:p>
          <a:p>
            <a:pPr marL="411480" marR="137160" indent="-399415" algn="just">
              <a:lnSpc>
                <a:spcPct val="150000"/>
              </a:lnSpc>
              <a:spcBef>
                <a:spcPts val="745"/>
              </a:spcBef>
              <a:buClr>
                <a:srgbClr val="006666"/>
              </a:buClr>
              <a:buSzPct val="69354"/>
              <a:buChar char="•"/>
              <a:tabLst>
                <a:tab pos="412115" algn="l"/>
              </a:tabLst>
            </a:pPr>
            <a:r>
              <a:rPr sz="1600" dirty="0">
                <a:latin typeface="Arial"/>
                <a:cs typeface="Arial"/>
              </a:rPr>
              <a:t>Annual</a:t>
            </a:r>
            <a:r>
              <a:rPr sz="1600" spc="-75" dirty="0">
                <a:latin typeface="Arial"/>
                <a:cs typeface="Arial"/>
              </a:rPr>
              <a:t> </a:t>
            </a:r>
            <a:r>
              <a:rPr sz="1600" dirty="0">
                <a:latin typeface="Arial"/>
                <a:cs typeface="Arial"/>
              </a:rPr>
              <a:t>foreign</a:t>
            </a:r>
            <a:r>
              <a:rPr sz="1600" spc="-65" dirty="0">
                <a:latin typeface="Arial"/>
                <a:cs typeface="Arial"/>
              </a:rPr>
              <a:t> </a:t>
            </a:r>
            <a:r>
              <a:rPr sz="1600" dirty="0">
                <a:latin typeface="Arial"/>
                <a:cs typeface="Arial"/>
              </a:rPr>
              <a:t>revenues</a:t>
            </a:r>
            <a:r>
              <a:rPr sz="1600" spc="-65" dirty="0">
                <a:latin typeface="Arial"/>
                <a:cs typeface="Arial"/>
              </a:rPr>
              <a:t> </a:t>
            </a:r>
            <a:r>
              <a:rPr sz="1600" dirty="0">
                <a:latin typeface="Arial"/>
                <a:cs typeface="Arial"/>
              </a:rPr>
              <a:t>of</a:t>
            </a:r>
            <a:r>
              <a:rPr sz="1600" spc="-100" dirty="0">
                <a:latin typeface="Arial"/>
                <a:cs typeface="Arial"/>
              </a:rPr>
              <a:t> </a:t>
            </a:r>
            <a:r>
              <a:rPr sz="1600" dirty="0">
                <a:latin typeface="Arial"/>
                <a:cs typeface="Arial"/>
              </a:rPr>
              <a:t>$105</a:t>
            </a:r>
            <a:r>
              <a:rPr sz="1600" spc="-75" dirty="0">
                <a:latin typeface="Arial"/>
                <a:cs typeface="Arial"/>
              </a:rPr>
              <a:t> </a:t>
            </a:r>
            <a:r>
              <a:rPr sz="1600" spc="-10" dirty="0">
                <a:latin typeface="Arial"/>
                <a:cs typeface="Arial"/>
              </a:rPr>
              <a:t>billion, </a:t>
            </a:r>
            <a:r>
              <a:rPr sz="1600" dirty="0">
                <a:latin typeface="Arial"/>
                <a:cs typeface="Arial"/>
              </a:rPr>
              <a:t>generated</a:t>
            </a:r>
            <a:r>
              <a:rPr sz="1600" spc="-45" dirty="0">
                <a:latin typeface="Arial"/>
                <a:cs typeface="Arial"/>
              </a:rPr>
              <a:t> </a:t>
            </a:r>
            <a:r>
              <a:rPr sz="1600" dirty="0">
                <a:latin typeface="Arial"/>
                <a:cs typeface="Arial"/>
              </a:rPr>
              <a:t>by</a:t>
            </a:r>
            <a:r>
              <a:rPr sz="1600" spc="-90" dirty="0">
                <a:latin typeface="Arial"/>
                <a:cs typeface="Arial"/>
              </a:rPr>
              <a:t> </a:t>
            </a:r>
            <a:r>
              <a:rPr sz="1600" dirty="0">
                <a:latin typeface="Arial"/>
                <a:cs typeface="Arial"/>
              </a:rPr>
              <a:t>72</a:t>
            </a:r>
            <a:r>
              <a:rPr sz="1600" spc="-75" dirty="0">
                <a:latin typeface="Arial"/>
                <a:cs typeface="Arial"/>
              </a:rPr>
              <a:t> </a:t>
            </a:r>
            <a:r>
              <a:rPr sz="1600" dirty="0">
                <a:latin typeface="Arial"/>
                <a:cs typeface="Arial"/>
              </a:rPr>
              <a:t>million</a:t>
            </a:r>
            <a:r>
              <a:rPr sz="1600" spc="-60" dirty="0">
                <a:latin typeface="Arial"/>
                <a:cs typeface="Arial"/>
              </a:rPr>
              <a:t> </a:t>
            </a:r>
            <a:r>
              <a:rPr sz="1600" spc="-10" dirty="0">
                <a:latin typeface="Arial"/>
                <a:cs typeface="Arial"/>
              </a:rPr>
              <a:t>salespeople.</a:t>
            </a:r>
            <a:endParaRPr sz="1600" dirty="0">
              <a:latin typeface="Arial"/>
              <a:cs typeface="Arial"/>
            </a:endParaRPr>
          </a:p>
        </p:txBody>
      </p:sp>
    </p:spTree>
    <p:extLst>
      <p:ext uri="{BB962C8B-B14F-4D97-AF65-F5344CB8AC3E}">
        <p14:creationId xmlns:p14="http://schemas.microsoft.com/office/powerpoint/2010/main" val="3644554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95617" y="120115"/>
            <a:ext cx="7932216"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457325" marR="5080" indent="-1257935" algn="ctr">
              <a:spcBef>
                <a:spcPts val="95"/>
              </a:spcBef>
            </a:pPr>
            <a:r>
              <a:rPr lang="en-US" sz="1800" b="1" dirty="0"/>
              <a:t>A</a:t>
            </a:r>
            <a:r>
              <a:rPr lang="en-US" sz="1800" b="1" spc="-70" dirty="0"/>
              <a:t> </a:t>
            </a:r>
            <a:r>
              <a:rPr lang="en-US" sz="1800" b="1" dirty="0"/>
              <a:t>Snapshot</a:t>
            </a:r>
            <a:r>
              <a:rPr lang="en-US" sz="1800" b="1" spc="-55" dirty="0"/>
              <a:t> </a:t>
            </a:r>
            <a:r>
              <a:rPr lang="en-US" sz="1800" b="1" dirty="0"/>
              <a:t>of</a:t>
            </a:r>
            <a:r>
              <a:rPr lang="en-US" sz="1800" b="1" spc="-70" dirty="0"/>
              <a:t> </a:t>
            </a:r>
            <a:r>
              <a:rPr lang="en-US" sz="1800" b="1" dirty="0"/>
              <a:t>the</a:t>
            </a:r>
            <a:r>
              <a:rPr lang="en-US" sz="1800" b="1" spc="-70" dirty="0"/>
              <a:t> </a:t>
            </a:r>
            <a:r>
              <a:rPr lang="en-US" sz="1800" b="1" spc="-20" dirty="0"/>
              <a:t>U.S. </a:t>
            </a:r>
            <a:r>
              <a:rPr lang="en-US" sz="1800" b="1" dirty="0"/>
              <a:t>Direct</a:t>
            </a:r>
            <a:r>
              <a:rPr lang="en-US" sz="1800" b="1" spc="-105" dirty="0"/>
              <a:t> </a:t>
            </a:r>
            <a:r>
              <a:rPr lang="en-US" sz="1800" b="1" dirty="0"/>
              <a:t>Selling</a:t>
            </a:r>
            <a:r>
              <a:rPr lang="en-US" sz="1800" b="1" spc="-110" dirty="0"/>
              <a:t> </a:t>
            </a:r>
            <a:r>
              <a:rPr lang="en-US" sz="1800" b="1" spc="-10" dirty="0"/>
              <a:t>Industry</a:t>
            </a:r>
          </a:p>
        </p:txBody>
      </p:sp>
      <p:graphicFrame>
        <p:nvGraphicFramePr>
          <p:cNvPr id="3" name="object 3"/>
          <p:cNvGraphicFramePr>
            <a:graphicFrameLocks noGrp="1"/>
          </p:cNvGraphicFramePr>
          <p:nvPr>
            <p:extLst>
              <p:ext uri="{D42A27DB-BD31-4B8C-83A1-F6EECF244321}">
                <p14:modId xmlns:p14="http://schemas.microsoft.com/office/powerpoint/2010/main" val="4255645530"/>
              </p:ext>
            </p:extLst>
          </p:nvPr>
        </p:nvGraphicFramePr>
        <p:xfrm>
          <a:off x="595617" y="544529"/>
          <a:ext cx="7923365" cy="4341056"/>
        </p:xfrm>
        <a:graphic>
          <a:graphicData uri="http://schemas.openxmlformats.org/drawingml/2006/table">
            <a:tbl>
              <a:tblPr firstRow="1" bandRow="1">
                <a:tableStyleId>{2D5ABB26-0587-4C30-8999-92F81FD0307C}</a:tableStyleId>
              </a:tblPr>
              <a:tblGrid>
                <a:gridCol w="5596476">
                  <a:extLst>
                    <a:ext uri="{9D8B030D-6E8A-4147-A177-3AD203B41FA5}">
                      <a16:colId xmlns:a16="http://schemas.microsoft.com/office/drawing/2014/main" val="20000"/>
                    </a:ext>
                  </a:extLst>
                </a:gridCol>
                <a:gridCol w="2326889">
                  <a:extLst>
                    <a:ext uri="{9D8B030D-6E8A-4147-A177-3AD203B41FA5}">
                      <a16:colId xmlns:a16="http://schemas.microsoft.com/office/drawing/2014/main" val="20001"/>
                    </a:ext>
                  </a:extLst>
                </a:gridCol>
              </a:tblGrid>
              <a:tr h="394063">
                <a:tc>
                  <a:txBody>
                    <a:bodyPr/>
                    <a:lstStyle/>
                    <a:p>
                      <a:pPr marL="90805">
                        <a:lnSpc>
                          <a:spcPct val="100000"/>
                        </a:lnSpc>
                        <a:spcBef>
                          <a:spcPts val="295"/>
                        </a:spcBef>
                      </a:pPr>
                      <a:r>
                        <a:rPr sz="2200" b="1" dirty="0">
                          <a:solidFill>
                            <a:srgbClr val="FFFFFF"/>
                          </a:solidFill>
                          <a:latin typeface="Arial"/>
                          <a:cs typeface="Arial"/>
                        </a:rPr>
                        <a:t>Major</a:t>
                      </a:r>
                      <a:r>
                        <a:rPr sz="2200" b="1" spc="-35" dirty="0">
                          <a:solidFill>
                            <a:srgbClr val="FFFFFF"/>
                          </a:solidFill>
                          <a:latin typeface="Arial"/>
                          <a:cs typeface="Arial"/>
                        </a:rPr>
                        <a:t> </a:t>
                      </a:r>
                      <a:r>
                        <a:rPr sz="2200" b="1" dirty="0">
                          <a:solidFill>
                            <a:srgbClr val="FFFFFF"/>
                          </a:solidFill>
                          <a:latin typeface="Arial"/>
                          <a:cs typeface="Arial"/>
                        </a:rPr>
                        <a:t>Product</a:t>
                      </a:r>
                      <a:r>
                        <a:rPr sz="2200" b="1" spc="-45" dirty="0">
                          <a:solidFill>
                            <a:srgbClr val="FFFFFF"/>
                          </a:solidFill>
                          <a:latin typeface="Arial"/>
                          <a:cs typeface="Arial"/>
                        </a:rPr>
                        <a:t> </a:t>
                      </a:r>
                      <a:r>
                        <a:rPr sz="2200" b="1" dirty="0">
                          <a:solidFill>
                            <a:srgbClr val="FFFFFF"/>
                          </a:solidFill>
                          <a:latin typeface="Arial"/>
                          <a:cs typeface="Arial"/>
                        </a:rPr>
                        <a:t>Groups</a:t>
                      </a:r>
                      <a:r>
                        <a:rPr sz="2200" b="1" spc="-20" dirty="0">
                          <a:solidFill>
                            <a:srgbClr val="FFFFFF"/>
                          </a:solidFill>
                          <a:latin typeface="Arial"/>
                          <a:cs typeface="Arial"/>
                        </a:rPr>
                        <a:t> </a:t>
                      </a:r>
                      <a:r>
                        <a:rPr sz="2200" b="1" dirty="0">
                          <a:solidFill>
                            <a:srgbClr val="FFFFFF"/>
                          </a:solidFill>
                          <a:latin typeface="Arial"/>
                          <a:cs typeface="Arial"/>
                        </a:rPr>
                        <a:t>(as</a:t>
                      </a:r>
                      <a:r>
                        <a:rPr sz="2200" b="1" spc="-50" dirty="0">
                          <a:solidFill>
                            <a:srgbClr val="FFFFFF"/>
                          </a:solidFill>
                          <a:latin typeface="Arial"/>
                          <a:cs typeface="Arial"/>
                        </a:rPr>
                        <a:t> </a:t>
                      </a:r>
                      <a:r>
                        <a:rPr sz="2200" b="1" dirty="0">
                          <a:solidFill>
                            <a:srgbClr val="FFFFFF"/>
                          </a:solidFill>
                          <a:latin typeface="Arial"/>
                          <a:cs typeface="Arial"/>
                        </a:rPr>
                        <a:t>a</a:t>
                      </a:r>
                      <a:r>
                        <a:rPr sz="2200" b="1" spc="-55" dirty="0">
                          <a:solidFill>
                            <a:srgbClr val="FFFFFF"/>
                          </a:solidFill>
                          <a:latin typeface="Arial"/>
                          <a:cs typeface="Arial"/>
                        </a:rPr>
                        <a:t> </a:t>
                      </a:r>
                      <a:r>
                        <a:rPr sz="2200" b="1" dirty="0">
                          <a:solidFill>
                            <a:srgbClr val="FFFFFF"/>
                          </a:solidFill>
                          <a:latin typeface="Arial"/>
                          <a:cs typeface="Arial"/>
                        </a:rPr>
                        <a:t>percent</a:t>
                      </a:r>
                      <a:r>
                        <a:rPr sz="2200" b="1" spc="-30" dirty="0">
                          <a:solidFill>
                            <a:srgbClr val="FFFFFF"/>
                          </a:solidFill>
                          <a:latin typeface="Arial"/>
                          <a:cs typeface="Arial"/>
                        </a:rPr>
                        <a:t> </a:t>
                      </a:r>
                      <a:r>
                        <a:rPr sz="2200" b="1" dirty="0">
                          <a:solidFill>
                            <a:srgbClr val="FFFFFF"/>
                          </a:solidFill>
                          <a:latin typeface="Arial"/>
                          <a:cs typeface="Arial"/>
                        </a:rPr>
                        <a:t>of</a:t>
                      </a:r>
                      <a:r>
                        <a:rPr sz="2200" b="1" spc="-35" dirty="0">
                          <a:solidFill>
                            <a:srgbClr val="FFFFFF"/>
                          </a:solidFill>
                          <a:latin typeface="Arial"/>
                          <a:cs typeface="Arial"/>
                        </a:rPr>
                        <a:t> </a:t>
                      </a:r>
                      <a:r>
                        <a:rPr sz="2200" b="1" spc="-10" dirty="0">
                          <a:solidFill>
                            <a:srgbClr val="FFFFFF"/>
                          </a:solidFill>
                          <a:latin typeface="Arial"/>
                          <a:cs typeface="Arial"/>
                        </a:rPr>
                        <a:t>sales)</a:t>
                      </a:r>
                      <a:endParaRPr sz="2200" dirty="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a:lnSpc>
                          <a:spcPct val="100000"/>
                        </a:lnSpc>
                      </a:pPr>
                      <a:endParaRPr sz="2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extLst>
                  <a:ext uri="{0D108BD9-81ED-4DB2-BD59-A6C34878D82A}">
                    <a16:rowId xmlns:a16="http://schemas.microsoft.com/office/drawing/2014/main" val="10000"/>
                  </a:ext>
                </a:extLst>
              </a:tr>
              <a:tr h="393236">
                <a:tc>
                  <a:txBody>
                    <a:bodyPr/>
                    <a:lstStyle/>
                    <a:p>
                      <a:pPr marL="90805">
                        <a:lnSpc>
                          <a:spcPct val="100000"/>
                        </a:lnSpc>
                        <a:spcBef>
                          <a:spcPts val="295"/>
                        </a:spcBef>
                        <a:tabLst>
                          <a:tab pos="2966720" algn="l"/>
                        </a:tabLst>
                      </a:pPr>
                      <a:r>
                        <a:rPr sz="2200" dirty="0">
                          <a:latin typeface="Arial"/>
                          <a:cs typeface="Arial"/>
                        </a:rPr>
                        <a:t>Home</a:t>
                      </a:r>
                      <a:r>
                        <a:rPr sz="2200" spc="-35" dirty="0">
                          <a:latin typeface="Arial"/>
                          <a:cs typeface="Arial"/>
                        </a:rPr>
                        <a:t> </a:t>
                      </a:r>
                      <a:r>
                        <a:rPr sz="2200" dirty="0">
                          <a:latin typeface="Arial"/>
                          <a:cs typeface="Arial"/>
                        </a:rPr>
                        <a:t>and</a:t>
                      </a:r>
                      <a:r>
                        <a:rPr sz="2200" spc="-50" dirty="0">
                          <a:latin typeface="Arial"/>
                          <a:cs typeface="Arial"/>
                        </a:rPr>
                        <a:t> </a:t>
                      </a:r>
                      <a:r>
                        <a:rPr sz="2200" dirty="0">
                          <a:latin typeface="Arial"/>
                          <a:cs typeface="Arial"/>
                        </a:rPr>
                        <a:t>family</a:t>
                      </a:r>
                      <a:r>
                        <a:rPr sz="2200" spc="-50" dirty="0">
                          <a:latin typeface="Arial"/>
                          <a:cs typeface="Arial"/>
                        </a:rPr>
                        <a:t> </a:t>
                      </a:r>
                      <a:r>
                        <a:rPr sz="2200" spc="-20" dirty="0">
                          <a:latin typeface="Arial"/>
                          <a:cs typeface="Arial"/>
                        </a:rPr>
                        <a:t>care</a:t>
                      </a:r>
                      <a:r>
                        <a:rPr sz="2200" dirty="0">
                          <a:latin typeface="Arial"/>
                          <a:cs typeface="Arial"/>
                        </a:rPr>
                        <a:t>	</a:t>
                      </a:r>
                      <a:r>
                        <a:rPr sz="2200" spc="-10" dirty="0">
                          <a:latin typeface="Arial"/>
                          <a:cs typeface="Arial"/>
                        </a:rPr>
                        <a:t>products/home</a:t>
                      </a:r>
                      <a:r>
                        <a:rPr sz="2200" spc="-30" dirty="0">
                          <a:latin typeface="Arial"/>
                          <a:cs typeface="Arial"/>
                        </a:rPr>
                        <a:t> </a:t>
                      </a:r>
                      <a:r>
                        <a:rPr sz="2200" spc="-10" dirty="0">
                          <a:latin typeface="Arial"/>
                          <a:cs typeface="Arial"/>
                        </a:rPr>
                        <a:t>durables</a:t>
                      </a:r>
                      <a:endParaRPr sz="2200" dirty="0">
                        <a:latin typeface="Arial"/>
                        <a:cs typeface="Arial"/>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tc>
                  <a:txBody>
                    <a:bodyPr/>
                    <a:lstStyle/>
                    <a:p>
                      <a:pPr marR="1059815" algn="ctr">
                        <a:lnSpc>
                          <a:spcPct val="100000"/>
                        </a:lnSpc>
                        <a:spcBef>
                          <a:spcPts val="295"/>
                        </a:spcBef>
                      </a:pPr>
                      <a:r>
                        <a:rPr sz="2200" spc="-20" dirty="0">
                          <a:latin typeface="Arial"/>
                          <a:cs typeface="Arial"/>
                        </a:rPr>
                        <a:t>24.4</a:t>
                      </a:r>
                      <a:endParaRPr sz="2200">
                        <a:latin typeface="Arial"/>
                        <a:cs typeface="Arial"/>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1"/>
                  </a:ext>
                </a:extLst>
              </a:tr>
              <a:tr h="394063">
                <a:tc>
                  <a:txBody>
                    <a:bodyPr/>
                    <a:lstStyle/>
                    <a:p>
                      <a:pPr marL="90805">
                        <a:lnSpc>
                          <a:spcPct val="100000"/>
                        </a:lnSpc>
                        <a:spcBef>
                          <a:spcPts val="295"/>
                        </a:spcBef>
                      </a:pPr>
                      <a:r>
                        <a:rPr sz="2200" spc="-10" dirty="0">
                          <a:latin typeface="Arial"/>
                          <a:cs typeface="Arial"/>
                        </a:rPr>
                        <a:t>Wellness</a:t>
                      </a:r>
                      <a:r>
                        <a:rPr sz="2200" spc="-105" dirty="0">
                          <a:latin typeface="Arial"/>
                          <a:cs typeface="Arial"/>
                        </a:rPr>
                        <a:t> </a:t>
                      </a:r>
                      <a:r>
                        <a:rPr sz="2200" dirty="0">
                          <a:latin typeface="Arial"/>
                          <a:cs typeface="Arial"/>
                        </a:rPr>
                        <a:t>(weight</a:t>
                      </a:r>
                      <a:r>
                        <a:rPr sz="2200" spc="-70" dirty="0">
                          <a:latin typeface="Arial"/>
                          <a:cs typeface="Arial"/>
                        </a:rPr>
                        <a:t> </a:t>
                      </a:r>
                      <a:r>
                        <a:rPr sz="2200" dirty="0">
                          <a:latin typeface="Arial"/>
                          <a:cs typeface="Arial"/>
                        </a:rPr>
                        <a:t>loss</a:t>
                      </a:r>
                      <a:r>
                        <a:rPr sz="2200" spc="-85" dirty="0">
                          <a:latin typeface="Arial"/>
                          <a:cs typeface="Arial"/>
                        </a:rPr>
                        <a:t> </a:t>
                      </a:r>
                      <a:r>
                        <a:rPr sz="2200" dirty="0">
                          <a:latin typeface="Arial"/>
                          <a:cs typeface="Arial"/>
                        </a:rPr>
                        <a:t>products,</a:t>
                      </a:r>
                      <a:r>
                        <a:rPr sz="2200" spc="-75" dirty="0">
                          <a:latin typeface="Arial"/>
                          <a:cs typeface="Arial"/>
                        </a:rPr>
                        <a:t> </a:t>
                      </a:r>
                      <a:r>
                        <a:rPr sz="2200" dirty="0">
                          <a:latin typeface="Arial"/>
                          <a:cs typeface="Arial"/>
                        </a:rPr>
                        <a:t>vitamins,</a:t>
                      </a:r>
                      <a:r>
                        <a:rPr sz="2200" spc="-75" dirty="0">
                          <a:latin typeface="Arial"/>
                          <a:cs typeface="Arial"/>
                        </a:rPr>
                        <a:t> </a:t>
                      </a:r>
                      <a:r>
                        <a:rPr sz="2200" spc="-10" dirty="0">
                          <a:latin typeface="Arial"/>
                          <a:cs typeface="Arial"/>
                        </a:rPr>
                        <a:t>etc.)</a:t>
                      </a:r>
                      <a:endParaRPr sz="22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marR="1059180" algn="ctr">
                        <a:lnSpc>
                          <a:spcPct val="100000"/>
                        </a:lnSpc>
                        <a:spcBef>
                          <a:spcPts val="295"/>
                        </a:spcBef>
                      </a:pPr>
                      <a:r>
                        <a:rPr sz="2200" spc="-20" dirty="0">
                          <a:latin typeface="Arial"/>
                          <a:cs typeface="Arial"/>
                        </a:rPr>
                        <a:t>23.0</a:t>
                      </a:r>
                      <a:endParaRPr sz="22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2"/>
                  </a:ext>
                </a:extLst>
              </a:tr>
              <a:tr h="703685">
                <a:tc>
                  <a:txBody>
                    <a:bodyPr/>
                    <a:lstStyle/>
                    <a:p>
                      <a:pPr marL="90805">
                        <a:lnSpc>
                          <a:spcPct val="100000"/>
                        </a:lnSpc>
                        <a:spcBef>
                          <a:spcPts val="300"/>
                        </a:spcBef>
                      </a:pPr>
                      <a:r>
                        <a:rPr sz="2200" dirty="0">
                          <a:latin typeface="Arial"/>
                          <a:cs typeface="Arial"/>
                        </a:rPr>
                        <a:t>Personal</a:t>
                      </a:r>
                      <a:r>
                        <a:rPr sz="2200" spc="-95" dirty="0">
                          <a:latin typeface="Arial"/>
                          <a:cs typeface="Arial"/>
                        </a:rPr>
                        <a:t> </a:t>
                      </a:r>
                      <a:r>
                        <a:rPr sz="2200" spc="-20" dirty="0">
                          <a:latin typeface="Arial"/>
                          <a:cs typeface="Arial"/>
                        </a:rPr>
                        <a:t>care</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c>
                  <a:txBody>
                    <a:bodyPr/>
                    <a:lstStyle/>
                    <a:p>
                      <a:pPr marR="1059815" algn="ctr">
                        <a:lnSpc>
                          <a:spcPct val="100000"/>
                        </a:lnSpc>
                        <a:spcBef>
                          <a:spcPts val="300"/>
                        </a:spcBef>
                      </a:pPr>
                      <a:r>
                        <a:rPr sz="2200" spc="-20" dirty="0">
                          <a:latin typeface="Arial"/>
                          <a:cs typeface="Arial"/>
                        </a:rPr>
                        <a:t>19.4</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3"/>
                  </a:ext>
                </a:extLst>
              </a:tr>
              <a:tr h="394063">
                <a:tc>
                  <a:txBody>
                    <a:bodyPr/>
                    <a:lstStyle/>
                    <a:p>
                      <a:pPr marL="90805">
                        <a:lnSpc>
                          <a:spcPct val="100000"/>
                        </a:lnSpc>
                        <a:spcBef>
                          <a:spcPts val="300"/>
                        </a:spcBef>
                      </a:pPr>
                      <a:r>
                        <a:rPr sz="2200" spc="-10" dirty="0">
                          <a:latin typeface="Arial"/>
                          <a:cs typeface="Arial"/>
                        </a:rPr>
                        <a:t>Services</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marR="1059815" algn="ctr">
                        <a:lnSpc>
                          <a:spcPct val="100000"/>
                        </a:lnSpc>
                        <a:spcBef>
                          <a:spcPts val="300"/>
                        </a:spcBef>
                      </a:pPr>
                      <a:r>
                        <a:rPr sz="2200" spc="-20" dirty="0">
                          <a:latin typeface="Arial"/>
                          <a:cs typeface="Arial"/>
                        </a:rPr>
                        <a:t>19.2</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4"/>
                  </a:ext>
                </a:extLst>
              </a:tr>
              <a:tr h="394063">
                <a:tc>
                  <a:txBody>
                    <a:bodyPr/>
                    <a:lstStyle/>
                    <a:p>
                      <a:pPr marL="90805">
                        <a:lnSpc>
                          <a:spcPct val="100000"/>
                        </a:lnSpc>
                        <a:spcBef>
                          <a:spcPts val="300"/>
                        </a:spcBef>
                      </a:pPr>
                      <a:r>
                        <a:rPr sz="2200" spc="-10" dirty="0">
                          <a:latin typeface="Arial"/>
                          <a:cs typeface="Arial"/>
                        </a:rPr>
                        <a:t>Clothing</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tc>
                  <a:txBody>
                    <a:bodyPr/>
                    <a:lstStyle/>
                    <a:p>
                      <a:pPr marR="1081405" algn="ctr">
                        <a:lnSpc>
                          <a:spcPct val="100000"/>
                        </a:lnSpc>
                        <a:spcBef>
                          <a:spcPts val="300"/>
                        </a:spcBef>
                      </a:pPr>
                      <a:r>
                        <a:rPr sz="2200" spc="-20" dirty="0">
                          <a:latin typeface="Arial"/>
                          <a:cs typeface="Arial"/>
                        </a:rPr>
                        <a:t>11.0</a:t>
                      </a:r>
                      <a:endParaRPr sz="2200">
                        <a:latin typeface="Arial"/>
                        <a:cs typeface="Arial"/>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CD4EA"/>
                    </a:solidFill>
                  </a:tcPr>
                </a:tc>
                <a:extLst>
                  <a:ext uri="{0D108BD9-81ED-4DB2-BD59-A6C34878D82A}">
                    <a16:rowId xmlns:a16="http://schemas.microsoft.com/office/drawing/2014/main" val="10005"/>
                  </a:ext>
                </a:extLst>
              </a:tr>
              <a:tr h="703685">
                <a:tc>
                  <a:txBody>
                    <a:bodyPr/>
                    <a:lstStyle/>
                    <a:p>
                      <a:pPr marL="90805" marR="745490">
                        <a:lnSpc>
                          <a:spcPct val="100000"/>
                        </a:lnSpc>
                        <a:spcBef>
                          <a:spcPts val="305"/>
                        </a:spcBef>
                      </a:pPr>
                      <a:r>
                        <a:rPr sz="2200" spc="-10" dirty="0">
                          <a:latin typeface="Arial"/>
                          <a:cs typeface="Arial"/>
                        </a:rPr>
                        <a:t>Leisure/educational</a:t>
                      </a:r>
                      <a:r>
                        <a:rPr sz="2200" spc="-45" dirty="0">
                          <a:latin typeface="Arial"/>
                          <a:cs typeface="Arial"/>
                        </a:rPr>
                        <a:t> </a:t>
                      </a:r>
                      <a:r>
                        <a:rPr sz="2200" dirty="0">
                          <a:latin typeface="Arial"/>
                          <a:cs typeface="Arial"/>
                        </a:rPr>
                        <a:t>(books,</a:t>
                      </a:r>
                      <a:r>
                        <a:rPr sz="2200" spc="-40" dirty="0">
                          <a:latin typeface="Arial"/>
                          <a:cs typeface="Arial"/>
                        </a:rPr>
                        <a:t> </a:t>
                      </a:r>
                      <a:r>
                        <a:rPr sz="2200" spc="-10" dirty="0">
                          <a:latin typeface="Arial"/>
                          <a:cs typeface="Arial"/>
                        </a:rPr>
                        <a:t>encyclopedias, </a:t>
                      </a:r>
                      <a:r>
                        <a:rPr sz="2200" dirty="0">
                          <a:latin typeface="Arial"/>
                          <a:cs typeface="Arial"/>
                        </a:rPr>
                        <a:t>toys/games,</a:t>
                      </a:r>
                      <a:r>
                        <a:rPr sz="2200" spc="-110" dirty="0">
                          <a:latin typeface="Arial"/>
                          <a:cs typeface="Arial"/>
                        </a:rPr>
                        <a:t> </a:t>
                      </a:r>
                      <a:r>
                        <a:rPr sz="2200" spc="-20" dirty="0">
                          <a:latin typeface="Arial"/>
                          <a:cs typeface="Arial"/>
                        </a:rPr>
                        <a:t>etc.</a:t>
                      </a:r>
                      <a:endParaRPr sz="22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tc>
                  <a:txBody>
                    <a:bodyPr/>
                    <a:lstStyle/>
                    <a:p>
                      <a:pPr>
                        <a:lnSpc>
                          <a:spcPct val="100000"/>
                        </a:lnSpc>
                        <a:spcBef>
                          <a:spcPts val="10"/>
                        </a:spcBef>
                      </a:pPr>
                      <a:endParaRPr sz="2550" dirty="0">
                        <a:latin typeface="Times New Roman"/>
                        <a:cs typeface="Times New Roman"/>
                      </a:endParaRPr>
                    </a:p>
                    <a:p>
                      <a:pPr marR="1059815" algn="ctr">
                        <a:lnSpc>
                          <a:spcPct val="100000"/>
                        </a:lnSpc>
                      </a:pPr>
                      <a:r>
                        <a:rPr sz="2200" spc="-25" dirty="0">
                          <a:latin typeface="Arial"/>
                          <a:cs typeface="Arial"/>
                        </a:rPr>
                        <a:t>3.0</a:t>
                      </a:r>
                      <a:endParaRPr sz="2200" dirty="0">
                        <a:latin typeface="Arial"/>
                        <a:cs typeface="Arial"/>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5"/>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2997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a:spLocks/>
          </p:cNvSpPr>
          <p:nvPr/>
        </p:nvSpPr>
        <p:spPr>
          <a:xfrm>
            <a:off x="2418779" y="206289"/>
            <a:ext cx="4203065"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800" b="1" dirty="0">
                <a:solidFill>
                  <a:schemeClr val="accent1">
                    <a:lumMod val="75000"/>
                  </a:schemeClr>
                </a:solidFill>
              </a:rPr>
              <a:t>Vending</a:t>
            </a:r>
            <a:r>
              <a:rPr lang="en-US" sz="1800" b="1" spc="-135" dirty="0">
                <a:solidFill>
                  <a:schemeClr val="accent1">
                    <a:lumMod val="75000"/>
                  </a:schemeClr>
                </a:solidFill>
              </a:rPr>
              <a:t> </a:t>
            </a:r>
            <a:r>
              <a:rPr lang="en-US" sz="1800" b="1" spc="-10" dirty="0">
                <a:solidFill>
                  <a:schemeClr val="accent1">
                    <a:lumMod val="75000"/>
                  </a:schemeClr>
                </a:solidFill>
              </a:rPr>
              <a:t>Machines</a:t>
            </a:r>
          </a:p>
        </p:txBody>
      </p:sp>
      <p:sp>
        <p:nvSpPr>
          <p:cNvPr id="3" name="object 7"/>
          <p:cNvSpPr txBox="1"/>
          <p:nvPr/>
        </p:nvSpPr>
        <p:spPr>
          <a:xfrm>
            <a:off x="770561" y="495471"/>
            <a:ext cx="8044665" cy="2183803"/>
          </a:xfrm>
          <a:prstGeom prst="rect">
            <a:avLst/>
          </a:prstGeom>
        </p:spPr>
        <p:txBody>
          <a:bodyPr vert="horz" wrap="square" lIns="0" tIns="13335" rIns="0" bIns="0" rtlCol="0">
            <a:spAutoFit/>
          </a:bodyPr>
          <a:lstStyle/>
          <a:p>
            <a:pPr marL="411480" marR="798195" indent="-399415">
              <a:lnSpc>
                <a:spcPct val="150000"/>
              </a:lnSpc>
              <a:spcBef>
                <a:spcPts val="105"/>
              </a:spcBef>
              <a:buClr>
                <a:srgbClr val="006666"/>
              </a:buClr>
              <a:buSzPct val="70312"/>
              <a:buChar char="•"/>
              <a:tabLst>
                <a:tab pos="411480" algn="l"/>
                <a:tab pos="412115" algn="l"/>
              </a:tabLst>
            </a:pPr>
            <a:r>
              <a:rPr sz="1600" dirty="0">
                <a:latin typeface="Arial"/>
                <a:cs typeface="Arial"/>
              </a:rPr>
              <a:t>Vending</a:t>
            </a:r>
            <a:r>
              <a:rPr sz="1600" spc="-50" dirty="0">
                <a:latin typeface="Arial"/>
                <a:cs typeface="Arial"/>
              </a:rPr>
              <a:t> </a:t>
            </a:r>
            <a:r>
              <a:rPr sz="1600" dirty="0">
                <a:latin typeface="Arial"/>
                <a:cs typeface="Arial"/>
              </a:rPr>
              <a:t>machines</a:t>
            </a:r>
            <a:r>
              <a:rPr sz="1600" spc="-35" dirty="0">
                <a:latin typeface="Arial"/>
                <a:cs typeface="Arial"/>
              </a:rPr>
              <a:t> </a:t>
            </a:r>
            <a:r>
              <a:rPr sz="1600" dirty="0">
                <a:latin typeface="Arial"/>
                <a:cs typeface="Arial"/>
              </a:rPr>
              <a:t>are</a:t>
            </a:r>
            <a:r>
              <a:rPr sz="1600" spc="-5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cash-</a:t>
            </a:r>
            <a:r>
              <a:rPr sz="1600" spc="-45" dirty="0">
                <a:latin typeface="Arial"/>
                <a:cs typeface="Arial"/>
              </a:rPr>
              <a:t> </a:t>
            </a:r>
            <a:r>
              <a:rPr sz="1600" spc="-25" dirty="0">
                <a:latin typeface="Arial"/>
                <a:cs typeface="Arial"/>
              </a:rPr>
              <a:t>or </a:t>
            </a:r>
            <a:r>
              <a:rPr sz="1600" spc="-10" dirty="0">
                <a:latin typeface="Arial"/>
                <a:cs typeface="Arial"/>
              </a:rPr>
              <a:t>card-</a:t>
            </a:r>
            <a:r>
              <a:rPr sz="1600" dirty="0">
                <a:latin typeface="Arial"/>
                <a:cs typeface="Arial"/>
              </a:rPr>
              <a:t>operated</a:t>
            </a:r>
            <a:r>
              <a:rPr sz="1600" spc="-70" dirty="0">
                <a:latin typeface="Arial"/>
                <a:cs typeface="Arial"/>
              </a:rPr>
              <a:t> </a:t>
            </a:r>
            <a:r>
              <a:rPr sz="1600" dirty="0">
                <a:latin typeface="Arial"/>
                <a:cs typeface="Arial"/>
              </a:rPr>
              <a:t>retailing</a:t>
            </a:r>
            <a:r>
              <a:rPr sz="1600" spc="-30" dirty="0">
                <a:latin typeface="Arial"/>
                <a:cs typeface="Arial"/>
              </a:rPr>
              <a:t> </a:t>
            </a:r>
            <a:r>
              <a:rPr sz="1600" dirty="0">
                <a:latin typeface="Arial"/>
                <a:cs typeface="Arial"/>
              </a:rPr>
              <a:t>format</a:t>
            </a:r>
            <a:r>
              <a:rPr sz="1600" spc="-30" dirty="0">
                <a:latin typeface="Arial"/>
                <a:cs typeface="Arial"/>
              </a:rPr>
              <a:t> </a:t>
            </a:r>
            <a:r>
              <a:rPr sz="1600" spc="-20" dirty="0">
                <a:latin typeface="Arial"/>
                <a:cs typeface="Arial"/>
              </a:rPr>
              <a:t>that </a:t>
            </a:r>
            <a:r>
              <a:rPr sz="1600" dirty="0">
                <a:latin typeface="Arial"/>
                <a:cs typeface="Arial"/>
              </a:rPr>
              <a:t>sells</a:t>
            </a:r>
            <a:r>
              <a:rPr sz="1600" spc="-35" dirty="0">
                <a:latin typeface="Arial"/>
                <a:cs typeface="Arial"/>
              </a:rPr>
              <a:t> </a:t>
            </a:r>
            <a:r>
              <a:rPr sz="1600" dirty="0">
                <a:latin typeface="Arial"/>
                <a:cs typeface="Arial"/>
              </a:rPr>
              <a:t>goods</a:t>
            </a:r>
            <a:r>
              <a:rPr sz="1600" spc="-20" dirty="0">
                <a:latin typeface="Arial"/>
                <a:cs typeface="Arial"/>
              </a:rPr>
              <a:t> </a:t>
            </a:r>
            <a:r>
              <a:rPr sz="1600" dirty="0">
                <a:latin typeface="Arial"/>
                <a:cs typeface="Arial"/>
              </a:rPr>
              <a:t>and</a:t>
            </a:r>
            <a:r>
              <a:rPr sz="1600" spc="-30" dirty="0">
                <a:latin typeface="Arial"/>
                <a:cs typeface="Arial"/>
              </a:rPr>
              <a:t> </a:t>
            </a:r>
            <a:r>
              <a:rPr sz="1600" spc="-10" dirty="0">
                <a:latin typeface="Arial"/>
                <a:cs typeface="Arial"/>
              </a:rPr>
              <a:t>services.</a:t>
            </a:r>
            <a:endParaRPr sz="1600" dirty="0">
              <a:latin typeface="Arial"/>
              <a:cs typeface="Arial"/>
            </a:endParaRPr>
          </a:p>
          <a:p>
            <a:pPr marL="411480" marR="182880" indent="-399415">
              <a:lnSpc>
                <a:spcPct val="150000"/>
              </a:lnSpc>
              <a:spcBef>
                <a:spcPts val="5"/>
              </a:spcBef>
              <a:buClr>
                <a:srgbClr val="006666"/>
              </a:buClr>
              <a:buSzPct val="70312"/>
              <a:buChar char="•"/>
              <a:tabLst>
                <a:tab pos="411480" algn="l"/>
                <a:tab pos="412115" algn="l"/>
              </a:tabLst>
            </a:pPr>
            <a:r>
              <a:rPr sz="1600" dirty="0">
                <a:latin typeface="Arial"/>
                <a:cs typeface="Arial"/>
              </a:rPr>
              <a:t>Eliminates</a:t>
            </a:r>
            <a:r>
              <a:rPr sz="1600" spc="-30" dirty="0">
                <a:latin typeface="Arial"/>
                <a:cs typeface="Arial"/>
              </a:rPr>
              <a:t> </a:t>
            </a:r>
            <a:r>
              <a:rPr sz="1600" dirty="0">
                <a:latin typeface="Arial"/>
                <a:cs typeface="Arial"/>
              </a:rPr>
              <a:t>the</a:t>
            </a:r>
            <a:r>
              <a:rPr sz="1600" spc="-35" dirty="0">
                <a:latin typeface="Arial"/>
                <a:cs typeface="Arial"/>
              </a:rPr>
              <a:t> </a:t>
            </a:r>
            <a:r>
              <a:rPr sz="1600" dirty="0">
                <a:latin typeface="Arial"/>
                <a:cs typeface="Arial"/>
              </a:rPr>
              <a:t>use</a:t>
            </a:r>
            <a:r>
              <a:rPr sz="1600" spc="-30"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sales</a:t>
            </a:r>
            <a:r>
              <a:rPr sz="1600" spc="-25" dirty="0">
                <a:latin typeface="Arial"/>
                <a:cs typeface="Arial"/>
              </a:rPr>
              <a:t> </a:t>
            </a:r>
            <a:r>
              <a:rPr sz="1600" spc="-10" dirty="0">
                <a:latin typeface="Arial"/>
                <a:cs typeface="Arial"/>
              </a:rPr>
              <a:t>personnel </a:t>
            </a:r>
            <a:r>
              <a:rPr sz="1600" dirty="0">
                <a:latin typeface="Arial"/>
                <a:cs typeface="Arial"/>
              </a:rPr>
              <a:t>and</a:t>
            </a:r>
            <a:r>
              <a:rPr sz="1600" spc="-30" dirty="0">
                <a:latin typeface="Arial"/>
                <a:cs typeface="Arial"/>
              </a:rPr>
              <a:t> </a:t>
            </a:r>
            <a:r>
              <a:rPr sz="1600" dirty="0">
                <a:latin typeface="Arial"/>
                <a:cs typeface="Arial"/>
              </a:rPr>
              <a:t>allows</a:t>
            </a:r>
            <a:r>
              <a:rPr sz="1600" spc="-25" dirty="0">
                <a:latin typeface="Arial"/>
                <a:cs typeface="Arial"/>
              </a:rPr>
              <a:t> </a:t>
            </a:r>
            <a:r>
              <a:rPr sz="1600" spc="-10" dirty="0">
                <a:latin typeface="Arial"/>
                <a:cs typeface="Arial"/>
              </a:rPr>
              <a:t>24-</a:t>
            </a:r>
            <a:r>
              <a:rPr sz="1600" dirty="0">
                <a:latin typeface="Arial"/>
                <a:cs typeface="Arial"/>
              </a:rPr>
              <a:t>hour</a:t>
            </a:r>
            <a:r>
              <a:rPr sz="1600" spc="-40" dirty="0">
                <a:latin typeface="Arial"/>
                <a:cs typeface="Arial"/>
              </a:rPr>
              <a:t> </a:t>
            </a:r>
            <a:r>
              <a:rPr sz="1600" spc="-10" dirty="0">
                <a:latin typeface="Arial"/>
                <a:cs typeface="Arial"/>
              </a:rPr>
              <a:t>sales.</a:t>
            </a:r>
            <a:endParaRPr sz="1600" dirty="0">
              <a:latin typeface="Arial"/>
              <a:cs typeface="Arial"/>
            </a:endParaRPr>
          </a:p>
          <a:p>
            <a:pPr marL="411480" marR="5080" indent="-399415">
              <a:lnSpc>
                <a:spcPct val="150000"/>
              </a:lnSpc>
              <a:buClr>
                <a:srgbClr val="006666"/>
              </a:buClr>
              <a:buSzPct val="70312"/>
              <a:buChar char="•"/>
              <a:tabLst>
                <a:tab pos="411480" algn="l"/>
                <a:tab pos="412115" algn="l"/>
              </a:tabLst>
            </a:pPr>
            <a:r>
              <a:rPr sz="1600" dirty="0">
                <a:latin typeface="Arial"/>
                <a:cs typeface="Arial"/>
              </a:rPr>
              <a:t>Machines</a:t>
            </a:r>
            <a:r>
              <a:rPr sz="1600" spc="-35" dirty="0">
                <a:latin typeface="Arial"/>
                <a:cs typeface="Arial"/>
              </a:rPr>
              <a:t> </a:t>
            </a:r>
            <a:r>
              <a:rPr sz="1600" dirty="0">
                <a:latin typeface="Arial"/>
                <a:cs typeface="Arial"/>
              </a:rPr>
              <a:t>placed</a:t>
            </a:r>
            <a:r>
              <a:rPr sz="1600" spc="-60" dirty="0">
                <a:latin typeface="Arial"/>
                <a:cs typeface="Arial"/>
              </a:rPr>
              <a:t> </a:t>
            </a:r>
            <a:r>
              <a:rPr sz="1600" dirty="0">
                <a:latin typeface="Arial"/>
                <a:cs typeface="Arial"/>
              </a:rPr>
              <a:t>wherever</a:t>
            </a:r>
            <a:r>
              <a:rPr sz="1600" spc="-55" dirty="0">
                <a:latin typeface="Arial"/>
                <a:cs typeface="Arial"/>
              </a:rPr>
              <a:t> </a:t>
            </a:r>
            <a:r>
              <a:rPr sz="1600" spc="-10" dirty="0">
                <a:latin typeface="Arial"/>
                <a:cs typeface="Arial"/>
              </a:rPr>
              <a:t>convenient </a:t>
            </a:r>
            <a:r>
              <a:rPr sz="1600" dirty="0">
                <a:latin typeface="Arial"/>
                <a:cs typeface="Arial"/>
              </a:rPr>
              <a:t>for</a:t>
            </a:r>
            <a:r>
              <a:rPr sz="1600" spc="-20" dirty="0">
                <a:latin typeface="Arial"/>
                <a:cs typeface="Arial"/>
              </a:rPr>
              <a:t> </a:t>
            </a:r>
            <a:r>
              <a:rPr sz="1600" spc="-10" dirty="0">
                <a:latin typeface="Arial"/>
                <a:cs typeface="Arial"/>
              </a:rPr>
              <a:t>consumers.</a:t>
            </a:r>
            <a:endParaRPr sz="1600" dirty="0">
              <a:latin typeface="Arial"/>
              <a:cs typeface="Arial"/>
            </a:endParaRPr>
          </a:p>
          <a:p>
            <a:pPr marL="411480" indent="-399415">
              <a:lnSpc>
                <a:spcPct val="150000"/>
              </a:lnSpc>
              <a:spcBef>
                <a:spcPts val="5"/>
              </a:spcBef>
              <a:buClr>
                <a:srgbClr val="006666"/>
              </a:buClr>
              <a:buSzPct val="70312"/>
              <a:buChar char="•"/>
              <a:tabLst>
                <a:tab pos="411480" algn="l"/>
                <a:tab pos="412115" algn="l"/>
              </a:tabLst>
            </a:pPr>
            <a:r>
              <a:rPr sz="1600" dirty="0">
                <a:latin typeface="Arial"/>
                <a:cs typeface="Arial"/>
              </a:rPr>
              <a:t>95</a:t>
            </a:r>
            <a:r>
              <a:rPr sz="1600" spc="-40" dirty="0">
                <a:latin typeface="Arial"/>
                <a:cs typeface="Arial"/>
              </a:rPr>
              <a:t> </a:t>
            </a:r>
            <a:r>
              <a:rPr sz="1600" dirty="0">
                <a:latin typeface="Arial"/>
                <a:cs typeface="Arial"/>
              </a:rPr>
              <a:t>percent</a:t>
            </a:r>
            <a:r>
              <a:rPr sz="1600" spc="-50" dirty="0">
                <a:latin typeface="Arial"/>
                <a:cs typeface="Arial"/>
              </a:rPr>
              <a:t> </a:t>
            </a:r>
            <a:r>
              <a:rPr sz="1600" dirty="0">
                <a:latin typeface="Arial"/>
                <a:cs typeface="Arial"/>
              </a:rPr>
              <a:t>of</a:t>
            </a:r>
            <a:r>
              <a:rPr sz="1600" spc="-25" dirty="0">
                <a:latin typeface="Arial"/>
                <a:cs typeface="Arial"/>
              </a:rPr>
              <a:t> </a:t>
            </a:r>
            <a:r>
              <a:rPr sz="1600" dirty="0">
                <a:latin typeface="Arial"/>
                <a:cs typeface="Arial"/>
              </a:rPr>
              <a:t>the</a:t>
            </a:r>
            <a:r>
              <a:rPr sz="1600" spc="-35" dirty="0">
                <a:latin typeface="Arial"/>
                <a:cs typeface="Arial"/>
              </a:rPr>
              <a:t> </a:t>
            </a:r>
            <a:r>
              <a:rPr sz="1600" dirty="0">
                <a:latin typeface="Arial"/>
                <a:cs typeface="Arial"/>
              </a:rPr>
              <a:t>$50</a:t>
            </a:r>
            <a:r>
              <a:rPr sz="1600" spc="-15" dirty="0">
                <a:latin typeface="Arial"/>
                <a:cs typeface="Arial"/>
              </a:rPr>
              <a:t> </a:t>
            </a:r>
            <a:r>
              <a:rPr sz="1600" dirty="0">
                <a:latin typeface="Arial"/>
                <a:cs typeface="Arial"/>
              </a:rPr>
              <a:t>billion</a:t>
            </a:r>
            <a:r>
              <a:rPr sz="1600" spc="-30" dirty="0">
                <a:latin typeface="Arial"/>
                <a:cs typeface="Arial"/>
              </a:rPr>
              <a:t> </a:t>
            </a:r>
            <a:r>
              <a:rPr sz="1600" dirty="0">
                <a:latin typeface="Arial"/>
                <a:cs typeface="Arial"/>
              </a:rPr>
              <a:t>in</a:t>
            </a:r>
            <a:r>
              <a:rPr sz="1600" spc="-15" dirty="0">
                <a:latin typeface="Arial"/>
                <a:cs typeface="Arial"/>
              </a:rPr>
              <a:t> </a:t>
            </a:r>
            <a:r>
              <a:rPr sz="1600" spc="-10" dirty="0">
                <a:latin typeface="Arial"/>
                <a:cs typeface="Arial"/>
              </a:rPr>
              <a:t>annual</a:t>
            </a:r>
            <a:endParaRPr sz="1600" dirty="0">
              <a:latin typeface="Arial"/>
              <a:cs typeface="Arial"/>
            </a:endParaRPr>
          </a:p>
          <a:p>
            <a:pPr marL="411480" marR="500380">
              <a:lnSpc>
                <a:spcPct val="150000"/>
              </a:lnSpc>
            </a:pPr>
            <a:r>
              <a:rPr sz="1600" dirty="0">
                <a:latin typeface="Arial"/>
                <a:cs typeface="Arial"/>
              </a:rPr>
              <a:t>U.S.</a:t>
            </a:r>
            <a:r>
              <a:rPr sz="1600" spc="-15" dirty="0">
                <a:latin typeface="Arial"/>
                <a:cs typeface="Arial"/>
              </a:rPr>
              <a:t> </a:t>
            </a:r>
            <a:r>
              <a:rPr sz="1600" dirty="0">
                <a:latin typeface="Arial"/>
                <a:cs typeface="Arial"/>
              </a:rPr>
              <a:t>vending</a:t>
            </a:r>
            <a:r>
              <a:rPr sz="1600" spc="-35" dirty="0">
                <a:latin typeface="Arial"/>
                <a:cs typeface="Arial"/>
              </a:rPr>
              <a:t> </a:t>
            </a:r>
            <a:r>
              <a:rPr sz="1600" dirty="0">
                <a:latin typeface="Arial"/>
                <a:cs typeface="Arial"/>
              </a:rPr>
              <a:t>machine</a:t>
            </a:r>
            <a:r>
              <a:rPr sz="1600" spc="-40" dirty="0">
                <a:latin typeface="Arial"/>
                <a:cs typeface="Arial"/>
              </a:rPr>
              <a:t> </a:t>
            </a:r>
            <a:r>
              <a:rPr sz="1600" dirty="0">
                <a:latin typeface="Arial"/>
                <a:cs typeface="Arial"/>
              </a:rPr>
              <a:t>sales</a:t>
            </a:r>
            <a:r>
              <a:rPr sz="1600" spc="-25" dirty="0">
                <a:latin typeface="Arial"/>
                <a:cs typeface="Arial"/>
              </a:rPr>
              <a:t> </a:t>
            </a:r>
            <a:r>
              <a:rPr sz="1600" spc="-10" dirty="0">
                <a:latin typeface="Arial"/>
                <a:cs typeface="Arial"/>
              </a:rPr>
              <a:t>involve </a:t>
            </a:r>
            <a:r>
              <a:rPr sz="1600" dirty="0">
                <a:latin typeface="Arial"/>
                <a:cs typeface="Arial"/>
              </a:rPr>
              <a:t>hot/cold</a:t>
            </a:r>
            <a:r>
              <a:rPr sz="1600" spc="-70" dirty="0">
                <a:latin typeface="Arial"/>
                <a:cs typeface="Arial"/>
              </a:rPr>
              <a:t> </a:t>
            </a:r>
            <a:r>
              <a:rPr sz="1600" dirty="0">
                <a:latin typeface="Arial"/>
                <a:cs typeface="Arial"/>
              </a:rPr>
              <a:t>beverages</a:t>
            </a:r>
            <a:r>
              <a:rPr sz="1600" spc="-45" dirty="0">
                <a:latin typeface="Arial"/>
                <a:cs typeface="Arial"/>
              </a:rPr>
              <a:t> </a:t>
            </a:r>
            <a:r>
              <a:rPr sz="1600" dirty="0">
                <a:latin typeface="Arial"/>
                <a:cs typeface="Arial"/>
              </a:rPr>
              <a:t>and</a:t>
            </a:r>
            <a:r>
              <a:rPr sz="1600" spc="-30" dirty="0">
                <a:latin typeface="Arial"/>
                <a:cs typeface="Arial"/>
              </a:rPr>
              <a:t> </a:t>
            </a:r>
            <a:r>
              <a:rPr sz="1600" dirty="0">
                <a:latin typeface="Arial"/>
                <a:cs typeface="Arial"/>
              </a:rPr>
              <a:t>food</a:t>
            </a:r>
            <a:r>
              <a:rPr sz="1600" spc="-45" dirty="0">
                <a:latin typeface="Arial"/>
                <a:cs typeface="Arial"/>
              </a:rPr>
              <a:t> </a:t>
            </a:r>
            <a:r>
              <a:rPr sz="1600" spc="-10" dirty="0">
                <a:latin typeface="Arial"/>
                <a:cs typeface="Arial"/>
              </a:rPr>
              <a:t>items.</a:t>
            </a:r>
            <a:endParaRPr sz="1600" dirty="0">
              <a:latin typeface="Arial"/>
              <a:cs typeface="Arial"/>
            </a:endParaRPr>
          </a:p>
        </p:txBody>
      </p:sp>
      <p:sp>
        <p:nvSpPr>
          <p:cNvPr id="4" name="object 2"/>
          <p:cNvSpPr txBox="1">
            <a:spLocks/>
          </p:cNvSpPr>
          <p:nvPr/>
        </p:nvSpPr>
        <p:spPr>
          <a:xfrm>
            <a:off x="1223558" y="2854643"/>
            <a:ext cx="7138670" cy="258404"/>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600" b="1" dirty="0">
                <a:solidFill>
                  <a:schemeClr val="accent1">
                    <a:lumMod val="75000"/>
                  </a:schemeClr>
                </a:solidFill>
              </a:rPr>
              <a:t>Emergence</a:t>
            </a:r>
            <a:r>
              <a:rPr lang="en-US" sz="1600" b="1" spc="-90" dirty="0">
                <a:solidFill>
                  <a:schemeClr val="accent1">
                    <a:lumMod val="75000"/>
                  </a:schemeClr>
                </a:solidFill>
              </a:rPr>
              <a:t> </a:t>
            </a:r>
            <a:r>
              <a:rPr lang="en-US" sz="1600" b="1" dirty="0">
                <a:solidFill>
                  <a:schemeClr val="accent1">
                    <a:lumMod val="75000"/>
                  </a:schemeClr>
                </a:solidFill>
              </a:rPr>
              <a:t>of</a:t>
            </a:r>
            <a:r>
              <a:rPr lang="en-US" sz="1600" b="1" spc="-110" dirty="0">
                <a:solidFill>
                  <a:schemeClr val="accent1">
                    <a:lumMod val="75000"/>
                  </a:schemeClr>
                </a:solidFill>
              </a:rPr>
              <a:t> </a:t>
            </a:r>
            <a:r>
              <a:rPr lang="en-US" sz="1600" b="1" dirty="0">
                <a:solidFill>
                  <a:schemeClr val="accent1">
                    <a:lumMod val="75000"/>
                  </a:schemeClr>
                </a:solidFill>
              </a:rPr>
              <a:t>World</a:t>
            </a:r>
            <a:r>
              <a:rPr lang="en-US" sz="1600" b="1" spc="-100" dirty="0">
                <a:solidFill>
                  <a:schemeClr val="accent1">
                    <a:lumMod val="75000"/>
                  </a:schemeClr>
                </a:solidFill>
              </a:rPr>
              <a:t> </a:t>
            </a:r>
            <a:r>
              <a:rPr lang="en-US" sz="1600" b="1" dirty="0">
                <a:solidFill>
                  <a:schemeClr val="accent1">
                    <a:lumMod val="75000"/>
                  </a:schemeClr>
                </a:solidFill>
              </a:rPr>
              <a:t>Wide</a:t>
            </a:r>
            <a:r>
              <a:rPr lang="en-US" sz="1600" b="1" spc="-110" dirty="0">
                <a:solidFill>
                  <a:schemeClr val="accent1">
                    <a:lumMod val="75000"/>
                  </a:schemeClr>
                </a:solidFill>
              </a:rPr>
              <a:t> </a:t>
            </a:r>
            <a:r>
              <a:rPr lang="en-US" sz="1600" b="1" spc="-25" dirty="0">
                <a:solidFill>
                  <a:schemeClr val="accent1">
                    <a:lumMod val="75000"/>
                  </a:schemeClr>
                </a:solidFill>
              </a:rPr>
              <a:t>Web</a:t>
            </a:r>
          </a:p>
        </p:txBody>
      </p:sp>
      <p:sp>
        <p:nvSpPr>
          <p:cNvPr id="5" name="object 3"/>
          <p:cNvSpPr txBox="1"/>
          <p:nvPr/>
        </p:nvSpPr>
        <p:spPr>
          <a:xfrm>
            <a:off x="770561" y="3205214"/>
            <a:ext cx="8280972" cy="1860125"/>
          </a:xfrm>
          <a:prstGeom prst="rect">
            <a:avLst/>
          </a:prstGeom>
        </p:spPr>
        <p:txBody>
          <a:bodyPr vert="horz" wrap="square" lIns="0" tIns="13335" rIns="0" bIns="0" rtlCol="0">
            <a:spAutoFit/>
          </a:bodyPr>
          <a:lstStyle/>
          <a:p>
            <a:pPr marL="411480" marR="321310" indent="-399415">
              <a:lnSpc>
                <a:spcPct val="150000"/>
              </a:lnSpc>
              <a:spcBef>
                <a:spcPts val="105"/>
              </a:spcBef>
              <a:buClr>
                <a:srgbClr val="990033"/>
              </a:buClr>
              <a:buSzPct val="70312"/>
              <a:buChar char="•"/>
              <a:tabLst>
                <a:tab pos="411480" algn="l"/>
                <a:tab pos="412115" algn="l"/>
              </a:tabLst>
            </a:pPr>
            <a:r>
              <a:rPr sz="1600" dirty="0">
                <a:latin typeface="Arial"/>
                <a:cs typeface="Arial"/>
              </a:rPr>
              <a:t>The</a:t>
            </a:r>
            <a:r>
              <a:rPr sz="1600" spc="-40" dirty="0">
                <a:latin typeface="Arial"/>
                <a:cs typeface="Arial"/>
              </a:rPr>
              <a:t> </a:t>
            </a:r>
            <a:r>
              <a:rPr sz="1600" dirty="0">
                <a:latin typeface="Arial"/>
                <a:cs typeface="Arial"/>
              </a:rPr>
              <a:t>World</a:t>
            </a:r>
            <a:r>
              <a:rPr sz="1600" spc="-25" dirty="0">
                <a:latin typeface="Arial"/>
                <a:cs typeface="Arial"/>
              </a:rPr>
              <a:t> </a:t>
            </a:r>
            <a:r>
              <a:rPr sz="1600" dirty="0">
                <a:latin typeface="Arial"/>
                <a:cs typeface="Arial"/>
              </a:rPr>
              <a:t>Wide</a:t>
            </a:r>
            <a:r>
              <a:rPr sz="1600" spc="-5" dirty="0">
                <a:latin typeface="Arial"/>
                <a:cs typeface="Arial"/>
              </a:rPr>
              <a:t> </a:t>
            </a:r>
            <a:r>
              <a:rPr sz="1600" dirty="0">
                <a:latin typeface="Arial"/>
                <a:cs typeface="Arial"/>
              </a:rPr>
              <a:t>Web</a:t>
            </a:r>
            <a:r>
              <a:rPr sz="1600" spc="-10" dirty="0">
                <a:latin typeface="Arial"/>
                <a:cs typeface="Arial"/>
              </a:rPr>
              <a:t> </a:t>
            </a:r>
            <a:r>
              <a:rPr sz="1600" dirty="0">
                <a:latin typeface="Arial"/>
                <a:cs typeface="Arial"/>
              </a:rPr>
              <a:t>(Web)</a:t>
            </a:r>
            <a:r>
              <a:rPr sz="1600" spc="-25" dirty="0">
                <a:latin typeface="Arial"/>
                <a:cs typeface="Arial"/>
              </a:rPr>
              <a:t> </a:t>
            </a:r>
            <a:r>
              <a:rPr sz="1600" dirty="0">
                <a:latin typeface="Arial"/>
                <a:cs typeface="Arial"/>
              </a:rPr>
              <a:t>is</a:t>
            </a:r>
            <a:r>
              <a:rPr sz="1600" spc="-10" dirty="0">
                <a:latin typeface="Arial"/>
                <a:cs typeface="Arial"/>
              </a:rPr>
              <a:t> </a:t>
            </a:r>
            <a:r>
              <a:rPr sz="1600" dirty="0">
                <a:latin typeface="Arial"/>
                <a:cs typeface="Arial"/>
              </a:rPr>
              <a:t>a</a:t>
            </a:r>
            <a:r>
              <a:rPr sz="1600" spc="-5" dirty="0">
                <a:latin typeface="Arial"/>
                <a:cs typeface="Arial"/>
              </a:rPr>
              <a:t> </a:t>
            </a:r>
            <a:r>
              <a:rPr sz="1600" spc="-25" dirty="0">
                <a:latin typeface="Arial"/>
                <a:cs typeface="Arial"/>
              </a:rPr>
              <a:t>way </a:t>
            </a:r>
            <a:r>
              <a:rPr sz="1600" dirty="0">
                <a:latin typeface="Arial"/>
                <a:cs typeface="Arial"/>
              </a:rPr>
              <a:t>to</a:t>
            </a:r>
            <a:r>
              <a:rPr sz="1600" spc="-35" dirty="0">
                <a:latin typeface="Arial"/>
                <a:cs typeface="Arial"/>
              </a:rPr>
              <a:t> </a:t>
            </a:r>
            <a:r>
              <a:rPr sz="1600" dirty="0">
                <a:latin typeface="Arial"/>
                <a:cs typeface="Arial"/>
              </a:rPr>
              <a:t>access</a:t>
            </a:r>
            <a:r>
              <a:rPr sz="1600" spc="-55" dirty="0">
                <a:latin typeface="Arial"/>
                <a:cs typeface="Arial"/>
              </a:rPr>
              <a:t> </a:t>
            </a:r>
            <a:r>
              <a:rPr sz="1600" dirty="0">
                <a:latin typeface="Arial"/>
                <a:cs typeface="Arial"/>
              </a:rPr>
              <a:t>information</a:t>
            </a:r>
            <a:r>
              <a:rPr sz="1600" spc="-20" dirty="0">
                <a:latin typeface="Arial"/>
                <a:cs typeface="Arial"/>
              </a:rPr>
              <a:t> </a:t>
            </a:r>
            <a:r>
              <a:rPr sz="1600" dirty="0">
                <a:latin typeface="Arial"/>
                <a:cs typeface="Arial"/>
              </a:rPr>
              <a:t>on</a:t>
            </a:r>
            <a:r>
              <a:rPr sz="1600" spc="-45" dirty="0">
                <a:latin typeface="Arial"/>
                <a:cs typeface="Arial"/>
              </a:rPr>
              <a:t> </a:t>
            </a:r>
            <a:r>
              <a:rPr sz="1600" dirty="0">
                <a:latin typeface="Arial"/>
                <a:cs typeface="Arial"/>
              </a:rPr>
              <a:t>the</a:t>
            </a:r>
            <a:r>
              <a:rPr sz="1600" spc="-35" dirty="0">
                <a:latin typeface="Arial"/>
                <a:cs typeface="Arial"/>
              </a:rPr>
              <a:t> </a:t>
            </a:r>
            <a:r>
              <a:rPr sz="1600" spc="-10" dirty="0">
                <a:latin typeface="Arial"/>
                <a:cs typeface="Arial"/>
              </a:rPr>
              <a:t>Internet.</a:t>
            </a:r>
            <a:endParaRPr sz="1600" dirty="0">
              <a:latin typeface="Arial"/>
              <a:cs typeface="Arial"/>
            </a:endParaRPr>
          </a:p>
          <a:p>
            <a:pPr marL="411480" marR="747395" indent="-399415">
              <a:lnSpc>
                <a:spcPct val="150000"/>
              </a:lnSpc>
              <a:buClr>
                <a:srgbClr val="990033"/>
              </a:buClr>
              <a:buSzPct val="70312"/>
              <a:buChar char="•"/>
              <a:tabLst>
                <a:tab pos="411480" algn="l"/>
                <a:tab pos="412115" algn="l"/>
              </a:tabLst>
            </a:pPr>
            <a:r>
              <a:rPr sz="1600" dirty="0">
                <a:latin typeface="Arial"/>
                <a:cs typeface="Arial"/>
              </a:rPr>
              <a:t>People</a:t>
            </a:r>
            <a:r>
              <a:rPr sz="1600" spc="-35" dirty="0">
                <a:latin typeface="Arial"/>
                <a:cs typeface="Arial"/>
              </a:rPr>
              <a:t> </a:t>
            </a:r>
            <a:r>
              <a:rPr sz="1600" dirty="0">
                <a:latin typeface="Arial"/>
                <a:cs typeface="Arial"/>
              </a:rPr>
              <a:t>work</a:t>
            </a:r>
            <a:r>
              <a:rPr sz="1600" spc="-30" dirty="0">
                <a:latin typeface="Arial"/>
                <a:cs typeface="Arial"/>
              </a:rPr>
              <a:t> </a:t>
            </a:r>
            <a:r>
              <a:rPr sz="1600" dirty="0">
                <a:latin typeface="Arial"/>
                <a:cs typeface="Arial"/>
              </a:rPr>
              <a:t>with</a:t>
            </a:r>
            <a:r>
              <a:rPr sz="1600" spc="-30" dirty="0">
                <a:latin typeface="Arial"/>
                <a:cs typeface="Arial"/>
              </a:rPr>
              <a:t> </a:t>
            </a:r>
            <a:r>
              <a:rPr sz="1600" dirty="0">
                <a:latin typeface="Arial"/>
                <a:cs typeface="Arial"/>
              </a:rPr>
              <a:t>easy-</a:t>
            </a:r>
            <a:r>
              <a:rPr sz="1600" spc="-10" dirty="0">
                <a:latin typeface="Arial"/>
                <a:cs typeface="Arial"/>
              </a:rPr>
              <a:t>to-</a:t>
            </a:r>
            <a:r>
              <a:rPr sz="1600" dirty="0">
                <a:latin typeface="Arial"/>
                <a:cs typeface="Arial"/>
              </a:rPr>
              <a:t>use</a:t>
            </a:r>
            <a:r>
              <a:rPr sz="1600" spc="-55" dirty="0">
                <a:latin typeface="Arial"/>
                <a:cs typeface="Arial"/>
              </a:rPr>
              <a:t> </a:t>
            </a:r>
            <a:r>
              <a:rPr sz="1600" spc="-25" dirty="0">
                <a:latin typeface="Arial"/>
                <a:cs typeface="Arial"/>
              </a:rPr>
              <a:t>Web </a:t>
            </a:r>
            <a:r>
              <a:rPr sz="1600" dirty="0">
                <a:latin typeface="Arial"/>
                <a:cs typeface="Arial"/>
              </a:rPr>
              <a:t>addresses</a:t>
            </a:r>
            <a:r>
              <a:rPr sz="1600" spc="-75" dirty="0">
                <a:latin typeface="Arial"/>
                <a:cs typeface="Arial"/>
              </a:rPr>
              <a:t> </a:t>
            </a:r>
            <a:r>
              <a:rPr sz="1600" dirty="0">
                <a:latin typeface="Arial"/>
                <a:cs typeface="Arial"/>
              </a:rPr>
              <a:t>(sites)</a:t>
            </a:r>
            <a:r>
              <a:rPr sz="1600" spc="-45" dirty="0">
                <a:latin typeface="Arial"/>
                <a:cs typeface="Arial"/>
              </a:rPr>
              <a:t> </a:t>
            </a:r>
            <a:r>
              <a:rPr sz="1600" dirty="0">
                <a:latin typeface="Arial"/>
                <a:cs typeface="Arial"/>
              </a:rPr>
              <a:t>and</a:t>
            </a:r>
            <a:r>
              <a:rPr sz="1600" spc="-20" dirty="0">
                <a:latin typeface="Arial"/>
                <a:cs typeface="Arial"/>
              </a:rPr>
              <a:t> </a:t>
            </a:r>
            <a:r>
              <a:rPr sz="1600" spc="-10" dirty="0">
                <a:latin typeface="Arial"/>
                <a:cs typeface="Arial"/>
              </a:rPr>
              <a:t>pages.</a:t>
            </a:r>
            <a:endParaRPr sz="1600" dirty="0">
              <a:latin typeface="Arial"/>
              <a:cs typeface="Arial"/>
            </a:endParaRPr>
          </a:p>
          <a:p>
            <a:pPr marL="411480" marR="5080" indent="-399415">
              <a:lnSpc>
                <a:spcPct val="150000"/>
              </a:lnSpc>
              <a:buClr>
                <a:srgbClr val="990033"/>
              </a:buClr>
              <a:buSzPct val="70312"/>
              <a:buChar char="•"/>
              <a:tabLst>
                <a:tab pos="411480" algn="l"/>
                <a:tab pos="412115" algn="l"/>
              </a:tabLst>
            </a:pPr>
            <a:r>
              <a:rPr sz="1600" dirty="0">
                <a:latin typeface="Arial"/>
                <a:cs typeface="Arial"/>
              </a:rPr>
              <a:t>Web</a:t>
            </a:r>
            <a:r>
              <a:rPr sz="1600" spc="-35" dirty="0">
                <a:latin typeface="Arial"/>
                <a:cs typeface="Arial"/>
              </a:rPr>
              <a:t> </a:t>
            </a:r>
            <a:r>
              <a:rPr sz="1600" dirty="0">
                <a:latin typeface="Arial"/>
                <a:cs typeface="Arial"/>
              </a:rPr>
              <a:t>users</a:t>
            </a:r>
            <a:r>
              <a:rPr sz="1600" spc="-35" dirty="0">
                <a:latin typeface="Arial"/>
                <a:cs typeface="Arial"/>
              </a:rPr>
              <a:t> </a:t>
            </a:r>
            <a:r>
              <a:rPr sz="1600" dirty="0">
                <a:latin typeface="Arial"/>
                <a:cs typeface="Arial"/>
              </a:rPr>
              <a:t>see</a:t>
            </a:r>
            <a:r>
              <a:rPr sz="1600" spc="-30" dirty="0">
                <a:latin typeface="Arial"/>
                <a:cs typeface="Arial"/>
              </a:rPr>
              <a:t> </a:t>
            </a:r>
            <a:r>
              <a:rPr sz="1600" dirty="0">
                <a:latin typeface="Arial"/>
                <a:cs typeface="Arial"/>
              </a:rPr>
              <a:t>words,</a:t>
            </a:r>
            <a:r>
              <a:rPr sz="1600" spc="-45" dirty="0">
                <a:latin typeface="Arial"/>
                <a:cs typeface="Arial"/>
              </a:rPr>
              <a:t> </a:t>
            </a:r>
            <a:r>
              <a:rPr sz="1600" dirty="0">
                <a:latin typeface="Arial"/>
                <a:cs typeface="Arial"/>
              </a:rPr>
              <a:t>charts,</a:t>
            </a:r>
            <a:r>
              <a:rPr sz="1600" spc="-35" dirty="0">
                <a:latin typeface="Arial"/>
                <a:cs typeface="Arial"/>
              </a:rPr>
              <a:t> </a:t>
            </a:r>
            <a:r>
              <a:rPr sz="1600" spc="-10" dirty="0">
                <a:latin typeface="Arial"/>
                <a:cs typeface="Arial"/>
              </a:rPr>
              <a:t>pictures, </a:t>
            </a:r>
            <a:r>
              <a:rPr sz="1600" dirty="0">
                <a:latin typeface="Arial"/>
                <a:cs typeface="Arial"/>
              </a:rPr>
              <a:t>and</a:t>
            </a:r>
            <a:r>
              <a:rPr sz="1600" spc="-30" dirty="0">
                <a:latin typeface="Arial"/>
                <a:cs typeface="Arial"/>
              </a:rPr>
              <a:t> </a:t>
            </a:r>
            <a:r>
              <a:rPr sz="1600" dirty="0">
                <a:latin typeface="Arial"/>
                <a:cs typeface="Arial"/>
              </a:rPr>
              <a:t>video</a:t>
            </a:r>
            <a:r>
              <a:rPr sz="1600" spc="-50" dirty="0">
                <a:latin typeface="Arial"/>
                <a:cs typeface="Arial"/>
              </a:rPr>
              <a:t> </a:t>
            </a:r>
            <a:r>
              <a:rPr sz="1600" dirty="0">
                <a:latin typeface="Arial"/>
                <a:cs typeface="Arial"/>
              </a:rPr>
              <a:t>while</a:t>
            </a:r>
            <a:r>
              <a:rPr sz="1600" spc="-40" dirty="0">
                <a:latin typeface="Arial"/>
                <a:cs typeface="Arial"/>
              </a:rPr>
              <a:t> </a:t>
            </a:r>
            <a:r>
              <a:rPr sz="1600" dirty="0">
                <a:latin typeface="Arial"/>
                <a:cs typeface="Arial"/>
              </a:rPr>
              <a:t>hearing</a:t>
            </a:r>
            <a:r>
              <a:rPr sz="1600" spc="-25" dirty="0">
                <a:latin typeface="Arial"/>
                <a:cs typeface="Arial"/>
              </a:rPr>
              <a:t> </a:t>
            </a:r>
            <a:r>
              <a:rPr sz="1600" spc="-10" dirty="0">
                <a:latin typeface="Arial"/>
                <a:cs typeface="Arial"/>
              </a:rPr>
              <a:t>audio.</a:t>
            </a:r>
            <a:endParaRPr sz="1600" dirty="0">
              <a:latin typeface="Arial"/>
              <a:cs typeface="Arial"/>
            </a:endParaRPr>
          </a:p>
          <a:p>
            <a:pPr marL="411480" marR="50800" indent="-399415">
              <a:lnSpc>
                <a:spcPct val="150000"/>
              </a:lnSpc>
              <a:buClr>
                <a:srgbClr val="990033"/>
              </a:buClr>
              <a:buSzPct val="70312"/>
              <a:buChar char="•"/>
              <a:tabLst>
                <a:tab pos="411480" algn="l"/>
                <a:tab pos="412115" algn="l"/>
              </a:tabLst>
            </a:pPr>
            <a:r>
              <a:rPr sz="1600" dirty="0">
                <a:latin typeface="Arial"/>
                <a:cs typeface="Arial"/>
              </a:rPr>
              <a:t>Both</a:t>
            </a:r>
            <a:r>
              <a:rPr sz="1600" spc="-35" dirty="0">
                <a:latin typeface="Arial"/>
                <a:cs typeface="Arial"/>
              </a:rPr>
              <a:t> </a:t>
            </a:r>
            <a:r>
              <a:rPr sz="1600" dirty="0">
                <a:latin typeface="Arial"/>
                <a:cs typeface="Arial"/>
              </a:rPr>
              <a:t>“Internet”</a:t>
            </a:r>
            <a:r>
              <a:rPr sz="1600" spc="-55" dirty="0">
                <a:latin typeface="Arial"/>
                <a:cs typeface="Arial"/>
              </a:rPr>
              <a:t> </a:t>
            </a:r>
            <a:r>
              <a:rPr sz="1600" dirty="0">
                <a:latin typeface="Arial"/>
                <a:cs typeface="Arial"/>
              </a:rPr>
              <a:t>and</a:t>
            </a:r>
            <a:r>
              <a:rPr sz="1600" spc="-20" dirty="0">
                <a:latin typeface="Arial"/>
                <a:cs typeface="Arial"/>
              </a:rPr>
              <a:t> </a:t>
            </a:r>
            <a:r>
              <a:rPr sz="1600" dirty="0">
                <a:latin typeface="Arial"/>
                <a:cs typeface="Arial"/>
              </a:rPr>
              <a:t>“World</a:t>
            </a:r>
            <a:r>
              <a:rPr sz="1600" spc="-45" dirty="0">
                <a:latin typeface="Arial"/>
                <a:cs typeface="Arial"/>
              </a:rPr>
              <a:t> </a:t>
            </a:r>
            <a:r>
              <a:rPr sz="1600" dirty="0">
                <a:latin typeface="Arial"/>
                <a:cs typeface="Arial"/>
              </a:rPr>
              <a:t>Wide”</a:t>
            </a:r>
            <a:r>
              <a:rPr sz="1600" spc="-20" dirty="0">
                <a:latin typeface="Arial"/>
                <a:cs typeface="Arial"/>
              </a:rPr>
              <a:t> </a:t>
            </a:r>
            <a:r>
              <a:rPr sz="1600" spc="-25" dirty="0">
                <a:latin typeface="Arial"/>
                <a:cs typeface="Arial"/>
              </a:rPr>
              <a:t>Web </a:t>
            </a:r>
            <a:r>
              <a:rPr sz="1600" dirty="0">
                <a:latin typeface="Arial"/>
                <a:cs typeface="Arial"/>
              </a:rPr>
              <a:t>convey</a:t>
            </a:r>
            <a:r>
              <a:rPr sz="1600" spc="-50" dirty="0">
                <a:latin typeface="Arial"/>
                <a:cs typeface="Arial"/>
              </a:rPr>
              <a:t> </a:t>
            </a:r>
            <a:r>
              <a:rPr sz="1600" dirty="0">
                <a:latin typeface="Arial"/>
                <a:cs typeface="Arial"/>
              </a:rPr>
              <a:t>the</a:t>
            </a:r>
            <a:r>
              <a:rPr sz="1600" spc="-40" dirty="0">
                <a:latin typeface="Arial"/>
                <a:cs typeface="Arial"/>
              </a:rPr>
              <a:t> </a:t>
            </a:r>
            <a:r>
              <a:rPr sz="1600" dirty="0">
                <a:latin typeface="Arial"/>
                <a:cs typeface="Arial"/>
              </a:rPr>
              <a:t>same</a:t>
            </a:r>
            <a:r>
              <a:rPr sz="1600" spc="-45" dirty="0">
                <a:latin typeface="Arial"/>
                <a:cs typeface="Arial"/>
              </a:rPr>
              <a:t> </a:t>
            </a:r>
            <a:r>
              <a:rPr sz="1600" dirty="0">
                <a:latin typeface="Arial"/>
                <a:cs typeface="Arial"/>
              </a:rPr>
              <a:t>central</a:t>
            </a:r>
            <a:r>
              <a:rPr sz="1600" spc="-40" dirty="0">
                <a:latin typeface="Arial"/>
                <a:cs typeface="Arial"/>
              </a:rPr>
              <a:t> </a:t>
            </a:r>
            <a:r>
              <a:rPr sz="1600" dirty="0">
                <a:latin typeface="Arial"/>
                <a:cs typeface="Arial"/>
              </a:rPr>
              <a:t>theme:</a:t>
            </a:r>
            <a:r>
              <a:rPr sz="1600" spc="-20" dirty="0">
                <a:latin typeface="Arial"/>
                <a:cs typeface="Arial"/>
              </a:rPr>
              <a:t> </a:t>
            </a:r>
            <a:r>
              <a:rPr sz="1600" spc="-10" dirty="0">
                <a:latin typeface="Arial"/>
                <a:cs typeface="Arial"/>
              </a:rPr>
              <a:t>online </a:t>
            </a:r>
            <a:r>
              <a:rPr sz="1600" dirty="0">
                <a:latin typeface="Arial"/>
                <a:cs typeface="Arial"/>
              </a:rPr>
              <a:t>interactive</a:t>
            </a:r>
            <a:r>
              <a:rPr sz="1600" spc="-65" dirty="0">
                <a:latin typeface="Arial"/>
                <a:cs typeface="Arial"/>
              </a:rPr>
              <a:t> </a:t>
            </a:r>
            <a:r>
              <a:rPr sz="1600" spc="-10" dirty="0">
                <a:latin typeface="Arial"/>
                <a:cs typeface="Arial"/>
              </a:rPr>
              <a:t>retailing.</a:t>
            </a:r>
            <a:endParaRPr sz="1600" dirty="0">
              <a:latin typeface="Arial"/>
              <a:cs typeface="Arial"/>
            </a:endParaRPr>
          </a:p>
        </p:txBody>
      </p:sp>
    </p:spTree>
    <p:extLst>
      <p:ext uri="{BB962C8B-B14F-4D97-AF65-F5344CB8AC3E}">
        <p14:creationId xmlns:p14="http://schemas.microsoft.com/office/powerpoint/2010/main" val="2097850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55550" y="0"/>
            <a:ext cx="5015210" cy="5143500"/>
          </a:xfrm>
          <a:prstGeom prst="rect">
            <a:avLst/>
          </a:prstGeom>
        </p:spPr>
      </p:pic>
      <p:sp>
        <p:nvSpPr>
          <p:cNvPr id="3" name="object 3"/>
          <p:cNvSpPr txBox="1"/>
          <p:nvPr/>
        </p:nvSpPr>
        <p:spPr>
          <a:xfrm>
            <a:off x="202029" y="495290"/>
            <a:ext cx="2643505" cy="4444807"/>
          </a:xfrm>
          <a:prstGeom prst="rect">
            <a:avLst/>
          </a:prstGeom>
        </p:spPr>
        <p:txBody>
          <a:bodyPr vert="horz" wrap="square" lIns="0" tIns="12700" rIns="0" bIns="0" rtlCol="0">
            <a:spAutoFit/>
          </a:bodyPr>
          <a:lstStyle/>
          <a:p>
            <a:pPr marL="12700" marR="5080">
              <a:lnSpc>
                <a:spcPct val="100000"/>
              </a:lnSpc>
              <a:spcBef>
                <a:spcPts val="100"/>
              </a:spcBef>
            </a:pPr>
            <a:r>
              <a:rPr sz="3600" spc="-10" dirty="0">
                <a:solidFill>
                  <a:srgbClr val="006666"/>
                </a:solidFill>
                <a:latin typeface="Arial"/>
                <a:cs typeface="Arial"/>
              </a:rPr>
              <a:t>Global Consumers’ </a:t>
            </a:r>
            <a:r>
              <a:rPr sz="3600" dirty="0">
                <a:solidFill>
                  <a:srgbClr val="006666"/>
                </a:solidFill>
                <a:latin typeface="Arial"/>
                <a:cs typeface="Arial"/>
              </a:rPr>
              <a:t>Online</a:t>
            </a:r>
            <a:r>
              <a:rPr sz="3600" spc="-10" dirty="0">
                <a:solidFill>
                  <a:srgbClr val="006666"/>
                </a:solidFill>
                <a:latin typeface="Arial"/>
                <a:cs typeface="Arial"/>
              </a:rPr>
              <a:t> Retail Purchase Intent (Selected Product Categories)</a:t>
            </a:r>
            <a:endParaRPr sz="3600" dirty="0">
              <a:latin typeface="Arial"/>
              <a:cs typeface="Arial"/>
            </a:endParaRPr>
          </a:p>
        </p:txBody>
      </p:sp>
    </p:spTree>
    <p:extLst>
      <p:ext uri="{BB962C8B-B14F-4D97-AF65-F5344CB8AC3E}">
        <p14:creationId xmlns:p14="http://schemas.microsoft.com/office/powerpoint/2010/main" val="353261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1006" y="561822"/>
            <a:ext cx="8160990" cy="4472516"/>
          </a:xfrm>
          <a:prstGeom prst="rect">
            <a:avLst/>
          </a:prstGeom>
        </p:spPr>
      </p:pic>
      <p:sp>
        <p:nvSpPr>
          <p:cNvPr id="3" name="object 3"/>
          <p:cNvSpPr txBox="1">
            <a:spLocks/>
          </p:cNvSpPr>
          <p:nvPr/>
        </p:nvSpPr>
        <p:spPr>
          <a:xfrm>
            <a:off x="532891" y="96723"/>
            <a:ext cx="8079105" cy="320601"/>
          </a:xfrm>
          <a:prstGeom prst="rect">
            <a:avLst/>
          </a:prstGeom>
        </p:spPr>
        <p:txBody>
          <a:bodyPr vert="horz" wrap="square" lIns="0" tIns="1270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91664" marR="5080" indent="-1879600" algn="ctr">
              <a:spcBef>
                <a:spcPts val="100"/>
              </a:spcBef>
            </a:pPr>
            <a:r>
              <a:rPr lang="en-US" sz="2000" b="1" dirty="0">
                <a:solidFill>
                  <a:schemeClr val="accent1">
                    <a:lumMod val="75000"/>
                  </a:schemeClr>
                </a:solidFill>
              </a:rPr>
              <a:t>Five</a:t>
            </a:r>
            <a:r>
              <a:rPr lang="en-US" sz="2000" b="1" spc="-10" dirty="0">
                <a:solidFill>
                  <a:schemeClr val="accent1">
                    <a:lumMod val="75000"/>
                  </a:schemeClr>
                </a:solidFill>
              </a:rPr>
              <a:t> </a:t>
            </a:r>
            <a:r>
              <a:rPr lang="en-US" sz="2000" b="1" dirty="0">
                <a:solidFill>
                  <a:schemeClr val="accent1">
                    <a:lumMod val="75000"/>
                  </a:schemeClr>
                </a:solidFill>
              </a:rPr>
              <a:t>Stages</a:t>
            </a:r>
            <a:r>
              <a:rPr lang="en-US" sz="2000" b="1" spc="-15" dirty="0">
                <a:solidFill>
                  <a:schemeClr val="accent1">
                    <a:lumMod val="75000"/>
                  </a:schemeClr>
                </a:solidFill>
              </a:rPr>
              <a:t> </a:t>
            </a:r>
            <a:r>
              <a:rPr lang="en-US" sz="2000" b="1" dirty="0">
                <a:solidFill>
                  <a:schemeClr val="accent1">
                    <a:lumMod val="75000"/>
                  </a:schemeClr>
                </a:solidFill>
              </a:rPr>
              <a:t>of</a:t>
            </a:r>
            <a:r>
              <a:rPr lang="en-US" sz="2000" b="1" spc="-10" dirty="0">
                <a:solidFill>
                  <a:schemeClr val="accent1">
                    <a:lumMod val="75000"/>
                  </a:schemeClr>
                </a:solidFill>
              </a:rPr>
              <a:t> </a:t>
            </a:r>
            <a:r>
              <a:rPr lang="en-US" sz="2000" b="1" dirty="0">
                <a:solidFill>
                  <a:schemeClr val="accent1">
                    <a:lumMod val="75000"/>
                  </a:schemeClr>
                </a:solidFill>
              </a:rPr>
              <a:t>Developing</a:t>
            </a:r>
            <a:r>
              <a:rPr lang="en-US" sz="2000" b="1" spc="-25" dirty="0">
                <a:solidFill>
                  <a:schemeClr val="accent1">
                    <a:lumMod val="75000"/>
                  </a:schemeClr>
                </a:solidFill>
              </a:rPr>
              <a:t> </a:t>
            </a:r>
            <a:r>
              <a:rPr lang="en-US" sz="2000" b="1" spc="-50" dirty="0">
                <a:solidFill>
                  <a:schemeClr val="accent1">
                    <a:lumMod val="75000"/>
                  </a:schemeClr>
                </a:solidFill>
              </a:rPr>
              <a:t>a </a:t>
            </a:r>
            <a:r>
              <a:rPr lang="en-US" sz="2000" b="1" dirty="0">
                <a:solidFill>
                  <a:schemeClr val="accent1">
                    <a:lumMod val="75000"/>
                  </a:schemeClr>
                </a:solidFill>
              </a:rPr>
              <a:t>Retail</a:t>
            </a:r>
            <a:r>
              <a:rPr lang="en-US" sz="2000" b="1" spc="-70" dirty="0">
                <a:solidFill>
                  <a:schemeClr val="accent1">
                    <a:lumMod val="75000"/>
                  </a:schemeClr>
                </a:solidFill>
              </a:rPr>
              <a:t> </a:t>
            </a:r>
            <a:r>
              <a:rPr lang="en-US" sz="2000" b="1" dirty="0">
                <a:solidFill>
                  <a:schemeClr val="accent1">
                    <a:lumMod val="75000"/>
                  </a:schemeClr>
                </a:solidFill>
              </a:rPr>
              <a:t>Web</a:t>
            </a:r>
            <a:r>
              <a:rPr lang="en-US" sz="2000" b="1" spc="-45" dirty="0">
                <a:solidFill>
                  <a:schemeClr val="accent1">
                    <a:lumMod val="75000"/>
                  </a:schemeClr>
                </a:solidFill>
              </a:rPr>
              <a:t> </a:t>
            </a:r>
            <a:r>
              <a:rPr lang="en-US" sz="2000" b="1" spc="-10" dirty="0">
                <a:solidFill>
                  <a:schemeClr val="accent1">
                    <a:lumMod val="75000"/>
                  </a:schemeClr>
                </a:solidFill>
              </a:rPr>
              <a:t>Presence</a:t>
            </a:r>
            <a:endParaRPr lang="en-US" sz="2000" b="1" dirty="0">
              <a:solidFill>
                <a:schemeClr val="accent1">
                  <a:lumMod val="75000"/>
                </a:schemeClr>
              </a:solidFill>
            </a:endParaRPr>
          </a:p>
        </p:txBody>
      </p:sp>
    </p:spTree>
    <p:extLst>
      <p:ext uri="{BB962C8B-B14F-4D97-AF65-F5344CB8AC3E}">
        <p14:creationId xmlns:p14="http://schemas.microsoft.com/office/powerpoint/2010/main" val="1121762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151" y="858227"/>
            <a:ext cx="2005330" cy="2782813"/>
          </a:xfrm>
          <a:prstGeom prst="rect">
            <a:avLst/>
          </a:prstGeom>
        </p:spPr>
        <p:txBody>
          <a:bodyPr vert="horz" wrap="square" lIns="0" tIns="12700" rIns="0" bIns="0" rtlCol="0">
            <a:spAutoFit/>
          </a:bodyPr>
          <a:lstStyle/>
          <a:p>
            <a:pPr marL="12700" marR="5080" algn="ctr">
              <a:lnSpc>
                <a:spcPct val="100000"/>
              </a:lnSpc>
              <a:spcBef>
                <a:spcPts val="100"/>
              </a:spcBef>
            </a:pPr>
            <a:r>
              <a:rPr sz="3600" spc="-10" dirty="0">
                <a:solidFill>
                  <a:srgbClr val="006666"/>
                </a:solidFill>
                <a:latin typeface="Calibri"/>
                <a:cs typeface="Calibri"/>
              </a:rPr>
              <a:t>Checklist </a:t>
            </a:r>
            <a:r>
              <a:rPr sz="3600" dirty="0">
                <a:solidFill>
                  <a:srgbClr val="006666"/>
                </a:solidFill>
                <a:latin typeface="Calibri"/>
                <a:cs typeface="Calibri"/>
              </a:rPr>
              <a:t>of</a:t>
            </a:r>
            <a:r>
              <a:rPr sz="3600" spc="-10" dirty="0">
                <a:solidFill>
                  <a:srgbClr val="006666"/>
                </a:solidFill>
                <a:latin typeface="Calibri"/>
                <a:cs typeface="Calibri"/>
              </a:rPr>
              <a:t> Retailer Decisions </a:t>
            </a:r>
            <a:r>
              <a:rPr sz="3600" dirty="0">
                <a:solidFill>
                  <a:srgbClr val="006666"/>
                </a:solidFill>
                <a:latin typeface="Calibri"/>
                <a:cs typeface="Calibri"/>
              </a:rPr>
              <a:t>for</a:t>
            </a:r>
            <a:r>
              <a:rPr sz="3600" spc="-80" dirty="0">
                <a:solidFill>
                  <a:srgbClr val="006666"/>
                </a:solidFill>
                <a:latin typeface="Calibri"/>
                <a:cs typeface="Calibri"/>
              </a:rPr>
              <a:t> </a:t>
            </a:r>
            <a:r>
              <a:rPr sz="3600" spc="-25" dirty="0">
                <a:solidFill>
                  <a:srgbClr val="006666"/>
                </a:solidFill>
                <a:latin typeface="Calibri"/>
                <a:cs typeface="Calibri"/>
              </a:rPr>
              <a:t>the Web</a:t>
            </a:r>
            <a:endParaRPr sz="3600" dirty="0">
              <a:latin typeface="Calibri"/>
              <a:cs typeface="Calibri"/>
            </a:endParaRPr>
          </a:p>
        </p:txBody>
      </p:sp>
      <p:pic>
        <p:nvPicPr>
          <p:cNvPr id="3" name="object 3"/>
          <p:cNvPicPr/>
          <p:nvPr/>
        </p:nvPicPr>
        <p:blipFill>
          <a:blip r:embed="rId2" cstate="print"/>
          <a:stretch>
            <a:fillRect/>
          </a:stretch>
        </p:blipFill>
        <p:spPr>
          <a:xfrm>
            <a:off x="2438400" y="0"/>
            <a:ext cx="6705600" cy="4991100"/>
          </a:xfrm>
          <a:prstGeom prst="rect">
            <a:avLst/>
          </a:prstGeom>
        </p:spPr>
      </p:pic>
    </p:spTree>
    <p:extLst>
      <p:ext uri="{BB962C8B-B14F-4D97-AF65-F5344CB8AC3E}">
        <p14:creationId xmlns:p14="http://schemas.microsoft.com/office/powerpoint/2010/main" val="460900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911308" y="281205"/>
            <a:ext cx="3383279" cy="566181"/>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Bef>
                <a:spcPts val="95"/>
              </a:spcBef>
            </a:pPr>
            <a:r>
              <a:rPr lang="en-US" sz="3600" b="1" dirty="0"/>
              <a:t>Web</a:t>
            </a:r>
            <a:r>
              <a:rPr lang="en-US" sz="3600" b="1" spc="-90" dirty="0"/>
              <a:t> </a:t>
            </a:r>
            <a:r>
              <a:rPr lang="en-US" sz="3600" b="1" spc="-10" dirty="0"/>
              <a:t>Strengths</a:t>
            </a:r>
          </a:p>
        </p:txBody>
      </p:sp>
      <p:sp>
        <p:nvSpPr>
          <p:cNvPr id="3" name="object 3"/>
          <p:cNvSpPr txBox="1"/>
          <p:nvPr/>
        </p:nvSpPr>
        <p:spPr>
          <a:xfrm>
            <a:off x="1287930" y="1865352"/>
            <a:ext cx="3246755" cy="1793440"/>
          </a:xfrm>
          <a:prstGeom prst="rect">
            <a:avLst/>
          </a:prstGeom>
        </p:spPr>
        <p:txBody>
          <a:bodyPr vert="horz" wrap="square" lIns="0" tIns="109855" rIns="0" bIns="0" rtlCol="0">
            <a:spAutoFit/>
          </a:bodyPr>
          <a:lstStyle/>
          <a:p>
            <a:pPr marL="299085" indent="-287020">
              <a:lnSpc>
                <a:spcPct val="100000"/>
              </a:lnSpc>
              <a:spcBef>
                <a:spcPts val="865"/>
              </a:spcBef>
              <a:buClr>
                <a:srgbClr val="990033"/>
              </a:buClr>
              <a:buSzPct val="70312"/>
              <a:buFont typeface="Wingdings"/>
              <a:buChar char=""/>
              <a:tabLst>
                <a:tab pos="299720" algn="l"/>
              </a:tabLst>
            </a:pPr>
            <a:r>
              <a:rPr sz="2400" spc="-10" dirty="0">
                <a:latin typeface="Arial"/>
                <a:cs typeface="Arial"/>
              </a:rPr>
              <a:t>information</a:t>
            </a:r>
            <a:endParaRPr sz="2400" dirty="0">
              <a:latin typeface="Arial"/>
              <a:cs typeface="Arial"/>
            </a:endParaRPr>
          </a:p>
          <a:p>
            <a:pPr marL="299085" indent="-287020">
              <a:lnSpc>
                <a:spcPct val="100000"/>
              </a:lnSpc>
              <a:spcBef>
                <a:spcPts val="770"/>
              </a:spcBef>
              <a:buClr>
                <a:srgbClr val="990033"/>
              </a:buClr>
              <a:buSzPct val="70312"/>
              <a:buFont typeface="Wingdings"/>
              <a:buChar char=""/>
              <a:tabLst>
                <a:tab pos="299720" algn="l"/>
              </a:tabLst>
            </a:pPr>
            <a:r>
              <a:rPr sz="2400" spc="-10" dirty="0">
                <a:latin typeface="Arial"/>
                <a:cs typeface="Arial"/>
              </a:rPr>
              <a:t>entertainment</a:t>
            </a:r>
            <a:endParaRPr sz="2400" dirty="0">
              <a:latin typeface="Arial"/>
              <a:cs typeface="Arial"/>
            </a:endParaRPr>
          </a:p>
          <a:p>
            <a:pPr marL="299085" marR="5080" indent="-287020">
              <a:lnSpc>
                <a:spcPct val="100000"/>
              </a:lnSpc>
              <a:spcBef>
                <a:spcPts val="765"/>
              </a:spcBef>
              <a:buClr>
                <a:srgbClr val="990033"/>
              </a:buClr>
              <a:buSzPct val="70312"/>
              <a:buFont typeface="Wingdings"/>
              <a:buChar char=""/>
              <a:tabLst>
                <a:tab pos="299720" algn="l"/>
              </a:tabLst>
            </a:pPr>
            <a:r>
              <a:rPr sz="2400" spc="-10" dirty="0">
                <a:latin typeface="Arial"/>
                <a:cs typeface="Arial"/>
              </a:rPr>
              <a:t>interactive communications</a:t>
            </a:r>
            <a:endParaRPr sz="2400" dirty="0">
              <a:latin typeface="Arial"/>
              <a:cs typeface="Arial"/>
            </a:endParaRPr>
          </a:p>
        </p:txBody>
      </p:sp>
      <p:sp>
        <p:nvSpPr>
          <p:cNvPr id="4" name="object 4"/>
          <p:cNvSpPr txBox="1"/>
          <p:nvPr/>
        </p:nvSpPr>
        <p:spPr>
          <a:xfrm>
            <a:off x="1168105" y="888292"/>
            <a:ext cx="6438265" cy="936154"/>
          </a:xfrm>
          <a:prstGeom prst="rect">
            <a:avLst/>
          </a:prstGeom>
        </p:spPr>
        <p:txBody>
          <a:bodyPr vert="horz" wrap="square" lIns="0" tIns="12700" rIns="0" bIns="0" rtlCol="0">
            <a:spAutoFit/>
          </a:bodyPr>
          <a:lstStyle/>
          <a:p>
            <a:pPr marL="356870" indent="-344805">
              <a:lnSpc>
                <a:spcPct val="100000"/>
              </a:lnSpc>
              <a:spcBef>
                <a:spcPts val="100"/>
              </a:spcBef>
              <a:buClr>
                <a:srgbClr val="006666"/>
              </a:buClr>
              <a:buSzPct val="200000"/>
              <a:buFont typeface="Arial"/>
              <a:buChar char="•"/>
              <a:tabLst>
                <a:tab pos="357505" algn="l"/>
                <a:tab pos="3975100" algn="l"/>
              </a:tabLst>
            </a:pPr>
            <a:r>
              <a:rPr sz="2800" b="1" dirty="0">
                <a:latin typeface="Arial"/>
                <a:cs typeface="Arial"/>
              </a:rPr>
              <a:t>Using</a:t>
            </a:r>
            <a:r>
              <a:rPr sz="2800" b="1" spc="-80" dirty="0">
                <a:latin typeface="Arial"/>
                <a:cs typeface="Arial"/>
              </a:rPr>
              <a:t> </a:t>
            </a:r>
            <a:r>
              <a:rPr sz="2800" b="1" dirty="0">
                <a:latin typeface="Arial"/>
                <a:cs typeface="Arial"/>
              </a:rPr>
              <a:t>the</a:t>
            </a:r>
            <a:r>
              <a:rPr sz="2800" b="1" spc="-75" dirty="0">
                <a:latin typeface="Arial"/>
                <a:cs typeface="Arial"/>
              </a:rPr>
              <a:t> </a:t>
            </a:r>
            <a:r>
              <a:rPr sz="2800" b="1" spc="-25" dirty="0">
                <a:latin typeface="Arial"/>
                <a:cs typeface="Arial"/>
              </a:rPr>
              <a:t>Web</a:t>
            </a:r>
            <a:r>
              <a:rPr sz="2800" b="1" dirty="0">
                <a:latin typeface="Arial"/>
                <a:cs typeface="Arial"/>
              </a:rPr>
              <a:t>	</a:t>
            </a:r>
            <a:r>
              <a:rPr sz="6000" spc="-10" dirty="0">
                <a:solidFill>
                  <a:srgbClr val="006666"/>
                </a:solidFill>
                <a:latin typeface="Arial"/>
                <a:cs typeface="Arial"/>
              </a:rPr>
              <a:t>•</a:t>
            </a:r>
            <a:r>
              <a:rPr sz="2800" b="1" spc="-10" dirty="0">
                <a:latin typeface="Arial"/>
                <a:cs typeface="Arial"/>
              </a:rPr>
              <a:t>Shopping</a:t>
            </a:r>
            <a:endParaRPr sz="2800" dirty="0">
              <a:latin typeface="Arial"/>
              <a:cs typeface="Arial"/>
            </a:endParaRPr>
          </a:p>
        </p:txBody>
      </p:sp>
      <p:sp>
        <p:nvSpPr>
          <p:cNvPr id="5" name="object 5"/>
          <p:cNvSpPr txBox="1"/>
          <p:nvPr/>
        </p:nvSpPr>
        <p:spPr>
          <a:xfrm>
            <a:off x="5321401" y="1636903"/>
            <a:ext cx="2707005" cy="2441694"/>
          </a:xfrm>
          <a:prstGeom prst="rect">
            <a:avLst/>
          </a:prstGeom>
        </p:spPr>
        <p:txBody>
          <a:bodyPr vert="horz" wrap="square" lIns="0" tIns="121920" rIns="0" bIns="0" rtlCol="0">
            <a:spAutoFit/>
          </a:bodyPr>
          <a:lstStyle/>
          <a:p>
            <a:pPr marL="12700">
              <a:lnSpc>
                <a:spcPct val="100000"/>
              </a:lnSpc>
              <a:spcBef>
                <a:spcPts val="960"/>
              </a:spcBef>
            </a:pPr>
            <a:r>
              <a:rPr sz="2800" b="1" spc="-10" dirty="0">
                <a:latin typeface="Arial"/>
                <a:cs typeface="Arial"/>
              </a:rPr>
              <a:t>Online</a:t>
            </a:r>
            <a:endParaRPr sz="2800" dirty="0">
              <a:latin typeface="Arial"/>
              <a:cs typeface="Arial"/>
            </a:endParaRPr>
          </a:p>
          <a:p>
            <a:pPr marL="411480" indent="-287020">
              <a:lnSpc>
                <a:spcPct val="100000"/>
              </a:lnSpc>
              <a:spcBef>
                <a:spcPts val="775"/>
              </a:spcBef>
              <a:buClr>
                <a:srgbClr val="990033"/>
              </a:buClr>
              <a:buSzPct val="70312"/>
              <a:buFont typeface="Wingdings"/>
              <a:buChar char=""/>
              <a:tabLst>
                <a:tab pos="412115" algn="l"/>
              </a:tabLst>
            </a:pPr>
            <a:r>
              <a:rPr sz="2400" spc="-10" dirty="0">
                <a:latin typeface="Arial"/>
                <a:cs typeface="Arial"/>
              </a:rPr>
              <a:t>selection</a:t>
            </a:r>
            <a:endParaRPr sz="2400" dirty="0">
              <a:latin typeface="Arial"/>
              <a:cs typeface="Arial"/>
            </a:endParaRPr>
          </a:p>
          <a:p>
            <a:pPr marL="411480" indent="-287020">
              <a:lnSpc>
                <a:spcPct val="100000"/>
              </a:lnSpc>
              <a:spcBef>
                <a:spcPts val="765"/>
              </a:spcBef>
              <a:buClr>
                <a:srgbClr val="990033"/>
              </a:buClr>
              <a:buSzPct val="70312"/>
              <a:buFont typeface="Wingdings"/>
              <a:buChar char=""/>
              <a:tabLst>
                <a:tab pos="412115" algn="l"/>
              </a:tabLst>
            </a:pPr>
            <a:r>
              <a:rPr sz="2400" spc="-10" dirty="0">
                <a:latin typeface="Arial"/>
                <a:cs typeface="Arial"/>
              </a:rPr>
              <a:t>prices</a:t>
            </a:r>
            <a:endParaRPr sz="2400" dirty="0">
              <a:latin typeface="Arial"/>
              <a:cs typeface="Arial"/>
            </a:endParaRPr>
          </a:p>
          <a:p>
            <a:pPr marL="411480" indent="-287020">
              <a:lnSpc>
                <a:spcPct val="100000"/>
              </a:lnSpc>
              <a:spcBef>
                <a:spcPts val="770"/>
              </a:spcBef>
              <a:buClr>
                <a:srgbClr val="990033"/>
              </a:buClr>
              <a:buSzPct val="70312"/>
              <a:buFont typeface="Wingdings"/>
              <a:buChar char=""/>
              <a:tabLst>
                <a:tab pos="412115" algn="l"/>
              </a:tabLst>
            </a:pPr>
            <a:r>
              <a:rPr sz="2400" spc="-10" dirty="0">
                <a:latin typeface="Arial"/>
                <a:cs typeface="Arial"/>
              </a:rPr>
              <a:t>convenience</a:t>
            </a:r>
            <a:endParaRPr sz="2400" dirty="0">
              <a:latin typeface="Arial"/>
              <a:cs typeface="Arial"/>
            </a:endParaRPr>
          </a:p>
          <a:p>
            <a:pPr marL="411480" indent="-287020">
              <a:lnSpc>
                <a:spcPct val="100000"/>
              </a:lnSpc>
              <a:spcBef>
                <a:spcPts val="770"/>
              </a:spcBef>
              <a:buClr>
                <a:srgbClr val="990033"/>
              </a:buClr>
              <a:buSzPct val="70312"/>
              <a:buFont typeface="Wingdings"/>
              <a:buChar char=""/>
              <a:tabLst>
                <a:tab pos="412115" algn="l"/>
              </a:tabLst>
            </a:pPr>
            <a:r>
              <a:rPr sz="2400" spc="-25" dirty="0">
                <a:latin typeface="Arial"/>
                <a:cs typeface="Arial"/>
              </a:rPr>
              <a:t>fun</a:t>
            </a:r>
            <a:endParaRPr sz="2400" dirty="0">
              <a:latin typeface="Arial"/>
              <a:cs typeface="Arial"/>
            </a:endParaRPr>
          </a:p>
        </p:txBody>
      </p:sp>
    </p:spTree>
    <p:extLst>
      <p:ext uri="{BB962C8B-B14F-4D97-AF65-F5344CB8AC3E}">
        <p14:creationId xmlns:p14="http://schemas.microsoft.com/office/powerpoint/2010/main" val="2544352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298194" y="178464"/>
            <a:ext cx="6743065"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800" b="1" dirty="0">
                <a:solidFill>
                  <a:schemeClr val="accent1">
                    <a:lumMod val="75000"/>
                  </a:schemeClr>
                </a:solidFill>
              </a:rPr>
              <a:t>Reasons</a:t>
            </a:r>
            <a:r>
              <a:rPr lang="en-US" sz="1800" b="1" spc="-85" dirty="0">
                <a:solidFill>
                  <a:schemeClr val="accent1">
                    <a:lumMod val="75000"/>
                  </a:schemeClr>
                </a:solidFill>
              </a:rPr>
              <a:t> </a:t>
            </a:r>
            <a:r>
              <a:rPr lang="en-US" sz="1800" b="1" dirty="0">
                <a:solidFill>
                  <a:schemeClr val="accent1">
                    <a:lumMod val="75000"/>
                  </a:schemeClr>
                </a:solidFill>
              </a:rPr>
              <a:t>NOT</a:t>
            </a:r>
            <a:r>
              <a:rPr lang="en-US" sz="1800" b="1" spc="-95" dirty="0">
                <a:solidFill>
                  <a:schemeClr val="accent1">
                    <a:lumMod val="75000"/>
                  </a:schemeClr>
                </a:solidFill>
              </a:rPr>
              <a:t> </a:t>
            </a:r>
            <a:r>
              <a:rPr lang="en-US" sz="1800" b="1" dirty="0">
                <a:solidFill>
                  <a:schemeClr val="accent1">
                    <a:lumMod val="75000"/>
                  </a:schemeClr>
                </a:solidFill>
              </a:rPr>
              <a:t>to</a:t>
            </a:r>
            <a:r>
              <a:rPr lang="en-US" sz="1800" b="1" spc="-85" dirty="0">
                <a:solidFill>
                  <a:schemeClr val="accent1">
                    <a:lumMod val="75000"/>
                  </a:schemeClr>
                </a:solidFill>
              </a:rPr>
              <a:t> </a:t>
            </a:r>
            <a:r>
              <a:rPr lang="en-US" sz="1800" b="1" dirty="0">
                <a:solidFill>
                  <a:schemeClr val="accent1">
                    <a:lumMod val="75000"/>
                  </a:schemeClr>
                </a:solidFill>
              </a:rPr>
              <a:t>Shop</a:t>
            </a:r>
            <a:r>
              <a:rPr lang="en-US" sz="1800" b="1" spc="-95" dirty="0">
                <a:solidFill>
                  <a:schemeClr val="accent1">
                    <a:lumMod val="75000"/>
                  </a:schemeClr>
                </a:solidFill>
              </a:rPr>
              <a:t> </a:t>
            </a:r>
            <a:r>
              <a:rPr lang="en-US" sz="1800" b="1" spc="-10" dirty="0">
                <a:solidFill>
                  <a:schemeClr val="accent1">
                    <a:lumMod val="75000"/>
                  </a:schemeClr>
                </a:solidFill>
              </a:rPr>
              <a:t>Online</a:t>
            </a:r>
          </a:p>
        </p:txBody>
      </p:sp>
      <p:sp>
        <p:nvSpPr>
          <p:cNvPr id="3" name="object 3"/>
          <p:cNvSpPr txBox="1"/>
          <p:nvPr/>
        </p:nvSpPr>
        <p:spPr>
          <a:xfrm>
            <a:off x="907776" y="467646"/>
            <a:ext cx="6923405" cy="1817164"/>
          </a:xfrm>
          <a:prstGeom prst="rect">
            <a:avLst/>
          </a:prstGeom>
        </p:spPr>
        <p:txBody>
          <a:bodyPr vert="horz" wrap="square" lIns="0" tIns="123190" rIns="0" bIns="0" rtlCol="0">
            <a:spAutoFit/>
          </a:bodyPr>
          <a:lstStyle/>
          <a:p>
            <a:pPr marL="355600" indent="-342900">
              <a:lnSpc>
                <a:spcPct val="100000"/>
              </a:lnSpc>
              <a:spcBef>
                <a:spcPts val="970"/>
              </a:spcBef>
              <a:buClr>
                <a:srgbClr val="990033"/>
              </a:buClr>
              <a:buSzPct val="69444"/>
              <a:buChar char="•"/>
              <a:tabLst>
                <a:tab pos="354965" algn="l"/>
                <a:tab pos="355600" algn="l"/>
              </a:tabLst>
            </a:pPr>
            <a:r>
              <a:rPr sz="1600" dirty="0">
                <a:latin typeface="Arial"/>
                <a:cs typeface="Arial"/>
              </a:rPr>
              <a:t>Lack</a:t>
            </a:r>
            <a:r>
              <a:rPr sz="1600" spc="-5" dirty="0">
                <a:latin typeface="Arial"/>
                <a:cs typeface="Arial"/>
              </a:rPr>
              <a:t> </a:t>
            </a:r>
            <a:r>
              <a:rPr sz="1600" dirty="0">
                <a:latin typeface="Arial"/>
                <a:cs typeface="Arial"/>
              </a:rPr>
              <a:t>of</a:t>
            </a:r>
            <a:r>
              <a:rPr sz="1600" spc="-15" dirty="0">
                <a:latin typeface="Arial"/>
                <a:cs typeface="Arial"/>
              </a:rPr>
              <a:t> </a:t>
            </a:r>
            <a:r>
              <a:rPr sz="1600" spc="-10" dirty="0">
                <a:latin typeface="Arial"/>
                <a:cs typeface="Arial"/>
              </a:rPr>
              <a:t>trust</a:t>
            </a:r>
            <a:endParaRPr sz="1600" dirty="0">
              <a:latin typeface="Arial"/>
              <a:cs typeface="Arial"/>
            </a:endParaRPr>
          </a:p>
          <a:p>
            <a:pPr marL="355600" indent="-342900">
              <a:lnSpc>
                <a:spcPct val="100000"/>
              </a:lnSpc>
              <a:spcBef>
                <a:spcPts val="865"/>
              </a:spcBef>
              <a:buClr>
                <a:srgbClr val="990033"/>
              </a:buClr>
              <a:buSzPct val="69444"/>
              <a:buChar char="•"/>
              <a:tabLst>
                <a:tab pos="354965" algn="l"/>
                <a:tab pos="355600" algn="l"/>
              </a:tabLst>
            </a:pPr>
            <a:r>
              <a:rPr sz="1600" spc="-20" dirty="0">
                <a:latin typeface="Arial"/>
                <a:cs typeface="Arial"/>
              </a:rPr>
              <a:t>Fear</a:t>
            </a:r>
            <a:endParaRPr sz="1600" dirty="0">
              <a:latin typeface="Arial"/>
              <a:cs typeface="Arial"/>
            </a:endParaRPr>
          </a:p>
          <a:p>
            <a:pPr marL="355600" marR="972185" indent="-342900">
              <a:lnSpc>
                <a:spcPct val="100000"/>
              </a:lnSpc>
              <a:spcBef>
                <a:spcPts val="865"/>
              </a:spcBef>
              <a:buClr>
                <a:srgbClr val="990033"/>
              </a:buClr>
              <a:buSzPct val="69444"/>
              <a:buChar char="•"/>
              <a:tabLst>
                <a:tab pos="354965" algn="l"/>
                <a:tab pos="355600" algn="l"/>
              </a:tabLst>
            </a:pPr>
            <a:r>
              <a:rPr sz="1600" dirty="0">
                <a:latin typeface="Arial"/>
                <a:cs typeface="Arial"/>
              </a:rPr>
              <a:t>Lack</a:t>
            </a:r>
            <a:r>
              <a:rPr sz="1600" spc="-5" dirty="0">
                <a:latin typeface="Arial"/>
                <a:cs typeface="Arial"/>
              </a:rPr>
              <a:t> </a:t>
            </a:r>
            <a:r>
              <a:rPr sz="1600" dirty="0">
                <a:latin typeface="Arial"/>
                <a:cs typeface="Arial"/>
              </a:rPr>
              <a:t>of</a:t>
            </a:r>
            <a:r>
              <a:rPr sz="1600" spc="-5" dirty="0">
                <a:latin typeface="Arial"/>
                <a:cs typeface="Arial"/>
              </a:rPr>
              <a:t> </a:t>
            </a:r>
            <a:r>
              <a:rPr sz="1600" dirty="0">
                <a:latin typeface="Arial"/>
                <a:cs typeface="Arial"/>
              </a:rPr>
              <a:t>security (credit</a:t>
            </a:r>
            <a:r>
              <a:rPr sz="1600" spc="-15" dirty="0">
                <a:latin typeface="Arial"/>
                <a:cs typeface="Arial"/>
              </a:rPr>
              <a:t> </a:t>
            </a:r>
            <a:r>
              <a:rPr sz="1600" spc="-20" dirty="0">
                <a:latin typeface="Arial"/>
                <a:cs typeface="Arial"/>
              </a:rPr>
              <a:t>card </a:t>
            </a:r>
            <a:r>
              <a:rPr sz="1600" spc="-10" dirty="0">
                <a:latin typeface="Arial"/>
                <a:cs typeface="Arial"/>
              </a:rPr>
              <a:t>access)</a:t>
            </a:r>
            <a:endParaRPr sz="1600" dirty="0">
              <a:latin typeface="Arial"/>
              <a:cs typeface="Arial"/>
            </a:endParaRPr>
          </a:p>
          <a:p>
            <a:pPr marL="355600" indent="-342900">
              <a:lnSpc>
                <a:spcPct val="100000"/>
              </a:lnSpc>
              <a:spcBef>
                <a:spcPts val="865"/>
              </a:spcBef>
              <a:buClr>
                <a:srgbClr val="990033"/>
              </a:buClr>
              <a:buSzPct val="69444"/>
              <a:buChar char="•"/>
              <a:tabLst>
                <a:tab pos="354965" algn="l"/>
                <a:tab pos="355600" algn="l"/>
              </a:tabLst>
            </a:pPr>
            <a:r>
              <a:rPr sz="1600" dirty="0">
                <a:latin typeface="Arial"/>
                <a:cs typeface="Arial"/>
              </a:rPr>
              <a:t>Lack</a:t>
            </a:r>
            <a:r>
              <a:rPr sz="1600" spc="-15" dirty="0">
                <a:latin typeface="Arial"/>
                <a:cs typeface="Arial"/>
              </a:rPr>
              <a:t> </a:t>
            </a:r>
            <a:r>
              <a:rPr sz="1600" dirty="0">
                <a:latin typeface="Arial"/>
                <a:cs typeface="Arial"/>
              </a:rPr>
              <a:t>of</a:t>
            </a:r>
            <a:r>
              <a:rPr sz="1600" spc="-20" dirty="0">
                <a:latin typeface="Arial"/>
                <a:cs typeface="Arial"/>
              </a:rPr>
              <a:t> </a:t>
            </a:r>
            <a:r>
              <a:rPr sz="1600" dirty="0">
                <a:latin typeface="Arial"/>
                <a:cs typeface="Arial"/>
              </a:rPr>
              <a:t>personal</a:t>
            </a:r>
            <a:r>
              <a:rPr sz="1600" spc="-35" dirty="0">
                <a:latin typeface="Arial"/>
                <a:cs typeface="Arial"/>
              </a:rPr>
              <a:t> </a:t>
            </a:r>
            <a:r>
              <a:rPr sz="1600" spc="-10" dirty="0">
                <a:latin typeface="Arial"/>
                <a:cs typeface="Arial"/>
              </a:rPr>
              <a:t>communication</a:t>
            </a:r>
            <a:endParaRPr sz="1600" dirty="0">
              <a:latin typeface="Arial"/>
              <a:cs typeface="Arial"/>
            </a:endParaRPr>
          </a:p>
          <a:p>
            <a:pPr marL="355600" indent="-342900">
              <a:lnSpc>
                <a:spcPct val="100000"/>
              </a:lnSpc>
              <a:spcBef>
                <a:spcPts val="865"/>
              </a:spcBef>
              <a:buClr>
                <a:srgbClr val="990033"/>
              </a:buClr>
              <a:buSzPct val="69444"/>
              <a:buChar char="•"/>
              <a:tabLst>
                <a:tab pos="354965" algn="l"/>
                <a:tab pos="355600" algn="l"/>
              </a:tabLst>
            </a:pPr>
            <a:r>
              <a:rPr sz="1600" dirty="0">
                <a:latin typeface="Arial"/>
                <a:cs typeface="Arial"/>
              </a:rPr>
              <a:t>High shipping</a:t>
            </a:r>
            <a:r>
              <a:rPr sz="1600" spc="-25" dirty="0">
                <a:latin typeface="Arial"/>
                <a:cs typeface="Arial"/>
              </a:rPr>
              <a:t> </a:t>
            </a:r>
            <a:r>
              <a:rPr sz="1600" spc="-10" dirty="0">
                <a:latin typeface="Arial"/>
                <a:cs typeface="Arial"/>
              </a:rPr>
              <a:t>costs</a:t>
            </a:r>
            <a:endParaRPr sz="1600" dirty="0">
              <a:latin typeface="Arial"/>
              <a:cs typeface="Arial"/>
            </a:endParaRPr>
          </a:p>
        </p:txBody>
      </p:sp>
      <p:sp>
        <p:nvSpPr>
          <p:cNvPr id="4" name="object 6"/>
          <p:cNvSpPr txBox="1">
            <a:spLocks/>
          </p:cNvSpPr>
          <p:nvPr/>
        </p:nvSpPr>
        <p:spPr>
          <a:xfrm>
            <a:off x="2301125" y="2383867"/>
            <a:ext cx="5530056" cy="258404"/>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89610">
              <a:spcBef>
                <a:spcPts val="95"/>
              </a:spcBef>
            </a:pPr>
            <a:r>
              <a:rPr lang="en-US" sz="1600" b="1" spc="-10" dirty="0">
                <a:solidFill>
                  <a:schemeClr val="accent1">
                    <a:lumMod val="75000"/>
                  </a:schemeClr>
                </a:solidFill>
              </a:rPr>
              <a:t>Recommendations</a:t>
            </a:r>
            <a:r>
              <a:rPr lang="en-US" sz="1600" b="1" spc="-195" dirty="0">
                <a:solidFill>
                  <a:schemeClr val="accent1">
                    <a:lumMod val="75000"/>
                  </a:schemeClr>
                </a:solidFill>
              </a:rPr>
              <a:t> </a:t>
            </a:r>
            <a:r>
              <a:rPr lang="en-US" sz="1600" b="1" spc="-25" dirty="0">
                <a:solidFill>
                  <a:schemeClr val="accent1">
                    <a:lumMod val="75000"/>
                  </a:schemeClr>
                </a:solidFill>
              </a:rPr>
              <a:t>for </a:t>
            </a:r>
            <a:r>
              <a:rPr lang="en-US" sz="1600" b="1" dirty="0">
                <a:solidFill>
                  <a:schemeClr val="accent1">
                    <a:lumMod val="75000"/>
                  </a:schemeClr>
                </a:solidFill>
                <a:uFill>
                  <a:solidFill>
                    <a:srgbClr val="000000"/>
                  </a:solidFill>
                </a:uFill>
              </a:rPr>
              <a:t>Web</a:t>
            </a:r>
            <a:r>
              <a:rPr lang="en-US" sz="1600" b="1" spc="-110" dirty="0">
                <a:solidFill>
                  <a:schemeClr val="accent1">
                    <a:lumMod val="75000"/>
                  </a:schemeClr>
                </a:solidFill>
                <a:uFill>
                  <a:solidFill>
                    <a:srgbClr val="000000"/>
                  </a:solidFill>
                </a:uFill>
              </a:rPr>
              <a:t> </a:t>
            </a:r>
            <a:r>
              <a:rPr lang="en-US" sz="1600" b="1" dirty="0">
                <a:solidFill>
                  <a:schemeClr val="accent1">
                    <a:lumMod val="75000"/>
                  </a:schemeClr>
                </a:solidFill>
                <a:uFill>
                  <a:solidFill>
                    <a:srgbClr val="000000"/>
                  </a:solidFill>
                </a:uFill>
              </a:rPr>
              <a:t>Retailers</a:t>
            </a:r>
            <a:r>
              <a:rPr lang="en-US" sz="1600" b="1" spc="-110" dirty="0">
                <a:solidFill>
                  <a:schemeClr val="accent1">
                    <a:lumMod val="75000"/>
                  </a:schemeClr>
                </a:solidFill>
                <a:uFill>
                  <a:solidFill>
                    <a:srgbClr val="000000"/>
                  </a:solidFill>
                </a:uFill>
              </a:rPr>
              <a:t> </a:t>
            </a:r>
            <a:r>
              <a:rPr lang="en-US" sz="1600" b="1" spc="-50" dirty="0">
                <a:solidFill>
                  <a:schemeClr val="accent1">
                    <a:lumMod val="75000"/>
                  </a:schemeClr>
                </a:solidFill>
                <a:uFill>
                  <a:solidFill>
                    <a:srgbClr val="000000"/>
                  </a:solidFill>
                </a:uFill>
              </a:rPr>
              <a:t>I</a:t>
            </a:r>
            <a:r>
              <a:rPr lang="en-US" sz="1600" b="1" dirty="0">
                <a:solidFill>
                  <a:schemeClr val="accent1">
                    <a:lumMod val="75000"/>
                  </a:schemeClr>
                </a:solidFill>
                <a:uFill>
                  <a:solidFill>
                    <a:srgbClr val="000000"/>
                  </a:solidFill>
                </a:uFill>
              </a:rPr>
              <a:t>	</a:t>
            </a:r>
          </a:p>
        </p:txBody>
      </p:sp>
      <p:sp>
        <p:nvSpPr>
          <p:cNvPr id="5" name="object 7"/>
          <p:cNvSpPr txBox="1"/>
          <p:nvPr/>
        </p:nvSpPr>
        <p:spPr>
          <a:xfrm>
            <a:off x="907775" y="2999732"/>
            <a:ext cx="7907451" cy="1654940"/>
          </a:xfrm>
          <a:prstGeom prst="rect">
            <a:avLst/>
          </a:prstGeom>
        </p:spPr>
        <p:txBody>
          <a:bodyPr vert="horz" wrap="square" lIns="0" tIns="13335" rIns="0" bIns="0" rtlCol="0">
            <a:spAutoFit/>
          </a:bodyPr>
          <a:lstStyle/>
          <a:p>
            <a:pPr marL="356870" marR="991869" indent="-344805">
              <a:lnSpc>
                <a:spcPct val="100000"/>
              </a:lnSpc>
              <a:spcBef>
                <a:spcPts val="105"/>
              </a:spcBef>
              <a:buClr>
                <a:srgbClr val="990033"/>
              </a:buClr>
              <a:buSzPct val="70312"/>
              <a:buChar char="•"/>
              <a:tabLst>
                <a:tab pos="356870" algn="l"/>
                <a:tab pos="357505" algn="l"/>
              </a:tabLst>
            </a:pPr>
            <a:r>
              <a:rPr sz="1600" dirty="0">
                <a:latin typeface="Arial"/>
                <a:cs typeface="Arial"/>
              </a:rPr>
              <a:t>Develop</a:t>
            </a:r>
            <a:r>
              <a:rPr sz="1600" spc="-30" dirty="0">
                <a:latin typeface="Arial"/>
                <a:cs typeface="Arial"/>
              </a:rPr>
              <a:t> </a:t>
            </a:r>
            <a:r>
              <a:rPr sz="1600" dirty="0">
                <a:latin typeface="Arial"/>
                <a:cs typeface="Arial"/>
              </a:rPr>
              <a:t>or</a:t>
            </a:r>
            <a:r>
              <a:rPr sz="1600" spc="-25" dirty="0">
                <a:latin typeface="Arial"/>
                <a:cs typeface="Arial"/>
              </a:rPr>
              <a:t> </a:t>
            </a:r>
            <a:r>
              <a:rPr sz="1600" dirty="0">
                <a:latin typeface="Arial"/>
                <a:cs typeface="Arial"/>
              </a:rPr>
              <a:t>exploit</a:t>
            </a:r>
            <a:r>
              <a:rPr sz="1600" spc="-10" dirty="0">
                <a:latin typeface="Arial"/>
                <a:cs typeface="Arial"/>
              </a:rPr>
              <a:t> </a:t>
            </a:r>
            <a:r>
              <a:rPr sz="1600" dirty="0">
                <a:latin typeface="Arial"/>
                <a:cs typeface="Arial"/>
              </a:rPr>
              <a:t>a</a:t>
            </a:r>
            <a:r>
              <a:rPr sz="1600" spc="-20" dirty="0">
                <a:latin typeface="Arial"/>
                <a:cs typeface="Arial"/>
              </a:rPr>
              <a:t> </a:t>
            </a:r>
            <a:r>
              <a:rPr sz="1600" spc="-10" dirty="0">
                <a:latin typeface="Arial"/>
                <a:cs typeface="Arial"/>
              </a:rPr>
              <a:t>well-known, </a:t>
            </a:r>
            <a:r>
              <a:rPr sz="1600" dirty="0">
                <a:latin typeface="Arial"/>
                <a:cs typeface="Arial"/>
              </a:rPr>
              <a:t>trustworthy</a:t>
            </a:r>
            <a:r>
              <a:rPr sz="1600" spc="-65" dirty="0">
                <a:latin typeface="Arial"/>
                <a:cs typeface="Arial"/>
              </a:rPr>
              <a:t> </a:t>
            </a:r>
            <a:r>
              <a:rPr sz="1600" dirty="0">
                <a:latin typeface="Arial"/>
                <a:cs typeface="Arial"/>
              </a:rPr>
              <a:t>retailer</a:t>
            </a:r>
            <a:r>
              <a:rPr sz="1600" spc="-25" dirty="0">
                <a:latin typeface="Arial"/>
                <a:cs typeface="Arial"/>
              </a:rPr>
              <a:t> </a:t>
            </a:r>
            <a:r>
              <a:rPr sz="1600" spc="-20" dirty="0">
                <a:latin typeface="Arial"/>
                <a:cs typeface="Arial"/>
              </a:rPr>
              <a:t>name</a:t>
            </a:r>
            <a:endParaRPr sz="1600" dirty="0">
              <a:latin typeface="Arial"/>
              <a:cs typeface="Arial"/>
            </a:endParaRPr>
          </a:p>
          <a:p>
            <a:pPr marL="356870" marR="5080" indent="-344805">
              <a:lnSpc>
                <a:spcPct val="100000"/>
              </a:lnSpc>
              <a:spcBef>
                <a:spcPts val="770"/>
              </a:spcBef>
              <a:buClr>
                <a:srgbClr val="990033"/>
              </a:buClr>
              <a:buSzPct val="70312"/>
              <a:buChar char="•"/>
              <a:tabLst>
                <a:tab pos="356870" algn="l"/>
                <a:tab pos="357505" algn="l"/>
              </a:tabLst>
            </a:pPr>
            <a:r>
              <a:rPr sz="1600" dirty="0">
                <a:latin typeface="Arial"/>
                <a:cs typeface="Arial"/>
              </a:rPr>
              <a:t>Tailor</a:t>
            </a:r>
            <a:r>
              <a:rPr sz="1600" spc="-35" dirty="0">
                <a:latin typeface="Arial"/>
                <a:cs typeface="Arial"/>
              </a:rPr>
              <a:t> </a:t>
            </a:r>
            <a:r>
              <a:rPr sz="1600" dirty="0">
                <a:latin typeface="Arial"/>
                <a:cs typeface="Arial"/>
              </a:rPr>
              <a:t>the</a:t>
            </a:r>
            <a:r>
              <a:rPr sz="1600" spc="-55" dirty="0">
                <a:latin typeface="Arial"/>
                <a:cs typeface="Arial"/>
              </a:rPr>
              <a:t> </a:t>
            </a:r>
            <a:r>
              <a:rPr sz="1600" dirty="0">
                <a:latin typeface="Arial"/>
                <a:cs typeface="Arial"/>
              </a:rPr>
              <a:t>product</a:t>
            </a:r>
            <a:r>
              <a:rPr sz="1600" spc="-40" dirty="0">
                <a:latin typeface="Arial"/>
                <a:cs typeface="Arial"/>
              </a:rPr>
              <a:t> </a:t>
            </a:r>
            <a:r>
              <a:rPr sz="1600" dirty="0">
                <a:latin typeface="Arial"/>
                <a:cs typeface="Arial"/>
              </a:rPr>
              <a:t>assortment</a:t>
            </a:r>
            <a:r>
              <a:rPr sz="1600" spc="-75" dirty="0">
                <a:latin typeface="Arial"/>
                <a:cs typeface="Arial"/>
              </a:rPr>
              <a:t> </a:t>
            </a:r>
            <a:r>
              <a:rPr sz="1600" dirty="0">
                <a:latin typeface="Arial"/>
                <a:cs typeface="Arial"/>
              </a:rPr>
              <a:t>for</a:t>
            </a:r>
            <a:r>
              <a:rPr sz="1600" spc="-30" dirty="0">
                <a:latin typeface="Arial"/>
                <a:cs typeface="Arial"/>
              </a:rPr>
              <a:t> </a:t>
            </a:r>
            <a:r>
              <a:rPr sz="1600" spc="-25" dirty="0">
                <a:latin typeface="Arial"/>
                <a:cs typeface="Arial"/>
              </a:rPr>
              <a:t>Web </a:t>
            </a:r>
            <a:r>
              <a:rPr sz="1600" spc="-10" dirty="0">
                <a:latin typeface="Arial"/>
                <a:cs typeface="Arial"/>
              </a:rPr>
              <a:t>shoppers</a:t>
            </a:r>
            <a:endParaRPr sz="1600" dirty="0">
              <a:latin typeface="Arial"/>
              <a:cs typeface="Arial"/>
            </a:endParaRPr>
          </a:p>
          <a:p>
            <a:pPr marL="356870" marR="297815" indent="-344805">
              <a:lnSpc>
                <a:spcPct val="100000"/>
              </a:lnSpc>
              <a:spcBef>
                <a:spcPts val="770"/>
              </a:spcBef>
              <a:buClr>
                <a:srgbClr val="990033"/>
              </a:buClr>
              <a:buSzPct val="70312"/>
              <a:buChar char="•"/>
              <a:tabLst>
                <a:tab pos="356870" algn="l"/>
                <a:tab pos="357505" algn="l"/>
              </a:tabLst>
            </a:pPr>
            <a:r>
              <a:rPr sz="1600" dirty="0">
                <a:latin typeface="Arial"/>
                <a:cs typeface="Arial"/>
              </a:rPr>
              <a:t>Enable</a:t>
            </a:r>
            <a:r>
              <a:rPr sz="1600" spc="-30" dirty="0">
                <a:latin typeface="Arial"/>
                <a:cs typeface="Arial"/>
              </a:rPr>
              <a:t> </a:t>
            </a:r>
            <a:r>
              <a:rPr sz="1600" dirty="0">
                <a:latin typeface="Arial"/>
                <a:cs typeface="Arial"/>
              </a:rPr>
              <a:t>the</a:t>
            </a:r>
            <a:r>
              <a:rPr sz="1600" spc="-15" dirty="0">
                <a:latin typeface="Arial"/>
                <a:cs typeface="Arial"/>
              </a:rPr>
              <a:t> </a:t>
            </a:r>
            <a:r>
              <a:rPr sz="1600" dirty="0">
                <a:latin typeface="Arial"/>
                <a:cs typeface="Arial"/>
              </a:rPr>
              <a:t>shopper</a:t>
            </a:r>
            <a:r>
              <a:rPr sz="1600" spc="-45" dirty="0">
                <a:latin typeface="Arial"/>
                <a:cs typeface="Arial"/>
              </a:rPr>
              <a:t> </a:t>
            </a:r>
            <a:r>
              <a:rPr sz="1600" dirty="0">
                <a:latin typeface="Arial"/>
                <a:cs typeface="Arial"/>
              </a:rPr>
              <a:t>to</a:t>
            </a:r>
            <a:r>
              <a:rPr sz="1600" spc="-25" dirty="0">
                <a:latin typeface="Arial"/>
                <a:cs typeface="Arial"/>
              </a:rPr>
              <a:t> </a:t>
            </a:r>
            <a:r>
              <a:rPr sz="1600" dirty="0">
                <a:latin typeface="Arial"/>
                <a:cs typeface="Arial"/>
              </a:rPr>
              <a:t>“click”</a:t>
            </a:r>
            <a:r>
              <a:rPr sz="1600" spc="-35" dirty="0">
                <a:latin typeface="Arial"/>
                <a:cs typeface="Arial"/>
              </a:rPr>
              <a:t> </a:t>
            </a:r>
            <a:r>
              <a:rPr sz="1600" dirty="0">
                <a:latin typeface="Arial"/>
                <a:cs typeface="Arial"/>
              </a:rPr>
              <a:t>as</a:t>
            </a:r>
            <a:r>
              <a:rPr sz="1600" spc="-25" dirty="0">
                <a:latin typeface="Arial"/>
                <a:cs typeface="Arial"/>
              </a:rPr>
              <a:t> </a:t>
            </a:r>
            <a:r>
              <a:rPr sz="1600" spc="-10" dirty="0">
                <a:latin typeface="Arial"/>
                <a:cs typeface="Arial"/>
              </a:rPr>
              <a:t>little </a:t>
            </a:r>
            <a:r>
              <a:rPr sz="1600" dirty="0">
                <a:latin typeface="Arial"/>
                <a:cs typeface="Arial"/>
              </a:rPr>
              <a:t>as</a:t>
            </a:r>
            <a:r>
              <a:rPr sz="1600" spc="-10" dirty="0">
                <a:latin typeface="Arial"/>
                <a:cs typeface="Arial"/>
              </a:rPr>
              <a:t> possible-</a:t>
            </a:r>
            <a:r>
              <a:rPr sz="1600" dirty="0">
                <a:latin typeface="Arial"/>
                <a:cs typeface="Arial"/>
              </a:rPr>
              <a:t>Amazon.com</a:t>
            </a:r>
            <a:r>
              <a:rPr sz="1600" spc="-30" dirty="0">
                <a:latin typeface="Arial"/>
                <a:cs typeface="Arial"/>
              </a:rPr>
              <a:t> </a:t>
            </a:r>
            <a:r>
              <a:rPr sz="1600" spc="-10" dirty="0">
                <a:latin typeface="Arial"/>
                <a:cs typeface="Arial"/>
              </a:rPr>
              <a:t>one-click option</a:t>
            </a:r>
            <a:endParaRPr sz="1600" dirty="0">
              <a:latin typeface="Arial"/>
              <a:cs typeface="Arial"/>
            </a:endParaRPr>
          </a:p>
          <a:p>
            <a:pPr marL="356870" indent="-344805">
              <a:lnSpc>
                <a:spcPct val="100000"/>
              </a:lnSpc>
              <a:spcBef>
                <a:spcPts val="770"/>
              </a:spcBef>
              <a:buClr>
                <a:srgbClr val="990033"/>
              </a:buClr>
              <a:buSzPct val="70312"/>
              <a:buChar char="•"/>
              <a:tabLst>
                <a:tab pos="356870" algn="l"/>
                <a:tab pos="357505" algn="l"/>
              </a:tabLst>
            </a:pPr>
            <a:r>
              <a:rPr sz="1600" dirty="0">
                <a:latin typeface="Arial"/>
                <a:cs typeface="Arial"/>
              </a:rPr>
              <a:t>Provide</a:t>
            </a:r>
            <a:r>
              <a:rPr sz="1600" spc="-45" dirty="0">
                <a:latin typeface="Arial"/>
                <a:cs typeface="Arial"/>
              </a:rPr>
              <a:t> </a:t>
            </a:r>
            <a:r>
              <a:rPr sz="1600" dirty="0">
                <a:latin typeface="Arial"/>
                <a:cs typeface="Arial"/>
              </a:rPr>
              <a:t>a</a:t>
            </a:r>
            <a:r>
              <a:rPr sz="1600" spc="-5" dirty="0">
                <a:latin typeface="Arial"/>
                <a:cs typeface="Arial"/>
              </a:rPr>
              <a:t> </a:t>
            </a:r>
            <a:r>
              <a:rPr sz="1600" dirty="0">
                <a:latin typeface="Arial"/>
                <a:cs typeface="Arial"/>
              </a:rPr>
              <a:t>solid</a:t>
            </a:r>
            <a:r>
              <a:rPr sz="1600" spc="-20" dirty="0">
                <a:latin typeface="Arial"/>
                <a:cs typeface="Arial"/>
              </a:rPr>
              <a:t> </a:t>
            </a:r>
            <a:r>
              <a:rPr sz="1600" dirty="0">
                <a:latin typeface="Arial"/>
                <a:cs typeface="Arial"/>
              </a:rPr>
              <a:t>search</a:t>
            </a:r>
            <a:r>
              <a:rPr sz="1600" spc="-30" dirty="0">
                <a:latin typeface="Arial"/>
                <a:cs typeface="Arial"/>
              </a:rPr>
              <a:t> </a:t>
            </a:r>
            <a:r>
              <a:rPr sz="1600" spc="-10" dirty="0">
                <a:latin typeface="Arial"/>
                <a:cs typeface="Arial"/>
              </a:rPr>
              <a:t>engine</a:t>
            </a:r>
            <a:endParaRPr sz="1600" dirty="0">
              <a:latin typeface="Arial"/>
              <a:cs typeface="Arial"/>
            </a:endParaRPr>
          </a:p>
          <a:p>
            <a:pPr marL="356870" indent="-344805">
              <a:lnSpc>
                <a:spcPct val="100000"/>
              </a:lnSpc>
              <a:spcBef>
                <a:spcPts val="765"/>
              </a:spcBef>
              <a:buClr>
                <a:srgbClr val="990033"/>
              </a:buClr>
              <a:buSzPct val="70312"/>
              <a:buChar char="•"/>
              <a:tabLst>
                <a:tab pos="356870" algn="l"/>
                <a:tab pos="357505" algn="l"/>
              </a:tabLst>
            </a:pPr>
            <a:r>
              <a:rPr sz="1600" dirty="0">
                <a:latin typeface="Arial"/>
                <a:cs typeface="Arial"/>
              </a:rPr>
              <a:t>Use</a:t>
            </a:r>
            <a:r>
              <a:rPr sz="1600" spc="-35" dirty="0">
                <a:latin typeface="Arial"/>
                <a:cs typeface="Arial"/>
              </a:rPr>
              <a:t> </a:t>
            </a:r>
            <a:r>
              <a:rPr sz="1600" dirty="0">
                <a:latin typeface="Arial"/>
                <a:cs typeface="Arial"/>
              </a:rPr>
              <a:t>customer</a:t>
            </a:r>
            <a:r>
              <a:rPr sz="1600" spc="-30" dirty="0">
                <a:latin typeface="Arial"/>
                <a:cs typeface="Arial"/>
              </a:rPr>
              <a:t> </a:t>
            </a:r>
            <a:r>
              <a:rPr sz="1600" spc="-10" dirty="0">
                <a:latin typeface="Arial"/>
                <a:cs typeface="Arial"/>
              </a:rPr>
              <a:t>information</a:t>
            </a:r>
            <a:endParaRPr sz="1600" dirty="0">
              <a:latin typeface="Arial"/>
              <a:cs typeface="Arial"/>
            </a:endParaRPr>
          </a:p>
        </p:txBody>
      </p:sp>
    </p:spTree>
    <p:extLst>
      <p:ext uri="{BB962C8B-B14F-4D97-AF65-F5344CB8AC3E}">
        <p14:creationId xmlns:p14="http://schemas.microsoft.com/office/powerpoint/2010/main" val="3888327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a:spLocks/>
          </p:cNvSpPr>
          <p:nvPr/>
        </p:nvSpPr>
        <p:spPr>
          <a:xfrm>
            <a:off x="1533828" y="141947"/>
            <a:ext cx="7340600" cy="289182"/>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680085" algn="ctr">
              <a:spcBef>
                <a:spcPts val="95"/>
              </a:spcBef>
            </a:pPr>
            <a:r>
              <a:rPr lang="en-US" sz="1800" b="1" spc="-10" dirty="0"/>
              <a:t>Recommendations</a:t>
            </a:r>
            <a:r>
              <a:rPr lang="en-US" sz="1800" b="1" spc="-195" dirty="0"/>
              <a:t> </a:t>
            </a:r>
            <a:r>
              <a:rPr lang="en-US" sz="1800" b="1" spc="-25" dirty="0"/>
              <a:t>for </a:t>
            </a:r>
            <a:r>
              <a:rPr lang="en-US" sz="1800" b="1" dirty="0">
                <a:uFill>
                  <a:solidFill>
                    <a:srgbClr val="000000"/>
                  </a:solidFill>
                </a:uFill>
              </a:rPr>
              <a:t>Web</a:t>
            </a:r>
            <a:r>
              <a:rPr lang="en-US" sz="1800" b="1" spc="-125" dirty="0">
                <a:uFill>
                  <a:solidFill>
                    <a:srgbClr val="000000"/>
                  </a:solidFill>
                </a:uFill>
              </a:rPr>
              <a:t> </a:t>
            </a:r>
            <a:r>
              <a:rPr lang="en-US" sz="1800" b="1" dirty="0">
                <a:uFill>
                  <a:solidFill>
                    <a:srgbClr val="000000"/>
                  </a:solidFill>
                </a:uFill>
              </a:rPr>
              <a:t>Retailers</a:t>
            </a:r>
            <a:r>
              <a:rPr lang="en-US" sz="1800" b="1" spc="-110" dirty="0">
                <a:uFill>
                  <a:solidFill>
                    <a:srgbClr val="000000"/>
                  </a:solidFill>
                </a:uFill>
              </a:rPr>
              <a:t> </a:t>
            </a:r>
            <a:r>
              <a:rPr lang="en-US" sz="1800" b="1" spc="-25" dirty="0">
                <a:uFill>
                  <a:solidFill>
                    <a:srgbClr val="000000"/>
                  </a:solidFill>
                </a:uFill>
              </a:rPr>
              <a:t>II</a:t>
            </a:r>
            <a:r>
              <a:rPr lang="en-US" dirty="0">
                <a:uFill>
                  <a:solidFill>
                    <a:srgbClr val="000000"/>
                  </a:solidFill>
                </a:uFill>
              </a:rPr>
              <a:t>	</a:t>
            </a:r>
          </a:p>
        </p:txBody>
      </p:sp>
      <p:sp>
        <p:nvSpPr>
          <p:cNvPr id="3" name="object 7"/>
          <p:cNvSpPr txBox="1"/>
          <p:nvPr/>
        </p:nvSpPr>
        <p:spPr>
          <a:xfrm>
            <a:off x="674945" y="622705"/>
            <a:ext cx="7880984" cy="2981009"/>
          </a:xfrm>
          <a:prstGeom prst="rect">
            <a:avLst/>
          </a:prstGeom>
        </p:spPr>
        <p:txBody>
          <a:bodyPr vert="horz" wrap="square" lIns="0" tIns="62230" rIns="0" bIns="0" rtlCol="0">
            <a:spAutoFit/>
          </a:bodyPr>
          <a:lstStyle/>
          <a:p>
            <a:pPr marL="354965" marR="344805" indent="-342900">
              <a:lnSpc>
                <a:spcPct val="150000"/>
              </a:lnSpc>
              <a:spcBef>
                <a:spcPts val="490"/>
              </a:spcBef>
              <a:buClr>
                <a:srgbClr val="990033"/>
              </a:buClr>
              <a:buSzPct val="70312"/>
              <a:buChar char="•"/>
              <a:tabLst>
                <a:tab pos="354965" algn="l"/>
                <a:tab pos="355600" algn="l"/>
              </a:tabLst>
            </a:pPr>
            <a:r>
              <a:rPr sz="2000" dirty="0">
                <a:latin typeface="Arial"/>
                <a:cs typeface="Arial"/>
              </a:rPr>
              <a:t>Include</a:t>
            </a:r>
            <a:r>
              <a:rPr sz="2000" spc="-70" dirty="0">
                <a:latin typeface="Arial"/>
                <a:cs typeface="Arial"/>
              </a:rPr>
              <a:t> </a:t>
            </a:r>
            <a:r>
              <a:rPr sz="2000" dirty="0">
                <a:latin typeface="Arial"/>
                <a:cs typeface="Arial"/>
              </a:rPr>
              <a:t>unedited</a:t>
            </a:r>
            <a:r>
              <a:rPr sz="2000" spc="-45" dirty="0">
                <a:latin typeface="Arial"/>
                <a:cs typeface="Arial"/>
              </a:rPr>
              <a:t> </a:t>
            </a:r>
            <a:r>
              <a:rPr sz="2000" dirty="0">
                <a:latin typeface="Arial"/>
                <a:cs typeface="Arial"/>
              </a:rPr>
              <a:t>ratings</a:t>
            </a:r>
            <a:r>
              <a:rPr sz="2000" spc="-45" dirty="0">
                <a:latin typeface="Arial"/>
                <a:cs typeface="Arial"/>
              </a:rPr>
              <a:t> </a:t>
            </a:r>
            <a:r>
              <a:rPr sz="2000" dirty="0">
                <a:latin typeface="Arial"/>
                <a:cs typeface="Arial"/>
              </a:rPr>
              <a:t>and</a:t>
            </a:r>
            <a:r>
              <a:rPr sz="2000" spc="-45" dirty="0">
                <a:latin typeface="Arial"/>
                <a:cs typeface="Arial"/>
              </a:rPr>
              <a:t> </a:t>
            </a:r>
            <a:r>
              <a:rPr sz="2000" dirty="0">
                <a:latin typeface="Arial"/>
                <a:cs typeface="Arial"/>
              </a:rPr>
              <a:t>reviews</a:t>
            </a:r>
            <a:r>
              <a:rPr sz="2000" spc="-55" dirty="0">
                <a:latin typeface="Arial"/>
                <a:cs typeface="Arial"/>
              </a:rPr>
              <a:t> </a:t>
            </a:r>
            <a:r>
              <a:rPr sz="2000" spc="-25" dirty="0">
                <a:latin typeface="Arial"/>
                <a:cs typeface="Arial"/>
              </a:rPr>
              <a:t>for </a:t>
            </a:r>
            <a:r>
              <a:rPr sz="2000" dirty="0">
                <a:latin typeface="Arial"/>
                <a:cs typeface="Arial"/>
              </a:rPr>
              <a:t>customers</a:t>
            </a:r>
            <a:r>
              <a:rPr sz="2000" spc="-5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increase</a:t>
            </a:r>
            <a:r>
              <a:rPr sz="2000" spc="-45" dirty="0">
                <a:latin typeface="Arial"/>
                <a:cs typeface="Arial"/>
              </a:rPr>
              <a:t> </a:t>
            </a:r>
            <a:r>
              <a:rPr sz="2000" spc="-10" dirty="0">
                <a:latin typeface="Arial"/>
                <a:cs typeface="Arial"/>
              </a:rPr>
              <a:t>consumer </a:t>
            </a:r>
            <a:r>
              <a:rPr sz="2000" dirty="0">
                <a:latin typeface="Arial"/>
                <a:cs typeface="Arial"/>
              </a:rPr>
              <a:t>information</a:t>
            </a:r>
            <a:r>
              <a:rPr sz="2000" spc="-40" dirty="0">
                <a:latin typeface="Arial"/>
                <a:cs typeface="Arial"/>
              </a:rPr>
              <a:t> </a:t>
            </a:r>
            <a:r>
              <a:rPr sz="2000" dirty="0">
                <a:latin typeface="Arial"/>
                <a:cs typeface="Arial"/>
              </a:rPr>
              <a:t>and</a:t>
            </a:r>
            <a:r>
              <a:rPr sz="2000" spc="-55"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reduce</a:t>
            </a:r>
            <a:r>
              <a:rPr sz="2000" spc="-45" dirty="0">
                <a:latin typeface="Arial"/>
                <a:cs typeface="Arial"/>
              </a:rPr>
              <a:t> </a:t>
            </a:r>
            <a:r>
              <a:rPr sz="2000" spc="-20" dirty="0">
                <a:latin typeface="Arial"/>
                <a:cs typeface="Arial"/>
              </a:rPr>
              <a:t>risk</a:t>
            </a:r>
            <a:endParaRPr sz="2000" dirty="0">
              <a:latin typeface="Arial"/>
              <a:cs typeface="Arial"/>
            </a:endParaRPr>
          </a:p>
          <a:p>
            <a:pPr marL="354965" marR="274320" indent="-342900">
              <a:lnSpc>
                <a:spcPct val="150000"/>
              </a:lnSpc>
              <a:spcBef>
                <a:spcPts val="765"/>
              </a:spcBef>
              <a:buClr>
                <a:srgbClr val="990033"/>
              </a:buClr>
              <a:buSzPct val="70312"/>
              <a:buChar char="•"/>
              <a:tabLst>
                <a:tab pos="354965" algn="l"/>
                <a:tab pos="355600" algn="l"/>
              </a:tabLst>
            </a:pPr>
            <a:r>
              <a:rPr sz="2000" dirty="0">
                <a:latin typeface="Arial"/>
                <a:cs typeface="Arial"/>
              </a:rPr>
              <a:t>Personalize</a:t>
            </a:r>
            <a:r>
              <a:rPr sz="2000" spc="-45" dirty="0">
                <a:latin typeface="Arial"/>
                <a:cs typeface="Arial"/>
              </a:rPr>
              <a:t> </a:t>
            </a:r>
            <a:r>
              <a:rPr sz="2000" dirty="0">
                <a:latin typeface="Arial"/>
                <a:cs typeface="Arial"/>
              </a:rPr>
              <a:t>the</a:t>
            </a:r>
            <a:r>
              <a:rPr sz="2000" spc="-55" dirty="0">
                <a:latin typeface="Arial"/>
                <a:cs typeface="Arial"/>
              </a:rPr>
              <a:t> </a:t>
            </a:r>
            <a:r>
              <a:rPr sz="2000" dirty="0">
                <a:latin typeface="Arial"/>
                <a:cs typeface="Arial"/>
              </a:rPr>
              <a:t>shopping</a:t>
            </a:r>
            <a:r>
              <a:rPr sz="2000" spc="-30" dirty="0">
                <a:latin typeface="Arial"/>
                <a:cs typeface="Arial"/>
              </a:rPr>
              <a:t> </a:t>
            </a:r>
            <a:r>
              <a:rPr sz="2000" dirty="0">
                <a:latin typeface="Arial"/>
                <a:cs typeface="Arial"/>
              </a:rPr>
              <a:t>experience</a:t>
            </a:r>
            <a:r>
              <a:rPr sz="2000" spc="-60" dirty="0">
                <a:latin typeface="Arial"/>
                <a:cs typeface="Arial"/>
              </a:rPr>
              <a:t> </a:t>
            </a:r>
            <a:r>
              <a:rPr sz="2000" spc="-25" dirty="0">
                <a:latin typeface="Arial"/>
                <a:cs typeface="Arial"/>
              </a:rPr>
              <a:t>for </a:t>
            </a:r>
            <a:r>
              <a:rPr sz="2000" dirty="0">
                <a:latin typeface="Arial"/>
                <a:cs typeface="Arial"/>
              </a:rPr>
              <a:t>each</a:t>
            </a:r>
            <a:r>
              <a:rPr sz="2000" spc="-50" dirty="0">
                <a:latin typeface="Arial"/>
                <a:cs typeface="Arial"/>
              </a:rPr>
              <a:t> </a:t>
            </a:r>
            <a:r>
              <a:rPr sz="2000" dirty="0">
                <a:latin typeface="Arial"/>
                <a:cs typeface="Arial"/>
              </a:rPr>
              <a:t>shopper</a:t>
            </a:r>
            <a:r>
              <a:rPr sz="2000" spc="-45" dirty="0">
                <a:latin typeface="Arial"/>
                <a:cs typeface="Arial"/>
              </a:rPr>
              <a:t> </a:t>
            </a:r>
            <a:r>
              <a:rPr sz="2000" dirty="0">
                <a:latin typeface="Arial"/>
                <a:cs typeface="Arial"/>
              </a:rPr>
              <a:t>based</a:t>
            </a:r>
            <a:r>
              <a:rPr sz="2000" spc="-50" dirty="0">
                <a:latin typeface="Arial"/>
                <a:cs typeface="Arial"/>
              </a:rPr>
              <a:t> </a:t>
            </a:r>
            <a:r>
              <a:rPr sz="2000" dirty="0">
                <a:latin typeface="Arial"/>
                <a:cs typeface="Arial"/>
              </a:rPr>
              <a:t>on</a:t>
            </a:r>
            <a:r>
              <a:rPr sz="2000" spc="-35" dirty="0">
                <a:latin typeface="Arial"/>
                <a:cs typeface="Arial"/>
              </a:rPr>
              <a:t> </a:t>
            </a:r>
            <a:r>
              <a:rPr sz="2000" dirty="0">
                <a:latin typeface="Arial"/>
                <a:cs typeface="Arial"/>
              </a:rPr>
              <a:t>past</a:t>
            </a:r>
            <a:r>
              <a:rPr sz="2000" spc="-40" dirty="0">
                <a:latin typeface="Arial"/>
                <a:cs typeface="Arial"/>
              </a:rPr>
              <a:t> </a:t>
            </a:r>
            <a:r>
              <a:rPr sz="2000" spc="-10" dirty="0">
                <a:latin typeface="Arial"/>
                <a:cs typeface="Arial"/>
              </a:rPr>
              <a:t>purchases </a:t>
            </a:r>
            <a:r>
              <a:rPr sz="2000" dirty="0">
                <a:latin typeface="Arial"/>
                <a:cs typeface="Arial"/>
              </a:rPr>
              <a:t>and</a:t>
            </a:r>
            <a:r>
              <a:rPr sz="2000" spc="-20" dirty="0">
                <a:latin typeface="Arial"/>
                <a:cs typeface="Arial"/>
              </a:rPr>
              <a:t> </a:t>
            </a:r>
            <a:r>
              <a:rPr sz="2000" dirty="0">
                <a:latin typeface="Arial"/>
                <a:cs typeface="Arial"/>
              </a:rPr>
              <a:t>previous</a:t>
            </a:r>
            <a:r>
              <a:rPr sz="2000" spc="-35" dirty="0">
                <a:latin typeface="Arial"/>
                <a:cs typeface="Arial"/>
              </a:rPr>
              <a:t> </a:t>
            </a:r>
            <a:r>
              <a:rPr sz="2000" dirty="0">
                <a:latin typeface="Arial"/>
                <a:cs typeface="Arial"/>
              </a:rPr>
              <a:t>Web</a:t>
            </a:r>
            <a:r>
              <a:rPr sz="2000" spc="-30" dirty="0">
                <a:latin typeface="Arial"/>
                <a:cs typeface="Arial"/>
              </a:rPr>
              <a:t> </a:t>
            </a:r>
            <a:r>
              <a:rPr sz="2000" spc="-10" dirty="0">
                <a:latin typeface="Arial"/>
                <a:cs typeface="Arial"/>
              </a:rPr>
              <a:t>searches</a:t>
            </a:r>
            <a:endParaRPr sz="2000" dirty="0">
              <a:latin typeface="Arial"/>
              <a:cs typeface="Arial"/>
            </a:endParaRPr>
          </a:p>
          <a:p>
            <a:pPr marL="354965" marR="5080" indent="-342900">
              <a:lnSpc>
                <a:spcPct val="150000"/>
              </a:lnSpc>
              <a:spcBef>
                <a:spcPts val="820"/>
              </a:spcBef>
              <a:buClr>
                <a:srgbClr val="990033"/>
              </a:buClr>
              <a:buSzPct val="70312"/>
              <a:buChar char="•"/>
              <a:tabLst>
                <a:tab pos="354965" algn="l"/>
                <a:tab pos="355600" algn="l"/>
              </a:tabLst>
            </a:pPr>
            <a:r>
              <a:rPr sz="2000" dirty="0">
                <a:latin typeface="Arial"/>
                <a:cs typeface="Arial"/>
              </a:rPr>
              <a:t>Include</a:t>
            </a:r>
            <a:r>
              <a:rPr sz="2000" spc="-40" dirty="0">
                <a:latin typeface="Arial"/>
                <a:cs typeface="Arial"/>
              </a:rPr>
              <a:t> </a:t>
            </a:r>
            <a:r>
              <a:rPr sz="2000" dirty="0">
                <a:latin typeface="Arial"/>
                <a:cs typeface="Arial"/>
              </a:rPr>
              <a:t>free</a:t>
            </a:r>
            <a:r>
              <a:rPr sz="2000" spc="-30" dirty="0">
                <a:latin typeface="Arial"/>
                <a:cs typeface="Arial"/>
              </a:rPr>
              <a:t> </a:t>
            </a:r>
            <a:r>
              <a:rPr sz="2000" dirty="0">
                <a:latin typeface="Arial"/>
                <a:cs typeface="Arial"/>
              </a:rPr>
              <a:t>shipping</a:t>
            </a:r>
            <a:r>
              <a:rPr sz="2000" spc="-35" dirty="0">
                <a:latin typeface="Arial"/>
                <a:cs typeface="Arial"/>
              </a:rPr>
              <a:t> </a:t>
            </a:r>
            <a:r>
              <a:rPr sz="2000" dirty="0">
                <a:latin typeface="Arial"/>
                <a:cs typeface="Arial"/>
              </a:rPr>
              <a:t>or</a:t>
            </a:r>
            <a:r>
              <a:rPr sz="2000" spc="-15" dirty="0">
                <a:latin typeface="Arial"/>
                <a:cs typeface="Arial"/>
              </a:rPr>
              <a:t> </a:t>
            </a:r>
            <a:r>
              <a:rPr sz="2000" dirty="0">
                <a:latin typeface="Arial"/>
                <a:cs typeface="Arial"/>
              </a:rPr>
              <a:t>one</a:t>
            </a:r>
            <a:r>
              <a:rPr sz="2000" spc="-40" dirty="0">
                <a:latin typeface="Arial"/>
                <a:cs typeface="Arial"/>
              </a:rPr>
              <a:t> </a:t>
            </a:r>
            <a:r>
              <a:rPr sz="2000" dirty="0">
                <a:latin typeface="Arial"/>
                <a:cs typeface="Arial"/>
              </a:rPr>
              <a:t>time</a:t>
            </a:r>
            <a:r>
              <a:rPr sz="2000" spc="-10" dirty="0">
                <a:latin typeface="Arial"/>
                <a:cs typeface="Arial"/>
              </a:rPr>
              <a:t> shipping </a:t>
            </a:r>
            <a:r>
              <a:rPr sz="2000" dirty="0">
                <a:latin typeface="Arial"/>
                <a:cs typeface="Arial"/>
              </a:rPr>
              <a:t>fee</a:t>
            </a:r>
            <a:r>
              <a:rPr sz="2000" spc="-55" dirty="0">
                <a:latin typeface="Arial"/>
                <a:cs typeface="Arial"/>
              </a:rPr>
              <a:t> </a:t>
            </a:r>
            <a:r>
              <a:rPr sz="2000" dirty="0">
                <a:latin typeface="Arial"/>
                <a:cs typeface="Arial"/>
              </a:rPr>
              <a:t>for</a:t>
            </a:r>
            <a:r>
              <a:rPr sz="2000" spc="-45" dirty="0">
                <a:latin typeface="Arial"/>
                <a:cs typeface="Arial"/>
              </a:rPr>
              <a:t> </a:t>
            </a:r>
            <a:r>
              <a:rPr sz="2000" dirty="0">
                <a:latin typeface="Arial"/>
                <a:cs typeface="Arial"/>
              </a:rPr>
              <a:t>unlimited</a:t>
            </a:r>
            <a:r>
              <a:rPr sz="2000" spc="-30" dirty="0">
                <a:latin typeface="Arial"/>
                <a:cs typeface="Arial"/>
              </a:rPr>
              <a:t> </a:t>
            </a:r>
            <a:r>
              <a:rPr sz="2000" spc="-10" dirty="0">
                <a:latin typeface="Arial"/>
                <a:cs typeface="Arial"/>
              </a:rPr>
              <a:t>shipping</a:t>
            </a:r>
            <a:endParaRPr sz="2000" dirty="0">
              <a:latin typeface="Arial"/>
              <a:cs typeface="Arial"/>
            </a:endParaRPr>
          </a:p>
        </p:txBody>
      </p:sp>
    </p:spTree>
    <p:extLst>
      <p:ext uri="{BB962C8B-B14F-4D97-AF65-F5344CB8AC3E}">
        <p14:creationId xmlns:p14="http://schemas.microsoft.com/office/powerpoint/2010/main" val="3946291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a:spLocks/>
          </p:cNvSpPr>
          <p:nvPr/>
        </p:nvSpPr>
        <p:spPr>
          <a:xfrm>
            <a:off x="2167011" y="134371"/>
            <a:ext cx="4994910" cy="319959"/>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2000" b="1" dirty="0"/>
              <a:t>Multichannel</a:t>
            </a:r>
            <a:r>
              <a:rPr lang="en-US" sz="2000" b="1" spc="-190" dirty="0"/>
              <a:t> </a:t>
            </a:r>
            <a:r>
              <a:rPr lang="en-US" sz="2000" b="1" spc="-10" dirty="0"/>
              <a:t>Retailing</a:t>
            </a:r>
          </a:p>
        </p:txBody>
      </p:sp>
      <p:sp>
        <p:nvSpPr>
          <p:cNvPr id="3" name="object 7"/>
          <p:cNvSpPr txBox="1"/>
          <p:nvPr/>
        </p:nvSpPr>
        <p:spPr>
          <a:xfrm>
            <a:off x="328770" y="712395"/>
            <a:ext cx="8671389" cy="1449756"/>
          </a:xfrm>
          <a:prstGeom prst="rect">
            <a:avLst/>
          </a:prstGeom>
        </p:spPr>
        <p:txBody>
          <a:bodyPr vert="horz" wrap="square" lIns="0" tIns="13335" rIns="0" bIns="0" rtlCol="0">
            <a:spAutoFit/>
          </a:bodyPr>
          <a:lstStyle/>
          <a:p>
            <a:pPr marL="354965" marR="594995" indent="-342900">
              <a:spcBef>
                <a:spcPts val="105"/>
              </a:spcBef>
              <a:buClr>
                <a:srgbClr val="99CCCC"/>
              </a:buClr>
              <a:buSzPct val="70312"/>
              <a:buChar char="•"/>
              <a:tabLst>
                <a:tab pos="354965" algn="l"/>
                <a:tab pos="355600" algn="l"/>
              </a:tabLst>
            </a:pPr>
            <a:r>
              <a:rPr sz="1600" dirty="0">
                <a:latin typeface="Arial"/>
                <a:cs typeface="Arial"/>
              </a:rPr>
              <a:t>Seeks</a:t>
            </a:r>
            <a:r>
              <a:rPr sz="1600" spc="-40" dirty="0">
                <a:latin typeface="Arial"/>
                <a:cs typeface="Arial"/>
              </a:rPr>
              <a:t> </a:t>
            </a:r>
            <a:r>
              <a:rPr sz="1600" dirty="0">
                <a:latin typeface="Arial"/>
                <a:cs typeface="Arial"/>
              </a:rPr>
              <a:t>synergies</a:t>
            </a:r>
            <a:r>
              <a:rPr sz="1600" spc="-65" dirty="0">
                <a:latin typeface="Arial"/>
                <a:cs typeface="Arial"/>
              </a:rPr>
              <a:t> </a:t>
            </a:r>
            <a:r>
              <a:rPr sz="1600" dirty="0">
                <a:latin typeface="Arial"/>
                <a:cs typeface="Arial"/>
              </a:rPr>
              <a:t>among</a:t>
            </a:r>
            <a:r>
              <a:rPr sz="1600" spc="-35" dirty="0">
                <a:latin typeface="Arial"/>
                <a:cs typeface="Arial"/>
              </a:rPr>
              <a:t> </a:t>
            </a:r>
            <a:r>
              <a:rPr sz="1600" dirty="0">
                <a:latin typeface="Arial"/>
                <a:cs typeface="Arial"/>
              </a:rPr>
              <a:t>formats</a:t>
            </a:r>
            <a:r>
              <a:rPr sz="1600" spc="-50" dirty="0">
                <a:latin typeface="Arial"/>
                <a:cs typeface="Arial"/>
              </a:rPr>
              <a:t> </a:t>
            </a:r>
            <a:r>
              <a:rPr sz="1600" spc="-20" dirty="0">
                <a:latin typeface="Arial"/>
                <a:cs typeface="Arial"/>
              </a:rPr>
              <a:t>(get </a:t>
            </a:r>
            <a:r>
              <a:rPr sz="1600" dirty="0">
                <a:latin typeface="Arial"/>
                <a:cs typeface="Arial"/>
              </a:rPr>
              <a:t>product</a:t>
            </a:r>
            <a:r>
              <a:rPr sz="1600" spc="-70" dirty="0">
                <a:latin typeface="Arial"/>
                <a:cs typeface="Arial"/>
              </a:rPr>
              <a:t> </a:t>
            </a:r>
            <a:r>
              <a:rPr sz="1600" dirty="0">
                <a:latin typeface="Arial"/>
                <a:cs typeface="Arial"/>
              </a:rPr>
              <a:t>information</a:t>
            </a:r>
            <a:r>
              <a:rPr sz="1600" spc="-40" dirty="0">
                <a:latin typeface="Arial"/>
                <a:cs typeface="Arial"/>
              </a:rPr>
              <a:t> </a:t>
            </a:r>
            <a:r>
              <a:rPr sz="1600" dirty="0">
                <a:latin typeface="Arial"/>
                <a:cs typeface="Arial"/>
              </a:rPr>
              <a:t>on</a:t>
            </a:r>
            <a:r>
              <a:rPr sz="1600" spc="-50" dirty="0">
                <a:latin typeface="Arial"/>
                <a:cs typeface="Arial"/>
              </a:rPr>
              <a:t> </a:t>
            </a:r>
            <a:r>
              <a:rPr sz="1600" dirty="0">
                <a:latin typeface="Arial"/>
                <a:cs typeface="Arial"/>
              </a:rPr>
              <a:t>Web,</a:t>
            </a:r>
            <a:r>
              <a:rPr sz="1600" spc="-40" dirty="0">
                <a:latin typeface="Arial"/>
                <a:cs typeface="Arial"/>
              </a:rPr>
              <a:t> </a:t>
            </a:r>
            <a:r>
              <a:rPr sz="1600" spc="-10" dirty="0">
                <a:latin typeface="Arial"/>
                <a:cs typeface="Arial"/>
              </a:rPr>
              <a:t>order </a:t>
            </a:r>
            <a:r>
              <a:rPr sz="1600" dirty="0">
                <a:latin typeface="Arial"/>
                <a:cs typeface="Arial"/>
              </a:rPr>
              <a:t>through</a:t>
            </a:r>
            <a:r>
              <a:rPr sz="1600" spc="-40" dirty="0">
                <a:latin typeface="Arial"/>
                <a:cs typeface="Arial"/>
              </a:rPr>
              <a:t> </a:t>
            </a:r>
            <a:r>
              <a:rPr sz="1600" dirty="0">
                <a:latin typeface="Arial"/>
                <a:cs typeface="Arial"/>
              </a:rPr>
              <a:t>catalog,</a:t>
            </a:r>
            <a:r>
              <a:rPr sz="1600" spc="-25" dirty="0">
                <a:latin typeface="Arial"/>
                <a:cs typeface="Arial"/>
              </a:rPr>
              <a:t> </a:t>
            </a:r>
            <a:r>
              <a:rPr sz="1600" spc="-10" dirty="0">
                <a:latin typeface="Arial"/>
                <a:cs typeface="Arial"/>
              </a:rPr>
              <a:t>pick-</a:t>
            </a:r>
            <a:r>
              <a:rPr sz="1600" dirty="0">
                <a:latin typeface="Arial"/>
                <a:cs typeface="Arial"/>
              </a:rPr>
              <a:t>up</a:t>
            </a:r>
            <a:r>
              <a:rPr sz="1600" spc="-35" dirty="0">
                <a:latin typeface="Arial"/>
                <a:cs typeface="Arial"/>
              </a:rPr>
              <a:t> </a:t>
            </a:r>
            <a:r>
              <a:rPr sz="1600" dirty="0">
                <a:latin typeface="Arial"/>
                <a:cs typeface="Arial"/>
              </a:rPr>
              <a:t>in</a:t>
            </a:r>
            <a:r>
              <a:rPr sz="1600" spc="-25" dirty="0">
                <a:latin typeface="Arial"/>
                <a:cs typeface="Arial"/>
              </a:rPr>
              <a:t> </a:t>
            </a:r>
            <a:r>
              <a:rPr sz="1600" dirty="0">
                <a:latin typeface="Arial"/>
                <a:cs typeface="Arial"/>
              </a:rPr>
              <a:t>store,</a:t>
            </a:r>
            <a:r>
              <a:rPr sz="1600" spc="-40" dirty="0">
                <a:latin typeface="Arial"/>
                <a:cs typeface="Arial"/>
              </a:rPr>
              <a:t> </a:t>
            </a:r>
            <a:r>
              <a:rPr sz="1600" spc="-25" dirty="0">
                <a:latin typeface="Arial"/>
                <a:cs typeface="Arial"/>
              </a:rPr>
              <a:t>use </a:t>
            </a:r>
            <a:r>
              <a:rPr sz="1600" dirty="0">
                <a:latin typeface="Arial"/>
                <a:cs typeface="Arial"/>
              </a:rPr>
              <a:t>kiosks</a:t>
            </a:r>
            <a:r>
              <a:rPr sz="1600" spc="-5" dirty="0">
                <a:latin typeface="Arial"/>
                <a:cs typeface="Arial"/>
              </a:rPr>
              <a:t> </a:t>
            </a:r>
            <a:r>
              <a:rPr sz="1600" dirty="0">
                <a:latin typeface="Arial"/>
                <a:cs typeface="Arial"/>
              </a:rPr>
              <a:t>for</a:t>
            </a:r>
            <a:r>
              <a:rPr sz="1600" spc="-10" dirty="0">
                <a:latin typeface="Arial"/>
                <a:cs typeface="Arial"/>
              </a:rPr>
              <a:t> out-of-</a:t>
            </a:r>
            <a:r>
              <a:rPr sz="1600" dirty="0">
                <a:latin typeface="Arial"/>
                <a:cs typeface="Arial"/>
              </a:rPr>
              <a:t>stock</a:t>
            </a:r>
            <a:r>
              <a:rPr sz="1600" spc="-25" dirty="0">
                <a:latin typeface="Arial"/>
                <a:cs typeface="Arial"/>
              </a:rPr>
              <a:t> </a:t>
            </a:r>
            <a:r>
              <a:rPr sz="1600" spc="-10" dirty="0">
                <a:latin typeface="Arial"/>
                <a:cs typeface="Arial"/>
              </a:rPr>
              <a:t>merchandise)</a:t>
            </a:r>
            <a:endParaRPr sz="1600" dirty="0">
              <a:latin typeface="Arial"/>
              <a:cs typeface="Arial"/>
            </a:endParaRPr>
          </a:p>
          <a:p>
            <a:pPr marL="354965" marR="94615" indent="-342900" algn="just">
              <a:spcBef>
                <a:spcPts val="770"/>
              </a:spcBef>
              <a:buClr>
                <a:srgbClr val="99CCCC"/>
              </a:buClr>
              <a:buSzPct val="70312"/>
              <a:buChar char="•"/>
              <a:tabLst>
                <a:tab pos="355600" algn="l"/>
              </a:tabLst>
            </a:pPr>
            <a:r>
              <a:rPr sz="1600" dirty="0">
                <a:latin typeface="Arial"/>
                <a:cs typeface="Arial"/>
              </a:rPr>
              <a:t>Retailer</a:t>
            </a:r>
            <a:r>
              <a:rPr sz="1600" spc="-35" dirty="0">
                <a:latin typeface="Arial"/>
                <a:cs typeface="Arial"/>
              </a:rPr>
              <a:t> </a:t>
            </a:r>
            <a:r>
              <a:rPr sz="1600" dirty="0">
                <a:latin typeface="Arial"/>
                <a:cs typeface="Arial"/>
              </a:rPr>
              <a:t>views</a:t>
            </a:r>
            <a:r>
              <a:rPr sz="1600" spc="-55" dirty="0">
                <a:latin typeface="Arial"/>
                <a:cs typeface="Arial"/>
              </a:rPr>
              <a:t> </a:t>
            </a:r>
            <a:r>
              <a:rPr sz="1600" dirty="0">
                <a:latin typeface="Arial"/>
                <a:cs typeface="Arial"/>
              </a:rPr>
              <a:t>each</a:t>
            </a:r>
            <a:r>
              <a:rPr sz="1600" spc="-40" dirty="0">
                <a:latin typeface="Arial"/>
                <a:cs typeface="Arial"/>
              </a:rPr>
              <a:t> </a:t>
            </a:r>
            <a:r>
              <a:rPr sz="1600" dirty="0">
                <a:latin typeface="Arial"/>
                <a:cs typeface="Arial"/>
              </a:rPr>
              <a:t>channel</a:t>
            </a:r>
            <a:r>
              <a:rPr sz="1600" spc="-25" dirty="0">
                <a:latin typeface="Arial"/>
                <a:cs typeface="Arial"/>
              </a:rPr>
              <a:t> </a:t>
            </a:r>
            <a:r>
              <a:rPr sz="1600" dirty="0">
                <a:latin typeface="Arial"/>
                <a:cs typeface="Arial"/>
              </a:rPr>
              <a:t>as</a:t>
            </a:r>
            <a:r>
              <a:rPr sz="1600" spc="-30" dirty="0">
                <a:latin typeface="Arial"/>
                <a:cs typeface="Arial"/>
              </a:rPr>
              <a:t> </a:t>
            </a:r>
            <a:r>
              <a:rPr sz="1600" spc="-10" dirty="0">
                <a:latin typeface="Arial"/>
                <a:cs typeface="Arial"/>
              </a:rPr>
              <a:t>creating </a:t>
            </a:r>
            <a:r>
              <a:rPr sz="1600" dirty="0">
                <a:latin typeface="Arial"/>
                <a:cs typeface="Arial"/>
              </a:rPr>
              <a:t>value</a:t>
            </a:r>
            <a:r>
              <a:rPr sz="1600" spc="-55" dirty="0">
                <a:latin typeface="Arial"/>
                <a:cs typeface="Arial"/>
              </a:rPr>
              <a:t> </a:t>
            </a:r>
            <a:r>
              <a:rPr sz="1600" dirty="0">
                <a:latin typeface="Arial"/>
                <a:cs typeface="Arial"/>
              </a:rPr>
              <a:t>(immediacy</a:t>
            </a:r>
            <a:r>
              <a:rPr sz="1600" spc="-25" dirty="0">
                <a:latin typeface="Arial"/>
                <a:cs typeface="Arial"/>
              </a:rPr>
              <a:t> </a:t>
            </a:r>
            <a:r>
              <a:rPr sz="1600" dirty="0">
                <a:latin typeface="Arial"/>
                <a:cs typeface="Arial"/>
              </a:rPr>
              <a:t>of</a:t>
            </a:r>
            <a:r>
              <a:rPr sz="1600" spc="-20" dirty="0">
                <a:latin typeface="Arial"/>
                <a:cs typeface="Arial"/>
              </a:rPr>
              <a:t> </a:t>
            </a:r>
            <a:r>
              <a:rPr sz="1600" dirty="0">
                <a:latin typeface="Arial"/>
                <a:cs typeface="Arial"/>
              </a:rPr>
              <a:t>store,</a:t>
            </a:r>
            <a:r>
              <a:rPr sz="1600" spc="-50" dirty="0">
                <a:latin typeface="Arial"/>
                <a:cs typeface="Arial"/>
              </a:rPr>
              <a:t> </a:t>
            </a:r>
            <a:r>
              <a:rPr sz="1600" dirty="0">
                <a:latin typeface="Arial"/>
                <a:cs typeface="Arial"/>
              </a:rPr>
              <a:t>24/7</a:t>
            </a:r>
            <a:r>
              <a:rPr sz="1600" spc="-20" dirty="0">
                <a:latin typeface="Arial"/>
                <a:cs typeface="Arial"/>
              </a:rPr>
              <a:t> </a:t>
            </a:r>
            <a:r>
              <a:rPr sz="1600" dirty="0">
                <a:latin typeface="Arial"/>
                <a:cs typeface="Arial"/>
              </a:rPr>
              <a:t>of</a:t>
            </a:r>
            <a:r>
              <a:rPr sz="1600" spc="-20" dirty="0">
                <a:latin typeface="Arial"/>
                <a:cs typeface="Arial"/>
              </a:rPr>
              <a:t> Web, </a:t>
            </a:r>
            <a:r>
              <a:rPr sz="1600" dirty="0">
                <a:latin typeface="Arial"/>
                <a:cs typeface="Arial"/>
              </a:rPr>
              <a:t>long</a:t>
            </a:r>
            <a:r>
              <a:rPr sz="1600" spc="-45" dirty="0">
                <a:latin typeface="Arial"/>
                <a:cs typeface="Arial"/>
              </a:rPr>
              <a:t> </a:t>
            </a:r>
            <a:r>
              <a:rPr sz="1600" dirty="0">
                <a:latin typeface="Arial"/>
                <a:cs typeface="Arial"/>
              </a:rPr>
              <a:t>lasting</a:t>
            </a:r>
            <a:r>
              <a:rPr sz="1600" spc="-35" dirty="0">
                <a:latin typeface="Arial"/>
                <a:cs typeface="Arial"/>
              </a:rPr>
              <a:t> </a:t>
            </a:r>
            <a:r>
              <a:rPr sz="1600" dirty="0">
                <a:latin typeface="Arial"/>
                <a:cs typeface="Arial"/>
              </a:rPr>
              <a:t>impression</a:t>
            </a:r>
            <a:r>
              <a:rPr sz="1600" spc="-70" dirty="0">
                <a:latin typeface="Arial"/>
                <a:cs typeface="Arial"/>
              </a:rPr>
              <a:t> </a:t>
            </a:r>
            <a:r>
              <a:rPr sz="1600" dirty="0">
                <a:latin typeface="Arial"/>
                <a:cs typeface="Arial"/>
              </a:rPr>
              <a:t>of</a:t>
            </a:r>
            <a:r>
              <a:rPr sz="1600" spc="-40" dirty="0">
                <a:latin typeface="Arial"/>
                <a:cs typeface="Arial"/>
              </a:rPr>
              <a:t> </a:t>
            </a:r>
            <a:r>
              <a:rPr sz="1600" spc="-10" dirty="0">
                <a:latin typeface="Arial"/>
                <a:cs typeface="Arial"/>
              </a:rPr>
              <a:t>catalog)</a:t>
            </a:r>
            <a:endParaRPr sz="1600" dirty="0">
              <a:latin typeface="Arial"/>
              <a:cs typeface="Arial"/>
            </a:endParaRPr>
          </a:p>
          <a:p>
            <a:pPr marL="354965" marR="5080" indent="-342900">
              <a:spcBef>
                <a:spcPts val="770"/>
              </a:spcBef>
              <a:buClr>
                <a:srgbClr val="99CCCC"/>
              </a:buClr>
              <a:buSzPct val="70312"/>
              <a:buChar char="•"/>
              <a:tabLst>
                <a:tab pos="354965" algn="l"/>
                <a:tab pos="355600" algn="l"/>
              </a:tabLst>
            </a:pPr>
            <a:r>
              <a:rPr sz="1600" dirty="0">
                <a:latin typeface="Arial"/>
                <a:cs typeface="Arial"/>
              </a:rPr>
              <a:t>Channels</a:t>
            </a:r>
            <a:r>
              <a:rPr sz="1600" spc="-40" dirty="0">
                <a:latin typeface="Arial"/>
                <a:cs typeface="Arial"/>
              </a:rPr>
              <a:t> </a:t>
            </a:r>
            <a:r>
              <a:rPr sz="1600" dirty="0">
                <a:latin typeface="Arial"/>
                <a:cs typeface="Arial"/>
              </a:rPr>
              <a:t>are</a:t>
            </a:r>
            <a:r>
              <a:rPr sz="1600" spc="-55" dirty="0">
                <a:latin typeface="Arial"/>
                <a:cs typeface="Arial"/>
              </a:rPr>
              <a:t> </a:t>
            </a:r>
            <a:r>
              <a:rPr sz="1600" dirty="0">
                <a:latin typeface="Arial"/>
                <a:cs typeface="Arial"/>
              </a:rPr>
              <a:t>viewed</a:t>
            </a:r>
            <a:r>
              <a:rPr sz="1600" spc="-50" dirty="0">
                <a:latin typeface="Arial"/>
                <a:cs typeface="Arial"/>
              </a:rPr>
              <a:t> </a:t>
            </a:r>
            <a:r>
              <a:rPr sz="1600" spc="-25" dirty="0">
                <a:latin typeface="Arial"/>
                <a:cs typeface="Arial"/>
              </a:rPr>
              <a:t>as </a:t>
            </a:r>
            <a:r>
              <a:rPr sz="1600" dirty="0">
                <a:latin typeface="Arial"/>
                <a:cs typeface="Arial"/>
              </a:rPr>
              <a:t>complementary,</a:t>
            </a:r>
            <a:r>
              <a:rPr sz="1600" spc="-70" dirty="0">
                <a:latin typeface="Arial"/>
                <a:cs typeface="Arial"/>
              </a:rPr>
              <a:t> </a:t>
            </a:r>
            <a:r>
              <a:rPr sz="1600" dirty="0">
                <a:latin typeface="Arial"/>
                <a:cs typeface="Arial"/>
              </a:rPr>
              <a:t>not</a:t>
            </a:r>
            <a:r>
              <a:rPr sz="1600" spc="-50" dirty="0">
                <a:latin typeface="Arial"/>
                <a:cs typeface="Arial"/>
              </a:rPr>
              <a:t> </a:t>
            </a:r>
            <a:r>
              <a:rPr sz="1600" dirty="0">
                <a:latin typeface="Arial"/>
                <a:cs typeface="Arial"/>
              </a:rPr>
              <a:t>competitive</a:t>
            </a:r>
            <a:r>
              <a:rPr sz="1600" spc="-55" dirty="0">
                <a:latin typeface="Arial"/>
                <a:cs typeface="Arial"/>
              </a:rPr>
              <a:t> </a:t>
            </a:r>
            <a:r>
              <a:rPr sz="1600" spc="-10" dirty="0">
                <a:latin typeface="Arial"/>
                <a:cs typeface="Arial"/>
              </a:rPr>
              <a:t>(Costco </a:t>
            </a:r>
            <a:r>
              <a:rPr sz="1600" dirty="0">
                <a:latin typeface="Arial"/>
                <a:cs typeface="Arial"/>
              </a:rPr>
              <a:t>Web</a:t>
            </a:r>
            <a:r>
              <a:rPr sz="1600" spc="-15" dirty="0">
                <a:latin typeface="Arial"/>
                <a:cs typeface="Arial"/>
              </a:rPr>
              <a:t> </a:t>
            </a:r>
            <a:r>
              <a:rPr sz="1600" dirty="0">
                <a:latin typeface="Arial"/>
                <a:cs typeface="Arial"/>
              </a:rPr>
              <a:t>site</a:t>
            </a:r>
            <a:r>
              <a:rPr sz="1600" spc="-25" dirty="0">
                <a:latin typeface="Arial"/>
                <a:cs typeface="Arial"/>
              </a:rPr>
              <a:t> </a:t>
            </a:r>
            <a:r>
              <a:rPr sz="1600" dirty="0">
                <a:latin typeface="Arial"/>
                <a:cs typeface="Arial"/>
              </a:rPr>
              <a:t>vs.</a:t>
            </a:r>
            <a:r>
              <a:rPr sz="1600" spc="-10" dirty="0">
                <a:latin typeface="Arial"/>
                <a:cs typeface="Arial"/>
              </a:rPr>
              <a:t> store)</a:t>
            </a:r>
            <a:endParaRPr sz="1600" dirty="0">
              <a:latin typeface="Arial"/>
              <a:cs typeface="Arial"/>
            </a:endParaRPr>
          </a:p>
        </p:txBody>
      </p:sp>
      <p:sp>
        <p:nvSpPr>
          <p:cNvPr id="4" name="object 2"/>
          <p:cNvSpPr txBox="1">
            <a:spLocks/>
          </p:cNvSpPr>
          <p:nvPr/>
        </p:nvSpPr>
        <p:spPr>
          <a:xfrm>
            <a:off x="1175971" y="2519362"/>
            <a:ext cx="6976989" cy="258404"/>
          </a:xfrm>
          <a:prstGeom prst="rect">
            <a:avLst/>
          </a:prstGeom>
        </p:spPr>
        <p:txBody>
          <a:bodyPr vert="horz" wrap="square" lIns="0" tIns="1206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spcBef>
                <a:spcPts val="95"/>
              </a:spcBef>
            </a:pPr>
            <a:r>
              <a:rPr lang="en-US" sz="1600" b="1" dirty="0"/>
              <a:t>Principles</a:t>
            </a:r>
            <a:r>
              <a:rPr lang="en-US" sz="1600" b="1" spc="-90" dirty="0"/>
              <a:t> </a:t>
            </a:r>
            <a:r>
              <a:rPr lang="en-US" sz="1600" b="1" dirty="0"/>
              <a:t>of</a:t>
            </a:r>
            <a:r>
              <a:rPr lang="en-US" sz="1600" b="1" spc="-114" dirty="0"/>
              <a:t> </a:t>
            </a:r>
            <a:r>
              <a:rPr lang="en-US" sz="1600" b="1" spc="-25" dirty="0"/>
              <a:t>Multi-</a:t>
            </a:r>
            <a:r>
              <a:rPr lang="en-US" sz="1600" b="1" dirty="0"/>
              <a:t>Channel</a:t>
            </a:r>
            <a:r>
              <a:rPr lang="en-US" sz="1600" b="1" spc="-65" dirty="0"/>
              <a:t> </a:t>
            </a:r>
            <a:r>
              <a:rPr lang="en-US" sz="1600" b="1" spc="-10" dirty="0"/>
              <a:t>Retailing</a:t>
            </a:r>
          </a:p>
        </p:txBody>
      </p:sp>
      <p:sp>
        <p:nvSpPr>
          <p:cNvPr id="5" name="object 3"/>
          <p:cNvSpPr txBox="1"/>
          <p:nvPr/>
        </p:nvSpPr>
        <p:spPr>
          <a:xfrm>
            <a:off x="474478" y="3035831"/>
            <a:ext cx="8039734" cy="1654940"/>
          </a:xfrm>
          <a:prstGeom prst="rect">
            <a:avLst/>
          </a:prstGeom>
        </p:spPr>
        <p:txBody>
          <a:bodyPr vert="horz" wrap="square" lIns="0" tIns="13335" rIns="0" bIns="0" rtlCol="0">
            <a:spAutoFit/>
          </a:bodyPr>
          <a:lstStyle/>
          <a:p>
            <a:pPr marL="354965" marR="1067435" indent="-342900">
              <a:lnSpc>
                <a:spcPct val="100000"/>
              </a:lnSpc>
              <a:spcBef>
                <a:spcPts val="105"/>
              </a:spcBef>
              <a:buClr>
                <a:srgbClr val="990033"/>
              </a:buClr>
              <a:buSzPct val="70312"/>
              <a:buChar char="•"/>
              <a:tabLst>
                <a:tab pos="354965" algn="l"/>
                <a:tab pos="355600" algn="l"/>
              </a:tabLst>
            </a:pPr>
            <a:r>
              <a:rPr sz="1600" dirty="0">
                <a:latin typeface="Arial"/>
                <a:cs typeface="Arial"/>
              </a:rPr>
              <a:t>Use</a:t>
            </a:r>
            <a:r>
              <a:rPr sz="1600" spc="-40" dirty="0">
                <a:latin typeface="Arial"/>
                <a:cs typeface="Arial"/>
              </a:rPr>
              <a:t> </a:t>
            </a:r>
            <a:r>
              <a:rPr sz="1600" dirty="0">
                <a:latin typeface="Arial"/>
                <a:cs typeface="Arial"/>
              </a:rPr>
              <a:t>same</a:t>
            </a:r>
            <a:r>
              <a:rPr sz="1600" spc="-50" dirty="0">
                <a:latin typeface="Arial"/>
                <a:cs typeface="Arial"/>
              </a:rPr>
              <a:t> </a:t>
            </a:r>
            <a:r>
              <a:rPr sz="1600" dirty="0">
                <a:latin typeface="Arial"/>
                <a:cs typeface="Arial"/>
              </a:rPr>
              <a:t>product</a:t>
            </a:r>
            <a:r>
              <a:rPr sz="1600" spc="-50" dirty="0">
                <a:latin typeface="Arial"/>
                <a:cs typeface="Arial"/>
              </a:rPr>
              <a:t> </a:t>
            </a:r>
            <a:r>
              <a:rPr sz="1600" dirty="0">
                <a:latin typeface="Arial"/>
                <a:cs typeface="Arial"/>
              </a:rPr>
              <a:t>identification</a:t>
            </a:r>
            <a:r>
              <a:rPr sz="1600" spc="-35" dirty="0">
                <a:latin typeface="Arial"/>
                <a:cs typeface="Arial"/>
              </a:rPr>
              <a:t> </a:t>
            </a:r>
            <a:r>
              <a:rPr sz="1600" dirty="0">
                <a:latin typeface="Arial"/>
                <a:cs typeface="Arial"/>
              </a:rPr>
              <a:t>in</a:t>
            </a:r>
            <a:r>
              <a:rPr sz="1600" spc="-20" dirty="0">
                <a:latin typeface="Arial"/>
                <a:cs typeface="Arial"/>
              </a:rPr>
              <a:t> </a:t>
            </a:r>
            <a:r>
              <a:rPr sz="1600" spc="-25" dirty="0">
                <a:latin typeface="Arial"/>
                <a:cs typeface="Arial"/>
              </a:rPr>
              <a:t>all </a:t>
            </a:r>
            <a:r>
              <a:rPr sz="1600" spc="-10" dirty="0">
                <a:latin typeface="Arial"/>
                <a:cs typeface="Arial"/>
              </a:rPr>
              <a:t>channels</a:t>
            </a:r>
            <a:endParaRPr sz="1600" dirty="0">
              <a:latin typeface="Arial"/>
              <a:cs typeface="Arial"/>
            </a:endParaRPr>
          </a:p>
          <a:p>
            <a:pPr marL="354965" indent="-342900">
              <a:lnSpc>
                <a:spcPct val="100000"/>
              </a:lnSpc>
              <a:spcBef>
                <a:spcPts val="770"/>
              </a:spcBef>
              <a:buClr>
                <a:srgbClr val="990033"/>
              </a:buClr>
              <a:buSzPct val="70312"/>
              <a:buChar char="•"/>
              <a:tabLst>
                <a:tab pos="354965" algn="l"/>
                <a:tab pos="355600" algn="l"/>
              </a:tabLst>
            </a:pPr>
            <a:r>
              <a:rPr sz="1600" dirty="0">
                <a:latin typeface="Arial"/>
                <a:cs typeface="Arial"/>
              </a:rPr>
              <a:t>Price</a:t>
            </a:r>
            <a:r>
              <a:rPr sz="1600" spc="-40" dirty="0">
                <a:latin typeface="Arial"/>
                <a:cs typeface="Arial"/>
              </a:rPr>
              <a:t> </a:t>
            </a:r>
            <a:r>
              <a:rPr sz="1600" dirty="0">
                <a:latin typeface="Arial"/>
                <a:cs typeface="Arial"/>
              </a:rPr>
              <a:t>goods</a:t>
            </a:r>
            <a:r>
              <a:rPr sz="1600" spc="-15" dirty="0">
                <a:latin typeface="Arial"/>
                <a:cs typeface="Arial"/>
              </a:rPr>
              <a:t> </a:t>
            </a:r>
            <a:r>
              <a:rPr sz="1600" dirty="0">
                <a:latin typeface="Arial"/>
                <a:cs typeface="Arial"/>
              </a:rPr>
              <a:t>the</a:t>
            </a:r>
            <a:r>
              <a:rPr sz="1600" spc="-20" dirty="0">
                <a:latin typeface="Arial"/>
                <a:cs typeface="Arial"/>
              </a:rPr>
              <a:t> </a:t>
            </a:r>
            <a:r>
              <a:rPr sz="1600" dirty="0">
                <a:latin typeface="Arial"/>
                <a:cs typeface="Arial"/>
              </a:rPr>
              <a:t>same</a:t>
            </a:r>
            <a:r>
              <a:rPr sz="1600" spc="-40" dirty="0">
                <a:latin typeface="Arial"/>
                <a:cs typeface="Arial"/>
              </a:rPr>
              <a:t> </a:t>
            </a:r>
            <a:r>
              <a:rPr sz="1600" dirty="0">
                <a:latin typeface="Arial"/>
                <a:cs typeface="Arial"/>
              </a:rPr>
              <a:t>in</a:t>
            </a:r>
            <a:r>
              <a:rPr sz="1600" spc="-30" dirty="0">
                <a:latin typeface="Arial"/>
                <a:cs typeface="Arial"/>
              </a:rPr>
              <a:t> </a:t>
            </a:r>
            <a:r>
              <a:rPr sz="1600" dirty="0">
                <a:latin typeface="Arial"/>
                <a:cs typeface="Arial"/>
              </a:rPr>
              <a:t>all</a:t>
            </a:r>
            <a:r>
              <a:rPr sz="1600" spc="-25" dirty="0">
                <a:latin typeface="Arial"/>
                <a:cs typeface="Arial"/>
              </a:rPr>
              <a:t> </a:t>
            </a:r>
            <a:r>
              <a:rPr sz="1600" spc="-10" dirty="0">
                <a:latin typeface="Arial"/>
                <a:cs typeface="Arial"/>
              </a:rPr>
              <a:t>channels</a:t>
            </a:r>
            <a:endParaRPr sz="1600" dirty="0">
              <a:latin typeface="Arial"/>
              <a:cs typeface="Arial"/>
            </a:endParaRPr>
          </a:p>
          <a:p>
            <a:pPr marL="354965" marR="365125" indent="-342900">
              <a:lnSpc>
                <a:spcPct val="100000"/>
              </a:lnSpc>
              <a:spcBef>
                <a:spcPts val="765"/>
              </a:spcBef>
              <a:buClr>
                <a:srgbClr val="990033"/>
              </a:buClr>
              <a:buSzPct val="70312"/>
              <a:buChar char="•"/>
              <a:tabLst>
                <a:tab pos="354965" algn="l"/>
                <a:tab pos="355600" algn="l"/>
              </a:tabLst>
            </a:pPr>
            <a:r>
              <a:rPr sz="1600" dirty="0">
                <a:latin typeface="Arial"/>
                <a:cs typeface="Arial"/>
              </a:rPr>
              <a:t>Assess</a:t>
            </a:r>
            <a:r>
              <a:rPr sz="1600" spc="-70" dirty="0">
                <a:latin typeface="Arial"/>
                <a:cs typeface="Arial"/>
              </a:rPr>
              <a:t> </a:t>
            </a:r>
            <a:r>
              <a:rPr sz="1600" dirty="0">
                <a:latin typeface="Arial"/>
                <a:cs typeface="Arial"/>
              </a:rPr>
              <a:t>infrastructure</a:t>
            </a:r>
            <a:r>
              <a:rPr sz="1600" spc="-85" dirty="0">
                <a:latin typeface="Arial"/>
                <a:cs typeface="Arial"/>
              </a:rPr>
              <a:t> </a:t>
            </a:r>
            <a:r>
              <a:rPr sz="1600" dirty="0">
                <a:latin typeface="Arial"/>
                <a:cs typeface="Arial"/>
              </a:rPr>
              <a:t>economies.</a:t>
            </a:r>
            <a:r>
              <a:rPr sz="1600" spc="-55" dirty="0">
                <a:latin typeface="Arial"/>
                <a:cs typeface="Arial"/>
              </a:rPr>
              <a:t> </a:t>
            </a:r>
            <a:r>
              <a:rPr sz="1600" spc="-10" dirty="0">
                <a:latin typeface="Arial"/>
                <a:cs typeface="Arial"/>
              </a:rPr>
              <a:t>Direct </a:t>
            </a:r>
            <a:r>
              <a:rPr sz="1600" dirty="0">
                <a:latin typeface="Arial"/>
                <a:cs typeface="Arial"/>
              </a:rPr>
              <a:t>marketer</a:t>
            </a:r>
            <a:r>
              <a:rPr sz="1600" spc="-65" dirty="0">
                <a:latin typeface="Arial"/>
                <a:cs typeface="Arial"/>
              </a:rPr>
              <a:t> </a:t>
            </a:r>
            <a:r>
              <a:rPr sz="1600" dirty="0">
                <a:latin typeface="Arial"/>
                <a:cs typeface="Arial"/>
              </a:rPr>
              <a:t>data</a:t>
            </a:r>
            <a:r>
              <a:rPr sz="1600" spc="-40" dirty="0">
                <a:latin typeface="Arial"/>
                <a:cs typeface="Arial"/>
              </a:rPr>
              <a:t> </a:t>
            </a:r>
            <a:r>
              <a:rPr sz="1600" dirty="0">
                <a:latin typeface="Arial"/>
                <a:cs typeface="Arial"/>
              </a:rPr>
              <a:t>base</a:t>
            </a:r>
            <a:r>
              <a:rPr sz="1600" spc="-40" dirty="0">
                <a:latin typeface="Arial"/>
                <a:cs typeface="Arial"/>
              </a:rPr>
              <a:t> </a:t>
            </a:r>
            <a:r>
              <a:rPr sz="1600" dirty="0">
                <a:latin typeface="Arial"/>
                <a:cs typeface="Arial"/>
              </a:rPr>
              <a:t>and</a:t>
            </a:r>
            <a:r>
              <a:rPr sz="1600" spc="-50" dirty="0">
                <a:latin typeface="Arial"/>
                <a:cs typeface="Arial"/>
              </a:rPr>
              <a:t> </a:t>
            </a:r>
            <a:r>
              <a:rPr sz="1600" dirty="0">
                <a:latin typeface="Arial"/>
                <a:cs typeface="Arial"/>
              </a:rPr>
              <a:t>delivery</a:t>
            </a:r>
            <a:r>
              <a:rPr sz="1600" spc="-40" dirty="0">
                <a:latin typeface="Arial"/>
                <a:cs typeface="Arial"/>
              </a:rPr>
              <a:t> </a:t>
            </a:r>
            <a:r>
              <a:rPr sz="1600" spc="-10" dirty="0">
                <a:latin typeface="Arial"/>
                <a:cs typeface="Arial"/>
              </a:rPr>
              <a:t>system.</a:t>
            </a:r>
            <a:endParaRPr sz="1600" dirty="0">
              <a:latin typeface="Arial"/>
              <a:cs typeface="Arial"/>
            </a:endParaRPr>
          </a:p>
          <a:p>
            <a:pPr marL="354965" indent="-342900">
              <a:lnSpc>
                <a:spcPct val="100000"/>
              </a:lnSpc>
              <a:spcBef>
                <a:spcPts val="770"/>
              </a:spcBef>
              <a:buClr>
                <a:srgbClr val="990033"/>
              </a:buClr>
              <a:buSzPct val="70312"/>
              <a:buChar char="•"/>
              <a:tabLst>
                <a:tab pos="354965" algn="l"/>
                <a:tab pos="355600" algn="l"/>
              </a:tabLst>
            </a:pPr>
            <a:r>
              <a:rPr sz="1600" dirty="0">
                <a:latin typeface="Arial"/>
                <a:cs typeface="Arial"/>
              </a:rPr>
              <a:t>Cross</a:t>
            </a:r>
            <a:r>
              <a:rPr sz="1600" spc="-45" dirty="0">
                <a:latin typeface="Arial"/>
                <a:cs typeface="Arial"/>
              </a:rPr>
              <a:t> </a:t>
            </a:r>
            <a:r>
              <a:rPr sz="1600" dirty="0">
                <a:latin typeface="Arial"/>
                <a:cs typeface="Arial"/>
              </a:rPr>
              <a:t>promote</a:t>
            </a:r>
            <a:r>
              <a:rPr sz="1600" spc="-40" dirty="0">
                <a:latin typeface="Arial"/>
                <a:cs typeface="Arial"/>
              </a:rPr>
              <a:t> </a:t>
            </a:r>
            <a:r>
              <a:rPr sz="1600" dirty="0">
                <a:latin typeface="Arial"/>
                <a:cs typeface="Arial"/>
              </a:rPr>
              <a:t>goods</a:t>
            </a:r>
            <a:r>
              <a:rPr sz="1600" spc="-25" dirty="0">
                <a:latin typeface="Arial"/>
                <a:cs typeface="Arial"/>
              </a:rPr>
              <a:t> </a:t>
            </a:r>
            <a:r>
              <a:rPr sz="1600" dirty="0">
                <a:latin typeface="Arial"/>
                <a:cs typeface="Arial"/>
              </a:rPr>
              <a:t>across</a:t>
            </a:r>
            <a:r>
              <a:rPr sz="1600" spc="-50" dirty="0">
                <a:latin typeface="Arial"/>
                <a:cs typeface="Arial"/>
              </a:rPr>
              <a:t> </a:t>
            </a:r>
            <a:r>
              <a:rPr sz="1600" spc="-10" dirty="0">
                <a:latin typeface="Arial"/>
                <a:cs typeface="Arial"/>
              </a:rPr>
              <a:t>channels.</a:t>
            </a:r>
            <a:endParaRPr sz="1600" dirty="0">
              <a:latin typeface="Arial"/>
              <a:cs typeface="Arial"/>
            </a:endParaRPr>
          </a:p>
          <a:p>
            <a:pPr marL="354965" marR="5080" indent="-342900">
              <a:lnSpc>
                <a:spcPct val="100000"/>
              </a:lnSpc>
              <a:spcBef>
                <a:spcPts val="770"/>
              </a:spcBef>
              <a:buClr>
                <a:srgbClr val="990033"/>
              </a:buClr>
              <a:buSzPct val="70312"/>
              <a:buChar char="•"/>
              <a:tabLst>
                <a:tab pos="354965" algn="l"/>
                <a:tab pos="355600" algn="l"/>
              </a:tabLst>
            </a:pPr>
            <a:r>
              <a:rPr sz="1600" dirty="0">
                <a:latin typeface="Arial"/>
                <a:cs typeface="Arial"/>
              </a:rPr>
              <a:t>Use</a:t>
            </a:r>
            <a:r>
              <a:rPr sz="1600" spc="-45" dirty="0">
                <a:latin typeface="Arial"/>
                <a:cs typeface="Arial"/>
              </a:rPr>
              <a:t> </a:t>
            </a:r>
            <a:r>
              <a:rPr sz="1600" dirty="0">
                <a:latin typeface="Arial"/>
                <a:cs typeface="Arial"/>
              </a:rPr>
              <a:t>suitable</a:t>
            </a:r>
            <a:r>
              <a:rPr sz="1600" spc="-30" dirty="0">
                <a:latin typeface="Arial"/>
                <a:cs typeface="Arial"/>
              </a:rPr>
              <a:t> </a:t>
            </a:r>
            <a:r>
              <a:rPr sz="1600" dirty="0">
                <a:latin typeface="Arial"/>
                <a:cs typeface="Arial"/>
              </a:rPr>
              <a:t>partners</a:t>
            </a:r>
            <a:r>
              <a:rPr sz="1600" spc="-50" dirty="0">
                <a:latin typeface="Arial"/>
                <a:cs typeface="Arial"/>
              </a:rPr>
              <a:t> </a:t>
            </a:r>
            <a:r>
              <a:rPr sz="1600" dirty="0">
                <a:latin typeface="Arial"/>
                <a:cs typeface="Arial"/>
              </a:rPr>
              <a:t>(Amazon</a:t>
            </a:r>
            <a:r>
              <a:rPr sz="1600" spc="-55" dirty="0">
                <a:latin typeface="Arial"/>
                <a:cs typeface="Arial"/>
              </a:rPr>
              <a:t> </a:t>
            </a:r>
            <a:r>
              <a:rPr sz="1600" dirty="0">
                <a:latin typeface="Arial"/>
                <a:cs typeface="Arial"/>
              </a:rPr>
              <a:t>to</a:t>
            </a:r>
            <a:r>
              <a:rPr sz="1600" spc="-30" dirty="0">
                <a:latin typeface="Arial"/>
                <a:cs typeface="Arial"/>
              </a:rPr>
              <a:t> </a:t>
            </a:r>
            <a:r>
              <a:rPr sz="1600" dirty="0">
                <a:latin typeface="Arial"/>
                <a:cs typeface="Arial"/>
              </a:rPr>
              <a:t>sell,</a:t>
            </a:r>
            <a:r>
              <a:rPr sz="1600" spc="-15" dirty="0">
                <a:latin typeface="Arial"/>
                <a:cs typeface="Arial"/>
              </a:rPr>
              <a:t> </a:t>
            </a:r>
            <a:r>
              <a:rPr sz="1600" spc="-25" dirty="0">
                <a:latin typeface="Arial"/>
                <a:cs typeface="Arial"/>
              </a:rPr>
              <a:t>Fed </a:t>
            </a:r>
            <a:r>
              <a:rPr sz="1600" dirty="0">
                <a:latin typeface="Arial"/>
                <a:cs typeface="Arial"/>
              </a:rPr>
              <a:t>Ex</a:t>
            </a:r>
            <a:r>
              <a:rPr sz="1600" spc="-10" dirty="0">
                <a:latin typeface="Arial"/>
                <a:cs typeface="Arial"/>
              </a:rPr>
              <a:t> </a:t>
            </a:r>
            <a:r>
              <a:rPr sz="1600" dirty="0">
                <a:latin typeface="Arial"/>
                <a:cs typeface="Arial"/>
              </a:rPr>
              <a:t>to</a:t>
            </a:r>
            <a:r>
              <a:rPr sz="1600" spc="-10" dirty="0">
                <a:latin typeface="Arial"/>
                <a:cs typeface="Arial"/>
              </a:rPr>
              <a:t> deliver)</a:t>
            </a:r>
            <a:endParaRPr sz="1600" dirty="0">
              <a:latin typeface="Arial"/>
              <a:cs typeface="Arial"/>
            </a:endParaRPr>
          </a:p>
        </p:txBody>
      </p:sp>
    </p:spTree>
    <p:extLst>
      <p:ext uri="{BB962C8B-B14F-4D97-AF65-F5344CB8AC3E}">
        <p14:creationId xmlns:p14="http://schemas.microsoft.com/office/powerpoint/2010/main" val="406273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77456" y="123290"/>
            <a:ext cx="2804845" cy="3904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Chain Retailers</a:t>
            </a:r>
            <a:endParaRPr lang="en-US" sz="1800" b="1" dirty="0">
              <a:solidFill>
                <a:schemeClr val="tx1"/>
              </a:solidFill>
              <a:latin typeface="Calibri" panose="020F0502020204030204" pitchFamily="34" charset="0"/>
              <a:ea typeface="Roboto" panose="020B0604020202020204" charset="0"/>
              <a:cs typeface="Calibri" panose="020F0502020204030204" pitchFamily="34" charset="0"/>
            </a:endParaRPr>
          </a:p>
        </p:txBody>
      </p:sp>
      <p:sp>
        <p:nvSpPr>
          <p:cNvPr id="2" name="TextBox 1"/>
          <p:cNvSpPr txBox="1"/>
          <p:nvPr/>
        </p:nvSpPr>
        <p:spPr>
          <a:xfrm>
            <a:off x="1402421" y="644981"/>
            <a:ext cx="5938463" cy="338554"/>
          </a:xfrm>
          <a:prstGeom prst="rect">
            <a:avLst/>
          </a:prstGeom>
          <a:noFill/>
        </p:spPr>
        <p:txBody>
          <a:bodyPr wrap="square" rtlCol="0">
            <a:spAutoFit/>
          </a:bodyPr>
          <a:lstStyle/>
          <a:p>
            <a:pPr algn="ctr"/>
            <a:r>
              <a:rPr lang="en-US" sz="1600" b="1" dirty="0"/>
              <a:t>Chain retailers also have a number of disadvantages:</a:t>
            </a:r>
            <a:endParaRPr lang="en-US" sz="1600" b="1" dirty="0">
              <a:solidFill>
                <a:schemeClr val="tx1"/>
              </a:solidFill>
            </a:endParaRPr>
          </a:p>
        </p:txBody>
      </p:sp>
      <p:sp>
        <p:nvSpPr>
          <p:cNvPr id="6" name="TextBox 5"/>
          <p:cNvSpPr txBox="1"/>
          <p:nvPr/>
        </p:nvSpPr>
        <p:spPr>
          <a:xfrm>
            <a:off x="621585" y="1114808"/>
            <a:ext cx="8183367" cy="2354491"/>
          </a:xfrm>
          <a:prstGeom prst="rect">
            <a:avLst/>
          </a:prstGeom>
          <a:noFill/>
        </p:spPr>
        <p:txBody>
          <a:bodyPr wrap="square" rtlCol="0">
            <a:spAutoFit/>
          </a:bodyPr>
          <a:lstStyle/>
          <a:p>
            <a:pPr eaLnBrk="1" hangingPunct="1">
              <a:lnSpc>
                <a:spcPct val="150000"/>
              </a:lnSpc>
              <a:buClr>
                <a:srgbClr val="3333CC"/>
              </a:buClr>
              <a:buFont typeface="Wingdings" panose="05000000000000000000" pitchFamily="2" charset="2"/>
              <a:buChar char="¯"/>
            </a:pPr>
            <a:r>
              <a:rPr lang="en-US" dirty="0"/>
              <a:t>After chains are established, flexibility may be limited. New no overlapping store sites may be hard to find. Consistent strategies must be maintained throughout all units, including prices, promotions, and product assortments. It may be difficult to adapt to local diverse markets</a:t>
            </a:r>
          </a:p>
          <a:p>
            <a:pPr eaLnBrk="1" hangingPunct="1">
              <a:lnSpc>
                <a:spcPct val="150000"/>
              </a:lnSpc>
              <a:buClr>
                <a:srgbClr val="3333CC"/>
              </a:buClr>
              <a:buFont typeface="Wingdings" panose="05000000000000000000" pitchFamily="2" charset="2"/>
              <a:buChar char="¯"/>
            </a:pPr>
            <a:r>
              <a:rPr lang="en-US" dirty="0"/>
              <a:t>Investments are higher due to multiple leases and fixtures. There is higher investment in inventory due to the number of store branches that must be stocked.</a:t>
            </a:r>
          </a:p>
          <a:p>
            <a:pPr eaLnBrk="1" hangingPunct="1">
              <a:lnSpc>
                <a:spcPct val="150000"/>
              </a:lnSpc>
              <a:buClr>
                <a:srgbClr val="3333CC"/>
              </a:buClr>
              <a:buFont typeface="Wingdings" panose="05000000000000000000" pitchFamily="2" charset="2"/>
              <a:buChar char="¯"/>
            </a:pPr>
            <a:r>
              <a:rPr lang="en-US" dirty="0"/>
              <a:t>Managerial control is complex, especially for chains with geographically dispersed branches. Top management cannot maintain the control over each branch that independents have over</a:t>
            </a:r>
          </a:p>
        </p:txBody>
      </p:sp>
    </p:spTree>
    <p:extLst>
      <p:ext uri="{BB962C8B-B14F-4D97-AF65-F5344CB8AC3E}">
        <p14:creationId xmlns:p14="http://schemas.microsoft.com/office/powerpoint/2010/main" val="137205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598967"/>
            <a:ext cx="3852810" cy="789960"/>
          </a:xfrm>
          <a:prstGeom prst="rect">
            <a:avLst/>
          </a:prstGeom>
          <a:noFill/>
        </p:spPr>
        <p:txBody>
          <a:bodyPr wrap="square" rtlCol="0">
            <a:spAutoFit/>
          </a:bodyPr>
          <a:lstStyle/>
          <a:p>
            <a:pPr algn="ctr">
              <a:lnSpc>
                <a:spcPct val="150000"/>
              </a:lnSpc>
            </a:pPr>
            <a:r>
              <a:rPr lang="en-US" sz="1600" b="1" dirty="0">
                <a:latin typeface="Roboto" panose="020B0604020202020204" charset="0"/>
                <a:ea typeface="Roboto" panose="020B0604020202020204" charset="0"/>
              </a:rPr>
              <a:t>Typical information stored on a database includes the following:</a:t>
            </a:r>
          </a:p>
        </p:txBody>
      </p:sp>
      <p:pic>
        <p:nvPicPr>
          <p:cNvPr id="1026" name="Picture 2" descr="The Wonders of Chain Stores and Franchises - Hoovers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3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2517169" y="95200"/>
            <a:ext cx="3708971" cy="400110"/>
          </a:xfrm>
          <a:prstGeom prst="rect">
            <a:avLst/>
          </a:prstGeom>
          <a:solidFill>
            <a:srgbClr val="00B0F0"/>
          </a:solidFill>
        </p:spPr>
        <p:txBody>
          <a:bodyPr wrap="square" rtlCol="0">
            <a:spAutoFit/>
          </a:bodyPr>
          <a:lstStyle/>
          <a:p>
            <a:pPr algn="ctr"/>
            <a:r>
              <a:rPr lang="en-US" sz="2000" b="1" dirty="0"/>
              <a:t>Franchising</a:t>
            </a:r>
            <a:endParaRPr lang="en-US" sz="2000" b="1" dirty="0">
              <a:latin typeface="Roboto" panose="020B0604020202020204" charset="0"/>
              <a:ea typeface="Roboto" panose="020B0604020202020204" charset="0"/>
              <a:cs typeface="Calibri" panose="020F0502020204030204" pitchFamily="34" charset="0"/>
            </a:endParaRPr>
          </a:p>
        </p:txBody>
      </p:sp>
      <p:sp>
        <p:nvSpPr>
          <p:cNvPr id="4" name="TextBox 3"/>
          <p:cNvSpPr txBox="1"/>
          <p:nvPr/>
        </p:nvSpPr>
        <p:spPr>
          <a:xfrm>
            <a:off x="339047" y="406681"/>
            <a:ext cx="8578921" cy="2354491"/>
          </a:xfrm>
          <a:prstGeom prst="rect">
            <a:avLst/>
          </a:prstGeom>
          <a:noFill/>
        </p:spPr>
        <p:txBody>
          <a:bodyPr wrap="square" rtlCol="0">
            <a:spAutoFit/>
          </a:bodyPr>
          <a:lstStyle/>
          <a:p>
            <a:pPr eaLnBrk="1" hangingPunct="1">
              <a:lnSpc>
                <a:spcPct val="150000"/>
              </a:lnSpc>
              <a:buClr>
                <a:srgbClr val="6600CC"/>
              </a:buClr>
              <a:buFont typeface="Wingdings" panose="05000000000000000000" pitchFamily="2" charset="2"/>
              <a:buChar char="¯"/>
            </a:pPr>
            <a:r>
              <a:rPr lang="en-US" dirty="0"/>
              <a:t>A contractual agreement between a franchisor and a retail franchisee that allows the franchisee to conduct business under an established name and according to a given pattern of business</a:t>
            </a:r>
          </a:p>
          <a:p>
            <a:pPr eaLnBrk="1" hangingPunct="1">
              <a:lnSpc>
                <a:spcPct val="150000"/>
              </a:lnSpc>
              <a:buClr>
                <a:srgbClr val="6600CC"/>
              </a:buClr>
              <a:buFont typeface="Wingdings" panose="05000000000000000000" pitchFamily="2" charset="2"/>
              <a:buChar char="¯"/>
            </a:pPr>
            <a:r>
              <a:rPr lang="en-US" dirty="0"/>
              <a:t>Franchisee pays an initial fee and a monthly percentage of gross sales in exchange for the exclusive rights to sell goods and services in an area</a:t>
            </a:r>
          </a:p>
          <a:p>
            <a:pPr eaLnBrk="1" hangingPunct="1">
              <a:lnSpc>
                <a:spcPct val="150000"/>
              </a:lnSpc>
              <a:buClr>
                <a:srgbClr val="6600CC"/>
              </a:buClr>
              <a:buFont typeface="Wingdings" panose="05000000000000000000" pitchFamily="2" charset="2"/>
              <a:buChar char="¯"/>
            </a:pPr>
            <a:r>
              <a:rPr lang="en-US" dirty="0"/>
              <a:t>Wholesaler-Retailer </a:t>
            </a:r>
            <a:br>
              <a:rPr lang="en-US" dirty="0"/>
            </a:br>
            <a:r>
              <a:rPr lang="en-US" dirty="0"/>
              <a:t>Structural Franchising Arrangements</a:t>
            </a:r>
          </a:p>
          <a:p>
            <a:pPr eaLnBrk="1" hangingPunct="1">
              <a:lnSpc>
                <a:spcPct val="150000"/>
              </a:lnSpc>
              <a:buClr>
                <a:srgbClr val="6600CC"/>
              </a:buClr>
              <a:buFont typeface="Wingdings" panose="05000000000000000000" pitchFamily="2" charset="2"/>
              <a:buChar char="¯"/>
            </a:pPr>
            <a:r>
              <a:rPr lang="en-US" dirty="0"/>
              <a:t>Competitive State of Franchising</a:t>
            </a:r>
          </a:p>
        </p:txBody>
      </p:sp>
      <p:pic>
        <p:nvPicPr>
          <p:cNvPr id="2050" name="Picture 2" descr="How Franchising Works: An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684534"/>
            <a:ext cx="5486400" cy="3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4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5" name="TextBox 4"/>
          <p:cNvSpPr txBox="1"/>
          <p:nvPr/>
        </p:nvSpPr>
        <p:spPr>
          <a:xfrm>
            <a:off x="246581" y="1520574"/>
            <a:ext cx="2486345" cy="830997"/>
          </a:xfrm>
          <a:prstGeom prst="rect">
            <a:avLst/>
          </a:prstGeom>
          <a:noFill/>
        </p:spPr>
        <p:txBody>
          <a:bodyPr wrap="square" rtlCol="0">
            <a:spAutoFit/>
          </a:bodyPr>
          <a:lstStyle/>
          <a:p>
            <a:r>
              <a:rPr lang="en-US" sz="1600" b="1" dirty="0"/>
              <a:t>Three structural arrangements dominate retail franchising</a:t>
            </a:r>
          </a:p>
        </p:txBody>
      </p:sp>
      <p:pic>
        <p:nvPicPr>
          <p:cNvPr id="7" name="Picture 6"/>
          <p:cNvPicPr>
            <a:picLocks noChangeAspect="1"/>
          </p:cNvPicPr>
          <p:nvPr/>
        </p:nvPicPr>
        <p:blipFill>
          <a:blip r:embed="rId3"/>
          <a:stretch>
            <a:fillRect/>
          </a:stretch>
        </p:blipFill>
        <p:spPr>
          <a:xfrm>
            <a:off x="2732926" y="1"/>
            <a:ext cx="6411073" cy="5143500"/>
          </a:xfrm>
          <a:prstGeom prst="rect">
            <a:avLst/>
          </a:prstGeom>
        </p:spPr>
      </p:pic>
    </p:spTree>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2507</TotalTime>
  <Words>2865</Words>
  <Application>Microsoft Office PowerPoint</Application>
  <PresentationFormat>On-screen Show (16:9)</PresentationFormat>
  <Paragraphs>441</Paragraphs>
  <Slides>59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Roboto</vt:lpstr>
      <vt:lpstr>Arial</vt:lpstr>
      <vt:lpstr>Montserrat</vt:lpstr>
      <vt:lpstr>Montserrat SemiBold</vt:lpstr>
      <vt:lpstr>Montserrat Black</vt:lpstr>
      <vt:lpstr>Montserrat Medium</vt:lpstr>
      <vt:lpstr>Calibri</vt:lpstr>
      <vt:lpstr>Roboto Black</vt:lpstr>
      <vt:lpstr>Wingdings</vt:lpstr>
      <vt:lpstr>Montserrat ExtraBold</vt:lpstr>
      <vt:lpstr>Times New Roman</vt:lpstr>
      <vt:lpstr>Digital Marketing Proposal by Slidesgo</vt:lpstr>
      <vt:lpstr>Situation Analysis</vt:lpstr>
      <vt:lpstr>Retail Institution By Ownership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155</cp:revision>
  <dcterms:modified xsi:type="dcterms:W3CDTF">2022-11-27T14:55:33Z</dcterms:modified>
</cp:coreProperties>
</file>