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5"/>
  </p:notesMasterIdLst>
  <p:sldIdLst>
    <p:sldId id="256" r:id="rId2"/>
    <p:sldId id="260" r:id="rId3"/>
    <p:sldId id="257" r:id="rId4"/>
    <p:sldId id="311" r:id="rId5"/>
    <p:sldId id="262" r:id="rId6"/>
    <p:sldId id="310" r:id="rId7"/>
    <p:sldId id="299" r:id="rId8"/>
    <p:sldId id="300" r:id="rId9"/>
    <p:sldId id="312" r:id="rId10"/>
    <p:sldId id="302" r:id="rId11"/>
    <p:sldId id="303" r:id="rId12"/>
    <p:sldId id="297" r:id="rId13"/>
    <p:sldId id="298" r:id="rId14"/>
    <p:sldId id="304" r:id="rId15"/>
    <p:sldId id="313" r:id="rId16"/>
    <p:sldId id="314" r:id="rId17"/>
    <p:sldId id="305" r:id="rId18"/>
    <p:sldId id="307" r:id="rId19"/>
    <p:sldId id="259" r:id="rId20"/>
    <p:sldId id="263" r:id="rId21"/>
    <p:sldId id="266" r:id="rId22"/>
    <p:sldId id="267" r:id="rId23"/>
    <p:sldId id="269" r:id="rId24"/>
    <p:sldId id="279" r:id="rId25"/>
    <p:sldId id="272" r:id="rId26"/>
    <p:sldId id="274" r:id="rId27"/>
    <p:sldId id="282" r:id="rId28"/>
    <p:sldId id="276" r:id="rId29"/>
    <p:sldId id="277" r:id="rId30"/>
    <p:sldId id="280" r:id="rId31"/>
    <p:sldId id="284" r:id="rId32"/>
    <p:sldId id="315" r:id="rId33"/>
    <p:sldId id="294"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76" d="100"/>
          <a:sy n="76" d="100"/>
        </p:scale>
        <p:origin x="-984" y="-1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72716B-11F6-406A-9EE9-CC1706971173}" type="datetimeFigureOut">
              <a:rPr lang="en-US" smtClean="0"/>
              <a:pPr/>
              <a:t>2/18/2021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CA8D84-61B1-44A6-BFE6-DA58F52FFB5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CA8D84-61B1-44A6-BFE6-DA58F52FFB5B}"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EC0C70-A85C-4FB5-A756-159461890DBA}" type="slidenum">
              <a:rPr lang="en-US"/>
              <a:pPr/>
              <a:t>7</a:t>
            </a:fld>
            <a:endParaRPr lang="en-US"/>
          </a:p>
        </p:txBody>
      </p:sp>
      <p:sp>
        <p:nvSpPr>
          <p:cNvPr id="592898" name="Rectangle 2"/>
          <p:cNvSpPr>
            <a:spLocks noChangeArrowheads="1" noTextEdit="1"/>
          </p:cNvSpPr>
          <p:nvPr>
            <p:ph type="sldImg"/>
          </p:nvPr>
        </p:nvSpPr>
        <p:spPr>
          <a:ln/>
        </p:spPr>
      </p:sp>
      <p:sp>
        <p:nvSpPr>
          <p:cNvPr id="59289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1CD343-7197-4792-ADB7-579924F2BC6A}" type="slidenum">
              <a:rPr lang="en-US"/>
              <a:pPr/>
              <a:t>8</a:t>
            </a:fld>
            <a:endParaRPr lang="en-US"/>
          </a:p>
        </p:txBody>
      </p:sp>
      <p:sp>
        <p:nvSpPr>
          <p:cNvPr id="593922" name="Rectangle 2"/>
          <p:cNvSpPr>
            <a:spLocks noChangeArrowheads="1" noTextEdit="1"/>
          </p:cNvSpPr>
          <p:nvPr>
            <p:ph type="sldImg"/>
          </p:nvPr>
        </p:nvSpPr>
        <p:spPr>
          <a:ln/>
        </p:spPr>
      </p:sp>
      <p:sp>
        <p:nvSpPr>
          <p:cNvPr id="59392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1CD343-7197-4792-ADB7-579924F2BC6A}" type="slidenum">
              <a:rPr lang="en-US"/>
              <a:pPr/>
              <a:t>9</a:t>
            </a:fld>
            <a:endParaRPr lang="en-US"/>
          </a:p>
        </p:txBody>
      </p:sp>
      <p:sp>
        <p:nvSpPr>
          <p:cNvPr id="593922" name="Rectangle 2"/>
          <p:cNvSpPr>
            <a:spLocks noChangeArrowheads="1" noTextEdit="1"/>
          </p:cNvSpPr>
          <p:nvPr>
            <p:ph type="sldImg"/>
          </p:nvPr>
        </p:nvSpPr>
        <p:spPr>
          <a:ln/>
        </p:spPr>
      </p:sp>
      <p:sp>
        <p:nvSpPr>
          <p:cNvPr id="59392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9D7392-70A9-44BA-92DD-D81C0A7B517B}" type="slidenum">
              <a:rPr lang="en-US"/>
              <a:pPr/>
              <a:t>10</a:t>
            </a:fld>
            <a:endParaRPr lang="en-US"/>
          </a:p>
        </p:txBody>
      </p:sp>
      <p:sp>
        <p:nvSpPr>
          <p:cNvPr id="953346" name="Rectangle 2"/>
          <p:cNvSpPr>
            <a:spLocks noChangeArrowheads="1" noTextEdit="1"/>
          </p:cNvSpPr>
          <p:nvPr>
            <p:ph type="sldImg"/>
          </p:nvPr>
        </p:nvSpPr>
        <p:spPr>
          <a:ln/>
        </p:spPr>
      </p:sp>
      <p:sp>
        <p:nvSpPr>
          <p:cNvPr id="95334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55503F-E496-4253-BDED-FB603AFA8716}" type="slidenum">
              <a:rPr lang="en-US"/>
              <a:pPr/>
              <a:t>11</a:t>
            </a:fld>
            <a:endParaRPr lang="en-US"/>
          </a:p>
        </p:txBody>
      </p:sp>
      <p:sp>
        <p:nvSpPr>
          <p:cNvPr id="954370" name="Rectangle 2"/>
          <p:cNvSpPr>
            <a:spLocks noChangeArrowheads="1" noTextEdit="1"/>
          </p:cNvSpPr>
          <p:nvPr>
            <p:ph type="sldImg"/>
          </p:nvPr>
        </p:nvSpPr>
        <p:spPr>
          <a:ln/>
        </p:spPr>
      </p:sp>
      <p:sp>
        <p:nvSpPr>
          <p:cNvPr id="95437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54EDF1-2032-4B15-9A53-9D937A737ECC}" type="slidenum">
              <a:rPr lang="en-US"/>
              <a:pPr/>
              <a:t>14</a:t>
            </a:fld>
            <a:endParaRPr lang="en-US"/>
          </a:p>
        </p:txBody>
      </p:sp>
      <p:sp>
        <p:nvSpPr>
          <p:cNvPr id="608258" name="Rectangle 2"/>
          <p:cNvSpPr>
            <a:spLocks noChangeArrowheads="1" noTextEdit="1"/>
          </p:cNvSpPr>
          <p:nvPr>
            <p:ph type="sldImg"/>
          </p:nvPr>
        </p:nvSpPr>
        <p:spPr>
          <a:ln/>
        </p:spPr>
      </p:sp>
      <p:sp>
        <p:nvSpPr>
          <p:cNvPr id="60825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42F2DF-64D5-4E1B-803D-07D06B75EE43}" type="slidenum">
              <a:rPr lang="en-US"/>
              <a:pPr/>
              <a:t>17</a:t>
            </a:fld>
            <a:endParaRPr lang="en-US"/>
          </a:p>
        </p:txBody>
      </p:sp>
      <p:sp>
        <p:nvSpPr>
          <p:cNvPr id="957442" name="Rectangle 2"/>
          <p:cNvSpPr>
            <a:spLocks noChangeArrowheads="1" noTextEdit="1"/>
          </p:cNvSpPr>
          <p:nvPr>
            <p:ph type="sldImg"/>
          </p:nvPr>
        </p:nvSpPr>
        <p:spPr>
          <a:ln/>
        </p:spPr>
      </p:sp>
      <p:sp>
        <p:nvSpPr>
          <p:cNvPr id="95744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048394-CA25-438E-8EDD-AB18325BDE8A}" type="slidenum">
              <a:rPr lang="en-US"/>
              <a:pPr/>
              <a:t>18</a:t>
            </a:fld>
            <a:endParaRPr lang="en-US"/>
          </a:p>
        </p:txBody>
      </p:sp>
      <p:sp>
        <p:nvSpPr>
          <p:cNvPr id="613378" name="Rectangle 2"/>
          <p:cNvSpPr>
            <a:spLocks noChangeArrowheads="1" noTextEdit="1"/>
          </p:cNvSpPr>
          <p:nvPr>
            <p:ph type="sldImg"/>
          </p:nvPr>
        </p:nvSpPr>
        <p:spPr>
          <a:ln/>
        </p:spPr>
      </p:sp>
      <p:sp>
        <p:nvSpPr>
          <p:cNvPr id="613379" name="Rectangle 3"/>
          <p:cNvSpPr>
            <a:spLocks noGrp="1" noChangeArrowheads="1"/>
          </p:cNvSpPr>
          <p:nvPr>
            <p:ph type="body" idx="1"/>
          </p:nvPr>
        </p:nvSpPr>
        <p:spPr/>
        <p:txBody>
          <a:bodyPr/>
          <a:lstStyle/>
          <a:p>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70286EF-5162-46AD-A835-8930BF68370E}" type="datetimeFigureOut">
              <a:rPr lang="en-US" smtClean="0"/>
              <a:pPr/>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5A3B89-02B8-4B83-A14F-08C104F6EF7A}" type="slidenum">
              <a:rPr lang="en-US" smtClean="0"/>
              <a:pPr/>
              <a:t>‹#›</a:t>
            </a:fld>
            <a:endParaRPr lang="en-US"/>
          </a:p>
        </p:txBody>
      </p:sp>
    </p:spTree>
    <p:extLst>
      <p:ext uri="{BB962C8B-B14F-4D97-AF65-F5344CB8AC3E}">
        <p14:creationId xmlns:p14="http://schemas.microsoft.com/office/powerpoint/2010/main" xmlns="" val="3164947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0286EF-5162-46AD-A835-8930BF68370E}" type="datetimeFigureOut">
              <a:rPr lang="en-US" smtClean="0"/>
              <a:pPr/>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5A3B89-02B8-4B83-A14F-08C104F6EF7A}" type="slidenum">
              <a:rPr lang="en-US" smtClean="0"/>
              <a:pPr/>
              <a:t>‹#›</a:t>
            </a:fld>
            <a:endParaRPr lang="en-US"/>
          </a:p>
        </p:txBody>
      </p:sp>
    </p:spTree>
    <p:extLst>
      <p:ext uri="{BB962C8B-B14F-4D97-AF65-F5344CB8AC3E}">
        <p14:creationId xmlns:p14="http://schemas.microsoft.com/office/powerpoint/2010/main" xmlns="" val="403674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0286EF-5162-46AD-A835-8930BF68370E}" type="datetimeFigureOut">
              <a:rPr lang="en-US" smtClean="0"/>
              <a:pPr/>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5A3B89-02B8-4B83-A14F-08C104F6EF7A}" type="slidenum">
              <a:rPr lang="en-US" smtClean="0"/>
              <a:pPr/>
              <a:t>‹#›</a:t>
            </a:fld>
            <a:endParaRPr lang="en-US"/>
          </a:p>
        </p:txBody>
      </p:sp>
    </p:spTree>
    <p:extLst>
      <p:ext uri="{BB962C8B-B14F-4D97-AF65-F5344CB8AC3E}">
        <p14:creationId xmlns:p14="http://schemas.microsoft.com/office/powerpoint/2010/main" xmlns="" val="42651627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AndTx">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850900" y="152400"/>
            <a:ext cx="8140700" cy="1143000"/>
          </a:xfr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849313" y="1447800"/>
            <a:ext cx="4000500" cy="5257800"/>
          </a:xfrm>
        </p:spPr>
        <p:txBody>
          <a:bodyPr/>
          <a:lstStyle/>
          <a:p>
            <a:endParaRPr lang="en-US"/>
          </a:p>
        </p:txBody>
      </p:sp>
      <p:sp>
        <p:nvSpPr>
          <p:cNvPr id="4" name="Text Placeholder 3"/>
          <p:cNvSpPr>
            <a:spLocks noGrp="1"/>
          </p:cNvSpPr>
          <p:nvPr>
            <p:ph type="body" sz="half" idx="2"/>
          </p:nvPr>
        </p:nvSpPr>
        <p:spPr>
          <a:xfrm>
            <a:off x="5002213" y="1447800"/>
            <a:ext cx="40005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850900" y="152400"/>
            <a:ext cx="81407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849313" y="1447800"/>
            <a:ext cx="4000500" cy="5257800"/>
          </a:xfrm>
        </p:spPr>
        <p:txBody>
          <a:bodyPr/>
          <a:lstStyle/>
          <a:p>
            <a:endParaRPr lang="en-US"/>
          </a:p>
        </p:txBody>
      </p:sp>
      <p:sp>
        <p:nvSpPr>
          <p:cNvPr id="4" name="Text Placeholder 3"/>
          <p:cNvSpPr>
            <a:spLocks noGrp="1"/>
          </p:cNvSpPr>
          <p:nvPr>
            <p:ph type="body" sz="half" idx="2"/>
          </p:nvPr>
        </p:nvSpPr>
        <p:spPr>
          <a:xfrm>
            <a:off x="5002213" y="1447800"/>
            <a:ext cx="40005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0286EF-5162-46AD-A835-8930BF68370E}" type="datetimeFigureOut">
              <a:rPr lang="en-US" smtClean="0"/>
              <a:pPr/>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5A3B89-02B8-4B83-A14F-08C104F6EF7A}" type="slidenum">
              <a:rPr lang="en-US" smtClean="0"/>
              <a:pPr/>
              <a:t>‹#›</a:t>
            </a:fld>
            <a:endParaRPr lang="en-US"/>
          </a:p>
        </p:txBody>
      </p:sp>
    </p:spTree>
    <p:extLst>
      <p:ext uri="{BB962C8B-B14F-4D97-AF65-F5344CB8AC3E}">
        <p14:creationId xmlns:p14="http://schemas.microsoft.com/office/powerpoint/2010/main" xmlns="" val="3567643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0286EF-5162-46AD-A835-8930BF68370E}" type="datetimeFigureOut">
              <a:rPr lang="en-US" smtClean="0"/>
              <a:pPr/>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5A3B89-02B8-4B83-A14F-08C104F6EF7A}" type="slidenum">
              <a:rPr lang="en-US" smtClean="0"/>
              <a:pPr/>
              <a:t>‹#›</a:t>
            </a:fld>
            <a:endParaRPr lang="en-US"/>
          </a:p>
        </p:txBody>
      </p:sp>
    </p:spTree>
    <p:extLst>
      <p:ext uri="{BB962C8B-B14F-4D97-AF65-F5344CB8AC3E}">
        <p14:creationId xmlns:p14="http://schemas.microsoft.com/office/powerpoint/2010/main" xmlns="" val="982491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70286EF-5162-46AD-A835-8930BF68370E}" type="datetimeFigureOut">
              <a:rPr lang="en-US" smtClean="0"/>
              <a:pPr/>
              <a:t>2/18/2021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5A3B89-02B8-4B83-A14F-08C104F6EF7A}" type="slidenum">
              <a:rPr lang="en-US" smtClean="0"/>
              <a:pPr/>
              <a:t>‹#›</a:t>
            </a:fld>
            <a:endParaRPr lang="en-US"/>
          </a:p>
        </p:txBody>
      </p:sp>
    </p:spTree>
    <p:extLst>
      <p:ext uri="{BB962C8B-B14F-4D97-AF65-F5344CB8AC3E}">
        <p14:creationId xmlns:p14="http://schemas.microsoft.com/office/powerpoint/2010/main" xmlns="" val="544773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70286EF-5162-46AD-A835-8930BF68370E}" type="datetimeFigureOut">
              <a:rPr lang="en-US" smtClean="0"/>
              <a:pPr/>
              <a:t>2/18/2021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5A3B89-02B8-4B83-A14F-08C104F6EF7A}" type="slidenum">
              <a:rPr lang="en-US" smtClean="0"/>
              <a:pPr/>
              <a:t>‹#›</a:t>
            </a:fld>
            <a:endParaRPr lang="en-US"/>
          </a:p>
        </p:txBody>
      </p:sp>
    </p:spTree>
    <p:extLst>
      <p:ext uri="{BB962C8B-B14F-4D97-AF65-F5344CB8AC3E}">
        <p14:creationId xmlns:p14="http://schemas.microsoft.com/office/powerpoint/2010/main" xmlns="" val="2596232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70286EF-5162-46AD-A835-8930BF68370E}" type="datetimeFigureOut">
              <a:rPr lang="en-US" smtClean="0"/>
              <a:pPr/>
              <a:t>2/18/2021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5A3B89-02B8-4B83-A14F-08C104F6EF7A}" type="slidenum">
              <a:rPr lang="en-US" smtClean="0"/>
              <a:pPr/>
              <a:t>‹#›</a:t>
            </a:fld>
            <a:endParaRPr lang="en-US"/>
          </a:p>
        </p:txBody>
      </p:sp>
    </p:spTree>
    <p:extLst>
      <p:ext uri="{BB962C8B-B14F-4D97-AF65-F5344CB8AC3E}">
        <p14:creationId xmlns:p14="http://schemas.microsoft.com/office/powerpoint/2010/main" xmlns="" val="524615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0286EF-5162-46AD-A835-8930BF68370E}" type="datetimeFigureOut">
              <a:rPr lang="en-US" smtClean="0"/>
              <a:pPr/>
              <a:t>2/18/2021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5A3B89-02B8-4B83-A14F-08C104F6EF7A}" type="slidenum">
              <a:rPr lang="en-US" smtClean="0"/>
              <a:pPr/>
              <a:t>‹#›</a:t>
            </a:fld>
            <a:endParaRPr lang="en-US"/>
          </a:p>
        </p:txBody>
      </p:sp>
    </p:spTree>
    <p:extLst>
      <p:ext uri="{BB962C8B-B14F-4D97-AF65-F5344CB8AC3E}">
        <p14:creationId xmlns:p14="http://schemas.microsoft.com/office/powerpoint/2010/main" xmlns="" val="3664599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0286EF-5162-46AD-A835-8930BF68370E}" type="datetimeFigureOut">
              <a:rPr lang="en-US" smtClean="0"/>
              <a:pPr/>
              <a:t>2/18/2021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5A3B89-02B8-4B83-A14F-08C104F6EF7A}" type="slidenum">
              <a:rPr lang="en-US" smtClean="0"/>
              <a:pPr/>
              <a:t>‹#›</a:t>
            </a:fld>
            <a:endParaRPr lang="en-US"/>
          </a:p>
        </p:txBody>
      </p:sp>
    </p:spTree>
    <p:extLst>
      <p:ext uri="{BB962C8B-B14F-4D97-AF65-F5344CB8AC3E}">
        <p14:creationId xmlns:p14="http://schemas.microsoft.com/office/powerpoint/2010/main" xmlns="" val="3409467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0286EF-5162-46AD-A835-8930BF68370E}" type="datetimeFigureOut">
              <a:rPr lang="en-US" smtClean="0"/>
              <a:pPr/>
              <a:t>2/18/2021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5A3B89-02B8-4B83-A14F-08C104F6EF7A}" type="slidenum">
              <a:rPr lang="en-US" smtClean="0"/>
              <a:pPr/>
              <a:t>‹#›</a:t>
            </a:fld>
            <a:endParaRPr lang="en-US"/>
          </a:p>
        </p:txBody>
      </p:sp>
    </p:spTree>
    <p:extLst>
      <p:ext uri="{BB962C8B-B14F-4D97-AF65-F5344CB8AC3E}">
        <p14:creationId xmlns:p14="http://schemas.microsoft.com/office/powerpoint/2010/main" xmlns="" val="1883688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0286EF-5162-46AD-A835-8930BF68370E}" type="datetimeFigureOut">
              <a:rPr lang="en-US" smtClean="0"/>
              <a:pPr/>
              <a:t>2/18/2021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5A3B89-02B8-4B83-A14F-08C104F6EF7A}" type="slidenum">
              <a:rPr lang="en-US" smtClean="0"/>
              <a:pPr/>
              <a:t>‹#›</a:t>
            </a:fld>
            <a:endParaRPr lang="en-US"/>
          </a:p>
        </p:txBody>
      </p:sp>
    </p:spTree>
    <p:extLst>
      <p:ext uri="{BB962C8B-B14F-4D97-AF65-F5344CB8AC3E}">
        <p14:creationId xmlns:p14="http://schemas.microsoft.com/office/powerpoint/2010/main" xmlns="" val="6939157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3274" y="1227552"/>
            <a:ext cx="7772400" cy="1771650"/>
          </a:xfrm>
          <a:solidFill>
            <a:schemeClr val="accent2">
              <a:lumMod val="60000"/>
              <a:lumOff val="40000"/>
            </a:schemeClr>
          </a:solidFill>
        </p:spPr>
        <p:txBody>
          <a:bodyPr>
            <a:noAutofit/>
          </a:bodyPr>
          <a:lstStyle/>
          <a:p>
            <a:r>
              <a:rPr lang="en-US" sz="6000" dirty="0" smtClean="0">
                <a:latin typeface="Cambria" pitchFamily="18" charset="0"/>
              </a:rPr>
              <a:t>Migration and Rural Development </a:t>
            </a:r>
            <a:endParaRPr lang="en-US" sz="6000" dirty="0">
              <a:latin typeface="Cambria" pitchFamily="18" charset="0"/>
            </a:endParaRPr>
          </a:p>
        </p:txBody>
      </p:sp>
      <p:sp>
        <p:nvSpPr>
          <p:cNvPr id="3" name="Subtitle 2"/>
          <p:cNvSpPr>
            <a:spLocks noGrp="1"/>
          </p:cNvSpPr>
          <p:nvPr>
            <p:ph type="subTitle" idx="1"/>
          </p:nvPr>
        </p:nvSpPr>
        <p:spPr>
          <a:xfrm>
            <a:off x="1447800" y="4419600"/>
            <a:ext cx="6400800" cy="1752600"/>
          </a:xfrm>
          <a:solidFill>
            <a:schemeClr val="accent6">
              <a:lumMod val="60000"/>
              <a:lumOff val="40000"/>
            </a:schemeClr>
          </a:solidFill>
        </p:spPr>
        <p:txBody>
          <a:bodyPr>
            <a:normAutofit fontScale="85000" lnSpcReduction="20000"/>
          </a:bodyPr>
          <a:lstStyle/>
          <a:p>
            <a:r>
              <a:rPr lang="en-US" b="1" dirty="0" smtClean="0">
                <a:solidFill>
                  <a:srgbClr val="00B050"/>
                </a:solidFill>
                <a:latin typeface="Cambria" pitchFamily="18" charset="0"/>
              </a:rPr>
              <a:t>Mohammad Faisal </a:t>
            </a:r>
            <a:r>
              <a:rPr lang="en-US" b="1" dirty="0" err="1" smtClean="0">
                <a:solidFill>
                  <a:srgbClr val="00B050"/>
                </a:solidFill>
                <a:latin typeface="Cambria" pitchFamily="18" charset="0"/>
              </a:rPr>
              <a:t>Akber</a:t>
            </a:r>
            <a:r>
              <a:rPr lang="en-US" b="1" dirty="0" smtClean="0">
                <a:solidFill>
                  <a:srgbClr val="00B050"/>
                </a:solidFill>
                <a:latin typeface="Cambria" pitchFamily="18" charset="0"/>
              </a:rPr>
              <a:t>  </a:t>
            </a:r>
          </a:p>
          <a:p>
            <a:r>
              <a:rPr lang="en-US" dirty="0" smtClean="0">
                <a:solidFill>
                  <a:srgbClr val="00B050"/>
                </a:solidFill>
                <a:latin typeface="Cambria" pitchFamily="18" charset="0"/>
              </a:rPr>
              <a:t>Senior Lecturer</a:t>
            </a:r>
          </a:p>
          <a:p>
            <a:r>
              <a:rPr lang="en-US" dirty="0" smtClean="0">
                <a:solidFill>
                  <a:srgbClr val="00B050"/>
                </a:solidFill>
                <a:latin typeface="Cambria" pitchFamily="18" charset="0"/>
              </a:rPr>
              <a:t>Dept. of Development Studies</a:t>
            </a:r>
          </a:p>
          <a:p>
            <a:r>
              <a:rPr lang="en-US" dirty="0" smtClean="0">
                <a:solidFill>
                  <a:srgbClr val="00B050"/>
                </a:solidFill>
                <a:latin typeface="Cambria" pitchFamily="18" charset="0"/>
              </a:rPr>
              <a:t>Daffodil International University </a:t>
            </a:r>
          </a:p>
        </p:txBody>
      </p:sp>
    </p:spTree>
    <p:extLst>
      <p:ext uri="{BB962C8B-B14F-4D97-AF65-F5344CB8AC3E}">
        <p14:creationId xmlns:p14="http://schemas.microsoft.com/office/powerpoint/2010/main" xmlns="" val="1597916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2770" name="Rectangle 1026"/>
          <p:cNvSpPr>
            <a:spLocks noGrp="1" noChangeArrowheads="1"/>
          </p:cNvSpPr>
          <p:nvPr>
            <p:ph type="title"/>
          </p:nvPr>
        </p:nvSpPr>
        <p:spPr>
          <a:xfrm>
            <a:off x="457200" y="152400"/>
            <a:ext cx="8305800" cy="1143000"/>
          </a:xfrm>
        </p:spPr>
        <p:style>
          <a:lnRef idx="1">
            <a:schemeClr val="accent4"/>
          </a:lnRef>
          <a:fillRef idx="2">
            <a:schemeClr val="accent4"/>
          </a:fillRef>
          <a:effectRef idx="1">
            <a:schemeClr val="accent4"/>
          </a:effectRef>
          <a:fontRef idx="minor">
            <a:schemeClr val="dk1"/>
          </a:fontRef>
        </p:style>
        <p:txBody>
          <a:bodyPr/>
          <a:lstStyle/>
          <a:p>
            <a:r>
              <a:rPr lang="en-US" dirty="0"/>
              <a:t>Types of Migration</a:t>
            </a:r>
          </a:p>
        </p:txBody>
      </p:sp>
      <p:sp>
        <p:nvSpPr>
          <p:cNvPr id="672772" name="Rectangle 1028"/>
          <p:cNvSpPr>
            <a:spLocks noGrp="1" noChangeArrowheads="1"/>
          </p:cNvSpPr>
          <p:nvPr>
            <p:ph type="body" sz="half" idx="2"/>
          </p:nvPr>
        </p:nvSpPr>
        <p:spPr>
          <a:xfrm>
            <a:off x="4572000" y="1447800"/>
            <a:ext cx="4202113" cy="5257800"/>
          </a:xfrm>
        </p:spPr>
        <p:txBody>
          <a:bodyPr/>
          <a:lstStyle/>
          <a:p>
            <a:r>
              <a:rPr lang="en-US" sz="2400" dirty="0">
                <a:latin typeface="Cambria" pitchFamily="18" charset="0"/>
              </a:rPr>
              <a:t>Local Migration</a:t>
            </a:r>
          </a:p>
          <a:p>
            <a:pPr lvl="1"/>
            <a:r>
              <a:rPr lang="en-US" sz="2000" dirty="0">
                <a:latin typeface="Cambria" pitchFamily="18" charset="0"/>
              </a:rPr>
              <a:t>No state boundaries are crossed.</a:t>
            </a:r>
          </a:p>
          <a:p>
            <a:pPr lvl="1"/>
            <a:r>
              <a:rPr lang="en-US" sz="2000" dirty="0">
                <a:latin typeface="Cambria" pitchFamily="18" charset="0"/>
              </a:rPr>
              <a:t>Buying a new house in the same town or city.</a:t>
            </a:r>
          </a:p>
          <a:p>
            <a:pPr lvl="1"/>
            <a:r>
              <a:rPr lang="en-US" sz="2000" dirty="0">
                <a:latin typeface="Cambria" pitchFamily="18" charset="0"/>
              </a:rPr>
              <a:t>Difficult to research since they are usually missed in census data.</a:t>
            </a:r>
          </a:p>
          <a:p>
            <a:pPr lvl="1"/>
            <a:r>
              <a:rPr lang="en-US" sz="2000" dirty="0">
                <a:latin typeface="Cambria" pitchFamily="18" charset="0"/>
              </a:rPr>
              <a:t>Based on change of income or lifestyle.</a:t>
            </a:r>
          </a:p>
          <a:p>
            <a:pPr lvl="1"/>
            <a:r>
              <a:rPr lang="en-US" sz="2000" dirty="0">
                <a:latin typeface="Cambria" pitchFamily="18" charset="0"/>
              </a:rPr>
              <a:t>Often very high levels of local migration.</a:t>
            </a:r>
          </a:p>
          <a:p>
            <a:pPr lvl="1"/>
            <a:r>
              <a:rPr lang="en-US" sz="2000" dirty="0">
                <a:latin typeface="Cambria" pitchFamily="18" charset="0"/>
              </a:rPr>
              <a:t>Americans change residence every 5 to 7 years.</a:t>
            </a:r>
          </a:p>
        </p:txBody>
      </p:sp>
      <p:sp>
        <p:nvSpPr>
          <p:cNvPr id="672773" name="Rectangle 1029"/>
          <p:cNvSpPr>
            <a:spLocks noChangeArrowheads="1"/>
          </p:cNvSpPr>
          <p:nvPr/>
        </p:nvSpPr>
        <p:spPr bwMode="auto">
          <a:xfrm>
            <a:off x="0" y="152400"/>
            <a:ext cx="838200" cy="1104900"/>
          </a:xfrm>
          <a:prstGeom prst="rect">
            <a:avLst/>
          </a:prstGeom>
          <a:noFill/>
          <a:ln w="9525">
            <a:noFill/>
            <a:miter lim="800000"/>
            <a:headEnd/>
            <a:tailEnd/>
          </a:ln>
          <a:effectLst>
            <a:outerShdw dist="35921" dir="2700000" algn="ctr" rotWithShape="0">
              <a:schemeClr val="bg2"/>
            </a:outerShdw>
          </a:effectLst>
        </p:spPr>
        <p:txBody>
          <a:bodyPr lIns="92075" tIns="46038" rIns="92075" bIns="46038" anchor="ctr"/>
          <a:lstStyle/>
          <a:p>
            <a:endParaRPr lang="en-GB" sz="6600" b="1" i="0">
              <a:solidFill>
                <a:schemeClr val="hlink"/>
              </a:solidFill>
              <a:latin typeface="Arial" charset="0"/>
            </a:endParaRPr>
          </a:p>
        </p:txBody>
      </p:sp>
      <p:sp>
        <p:nvSpPr>
          <p:cNvPr id="672774" name="Oval 1030"/>
          <p:cNvSpPr>
            <a:spLocks noChangeArrowheads="1"/>
          </p:cNvSpPr>
          <p:nvPr/>
        </p:nvSpPr>
        <p:spPr bwMode="auto">
          <a:xfrm>
            <a:off x="1600200" y="2133600"/>
            <a:ext cx="2895600" cy="2895600"/>
          </a:xfrm>
          <a:prstGeom prst="ellipse">
            <a:avLst/>
          </a:prstGeom>
          <a:solidFill>
            <a:srgbClr val="FFCC00"/>
          </a:solidFill>
          <a:ln w="25400">
            <a:solidFill>
              <a:srgbClr val="808080"/>
            </a:solidFill>
            <a:round/>
            <a:headEnd/>
            <a:tailEnd/>
          </a:ln>
          <a:effectLst/>
        </p:spPr>
        <p:txBody>
          <a:bodyPr wrap="none" anchor="ctr"/>
          <a:lstStyle/>
          <a:p>
            <a:endParaRPr lang="en-US"/>
          </a:p>
        </p:txBody>
      </p:sp>
      <p:sp>
        <p:nvSpPr>
          <p:cNvPr id="672775" name="Oval 1031"/>
          <p:cNvSpPr>
            <a:spLocks noChangeArrowheads="1"/>
          </p:cNvSpPr>
          <p:nvPr/>
        </p:nvSpPr>
        <p:spPr bwMode="auto">
          <a:xfrm>
            <a:off x="2590800" y="3048000"/>
            <a:ext cx="914400" cy="914400"/>
          </a:xfrm>
          <a:prstGeom prst="ellipse">
            <a:avLst/>
          </a:prstGeom>
          <a:solidFill>
            <a:srgbClr val="FF6600"/>
          </a:solidFill>
          <a:ln w="25400">
            <a:solidFill>
              <a:srgbClr val="808080"/>
            </a:solidFill>
            <a:round/>
            <a:headEnd/>
            <a:tailEnd/>
          </a:ln>
          <a:effectLst/>
        </p:spPr>
        <p:txBody>
          <a:bodyPr wrap="none" anchor="ctr"/>
          <a:lstStyle/>
          <a:p>
            <a:endParaRPr lang="en-US"/>
          </a:p>
        </p:txBody>
      </p:sp>
      <p:sp>
        <p:nvSpPr>
          <p:cNvPr id="672776" name="Text Box 1032"/>
          <p:cNvSpPr txBox="1">
            <a:spLocks noChangeArrowheads="1"/>
          </p:cNvSpPr>
          <p:nvPr/>
        </p:nvSpPr>
        <p:spPr bwMode="auto">
          <a:xfrm>
            <a:off x="2241550" y="3208338"/>
            <a:ext cx="1866900" cy="457200"/>
          </a:xfrm>
          <a:prstGeom prst="rect">
            <a:avLst/>
          </a:prstGeom>
          <a:noFill/>
          <a:ln w="9525">
            <a:noFill/>
            <a:miter lim="800000"/>
            <a:headEnd/>
            <a:tailEnd/>
          </a:ln>
          <a:effectLst/>
        </p:spPr>
        <p:txBody>
          <a:bodyPr wrap="none">
            <a:spAutoFit/>
          </a:bodyPr>
          <a:lstStyle/>
          <a:p>
            <a:pPr eaLnBrk="0" hangingPunct="0"/>
            <a:r>
              <a:rPr lang="en-US" sz="2400" b="1" i="0">
                <a:solidFill>
                  <a:srgbClr val="000000"/>
                </a:solidFill>
                <a:latin typeface="AvantGarde Bk BT" pitchFamily="34" charset="0"/>
              </a:rPr>
              <a:t>Central City</a:t>
            </a:r>
          </a:p>
        </p:txBody>
      </p:sp>
      <p:sp>
        <p:nvSpPr>
          <p:cNvPr id="672777" name="Text Box 1033"/>
          <p:cNvSpPr txBox="1">
            <a:spLocks noChangeArrowheads="1"/>
          </p:cNvSpPr>
          <p:nvPr/>
        </p:nvSpPr>
        <p:spPr bwMode="auto">
          <a:xfrm>
            <a:off x="2514600" y="4343400"/>
            <a:ext cx="1171575" cy="457200"/>
          </a:xfrm>
          <a:prstGeom prst="rect">
            <a:avLst/>
          </a:prstGeom>
          <a:noFill/>
          <a:ln w="9525">
            <a:noFill/>
            <a:miter lim="800000"/>
            <a:headEnd/>
            <a:tailEnd/>
          </a:ln>
          <a:effectLst/>
        </p:spPr>
        <p:txBody>
          <a:bodyPr wrap="none">
            <a:spAutoFit/>
          </a:bodyPr>
          <a:lstStyle/>
          <a:p>
            <a:pPr eaLnBrk="0" hangingPunct="0"/>
            <a:r>
              <a:rPr lang="en-US" sz="2400" b="1" i="0">
                <a:solidFill>
                  <a:srgbClr val="000000"/>
                </a:solidFill>
                <a:latin typeface="AvantGarde Bk BT" pitchFamily="34" charset="0"/>
              </a:rPr>
              <a:t>Suburb</a:t>
            </a:r>
          </a:p>
        </p:txBody>
      </p:sp>
      <p:sp>
        <p:nvSpPr>
          <p:cNvPr id="672778" name="Line 1034"/>
          <p:cNvSpPr>
            <a:spLocks noChangeShapeType="1"/>
          </p:cNvSpPr>
          <p:nvPr/>
        </p:nvSpPr>
        <p:spPr bwMode="auto">
          <a:xfrm flipH="1">
            <a:off x="2286000" y="3733800"/>
            <a:ext cx="609600" cy="609600"/>
          </a:xfrm>
          <a:prstGeom prst="line">
            <a:avLst/>
          </a:prstGeom>
          <a:noFill/>
          <a:ln w="38100">
            <a:solidFill>
              <a:srgbClr val="0000FF"/>
            </a:solidFill>
            <a:round/>
            <a:headEnd/>
            <a:tailEnd type="triangle" w="med" len="med"/>
          </a:ln>
          <a:effectLst/>
        </p:spPr>
        <p:txBody>
          <a:bodyPr/>
          <a:lstStyle/>
          <a:p>
            <a:endParaRPr lang="en-US"/>
          </a:p>
        </p:txBody>
      </p:sp>
      <p:sp>
        <p:nvSpPr>
          <p:cNvPr id="672779" name="Line 1035"/>
          <p:cNvSpPr>
            <a:spLocks noChangeShapeType="1"/>
          </p:cNvSpPr>
          <p:nvPr/>
        </p:nvSpPr>
        <p:spPr bwMode="auto">
          <a:xfrm flipH="1" flipV="1">
            <a:off x="3276600" y="3733800"/>
            <a:ext cx="685800" cy="609600"/>
          </a:xfrm>
          <a:prstGeom prst="line">
            <a:avLst/>
          </a:prstGeom>
          <a:noFill/>
          <a:ln w="38100">
            <a:solidFill>
              <a:srgbClr val="0000FF"/>
            </a:solidFill>
            <a:round/>
            <a:headEnd/>
            <a:tailEnd type="triangle" w="med" len="med"/>
          </a:ln>
          <a:effectLst/>
        </p:spPr>
        <p:txBody>
          <a:bodyPr/>
          <a:lstStyle/>
          <a:p>
            <a:endParaRPr lang="en-US"/>
          </a:p>
        </p:txBody>
      </p:sp>
      <p:sp>
        <p:nvSpPr>
          <p:cNvPr id="672780" name="Line 1036"/>
          <p:cNvSpPr>
            <a:spLocks noChangeShapeType="1"/>
          </p:cNvSpPr>
          <p:nvPr/>
        </p:nvSpPr>
        <p:spPr bwMode="auto">
          <a:xfrm flipH="1">
            <a:off x="2362200" y="2667000"/>
            <a:ext cx="1295400" cy="228600"/>
          </a:xfrm>
          <a:prstGeom prst="line">
            <a:avLst/>
          </a:prstGeom>
          <a:noFill/>
          <a:ln w="38100">
            <a:solidFill>
              <a:srgbClr val="0000FF"/>
            </a:solidFill>
            <a:round/>
            <a:headEn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0036" name="Rectangle 4"/>
          <p:cNvSpPr>
            <a:spLocks noGrp="1" noChangeArrowheads="1"/>
          </p:cNvSpPr>
          <p:nvPr>
            <p:ph type="title"/>
          </p:nvPr>
        </p:nvSpPr>
        <p:spPr>
          <a:xfrm>
            <a:off x="457200" y="274638"/>
            <a:ext cx="8229600" cy="868362"/>
          </a:xfrm>
        </p:spPr>
        <p:style>
          <a:lnRef idx="1">
            <a:schemeClr val="accent4"/>
          </a:lnRef>
          <a:fillRef idx="2">
            <a:schemeClr val="accent4"/>
          </a:fillRef>
          <a:effectRef idx="1">
            <a:schemeClr val="accent4"/>
          </a:effectRef>
          <a:fontRef idx="minor">
            <a:schemeClr val="dk1"/>
          </a:fontRef>
        </p:style>
        <p:txBody>
          <a:bodyPr/>
          <a:lstStyle/>
          <a:p>
            <a:r>
              <a:rPr lang="en-US" dirty="0">
                <a:latin typeface="Cambria" pitchFamily="18" charset="0"/>
              </a:rPr>
              <a:t>Types of Migration</a:t>
            </a:r>
          </a:p>
        </p:txBody>
      </p:sp>
      <p:graphicFrame>
        <p:nvGraphicFramePr>
          <p:cNvPr id="940065" name="Group 33"/>
          <p:cNvGraphicFramePr>
            <a:graphicFrameLocks noGrp="1"/>
          </p:cNvGraphicFramePr>
          <p:nvPr>
            <p:ph idx="1"/>
          </p:nvPr>
        </p:nvGraphicFramePr>
        <p:xfrm>
          <a:off x="457201" y="1447800"/>
          <a:ext cx="8229600" cy="4999038"/>
        </p:xfrm>
        <a:graphic>
          <a:graphicData uri="http://schemas.openxmlformats.org/drawingml/2006/table">
            <a:tbl>
              <a:tblPr/>
              <a:tblGrid>
                <a:gridCol w="1749752"/>
                <a:gridCol w="6479848"/>
              </a:tblGrid>
              <a:tr h="617538">
                <a:tc>
                  <a:txBody>
                    <a:bodyPr/>
                    <a:lstStyle/>
                    <a:p>
                      <a:pPr marL="0" marR="0" lvl="0" indent="0" algn="ctr"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2300" b="1" i="0" u="none" strike="noStrike" cap="none" normalizeH="0" baseline="0" dirty="0" smtClean="0">
                          <a:ln>
                            <a:noFill/>
                          </a:ln>
                          <a:solidFill>
                            <a:srgbClr val="080808"/>
                          </a:solidFill>
                          <a:effectLst/>
                          <a:latin typeface="Cambria" pitchFamily="18" charset="0"/>
                        </a:rPr>
                        <a:t>Type</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2300" b="1" i="0" u="none" strike="noStrike" cap="none" normalizeH="0" baseline="0" dirty="0" smtClean="0">
                          <a:ln>
                            <a:noFill/>
                          </a:ln>
                          <a:solidFill>
                            <a:srgbClr val="080808"/>
                          </a:solidFill>
                          <a:effectLst/>
                          <a:latin typeface="Cambria" pitchFamily="18" charset="0"/>
                        </a:rPr>
                        <a:t>Characteristics</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r>
              <a:tr h="876300">
                <a:tc>
                  <a:txBody>
                    <a:bodyPr/>
                    <a:lstStyle/>
                    <a:p>
                      <a:pPr marL="0" marR="0" lvl="0" indent="0" algn="ctr"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2300" b="0" i="0" u="none" strike="noStrike" cap="none" normalizeH="0" baseline="0" smtClean="0">
                          <a:ln>
                            <a:noFill/>
                          </a:ln>
                          <a:solidFill>
                            <a:srgbClr val="080808"/>
                          </a:solidFill>
                          <a:effectLst/>
                          <a:latin typeface="Cambria" pitchFamily="18" charset="0"/>
                        </a:rPr>
                        <a:t>International</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2300" b="0" i="0" u="none" strike="noStrike" cap="none" normalizeH="0" baseline="0" dirty="0" smtClean="0">
                          <a:ln>
                            <a:noFill/>
                          </a:ln>
                          <a:solidFill>
                            <a:srgbClr val="080808"/>
                          </a:solidFill>
                          <a:effectLst/>
                          <a:latin typeface="Cambria" pitchFamily="18" charset="0"/>
                        </a:rPr>
                        <a:t>Crossing a boundary; easier to control; regulated; difference in income; 2-3 million per year.</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76300">
                <a:tc>
                  <a:txBody>
                    <a:bodyPr/>
                    <a:lstStyle/>
                    <a:p>
                      <a:pPr marL="0" marR="0" lvl="0" indent="0" algn="ctr"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2300" b="0" i="0" u="none" strike="noStrike" cap="none" normalizeH="0" baseline="0" smtClean="0">
                          <a:ln>
                            <a:noFill/>
                          </a:ln>
                          <a:solidFill>
                            <a:srgbClr val="080808"/>
                          </a:solidFill>
                          <a:effectLst/>
                          <a:latin typeface="Cambria" pitchFamily="18" charset="0"/>
                        </a:rPr>
                        <a:t>National</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2300" b="0" i="0" u="none" strike="noStrike" cap="none" normalizeH="0" baseline="0" dirty="0" smtClean="0">
                          <a:ln>
                            <a:noFill/>
                          </a:ln>
                          <a:solidFill>
                            <a:srgbClr val="080808"/>
                          </a:solidFill>
                          <a:effectLst/>
                          <a:latin typeface="Cambria" pitchFamily="18" charset="0"/>
                        </a:rPr>
                        <a:t>Between states or provinces; little control; employment opportunities; education; retirement.</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76300">
                <a:tc>
                  <a:txBody>
                    <a:bodyPr/>
                    <a:lstStyle/>
                    <a:p>
                      <a:pPr marL="0" marR="0" lvl="0" indent="0" algn="ctr"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2300" b="0" i="0" u="none" strike="noStrike" cap="none" normalizeH="0" baseline="0" smtClean="0">
                          <a:ln>
                            <a:noFill/>
                          </a:ln>
                          <a:solidFill>
                            <a:srgbClr val="080808"/>
                          </a:solidFill>
                          <a:effectLst/>
                          <a:latin typeface="Cambria" pitchFamily="18" charset="0"/>
                        </a:rPr>
                        <a:t>Local</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2300" b="0" i="0" u="none" strike="noStrike" cap="none" normalizeH="0" baseline="0" smtClean="0">
                          <a:ln>
                            <a:noFill/>
                          </a:ln>
                          <a:solidFill>
                            <a:srgbClr val="080808"/>
                          </a:solidFill>
                          <a:effectLst/>
                          <a:latin typeface="Cambria" pitchFamily="18" charset="0"/>
                        </a:rPr>
                        <a:t>Within a city/region; change of income or lifestyle.</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76300">
                <a:tc>
                  <a:txBody>
                    <a:bodyPr/>
                    <a:lstStyle/>
                    <a:p>
                      <a:pPr marL="0" marR="0" lvl="0" indent="0" algn="ctr"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2300" b="0" i="0" u="none" strike="noStrike" cap="none" normalizeH="0" baseline="0" smtClean="0">
                          <a:ln>
                            <a:noFill/>
                          </a:ln>
                          <a:solidFill>
                            <a:srgbClr val="080808"/>
                          </a:solidFill>
                          <a:effectLst/>
                          <a:latin typeface="Cambria" pitchFamily="18" charset="0"/>
                        </a:rPr>
                        <a:t>Voluntary</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2300" b="0" i="0" u="none" strike="noStrike" cap="none" normalizeH="0" baseline="0" smtClean="0">
                          <a:ln>
                            <a:noFill/>
                          </a:ln>
                          <a:solidFill>
                            <a:srgbClr val="080808"/>
                          </a:solidFill>
                          <a:effectLst/>
                          <a:latin typeface="Cambria" pitchFamily="18" charset="0"/>
                        </a:rPr>
                        <a:t>The outcome of a choice.</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76300">
                <a:tc>
                  <a:txBody>
                    <a:bodyPr/>
                    <a:lstStyle/>
                    <a:p>
                      <a:pPr marL="0" marR="0" lvl="0" indent="0" algn="ctr"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2300" b="0" i="0" u="none" strike="noStrike" cap="none" normalizeH="0" baseline="0" smtClean="0">
                          <a:ln>
                            <a:noFill/>
                          </a:ln>
                          <a:solidFill>
                            <a:srgbClr val="080808"/>
                          </a:solidFill>
                          <a:effectLst/>
                          <a:latin typeface="Cambria" pitchFamily="18" charset="0"/>
                        </a:rPr>
                        <a:t>Involuntary</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2300" b="0" i="0" u="none" strike="noStrike" cap="none" normalizeH="0" baseline="0" dirty="0" smtClean="0">
                          <a:ln>
                            <a:noFill/>
                          </a:ln>
                          <a:solidFill>
                            <a:srgbClr val="080808"/>
                          </a:solidFill>
                          <a:effectLst/>
                          <a:latin typeface="Cambria" pitchFamily="18" charset="0"/>
                        </a:rPr>
                        <a:t>The outcome of a constraint.</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40062" name="Rectangle 30"/>
          <p:cNvSpPr>
            <a:spLocks noChangeArrowheads="1"/>
          </p:cNvSpPr>
          <p:nvPr/>
        </p:nvSpPr>
        <p:spPr bwMode="auto">
          <a:xfrm>
            <a:off x="0" y="152400"/>
            <a:ext cx="838200" cy="1104900"/>
          </a:xfrm>
          <a:prstGeom prst="rect">
            <a:avLst/>
          </a:prstGeom>
          <a:noFill/>
          <a:ln w="9525">
            <a:noFill/>
            <a:miter lim="800000"/>
            <a:headEnd/>
            <a:tailEnd/>
          </a:ln>
          <a:effectLst>
            <a:outerShdw dist="35921" dir="2700000" algn="ctr" rotWithShape="0">
              <a:schemeClr val="bg2"/>
            </a:outerShdw>
          </a:effectLst>
        </p:spPr>
        <p:txBody>
          <a:bodyPr lIns="92075" tIns="46038" rIns="92075" bIns="46038" anchor="ctr"/>
          <a:lstStyle/>
          <a:p>
            <a:endParaRPr lang="en-GB" sz="6600" b="1" i="0">
              <a:solidFill>
                <a:schemeClr val="hlink"/>
              </a:solidFill>
              <a:latin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0" name="Rectangle 12"/>
          <p:cNvSpPr>
            <a:spLocks noGrp="1" noRot="1" noChangeArrowheads="1"/>
          </p:cNvSpPr>
          <p:nvPr>
            <p:ph type="title"/>
          </p:nvPr>
        </p:nvSpPr>
        <p:spPr>
          <a:xfrm>
            <a:off x="228600" y="0"/>
            <a:ext cx="8610600" cy="914400"/>
          </a:xfrm>
        </p:spPr>
        <p:style>
          <a:lnRef idx="1">
            <a:schemeClr val="accent4"/>
          </a:lnRef>
          <a:fillRef idx="2">
            <a:schemeClr val="accent4"/>
          </a:fillRef>
          <a:effectRef idx="1">
            <a:schemeClr val="accent4"/>
          </a:effectRef>
          <a:fontRef idx="minor">
            <a:schemeClr val="dk1"/>
          </a:fontRef>
        </p:style>
        <p:txBody>
          <a:bodyPr>
            <a:noAutofit/>
          </a:bodyPr>
          <a:lstStyle/>
          <a:p>
            <a:r>
              <a:rPr lang="en-US" b="1" dirty="0">
                <a:latin typeface="Cambria" pitchFamily="18" charset="0"/>
              </a:rPr>
              <a:t>Factors in the Migration Process</a:t>
            </a:r>
          </a:p>
        </p:txBody>
      </p:sp>
      <p:sp>
        <p:nvSpPr>
          <p:cNvPr id="7182" name="Rectangle 14"/>
          <p:cNvSpPr>
            <a:spLocks noGrp="1" noRot="1" noChangeArrowheads="1"/>
          </p:cNvSpPr>
          <p:nvPr>
            <p:ph type="body" idx="1"/>
          </p:nvPr>
        </p:nvSpPr>
        <p:spPr>
          <a:xfrm>
            <a:off x="381000" y="914400"/>
            <a:ext cx="8382000" cy="5562600"/>
          </a:xfrm>
        </p:spPr>
        <p:txBody>
          <a:bodyPr>
            <a:normAutofit/>
          </a:bodyPr>
          <a:lstStyle/>
          <a:p>
            <a:pPr algn="just">
              <a:lnSpc>
                <a:spcPct val="90000"/>
              </a:lnSpc>
            </a:pPr>
            <a:r>
              <a:rPr lang="en-US" sz="2800" dirty="0">
                <a:latin typeface="Cambria" pitchFamily="18" charset="0"/>
              </a:rPr>
              <a:t>Migration is a </a:t>
            </a:r>
            <a:r>
              <a:rPr lang="en-US" sz="2800" b="1" dirty="0">
                <a:latin typeface="Cambria" pitchFamily="18" charset="0"/>
              </a:rPr>
              <a:t>selective process-</a:t>
            </a:r>
            <a:r>
              <a:rPr lang="en-US" sz="2800" dirty="0">
                <a:latin typeface="Cambria" pitchFamily="18" charset="0"/>
              </a:rPr>
              <a:t> affects individuals with certain economic, social, educational and demographic characteristics</a:t>
            </a:r>
          </a:p>
          <a:p>
            <a:pPr algn="just">
              <a:lnSpc>
                <a:spcPct val="90000"/>
              </a:lnSpc>
            </a:pPr>
            <a:r>
              <a:rPr lang="en-US" sz="2800" b="1" dirty="0">
                <a:latin typeface="Cambria" pitchFamily="18" charset="0"/>
              </a:rPr>
              <a:t>Social-</a:t>
            </a:r>
            <a:r>
              <a:rPr lang="en-US" sz="2800" dirty="0">
                <a:latin typeface="Cambria" pitchFamily="18" charset="0"/>
              </a:rPr>
              <a:t> desire of migrants to break away from tradition</a:t>
            </a:r>
          </a:p>
          <a:p>
            <a:pPr algn="just">
              <a:lnSpc>
                <a:spcPct val="90000"/>
              </a:lnSpc>
            </a:pPr>
            <a:r>
              <a:rPr lang="en-US" sz="2800" b="1" dirty="0">
                <a:latin typeface="Cambria" pitchFamily="18" charset="0"/>
              </a:rPr>
              <a:t>Physical</a:t>
            </a:r>
            <a:r>
              <a:rPr lang="en-US" sz="2800" dirty="0">
                <a:latin typeface="Cambria" pitchFamily="18" charset="0"/>
              </a:rPr>
              <a:t>- migration sometimes forced by environmental conditions or catastrophic events (floods, drought, typhoons)</a:t>
            </a:r>
          </a:p>
          <a:p>
            <a:pPr algn="just">
              <a:lnSpc>
                <a:spcPct val="90000"/>
              </a:lnSpc>
            </a:pPr>
            <a:r>
              <a:rPr lang="en-US" sz="2800" b="1" dirty="0">
                <a:latin typeface="Cambria" pitchFamily="18" charset="0"/>
              </a:rPr>
              <a:t>Demographic</a:t>
            </a:r>
            <a:r>
              <a:rPr lang="en-US" sz="2800" dirty="0">
                <a:latin typeface="Cambria" pitchFamily="18" charset="0"/>
              </a:rPr>
              <a:t>- high rates of rural growth producing landlessness</a:t>
            </a:r>
          </a:p>
          <a:p>
            <a:pPr algn="just">
              <a:lnSpc>
                <a:spcPct val="90000"/>
              </a:lnSpc>
            </a:pPr>
            <a:r>
              <a:rPr lang="en-US" sz="2800" b="1" dirty="0">
                <a:latin typeface="Cambria" pitchFamily="18" charset="0"/>
              </a:rPr>
              <a:t>Cultural</a:t>
            </a:r>
            <a:r>
              <a:rPr lang="en-US" sz="2800" dirty="0">
                <a:latin typeface="Cambria" pitchFamily="18" charset="0"/>
              </a:rPr>
              <a:t>- security of extended family in destination</a:t>
            </a:r>
          </a:p>
          <a:p>
            <a:pPr algn="just">
              <a:lnSpc>
                <a:spcPct val="90000"/>
              </a:lnSpc>
            </a:pPr>
            <a:r>
              <a:rPr lang="en-US" sz="2800" b="1" dirty="0">
                <a:latin typeface="Cambria" pitchFamily="18" charset="0"/>
              </a:rPr>
              <a:t>Communications and Transport-</a:t>
            </a:r>
            <a:r>
              <a:rPr lang="en-US" sz="2800" dirty="0">
                <a:latin typeface="Cambria" pitchFamily="18" charset="0"/>
              </a:rPr>
              <a:t> growing ease of learning about and moving to a </a:t>
            </a:r>
            <a:r>
              <a:rPr lang="en-US" sz="2800" dirty="0" smtClean="0">
                <a:latin typeface="Cambria" pitchFamily="18" charset="0"/>
              </a:rPr>
              <a:t>destination</a:t>
            </a:r>
            <a:endParaRPr lang="en-US" sz="2800" dirty="0">
              <a:latin typeface="Cambria"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Rot="1" noChangeArrowheads="1"/>
          </p:cNvSpPr>
          <p:nvPr>
            <p:ph type="body" idx="1"/>
          </p:nvPr>
        </p:nvSpPr>
        <p:spPr/>
        <p:txBody>
          <a:bodyPr/>
          <a:lstStyle/>
          <a:p>
            <a:pPr algn="just"/>
            <a:r>
              <a:rPr lang="en-US" dirty="0">
                <a:latin typeface="Cambria" pitchFamily="18" charset="0"/>
              </a:rPr>
              <a:t>But the major reason, by general consensus, is </a:t>
            </a:r>
            <a:r>
              <a:rPr lang="en-US" b="1" dirty="0">
                <a:solidFill>
                  <a:srgbClr val="FF3300"/>
                </a:solidFill>
                <a:latin typeface="Cambria" pitchFamily="18" charset="0"/>
              </a:rPr>
              <a:t>ECONOMIC</a:t>
            </a:r>
          </a:p>
          <a:p>
            <a:pPr algn="just"/>
            <a:r>
              <a:rPr lang="en-US" dirty="0">
                <a:latin typeface="Cambria" pitchFamily="18" charset="0"/>
              </a:rPr>
              <a:t>Push from subsistence agriculture to higher wages</a:t>
            </a:r>
          </a:p>
          <a:p>
            <a:pPr algn="just"/>
            <a:r>
              <a:rPr lang="en-US" dirty="0">
                <a:latin typeface="Cambria" pitchFamily="18" charset="0"/>
              </a:rPr>
              <a:t>Potential reverse migration toward rural areas as result of high unemployment brought about by lack of employment </a:t>
            </a:r>
          </a:p>
        </p:txBody>
      </p:sp>
      <p:sp>
        <p:nvSpPr>
          <p:cNvPr id="5" name="Rectangle 12"/>
          <p:cNvSpPr>
            <a:spLocks noGrp="1" noRot="1" noChangeArrowheads="1"/>
          </p:cNvSpPr>
          <p:nvPr>
            <p:ph type="title"/>
          </p:nvPr>
        </p:nvSpPr>
        <p:spPr>
          <a:xfrm>
            <a:off x="228600" y="0"/>
            <a:ext cx="8610600" cy="914400"/>
          </a:xfrm>
        </p:spPr>
        <p:style>
          <a:lnRef idx="1">
            <a:schemeClr val="accent4"/>
          </a:lnRef>
          <a:fillRef idx="2">
            <a:schemeClr val="accent4"/>
          </a:fillRef>
          <a:effectRef idx="1">
            <a:schemeClr val="accent4"/>
          </a:effectRef>
          <a:fontRef idx="minor">
            <a:schemeClr val="dk1"/>
          </a:fontRef>
        </p:style>
        <p:txBody>
          <a:bodyPr>
            <a:noAutofit/>
          </a:bodyPr>
          <a:lstStyle/>
          <a:p>
            <a:r>
              <a:rPr lang="en-US" b="1" dirty="0">
                <a:latin typeface="Cambria" pitchFamily="18" charset="0"/>
              </a:rPr>
              <a:t>Factors in the Migration Process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4" name="Rectangle 4"/>
          <p:cNvSpPr>
            <a:spLocks noChangeArrowheads="1"/>
          </p:cNvSpPr>
          <p:nvPr/>
        </p:nvSpPr>
        <p:spPr bwMode="auto">
          <a:xfrm>
            <a:off x="0" y="152400"/>
            <a:ext cx="838200" cy="1104900"/>
          </a:xfrm>
          <a:prstGeom prst="rect">
            <a:avLst/>
          </a:prstGeom>
          <a:noFill/>
          <a:ln w="9525">
            <a:noFill/>
            <a:miter lim="800000"/>
            <a:headEnd/>
            <a:tailEnd/>
          </a:ln>
          <a:effectLst>
            <a:outerShdw dist="35921" dir="2700000" algn="ctr" rotWithShape="0">
              <a:schemeClr val="bg2"/>
            </a:outerShdw>
          </a:effectLst>
        </p:spPr>
        <p:txBody>
          <a:bodyPr lIns="92075" tIns="46038" rIns="92075" bIns="46038" anchor="ctr"/>
          <a:lstStyle/>
          <a:p>
            <a:endParaRPr lang="en-GB" sz="6600" b="1" i="0">
              <a:solidFill>
                <a:schemeClr val="hlink"/>
              </a:solidFill>
              <a:latin typeface="Arial" charset="0"/>
            </a:endParaRPr>
          </a:p>
        </p:txBody>
      </p:sp>
      <p:sp>
        <p:nvSpPr>
          <p:cNvPr id="527365" name="Rectangle 5"/>
          <p:cNvSpPr>
            <a:spLocks noGrp="1" noChangeArrowheads="1"/>
          </p:cNvSpPr>
          <p:nvPr>
            <p:ph type="title"/>
          </p:nvPr>
        </p:nvSpPr>
        <p:spPr>
          <a:xfrm>
            <a:off x="457200" y="152400"/>
            <a:ext cx="8229600" cy="1143000"/>
          </a:xfrm>
        </p:spPr>
        <p:style>
          <a:lnRef idx="1">
            <a:schemeClr val="accent4"/>
          </a:lnRef>
          <a:fillRef idx="2">
            <a:schemeClr val="accent4"/>
          </a:fillRef>
          <a:effectRef idx="1">
            <a:schemeClr val="accent4"/>
          </a:effectRef>
          <a:fontRef idx="minor">
            <a:schemeClr val="dk1"/>
          </a:fontRef>
        </p:style>
        <p:txBody>
          <a:bodyPr/>
          <a:lstStyle/>
          <a:p>
            <a:r>
              <a:rPr lang="en-US" dirty="0"/>
              <a:t>Migration Explanations</a:t>
            </a:r>
          </a:p>
        </p:txBody>
      </p:sp>
      <p:sp>
        <p:nvSpPr>
          <p:cNvPr id="527366" name="Rectangle 6"/>
          <p:cNvSpPr>
            <a:spLocks noGrp="1" noChangeArrowheads="1"/>
          </p:cNvSpPr>
          <p:nvPr>
            <p:ph type="body" idx="1"/>
          </p:nvPr>
        </p:nvSpPr>
        <p:spPr/>
        <p:txBody>
          <a:bodyPr>
            <a:normAutofit lnSpcReduction="10000"/>
          </a:bodyPr>
          <a:lstStyle/>
          <a:p>
            <a:pPr>
              <a:buNone/>
            </a:pPr>
            <a:r>
              <a:rPr lang="en-US" b="1" dirty="0">
                <a:latin typeface="Cambria" pitchFamily="18" charset="0"/>
              </a:rPr>
              <a:t>1. Push - Pull Theory</a:t>
            </a:r>
          </a:p>
          <a:p>
            <a:pPr lvl="1"/>
            <a:r>
              <a:rPr lang="en-US" dirty="0">
                <a:latin typeface="Cambria" pitchFamily="18" charset="0"/>
              </a:rPr>
              <a:t>What are the major “push” and “pull” factors behind migration?</a:t>
            </a:r>
          </a:p>
          <a:p>
            <a:pPr>
              <a:buNone/>
            </a:pPr>
            <a:r>
              <a:rPr lang="en-US" b="1" dirty="0">
                <a:latin typeface="Cambria" pitchFamily="18" charset="0"/>
              </a:rPr>
              <a:t>2. Economic Approaches</a:t>
            </a:r>
          </a:p>
          <a:p>
            <a:pPr lvl="1"/>
            <a:r>
              <a:rPr lang="en-US" dirty="0">
                <a:latin typeface="Cambria" pitchFamily="18" charset="0"/>
              </a:rPr>
              <a:t>How can migration be explained from an economic perspective?</a:t>
            </a:r>
          </a:p>
          <a:p>
            <a:pPr>
              <a:buNone/>
            </a:pPr>
            <a:r>
              <a:rPr lang="en-US" b="1" dirty="0">
                <a:latin typeface="Cambria" pitchFamily="18" charset="0"/>
              </a:rPr>
              <a:t>3. Behavioral Explanations to Migration</a:t>
            </a:r>
          </a:p>
          <a:p>
            <a:pPr lvl="1"/>
            <a:r>
              <a:rPr lang="en-US" dirty="0">
                <a:latin typeface="Cambria" pitchFamily="18" charset="0"/>
              </a:rPr>
              <a:t>How can migration be explained from a human behavior perspective?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228600" y="285750"/>
            <a:ext cx="8686800" cy="685800"/>
          </a:xfrm>
        </p:spPr>
        <p:style>
          <a:lnRef idx="1">
            <a:schemeClr val="accent4"/>
          </a:lnRef>
          <a:fillRef idx="2">
            <a:schemeClr val="accent4"/>
          </a:fillRef>
          <a:effectRef idx="1">
            <a:schemeClr val="accent4"/>
          </a:effectRef>
          <a:fontRef idx="minor">
            <a:schemeClr val="dk1"/>
          </a:fontRef>
        </p:style>
        <p:txBody>
          <a:bodyPr>
            <a:normAutofit fontScale="90000"/>
          </a:bodyPr>
          <a:lstStyle/>
          <a:p>
            <a:pPr>
              <a:defRPr/>
            </a:pPr>
            <a:r>
              <a:rPr sz="4000" b="1" dirty="0">
                <a:solidFill>
                  <a:schemeClr val="tx1"/>
                </a:solidFill>
                <a:latin typeface="Cambria" pitchFamily="18" charset="0"/>
                <a:cs typeface="Calibri" pitchFamily="34" charset="0"/>
              </a:rPr>
              <a:t>Rural-Urban Migration: Push-Pull model</a:t>
            </a:r>
          </a:p>
        </p:txBody>
      </p:sp>
      <p:sp>
        <p:nvSpPr>
          <p:cNvPr id="9218" name="Rectangle 3"/>
          <p:cNvSpPr>
            <a:spLocks noGrp="1" noChangeArrowheads="1"/>
          </p:cNvSpPr>
          <p:nvPr>
            <p:ph idx="1"/>
          </p:nvPr>
        </p:nvSpPr>
        <p:spPr>
          <a:xfrm>
            <a:off x="381000" y="1219200"/>
            <a:ext cx="8229600" cy="5638800"/>
          </a:xfrm>
        </p:spPr>
        <p:txBody>
          <a:bodyPr>
            <a:noAutofit/>
          </a:bodyPr>
          <a:lstStyle/>
          <a:p>
            <a:pPr marL="0" indent="0" algn="just">
              <a:lnSpc>
                <a:spcPct val="110000"/>
              </a:lnSpc>
              <a:spcBef>
                <a:spcPts val="0"/>
              </a:spcBef>
              <a:buNone/>
              <a:defRPr/>
            </a:pPr>
            <a:r>
              <a:rPr lang="en-US" sz="2300" dirty="0" smtClean="0">
                <a:latin typeface="Cambria" pitchFamily="18" charset="0"/>
                <a:cs typeface="Calibri" pitchFamily="34" charset="0"/>
              </a:rPr>
              <a:t>The </a:t>
            </a:r>
            <a:r>
              <a:rPr lang="en-GB" sz="2300" dirty="0">
                <a:latin typeface="Cambria" pitchFamily="18" charset="0"/>
                <a:ea typeface="Verdana" panose="020B0604030504040204" pitchFamily="34" charset="0"/>
                <a:cs typeface="Calibri" pitchFamily="34" charset="0"/>
              </a:rPr>
              <a:t>Push-Pull model pioneered was by Everett S. Lee in 1996. Migration is the combined effect of both push and pulls factors and it is often difficult to separate the role of the two. Within the Push-Pull model, </a:t>
            </a:r>
            <a:r>
              <a:rPr lang="en-GB" sz="2600" b="1" dirty="0" smtClean="0">
                <a:latin typeface="Cambria" pitchFamily="18" charset="0"/>
                <a:ea typeface="Verdana" panose="020B0604030504040204" pitchFamily="34" charset="0"/>
                <a:cs typeface="Calibri" pitchFamily="34" charset="0"/>
              </a:rPr>
              <a:t>Push </a:t>
            </a:r>
            <a:r>
              <a:rPr lang="en-GB" sz="2600" b="1" dirty="0">
                <a:latin typeface="Cambria" pitchFamily="18" charset="0"/>
                <a:ea typeface="Verdana" panose="020B0604030504040204" pitchFamily="34" charset="0"/>
                <a:cs typeface="Calibri" pitchFamily="34" charset="0"/>
              </a:rPr>
              <a:t>factors may be identified for Bangladesh as:</a:t>
            </a:r>
          </a:p>
          <a:p>
            <a:pPr marL="274286" indent="-274286" algn="just">
              <a:lnSpc>
                <a:spcPct val="110000"/>
              </a:lnSpc>
              <a:spcBef>
                <a:spcPts val="0"/>
              </a:spcBef>
              <a:buNone/>
              <a:defRPr/>
            </a:pPr>
            <a:r>
              <a:rPr lang="en-GB" sz="2300" dirty="0">
                <a:latin typeface="Cambria" pitchFamily="18" charset="0"/>
                <a:ea typeface="Verdana" panose="020B0604030504040204" pitchFamily="34" charset="0"/>
                <a:cs typeface="Calibri" pitchFamily="34" charset="0"/>
              </a:rPr>
              <a:t>1.Population pressure, adverse person-land ratio, landlessness and poverty.</a:t>
            </a:r>
          </a:p>
          <a:p>
            <a:pPr marL="274286" indent="-274286" algn="just">
              <a:lnSpc>
                <a:spcPct val="110000"/>
              </a:lnSpc>
              <a:spcBef>
                <a:spcPts val="0"/>
              </a:spcBef>
              <a:buNone/>
              <a:defRPr/>
            </a:pPr>
            <a:r>
              <a:rPr lang="en-GB" sz="2300" dirty="0" smtClean="0">
                <a:latin typeface="Cambria" pitchFamily="18" charset="0"/>
                <a:ea typeface="Verdana" panose="020B0604030504040204" pitchFamily="34" charset="0"/>
                <a:cs typeface="Calibri" pitchFamily="34" charset="0"/>
              </a:rPr>
              <a:t>2.Frequent </a:t>
            </a:r>
            <a:r>
              <a:rPr lang="en-GB" sz="2300" dirty="0">
                <a:latin typeface="Cambria" pitchFamily="18" charset="0"/>
                <a:ea typeface="Verdana" panose="020B0604030504040204" pitchFamily="34" charset="0"/>
                <a:cs typeface="Calibri" pitchFamily="34" charset="0"/>
              </a:rPr>
              <a:t>and severe natural disasters (particularly river bank erosion).</a:t>
            </a:r>
          </a:p>
          <a:p>
            <a:pPr marL="274286" indent="-274286" algn="just">
              <a:lnSpc>
                <a:spcPct val="110000"/>
              </a:lnSpc>
              <a:spcBef>
                <a:spcPts val="0"/>
              </a:spcBef>
              <a:buNone/>
              <a:defRPr/>
            </a:pPr>
            <a:r>
              <a:rPr lang="en-GB" sz="2300" dirty="0">
                <a:latin typeface="Cambria" pitchFamily="18" charset="0"/>
                <a:ea typeface="Verdana" panose="020B0604030504040204" pitchFamily="34" charset="0"/>
                <a:cs typeface="Calibri" pitchFamily="34" charset="0"/>
              </a:rPr>
              <a:t>3. Law and order situation.</a:t>
            </a:r>
          </a:p>
          <a:p>
            <a:pPr marL="274286" indent="-274286" algn="just">
              <a:lnSpc>
                <a:spcPct val="110000"/>
              </a:lnSpc>
              <a:spcBef>
                <a:spcPts val="0"/>
              </a:spcBef>
              <a:buNone/>
              <a:defRPr/>
            </a:pPr>
            <a:r>
              <a:rPr lang="en-GB" sz="2300" dirty="0">
                <a:latin typeface="Cambria" pitchFamily="18" charset="0"/>
                <a:ea typeface="Verdana" panose="020B0604030504040204" pitchFamily="34" charset="0"/>
                <a:cs typeface="Calibri" pitchFamily="34" charset="0"/>
              </a:rPr>
              <a:t>4. Lack of social and cultural opportunities (applicable for rural rich)</a:t>
            </a:r>
          </a:p>
          <a:p>
            <a:pPr marL="0" indent="-274286" algn="just">
              <a:lnSpc>
                <a:spcPct val="110000"/>
              </a:lnSpc>
              <a:spcBef>
                <a:spcPts val="0"/>
              </a:spcBef>
              <a:buNone/>
              <a:defRPr/>
            </a:pPr>
            <a:r>
              <a:rPr lang="en-GB" sz="2300" dirty="0">
                <a:latin typeface="Cambria" pitchFamily="18" charset="0"/>
                <a:ea typeface="Verdana" panose="020B0604030504040204" pitchFamily="34" charset="0"/>
                <a:cs typeface="Calibri" pitchFamily="34" charset="0"/>
              </a:rPr>
              <a:t>5. Cyclone, famine, flood, river erosion. </a:t>
            </a:r>
          </a:p>
          <a:p>
            <a:pPr marL="0" indent="-274286" algn="just">
              <a:lnSpc>
                <a:spcPct val="110000"/>
              </a:lnSpc>
              <a:spcBef>
                <a:spcPts val="0"/>
              </a:spcBef>
              <a:buNone/>
              <a:defRPr/>
            </a:pPr>
            <a:endParaRPr lang="en-GB" sz="2200" dirty="0">
              <a:latin typeface="Cambria" pitchFamily="18" charset="0"/>
              <a:ea typeface="Verdana" panose="020B0604030504040204" pitchFamily="34" charset="0"/>
              <a:cs typeface="Calibri" pitchFamily="34" charset="0"/>
            </a:endParaRPr>
          </a:p>
        </p:txBody>
      </p:sp>
    </p:spTree>
    <p:extLst>
      <p:ext uri="{BB962C8B-B14F-4D97-AF65-F5344CB8AC3E}">
        <p14:creationId xmlns:p14="http://schemas.microsoft.com/office/powerpoint/2010/main" xmlns="" val="1801126296"/>
      </p:ext>
    </p:extLst>
  </p:cSld>
  <p:clrMapOvr>
    <a:masterClrMapping/>
  </p:clrMapOvr>
  <p:transition>
    <p:wheel spokes="3"/>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idx="1"/>
          </p:nvPr>
        </p:nvSpPr>
        <p:spPr>
          <a:xfrm>
            <a:off x="228600" y="1219200"/>
            <a:ext cx="8686800" cy="5105400"/>
          </a:xfrm>
        </p:spPr>
        <p:txBody>
          <a:bodyPr>
            <a:noAutofit/>
          </a:bodyPr>
          <a:lstStyle/>
          <a:p>
            <a:pPr marL="0" indent="-274286" algn="just">
              <a:spcBef>
                <a:spcPts val="0"/>
              </a:spcBef>
              <a:buNone/>
              <a:defRPr/>
            </a:pPr>
            <a:r>
              <a:rPr lang="en-US" sz="2800" b="1" dirty="0" smtClean="0">
                <a:latin typeface="Cambria" pitchFamily="18" charset="0"/>
                <a:cs typeface="Calibri" pitchFamily="34" charset="0"/>
              </a:rPr>
              <a:t>The </a:t>
            </a:r>
            <a:r>
              <a:rPr lang="en-US" sz="2800" b="1" dirty="0">
                <a:latin typeface="Cambria" pitchFamily="18" charset="0"/>
                <a:cs typeface="Calibri" pitchFamily="34" charset="0"/>
              </a:rPr>
              <a:t>pull factors </a:t>
            </a:r>
            <a:r>
              <a:rPr lang="en-GB" sz="2800" b="1" dirty="0">
                <a:latin typeface="Cambria" pitchFamily="18" charset="0"/>
                <a:ea typeface="Verdana" panose="020B0604030504040204" pitchFamily="34" charset="0"/>
                <a:cs typeface="Calibri" pitchFamily="34" charset="0"/>
              </a:rPr>
              <a:t>may be identified for Bangladesh as</a:t>
            </a:r>
            <a:r>
              <a:rPr lang="en-GB" sz="2800" b="1" dirty="0" smtClean="0">
                <a:latin typeface="Cambria" pitchFamily="18" charset="0"/>
                <a:ea typeface="Verdana" panose="020B0604030504040204" pitchFamily="34" charset="0"/>
                <a:cs typeface="Calibri" pitchFamily="34" charset="0"/>
              </a:rPr>
              <a:t>:</a:t>
            </a:r>
          </a:p>
          <a:p>
            <a:pPr marL="0" indent="-274286" algn="just">
              <a:spcBef>
                <a:spcPts val="0"/>
              </a:spcBef>
              <a:buNone/>
              <a:defRPr/>
            </a:pPr>
            <a:endParaRPr lang="en-US" sz="2800" b="1" dirty="0">
              <a:latin typeface="Cambria" pitchFamily="18" charset="0"/>
              <a:cs typeface="Calibri" pitchFamily="34" charset="0"/>
            </a:endParaRPr>
          </a:p>
          <a:p>
            <a:pPr marL="0" indent="-274286" algn="just">
              <a:spcBef>
                <a:spcPts val="0"/>
              </a:spcBef>
              <a:buNone/>
              <a:defRPr/>
            </a:pPr>
            <a:r>
              <a:rPr lang="en-US" sz="2800" dirty="0">
                <a:latin typeface="Cambria" pitchFamily="18" charset="0"/>
                <a:cs typeface="Calibri" pitchFamily="34" charset="0"/>
              </a:rPr>
              <a:t>1. Real or perceived job Opportunities and</a:t>
            </a:r>
          </a:p>
          <a:p>
            <a:pPr marL="0" indent="-274286" algn="just">
              <a:spcBef>
                <a:spcPts val="0"/>
              </a:spcBef>
              <a:buNone/>
              <a:defRPr/>
            </a:pPr>
            <a:r>
              <a:rPr lang="en-US" sz="2800" dirty="0">
                <a:latin typeface="Cambria" pitchFamily="18" charset="0"/>
                <a:cs typeface="Calibri" pitchFamily="34" charset="0"/>
              </a:rPr>
              <a:t>2. Higher wages in the city are the main pulls. </a:t>
            </a:r>
          </a:p>
          <a:p>
            <a:pPr marL="0" indent="-274286" algn="just">
              <a:spcBef>
                <a:spcPts val="0"/>
              </a:spcBef>
              <a:buNone/>
              <a:defRPr/>
            </a:pPr>
            <a:r>
              <a:rPr lang="en-US" sz="2800" dirty="0">
                <a:latin typeface="Cambria" pitchFamily="18" charset="0"/>
                <a:cs typeface="Calibri" pitchFamily="34" charset="0"/>
              </a:rPr>
              <a:t>3. Rural-urban disparities, opportunities and services are also responsible. </a:t>
            </a:r>
          </a:p>
          <a:p>
            <a:pPr marL="0" indent="-274286" algn="just">
              <a:spcBef>
                <a:spcPts val="0"/>
              </a:spcBef>
              <a:buNone/>
              <a:defRPr/>
            </a:pPr>
            <a:r>
              <a:rPr lang="en-US" sz="2800" dirty="0">
                <a:latin typeface="Cambria" pitchFamily="18" charset="0"/>
                <a:cs typeface="Calibri" pitchFamily="34" charset="0"/>
              </a:rPr>
              <a:t>4. Rural-urban migrations are due to marriage and other familial reasons.</a:t>
            </a:r>
          </a:p>
          <a:p>
            <a:pPr marL="0" lvl="3" indent="0" algn="just">
              <a:spcBef>
                <a:spcPts val="0"/>
              </a:spcBef>
              <a:buClr>
                <a:schemeClr val="accent2">
                  <a:shade val="75000"/>
                </a:schemeClr>
              </a:buClr>
              <a:buNone/>
              <a:defRPr/>
            </a:pPr>
            <a:r>
              <a:rPr lang="en-US" sz="2800" dirty="0">
                <a:latin typeface="Cambria" pitchFamily="18" charset="0"/>
                <a:cs typeface="Calibri" pitchFamily="34" charset="0"/>
              </a:rPr>
              <a:t>5. Educational facilities pull rural people to the cities</a:t>
            </a:r>
          </a:p>
        </p:txBody>
      </p:sp>
      <p:sp>
        <p:nvSpPr>
          <p:cNvPr id="5" name="Title 1"/>
          <p:cNvSpPr>
            <a:spLocks noGrp="1"/>
          </p:cNvSpPr>
          <p:nvPr>
            <p:ph type="title"/>
          </p:nvPr>
        </p:nvSpPr>
        <p:spPr>
          <a:xfrm>
            <a:off x="228600" y="285750"/>
            <a:ext cx="8686800" cy="685800"/>
          </a:xfrm>
        </p:spPr>
        <p:style>
          <a:lnRef idx="1">
            <a:schemeClr val="accent4"/>
          </a:lnRef>
          <a:fillRef idx="2">
            <a:schemeClr val="accent4"/>
          </a:fillRef>
          <a:effectRef idx="1">
            <a:schemeClr val="accent4"/>
          </a:effectRef>
          <a:fontRef idx="minor">
            <a:schemeClr val="dk1"/>
          </a:fontRef>
        </p:style>
        <p:txBody>
          <a:bodyPr>
            <a:normAutofit fontScale="90000"/>
          </a:bodyPr>
          <a:lstStyle/>
          <a:p>
            <a:pPr>
              <a:defRPr/>
            </a:pPr>
            <a:r>
              <a:rPr sz="4000" b="1" dirty="0">
                <a:solidFill>
                  <a:schemeClr val="tx1"/>
                </a:solidFill>
                <a:latin typeface="Cambria" pitchFamily="18" charset="0"/>
                <a:cs typeface="Calibri" pitchFamily="34" charset="0"/>
              </a:rPr>
              <a:t>Rural-Urban Migration: Push-Pull model</a:t>
            </a:r>
          </a:p>
        </p:txBody>
      </p:sp>
    </p:spTree>
    <p:extLst>
      <p:ext uri="{BB962C8B-B14F-4D97-AF65-F5344CB8AC3E}">
        <p14:creationId xmlns:p14="http://schemas.microsoft.com/office/powerpoint/2010/main" xmlns="" val="3393328253"/>
      </p:ext>
    </p:extLst>
  </p:cSld>
  <p:clrMapOvr>
    <a:masterClrMapping/>
  </p:clrMapOvr>
  <p:transition>
    <p:wheel spokes="3"/>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1922" name="Rectangle 1026"/>
          <p:cNvSpPr>
            <a:spLocks noGrp="1" noChangeArrowheads="1"/>
          </p:cNvSpPr>
          <p:nvPr>
            <p:ph type="title"/>
          </p:nvPr>
        </p:nvSpPr>
        <p:spPr/>
        <p:style>
          <a:lnRef idx="1">
            <a:schemeClr val="accent4"/>
          </a:lnRef>
          <a:fillRef idx="2">
            <a:schemeClr val="accent4"/>
          </a:fillRef>
          <a:effectRef idx="1">
            <a:schemeClr val="accent4"/>
          </a:effectRef>
          <a:fontRef idx="minor">
            <a:schemeClr val="dk1"/>
          </a:fontRef>
        </p:style>
        <p:txBody>
          <a:bodyPr/>
          <a:lstStyle/>
          <a:p>
            <a:r>
              <a:rPr lang="en-US" dirty="0">
                <a:latin typeface="Cambria" pitchFamily="18" charset="0"/>
              </a:rPr>
              <a:t>Economic Approaches</a:t>
            </a:r>
          </a:p>
        </p:txBody>
      </p:sp>
      <p:sp>
        <p:nvSpPr>
          <p:cNvPr id="721923" name="Rectangle 1027"/>
          <p:cNvSpPr>
            <a:spLocks noGrp="1" noChangeArrowheads="1"/>
          </p:cNvSpPr>
          <p:nvPr>
            <p:ph type="body" sz="half" idx="2"/>
          </p:nvPr>
        </p:nvSpPr>
        <p:spPr>
          <a:xfrm>
            <a:off x="3811588" y="1447800"/>
            <a:ext cx="5191125" cy="5257800"/>
          </a:xfrm>
        </p:spPr>
        <p:txBody>
          <a:bodyPr>
            <a:normAutofit fontScale="92500"/>
          </a:bodyPr>
          <a:lstStyle/>
          <a:p>
            <a:r>
              <a:rPr lang="en-US" sz="2400" dirty="0">
                <a:latin typeface="Cambria" pitchFamily="18" charset="0"/>
              </a:rPr>
              <a:t>Labor mobility</a:t>
            </a:r>
          </a:p>
          <a:p>
            <a:pPr lvl="1"/>
            <a:r>
              <a:rPr lang="en-US" sz="2000" dirty="0">
                <a:latin typeface="Cambria" pitchFamily="18" charset="0"/>
              </a:rPr>
              <a:t>The primary issue behind migration.</a:t>
            </a:r>
          </a:p>
          <a:p>
            <a:pPr lvl="1"/>
            <a:r>
              <a:rPr lang="en-US" sz="2000" dirty="0">
                <a:latin typeface="Cambria" pitchFamily="18" charset="0"/>
              </a:rPr>
              <a:t>Notably the case at the national level.</a:t>
            </a:r>
          </a:p>
          <a:p>
            <a:pPr lvl="1"/>
            <a:r>
              <a:rPr lang="en-US" sz="2000" dirty="0">
                <a:latin typeface="Cambria" pitchFamily="18" charset="0"/>
              </a:rPr>
              <a:t>Equilibrate the geographical differences in labor supply and demand.</a:t>
            </a:r>
          </a:p>
          <a:p>
            <a:pPr lvl="1"/>
            <a:r>
              <a:rPr lang="en-US" sz="2000" dirty="0">
                <a:latin typeface="Cambria" pitchFamily="18" charset="0"/>
              </a:rPr>
              <a:t>Accelerated with the globalization of the economy.</a:t>
            </a:r>
          </a:p>
          <a:p>
            <a:r>
              <a:rPr lang="en-US" sz="2400" dirty="0">
                <a:latin typeface="Cambria" pitchFamily="18" charset="0"/>
              </a:rPr>
              <a:t>Remittances</a:t>
            </a:r>
          </a:p>
          <a:p>
            <a:pPr lvl="1"/>
            <a:r>
              <a:rPr lang="en-US" sz="2000" dirty="0">
                <a:latin typeface="Cambria" pitchFamily="18" charset="0"/>
              </a:rPr>
              <a:t>Capital sent by workers working abroad to their family / relatives at home.</a:t>
            </a:r>
          </a:p>
          <a:p>
            <a:pPr lvl="1"/>
            <a:r>
              <a:rPr lang="en-US" sz="2000" dirty="0">
                <a:latin typeface="Cambria" pitchFamily="18" charset="0"/>
              </a:rPr>
              <a:t>$126 billion in 2004:</a:t>
            </a:r>
          </a:p>
          <a:p>
            <a:pPr lvl="2"/>
            <a:r>
              <a:rPr lang="en-US" sz="1800" dirty="0">
                <a:latin typeface="Cambria" pitchFamily="18" charset="0"/>
              </a:rPr>
              <a:t>$16 billion each year goes out of Saudi Arabia as remittances.</a:t>
            </a:r>
          </a:p>
          <a:p>
            <a:pPr lvl="2"/>
            <a:r>
              <a:rPr lang="en-US" sz="1800" dirty="0">
                <a:latin typeface="Cambria" pitchFamily="18" charset="0"/>
              </a:rPr>
              <a:t>2</a:t>
            </a:r>
            <a:r>
              <a:rPr lang="en-US" sz="1800" baseline="30000" dirty="0">
                <a:latin typeface="Cambria" pitchFamily="18" charset="0"/>
              </a:rPr>
              <a:t>nd</a:t>
            </a:r>
            <a:r>
              <a:rPr lang="en-US" sz="1800" dirty="0">
                <a:latin typeface="Cambria" pitchFamily="18" charset="0"/>
              </a:rPr>
              <a:t> most important most important source of income for Mexico (after oil and before tourism); $22 billion in 2005.</a:t>
            </a:r>
          </a:p>
        </p:txBody>
      </p:sp>
      <p:sp>
        <p:nvSpPr>
          <p:cNvPr id="721924" name="Rectangle 1028"/>
          <p:cNvSpPr>
            <a:spLocks noChangeArrowheads="1"/>
          </p:cNvSpPr>
          <p:nvPr/>
        </p:nvSpPr>
        <p:spPr bwMode="auto">
          <a:xfrm>
            <a:off x="0" y="152400"/>
            <a:ext cx="838200" cy="1104900"/>
          </a:xfrm>
          <a:prstGeom prst="rect">
            <a:avLst/>
          </a:prstGeom>
          <a:noFill/>
          <a:ln w="9525">
            <a:noFill/>
            <a:miter lim="800000"/>
            <a:headEnd/>
            <a:tailEnd/>
          </a:ln>
          <a:effectLst>
            <a:outerShdw dist="35921" dir="2700000" algn="ctr" rotWithShape="0">
              <a:schemeClr val="bg2"/>
            </a:outerShdw>
          </a:effectLst>
        </p:spPr>
        <p:txBody>
          <a:bodyPr lIns="92075" tIns="46038" rIns="92075" bIns="46038" anchor="ctr"/>
          <a:lstStyle/>
          <a:p>
            <a:endParaRPr lang="en-GB" sz="6600" b="1" i="0">
              <a:solidFill>
                <a:schemeClr val="hlink"/>
              </a:solidFill>
              <a:latin typeface="Arial" charset="0"/>
            </a:endParaRPr>
          </a:p>
        </p:txBody>
      </p:sp>
      <p:sp>
        <p:nvSpPr>
          <p:cNvPr id="721926" name="Oval 1030"/>
          <p:cNvSpPr>
            <a:spLocks noChangeArrowheads="1"/>
          </p:cNvSpPr>
          <p:nvPr/>
        </p:nvSpPr>
        <p:spPr bwMode="auto">
          <a:xfrm>
            <a:off x="1517650" y="1524000"/>
            <a:ext cx="2057400" cy="2057400"/>
          </a:xfrm>
          <a:prstGeom prst="ellipse">
            <a:avLst/>
          </a:prstGeom>
          <a:solidFill>
            <a:srgbClr val="99CC00"/>
          </a:solidFill>
          <a:ln w="38100">
            <a:solidFill>
              <a:srgbClr val="003300"/>
            </a:solidFill>
            <a:round/>
            <a:headEnd/>
            <a:tailEnd/>
          </a:ln>
          <a:effectLst/>
        </p:spPr>
        <p:txBody>
          <a:bodyPr wrap="none" anchor="ctr"/>
          <a:lstStyle/>
          <a:p>
            <a:pPr algn="ctr" eaLnBrk="0" hangingPunct="0"/>
            <a:r>
              <a:rPr lang="en-US" sz="2000" b="1" i="0" dirty="0">
                <a:latin typeface="Cambria" pitchFamily="18" charset="0"/>
              </a:rPr>
              <a:t>Labor shortages</a:t>
            </a:r>
          </a:p>
          <a:p>
            <a:pPr algn="ctr" eaLnBrk="0" hangingPunct="0"/>
            <a:r>
              <a:rPr lang="en-US" sz="2000" b="1" i="0" dirty="0">
                <a:latin typeface="Cambria" pitchFamily="18" charset="0"/>
              </a:rPr>
              <a:t>High wages</a:t>
            </a:r>
          </a:p>
        </p:txBody>
      </p:sp>
      <p:sp>
        <p:nvSpPr>
          <p:cNvPr id="721927" name="Oval 1031"/>
          <p:cNvSpPr>
            <a:spLocks noChangeArrowheads="1"/>
          </p:cNvSpPr>
          <p:nvPr/>
        </p:nvSpPr>
        <p:spPr bwMode="auto">
          <a:xfrm>
            <a:off x="1517650" y="4343400"/>
            <a:ext cx="2057400" cy="2057400"/>
          </a:xfrm>
          <a:prstGeom prst="ellipse">
            <a:avLst/>
          </a:prstGeom>
          <a:solidFill>
            <a:srgbClr val="FFCC00"/>
          </a:solidFill>
          <a:ln w="38100">
            <a:solidFill>
              <a:srgbClr val="800000"/>
            </a:solidFill>
            <a:round/>
            <a:headEnd/>
            <a:tailEnd/>
          </a:ln>
          <a:effectLst/>
        </p:spPr>
        <p:txBody>
          <a:bodyPr wrap="none" anchor="ctr"/>
          <a:lstStyle/>
          <a:p>
            <a:pPr algn="ctr" eaLnBrk="0" hangingPunct="0"/>
            <a:r>
              <a:rPr lang="en-US" sz="2000" b="1" i="0" dirty="0">
                <a:latin typeface="Cambria" pitchFamily="18" charset="0"/>
              </a:rPr>
              <a:t>Surplus labor</a:t>
            </a:r>
          </a:p>
          <a:p>
            <a:pPr algn="ctr" eaLnBrk="0" hangingPunct="0"/>
            <a:r>
              <a:rPr lang="en-US" sz="2000" b="1" i="0" dirty="0">
                <a:latin typeface="Cambria" pitchFamily="18" charset="0"/>
              </a:rPr>
              <a:t>Low wages</a:t>
            </a:r>
          </a:p>
        </p:txBody>
      </p:sp>
      <p:sp>
        <p:nvSpPr>
          <p:cNvPr id="721928" name="AutoShape 1032"/>
          <p:cNvSpPr>
            <a:spLocks noChangeArrowheads="1"/>
          </p:cNvSpPr>
          <p:nvPr/>
        </p:nvSpPr>
        <p:spPr bwMode="auto">
          <a:xfrm>
            <a:off x="2203450" y="3429000"/>
            <a:ext cx="685800" cy="1143000"/>
          </a:xfrm>
          <a:prstGeom prst="upArrow">
            <a:avLst>
              <a:gd name="adj1" fmla="val 50000"/>
              <a:gd name="adj2" fmla="val 41667"/>
            </a:avLst>
          </a:prstGeom>
          <a:solidFill>
            <a:srgbClr val="FFFF99"/>
          </a:solidFill>
          <a:ln w="19050">
            <a:solidFill>
              <a:srgbClr val="FF0000"/>
            </a:solidFill>
            <a:miter lim="800000"/>
            <a:headEnd/>
            <a:tailEnd/>
          </a:ln>
          <a:effectLst/>
        </p:spPr>
        <p:txBody>
          <a:bodyPr wrap="none" anchor="ctr"/>
          <a:lstStyle/>
          <a:p>
            <a:endParaRPr lang="en-US"/>
          </a:p>
        </p:txBody>
      </p:sp>
      <p:sp>
        <p:nvSpPr>
          <p:cNvPr id="721929" name="Text Box 1033"/>
          <p:cNvSpPr txBox="1">
            <a:spLocks noChangeArrowheads="1"/>
          </p:cNvSpPr>
          <p:nvPr/>
        </p:nvSpPr>
        <p:spPr bwMode="auto">
          <a:xfrm>
            <a:off x="863600" y="3741738"/>
            <a:ext cx="1572418" cy="461665"/>
          </a:xfrm>
          <a:prstGeom prst="rect">
            <a:avLst/>
          </a:prstGeom>
          <a:noFill/>
          <a:ln w="9525">
            <a:noFill/>
            <a:miter lim="800000"/>
            <a:headEnd/>
            <a:tailEnd/>
          </a:ln>
          <a:effectLst/>
        </p:spPr>
        <p:txBody>
          <a:bodyPr wrap="none">
            <a:spAutoFit/>
          </a:bodyPr>
          <a:lstStyle/>
          <a:p>
            <a:pPr eaLnBrk="0" hangingPunct="0"/>
            <a:r>
              <a:rPr lang="en-US" sz="2400" b="1" i="0" dirty="0">
                <a:latin typeface="Cambria" pitchFamily="18" charset="0"/>
              </a:rPr>
              <a:t>Migration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10" name="Rectangle 6"/>
          <p:cNvSpPr>
            <a:spLocks noChangeArrowheads="1"/>
          </p:cNvSpPr>
          <p:nvPr/>
        </p:nvSpPr>
        <p:spPr bwMode="auto">
          <a:xfrm>
            <a:off x="0" y="152400"/>
            <a:ext cx="838200" cy="1104900"/>
          </a:xfrm>
          <a:prstGeom prst="rect">
            <a:avLst/>
          </a:prstGeom>
          <a:noFill/>
          <a:ln w="9525">
            <a:noFill/>
            <a:miter lim="800000"/>
            <a:headEnd/>
            <a:tailEnd/>
          </a:ln>
          <a:effectLst>
            <a:outerShdw dist="35921" dir="2700000" algn="ctr" rotWithShape="0">
              <a:schemeClr val="bg2"/>
            </a:outerShdw>
          </a:effectLst>
        </p:spPr>
        <p:txBody>
          <a:bodyPr lIns="92075" tIns="46038" rIns="92075" bIns="46038" anchor="ctr"/>
          <a:lstStyle/>
          <a:p>
            <a:endParaRPr lang="en-GB" sz="6600" b="1" i="0">
              <a:solidFill>
                <a:schemeClr val="hlink"/>
              </a:solidFill>
              <a:latin typeface="Arial" charset="0"/>
            </a:endParaRPr>
          </a:p>
        </p:txBody>
      </p:sp>
      <p:sp>
        <p:nvSpPr>
          <p:cNvPr id="533511" name="Rectangle 7"/>
          <p:cNvSpPr>
            <a:spLocks noGrp="1" noChangeArrowheads="1"/>
          </p:cNvSpPr>
          <p:nvPr>
            <p:ph type="title"/>
          </p:nvPr>
        </p:nvSpPr>
        <p:spPr>
          <a:xfrm>
            <a:off x="304800" y="152400"/>
            <a:ext cx="8534400" cy="914400"/>
          </a:xfrm>
        </p:spPr>
        <p:style>
          <a:lnRef idx="1">
            <a:schemeClr val="accent4"/>
          </a:lnRef>
          <a:fillRef idx="2">
            <a:schemeClr val="accent4"/>
          </a:fillRef>
          <a:effectRef idx="1">
            <a:schemeClr val="accent4"/>
          </a:effectRef>
          <a:fontRef idx="minor">
            <a:schemeClr val="dk1"/>
          </a:fontRef>
        </p:style>
        <p:txBody>
          <a:bodyPr>
            <a:normAutofit fontScale="90000"/>
          </a:bodyPr>
          <a:lstStyle/>
          <a:p>
            <a:r>
              <a:rPr lang="en-US" dirty="0">
                <a:latin typeface="Cambria" pitchFamily="18" charset="0"/>
              </a:rPr>
              <a:t>Behavioral Explanations of Migration</a:t>
            </a:r>
          </a:p>
        </p:txBody>
      </p:sp>
      <p:sp>
        <p:nvSpPr>
          <p:cNvPr id="533512" name="Rectangle 8"/>
          <p:cNvSpPr>
            <a:spLocks noGrp="1" noChangeArrowheads="1"/>
          </p:cNvSpPr>
          <p:nvPr>
            <p:ph type="body" sz="half" idx="2"/>
          </p:nvPr>
        </p:nvSpPr>
        <p:spPr>
          <a:xfrm>
            <a:off x="3886200" y="1447800"/>
            <a:ext cx="5116513" cy="4876800"/>
          </a:xfrm>
        </p:spPr>
        <p:txBody>
          <a:bodyPr/>
          <a:lstStyle/>
          <a:p>
            <a:r>
              <a:rPr lang="en-US" sz="2400" b="1" dirty="0">
                <a:latin typeface="Cambria" pitchFamily="18" charset="0"/>
              </a:rPr>
              <a:t>Life-cycle factors</a:t>
            </a:r>
          </a:p>
          <a:p>
            <a:pPr lvl="1"/>
            <a:r>
              <a:rPr lang="en-US" sz="2000" dirty="0">
                <a:latin typeface="Cambria" pitchFamily="18" charset="0"/>
              </a:rPr>
              <a:t>Migration linked to events in one’s life.</a:t>
            </a:r>
          </a:p>
          <a:p>
            <a:pPr lvl="1"/>
            <a:r>
              <a:rPr lang="en-US" sz="2000" dirty="0">
                <a:latin typeface="Cambria" pitchFamily="18" charset="0"/>
              </a:rPr>
              <a:t>People in their 30s are the most mobile.</a:t>
            </a:r>
          </a:p>
          <a:p>
            <a:pPr lvl="2"/>
            <a:r>
              <a:rPr lang="en-US" sz="1800" dirty="0">
                <a:latin typeface="Cambria" pitchFamily="18" charset="0"/>
              </a:rPr>
              <a:t>Education, career, and family are being established.</a:t>
            </a:r>
          </a:p>
          <a:p>
            <a:pPr lvl="1"/>
            <a:r>
              <a:rPr lang="en-US" sz="2000" dirty="0">
                <a:latin typeface="Cambria" pitchFamily="18" charset="0"/>
              </a:rPr>
              <a:t>Later in life, flexibility decreases and inertia increases.</a:t>
            </a:r>
          </a:p>
          <a:p>
            <a:pPr lvl="1"/>
            <a:r>
              <a:rPr lang="en-US" sz="2000" dirty="0">
                <a:latin typeface="Cambria" pitchFamily="18" charset="0"/>
              </a:rPr>
              <a:t>Retirement often brings a major change.</a:t>
            </a:r>
          </a:p>
          <a:p>
            <a:pPr lvl="1"/>
            <a:r>
              <a:rPr lang="en-US" sz="2000" dirty="0">
                <a:latin typeface="Cambria" pitchFamily="18" charset="0"/>
              </a:rPr>
              <a:t>Large migrations of retired people have been occurring in the direction of amenities-oriented areas.</a:t>
            </a:r>
          </a:p>
        </p:txBody>
      </p:sp>
      <p:sp>
        <p:nvSpPr>
          <p:cNvPr id="533514" name="AutoShape 10"/>
          <p:cNvSpPr>
            <a:spLocks noChangeArrowheads="1"/>
          </p:cNvSpPr>
          <p:nvPr/>
        </p:nvSpPr>
        <p:spPr bwMode="auto">
          <a:xfrm>
            <a:off x="715963" y="1600200"/>
            <a:ext cx="1066800" cy="4800600"/>
          </a:xfrm>
          <a:prstGeom prst="downArrow">
            <a:avLst>
              <a:gd name="adj1" fmla="val 50000"/>
              <a:gd name="adj2" fmla="val 112500"/>
            </a:avLst>
          </a:prstGeom>
          <a:gradFill rotWithShape="0">
            <a:gsLst>
              <a:gs pos="0">
                <a:srgbClr val="00FF00"/>
              </a:gs>
              <a:gs pos="100000">
                <a:srgbClr val="FF0000"/>
              </a:gs>
            </a:gsLst>
            <a:lin ang="5400000" scaled="1"/>
          </a:gradFill>
          <a:ln w="19050">
            <a:solidFill>
              <a:srgbClr val="808080"/>
            </a:solidFill>
            <a:miter lim="800000"/>
            <a:headEnd/>
            <a:tailEnd/>
          </a:ln>
          <a:effectLst/>
        </p:spPr>
        <p:txBody>
          <a:bodyPr wrap="none"/>
          <a:lstStyle/>
          <a:p>
            <a:pPr algn="ctr" eaLnBrk="0" hangingPunct="0"/>
            <a:endParaRPr lang="en-US" sz="2000" b="1" i="0">
              <a:solidFill>
                <a:srgbClr val="000000"/>
              </a:solidFill>
              <a:latin typeface="AvantGarde Bk BT" pitchFamily="34" charset="0"/>
            </a:endParaRPr>
          </a:p>
          <a:p>
            <a:pPr algn="ctr" eaLnBrk="0" hangingPunct="0"/>
            <a:endParaRPr lang="en-US" sz="2000" b="1" i="0">
              <a:solidFill>
                <a:srgbClr val="000000"/>
              </a:solidFill>
              <a:latin typeface="AvantGarde Bk BT" pitchFamily="34" charset="0"/>
            </a:endParaRPr>
          </a:p>
          <a:p>
            <a:pPr algn="ctr" eaLnBrk="0" hangingPunct="0"/>
            <a:endParaRPr lang="en-US" sz="2000" b="1" i="0">
              <a:solidFill>
                <a:srgbClr val="000000"/>
              </a:solidFill>
              <a:latin typeface="AvantGarde Bk BT" pitchFamily="34" charset="0"/>
            </a:endParaRPr>
          </a:p>
          <a:p>
            <a:pPr algn="ctr" eaLnBrk="0" hangingPunct="0"/>
            <a:r>
              <a:rPr lang="en-US" sz="2000" b="1" i="0">
                <a:solidFill>
                  <a:srgbClr val="000000"/>
                </a:solidFill>
                <a:latin typeface="AvantGarde Bk BT" pitchFamily="34" charset="0"/>
              </a:rPr>
              <a:t>25</a:t>
            </a:r>
          </a:p>
          <a:p>
            <a:pPr algn="ctr" eaLnBrk="0" hangingPunct="0"/>
            <a:endParaRPr lang="en-US" sz="2000" b="1" i="0">
              <a:solidFill>
                <a:srgbClr val="000000"/>
              </a:solidFill>
              <a:latin typeface="AvantGarde Bk BT" pitchFamily="34" charset="0"/>
            </a:endParaRPr>
          </a:p>
          <a:p>
            <a:pPr algn="ctr" eaLnBrk="0" hangingPunct="0"/>
            <a:endParaRPr lang="en-US" sz="2000" b="1" i="0">
              <a:solidFill>
                <a:srgbClr val="000000"/>
              </a:solidFill>
              <a:latin typeface="AvantGarde Bk BT" pitchFamily="34" charset="0"/>
            </a:endParaRPr>
          </a:p>
          <a:p>
            <a:pPr algn="ctr" eaLnBrk="0" hangingPunct="0"/>
            <a:endParaRPr lang="en-US" sz="2000" b="1" i="0">
              <a:solidFill>
                <a:srgbClr val="000000"/>
              </a:solidFill>
              <a:latin typeface="AvantGarde Bk BT" pitchFamily="34" charset="0"/>
            </a:endParaRPr>
          </a:p>
          <a:p>
            <a:pPr algn="ctr" eaLnBrk="0" hangingPunct="0"/>
            <a:r>
              <a:rPr lang="en-US" sz="2000" b="1" i="0">
                <a:solidFill>
                  <a:srgbClr val="000000"/>
                </a:solidFill>
                <a:latin typeface="AvantGarde Bk BT" pitchFamily="34" charset="0"/>
              </a:rPr>
              <a:t>50</a:t>
            </a:r>
          </a:p>
          <a:p>
            <a:pPr algn="ctr" eaLnBrk="0" hangingPunct="0"/>
            <a:endParaRPr lang="en-US" sz="2000" b="1" i="0">
              <a:solidFill>
                <a:srgbClr val="000000"/>
              </a:solidFill>
              <a:latin typeface="AvantGarde Bk BT" pitchFamily="34" charset="0"/>
            </a:endParaRPr>
          </a:p>
          <a:p>
            <a:pPr algn="ctr" eaLnBrk="0" hangingPunct="0"/>
            <a:endParaRPr lang="en-US" sz="2000" b="1" i="0">
              <a:solidFill>
                <a:srgbClr val="000000"/>
              </a:solidFill>
              <a:latin typeface="AvantGarde Bk BT" pitchFamily="34" charset="0"/>
            </a:endParaRPr>
          </a:p>
          <a:p>
            <a:pPr algn="ctr" eaLnBrk="0" hangingPunct="0"/>
            <a:endParaRPr lang="en-US" sz="2000" b="1" i="0">
              <a:solidFill>
                <a:srgbClr val="000000"/>
              </a:solidFill>
              <a:latin typeface="AvantGarde Bk BT" pitchFamily="34" charset="0"/>
            </a:endParaRPr>
          </a:p>
          <a:p>
            <a:pPr algn="ctr" eaLnBrk="0" hangingPunct="0"/>
            <a:r>
              <a:rPr lang="en-US" sz="2000" b="1" i="0">
                <a:solidFill>
                  <a:srgbClr val="000000"/>
                </a:solidFill>
                <a:latin typeface="AvantGarde Bk BT" pitchFamily="34" charset="0"/>
              </a:rPr>
              <a:t>75</a:t>
            </a:r>
          </a:p>
        </p:txBody>
      </p:sp>
      <p:sp>
        <p:nvSpPr>
          <p:cNvPr id="533515" name="Text Box 11"/>
          <p:cNvSpPr txBox="1">
            <a:spLocks noChangeArrowheads="1"/>
          </p:cNvSpPr>
          <p:nvPr/>
        </p:nvSpPr>
        <p:spPr bwMode="auto">
          <a:xfrm>
            <a:off x="1595438" y="1608138"/>
            <a:ext cx="2176462" cy="396875"/>
          </a:xfrm>
          <a:prstGeom prst="rect">
            <a:avLst/>
          </a:prstGeom>
          <a:noFill/>
          <a:ln w="9525">
            <a:noFill/>
            <a:miter lim="800000"/>
            <a:headEnd/>
            <a:tailEnd/>
          </a:ln>
          <a:effectLst/>
        </p:spPr>
        <p:txBody>
          <a:bodyPr wrap="none">
            <a:spAutoFit/>
          </a:bodyPr>
          <a:lstStyle/>
          <a:p>
            <a:pPr eaLnBrk="0" hangingPunct="0"/>
            <a:r>
              <a:rPr lang="en-US" sz="2000" b="1" i="0">
                <a:latin typeface="AvantGarde Bk BT" pitchFamily="34" charset="0"/>
              </a:rPr>
              <a:t>Stay with parents</a:t>
            </a:r>
          </a:p>
        </p:txBody>
      </p:sp>
      <p:sp>
        <p:nvSpPr>
          <p:cNvPr id="533516" name="Text Box 12"/>
          <p:cNvSpPr txBox="1">
            <a:spLocks noChangeArrowheads="1"/>
          </p:cNvSpPr>
          <p:nvPr/>
        </p:nvSpPr>
        <p:spPr bwMode="auto">
          <a:xfrm>
            <a:off x="1595438" y="2125663"/>
            <a:ext cx="2109787" cy="396875"/>
          </a:xfrm>
          <a:prstGeom prst="rect">
            <a:avLst/>
          </a:prstGeom>
          <a:noFill/>
          <a:ln w="9525">
            <a:noFill/>
            <a:miter lim="800000"/>
            <a:headEnd/>
            <a:tailEnd/>
          </a:ln>
          <a:effectLst/>
        </p:spPr>
        <p:txBody>
          <a:bodyPr wrap="none">
            <a:spAutoFit/>
          </a:bodyPr>
          <a:lstStyle/>
          <a:p>
            <a:pPr eaLnBrk="0" hangingPunct="0"/>
            <a:r>
              <a:rPr lang="en-US" sz="2000" b="1" i="0" dirty="0">
                <a:latin typeface="AvantGarde Bk BT" pitchFamily="34" charset="0"/>
              </a:rPr>
              <a:t>Move to college</a:t>
            </a:r>
          </a:p>
        </p:txBody>
      </p:sp>
      <p:sp>
        <p:nvSpPr>
          <p:cNvPr id="533518" name="Text Box 14"/>
          <p:cNvSpPr txBox="1">
            <a:spLocks noChangeArrowheads="1"/>
          </p:cNvSpPr>
          <p:nvPr/>
        </p:nvSpPr>
        <p:spPr bwMode="auto">
          <a:xfrm>
            <a:off x="1595438" y="2522538"/>
            <a:ext cx="1076325" cy="396875"/>
          </a:xfrm>
          <a:prstGeom prst="rect">
            <a:avLst/>
          </a:prstGeom>
          <a:noFill/>
          <a:ln w="9525">
            <a:noFill/>
            <a:miter lim="800000"/>
            <a:headEnd/>
            <a:tailEnd/>
          </a:ln>
          <a:effectLst/>
        </p:spPr>
        <p:txBody>
          <a:bodyPr wrap="none">
            <a:spAutoFit/>
          </a:bodyPr>
          <a:lstStyle/>
          <a:p>
            <a:pPr eaLnBrk="0" hangingPunct="0"/>
            <a:r>
              <a:rPr lang="en-US" sz="2000" b="1" i="0">
                <a:latin typeface="AvantGarde Bk BT" pitchFamily="34" charset="0"/>
              </a:rPr>
              <a:t>First job</a:t>
            </a:r>
          </a:p>
        </p:txBody>
      </p:sp>
      <p:sp>
        <p:nvSpPr>
          <p:cNvPr id="533519" name="Text Box 15"/>
          <p:cNvSpPr txBox="1">
            <a:spLocks noChangeArrowheads="1"/>
          </p:cNvSpPr>
          <p:nvPr/>
        </p:nvSpPr>
        <p:spPr bwMode="auto">
          <a:xfrm>
            <a:off x="1595438" y="3192463"/>
            <a:ext cx="1373187" cy="396875"/>
          </a:xfrm>
          <a:prstGeom prst="rect">
            <a:avLst/>
          </a:prstGeom>
          <a:noFill/>
          <a:ln w="9525">
            <a:noFill/>
            <a:miter lim="800000"/>
            <a:headEnd/>
            <a:tailEnd/>
          </a:ln>
          <a:effectLst/>
        </p:spPr>
        <p:txBody>
          <a:bodyPr wrap="none">
            <a:spAutoFit/>
          </a:bodyPr>
          <a:lstStyle/>
          <a:p>
            <a:pPr eaLnBrk="0" hangingPunct="0"/>
            <a:r>
              <a:rPr lang="en-US" sz="2000" b="1" i="0">
                <a:latin typeface="AvantGarde Bk BT" pitchFamily="34" charset="0"/>
              </a:rPr>
              <a:t>Promotion</a:t>
            </a:r>
          </a:p>
        </p:txBody>
      </p:sp>
      <p:sp>
        <p:nvSpPr>
          <p:cNvPr id="533520" name="Text Box 16"/>
          <p:cNvSpPr txBox="1">
            <a:spLocks noChangeArrowheads="1"/>
          </p:cNvSpPr>
          <p:nvPr/>
        </p:nvSpPr>
        <p:spPr bwMode="auto">
          <a:xfrm>
            <a:off x="1595438" y="2827338"/>
            <a:ext cx="1255712" cy="396875"/>
          </a:xfrm>
          <a:prstGeom prst="rect">
            <a:avLst/>
          </a:prstGeom>
          <a:noFill/>
          <a:ln w="9525">
            <a:noFill/>
            <a:miter lim="800000"/>
            <a:headEnd/>
            <a:tailEnd/>
          </a:ln>
          <a:effectLst/>
        </p:spPr>
        <p:txBody>
          <a:bodyPr wrap="none">
            <a:spAutoFit/>
          </a:bodyPr>
          <a:lstStyle/>
          <a:p>
            <a:pPr eaLnBrk="0" hangingPunct="0"/>
            <a:r>
              <a:rPr lang="en-US" sz="2000" b="1" i="0">
                <a:latin typeface="AvantGarde Bk BT" pitchFamily="34" charset="0"/>
              </a:rPr>
              <a:t>Marriage</a:t>
            </a:r>
          </a:p>
        </p:txBody>
      </p:sp>
      <p:sp>
        <p:nvSpPr>
          <p:cNvPr id="533521" name="Text Box 17"/>
          <p:cNvSpPr txBox="1">
            <a:spLocks noChangeArrowheads="1"/>
          </p:cNvSpPr>
          <p:nvPr/>
        </p:nvSpPr>
        <p:spPr bwMode="auto">
          <a:xfrm>
            <a:off x="1595438" y="4640263"/>
            <a:ext cx="1465262" cy="396875"/>
          </a:xfrm>
          <a:prstGeom prst="rect">
            <a:avLst/>
          </a:prstGeom>
          <a:noFill/>
          <a:ln w="9525">
            <a:noFill/>
            <a:miter lim="800000"/>
            <a:headEnd/>
            <a:tailEnd/>
          </a:ln>
          <a:effectLst/>
        </p:spPr>
        <p:txBody>
          <a:bodyPr wrap="none">
            <a:spAutoFit/>
          </a:bodyPr>
          <a:lstStyle/>
          <a:p>
            <a:pPr eaLnBrk="0" hangingPunct="0"/>
            <a:r>
              <a:rPr lang="en-US" sz="2000" b="1" i="0">
                <a:latin typeface="AvantGarde Bk BT" pitchFamily="34" charset="0"/>
              </a:rPr>
              <a:t>Retirement</a:t>
            </a:r>
          </a:p>
        </p:txBody>
      </p:sp>
      <p:sp>
        <p:nvSpPr>
          <p:cNvPr id="533522" name="Text Box 18"/>
          <p:cNvSpPr txBox="1">
            <a:spLocks noChangeArrowheads="1"/>
          </p:cNvSpPr>
          <p:nvPr/>
        </p:nvSpPr>
        <p:spPr bwMode="auto">
          <a:xfrm>
            <a:off x="1595438" y="4122738"/>
            <a:ext cx="2676525" cy="396875"/>
          </a:xfrm>
          <a:prstGeom prst="rect">
            <a:avLst/>
          </a:prstGeom>
          <a:noFill/>
          <a:ln w="9525">
            <a:noFill/>
            <a:miter lim="800000"/>
            <a:headEnd/>
            <a:tailEnd/>
          </a:ln>
          <a:effectLst/>
        </p:spPr>
        <p:txBody>
          <a:bodyPr wrap="none">
            <a:spAutoFit/>
          </a:bodyPr>
          <a:lstStyle/>
          <a:p>
            <a:pPr eaLnBrk="0" hangingPunct="0"/>
            <a:r>
              <a:rPr lang="en-US" sz="2000" b="1" i="0">
                <a:latin typeface="AvantGarde Bk BT" pitchFamily="34" charset="0"/>
              </a:rPr>
              <a:t>Children leave home</a:t>
            </a:r>
          </a:p>
        </p:txBody>
      </p:sp>
      <p:sp>
        <p:nvSpPr>
          <p:cNvPr id="533523" name="Text Box 19"/>
          <p:cNvSpPr txBox="1">
            <a:spLocks noChangeArrowheads="1"/>
          </p:cNvSpPr>
          <p:nvPr/>
        </p:nvSpPr>
        <p:spPr bwMode="auto">
          <a:xfrm>
            <a:off x="1595438" y="5630863"/>
            <a:ext cx="1971675" cy="396875"/>
          </a:xfrm>
          <a:prstGeom prst="rect">
            <a:avLst/>
          </a:prstGeom>
          <a:noFill/>
          <a:ln w="9525">
            <a:noFill/>
            <a:miter lim="800000"/>
            <a:headEnd/>
            <a:tailEnd/>
          </a:ln>
          <a:effectLst/>
        </p:spPr>
        <p:txBody>
          <a:bodyPr wrap="none">
            <a:spAutoFit/>
          </a:bodyPr>
          <a:lstStyle/>
          <a:p>
            <a:pPr eaLnBrk="0" hangingPunct="0"/>
            <a:r>
              <a:rPr lang="en-US" sz="2000" b="1" i="0">
                <a:latin typeface="AvantGarde Bk BT" pitchFamily="34" charset="0"/>
              </a:rPr>
              <a:t>Loss of mobility</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1143000"/>
          </a:xfrm>
        </p:spPr>
        <p:style>
          <a:lnRef idx="1">
            <a:schemeClr val="accent4"/>
          </a:lnRef>
          <a:fillRef idx="2">
            <a:schemeClr val="accent4"/>
          </a:fillRef>
          <a:effectRef idx="1">
            <a:schemeClr val="accent4"/>
          </a:effectRef>
          <a:fontRef idx="minor">
            <a:schemeClr val="dk1"/>
          </a:fontRef>
        </p:style>
        <p:txBody>
          <a:bodyPr>
            <a:normAutofit fontScale="90000"/>
          </a:bodyPr>
          <a:lstStyle/>
          <a:p>
            <a:r>
              <a:rPr lang="en-US" dirty="0" smtClean="0">
                <a:latin typeface="Cambria" pitchFamily="18" charset="0"/>
              </a:rPr>
              <a:t>International Migration and Rural Development</a:t>
            </a:r>
            <a:endParaRPr lang="en-US" dirty="0">
              <a:latin typeface="Cambria" pitchFamily="18" charset="0"/>
            </a:endParaRPr>
          </a:p>
        </p:txBody>
      </p:sp>
      <p:sp>
        <p:nvSpPr>
          <p:cNvPr id="3" name="Content Placeholder 2"/>
          <p:cNvSpPr>
            <a:spLocks noGrp="1"/>
          </p:cNvSpPr>
          <p:nvPr>
            <p:ph idx="1"/>
          </p:nvPr>
        </p:nvSpPr>
        <p:spPr>
          <a:xfrm>
            <a:off x="304800" y="1600200"/>
            <a:ext cx="8534400" cy="4953000"/>
          </a:xfrm>
        </p:spPr>
        <p:txBody>
          <a:bodyPr>
            <a:noAutofit/>
          </a:bodyPr>
          <a:lstStyle/>
          <a:p>
            <a:pPr algn="just"/>
            <a:r>
              <a:rPr lang="en-US" sz="2800" dirty="0" smtClean="0">
                <a:latin typeface="Cambria" pitchFamily="18" charset="0"/>
              </a:rPr>
              <a:t>Migration </a:t>
            </a:r>
            <a:r>
              <a:rPr lang="en-US" sz="2800" dirty="0" smtClean="0">
                <a:latin typeface="Cambria" pitchFamily="18" charset="0"/>
              </a:rPr>
              <a:t>into OECD countries has increased. </a:t>
            </a:r>
          </a:p>
          <a:p>
            <a:pPr algn="just"/>
            <a:r>
              <a:rPr lang="en-US" sz="2800" dirty="0" smtClean="0">
                <a:latin typeface="Cambria" pitchFamily="18" charset="0"/>
              </a:rPr>
              <a:t>International remittances are playing a critical role in international finance. </a:t>
            </a:r>
          </a:p>
          <a:p>
            <a:pPr algn="just"/>
            <a:r>
              <a:rPr lang="en-US" sz="2800" dirty="0" smtClean="0">
                <a:latin typeface="Cambria" pitchFamily="18" charset="0"/>
              </a:rPr>
              <a:t>The mainstream academic literatures have argued that low-skill workers from rural areas migrate at the highest rate. </a:t>
            </a:r>
            <a:endParaRPr lang="en-US" sz="2800" dirty="0" smtClean="0">
              <a:latin typeface="Cambria" pitchFamily="18" charset="0"/>
            </a:endParaRPr>
          </a:p>
          <a:p>
            <a:pPr algn="just"/>
            <a:r>
              <a:rPr lang="en-US" sz="2800" dirty="0" smtClean="0">
                <a:latin typeface="Cambria" pitchFamily="18" charset="0"/>
              </a:rPr>
              <a:t>Often migration from rural areas happens due to known connections at abroad. </a:t>
            </a:r>
          </a:p>
          <a:p>
            <a:pPr algn="just"/>
            <a:r>
              <a:rPr lang="en-US" sz="2800" dirty="0" smtClean="0">
                <a:latin typeface="Cambria" pitchFamily="18" charset="0"/>
              </a:rPr>
              <a:t>Relatives working in foreign countries have often become a great motivator for other migrants to go there. </a:t>
            </a:r>
            <a:endParaRPr lang="en-US" sz="2800" dirty="0" smtClean="0">
              <a:latin typeface="Cambria" pitchFamily="18" charset="0"/>
            </a:endParaRPr>
          </a:p>
        </p:txBody>
      </p:sp>
    </p:spTree>
    <p:extLst>
      <p:ext uri="{BB962C8B-B14F-4D97-AF65-F5344CB8AC3E}">
        <p14:creationId xmlns:p14="http://schemas.microsoft.com/office/powerpoint/2010/main" xmlns="" val="692083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04800" y="533400"/>
            <a:ext cx="8534400" cy="5791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736791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style>
          <a:lnRef idx="1">
            <a:schemeClr val="accent4"/>
          </a:lnRef>
          <a:fillRef idx="2">
            <a:schemeClr val="accent4"/>
          </a:fillRef>
          <a:effectRef idx="1">
            <a:schemeClr val="accent4"/>
          </a:effectRef>
          <a:fontRef idx="minor">
            <a:schemeClr val="dk1"/>
          </a:fontRef>
        </p:style>
        <p:txBody>
          <a:bodyPr/>
          <a:lstStyle/>
          <a:p>
            <a:r>
              <a:rPr lang="en-US" dirty="0" smtClean="0">
                <a:latin typeface="Cambria" pitchFamily="18" charset="0"/>
              </a:rPr>
              <a:t>Return</a:t>
            </a:r>
            <a:r>
              <a:rPr lang="en-US" dirty="0" smtClean="0">
                <a:latin typeface="Cambria" pitchFamily="18" charset="0"/>
              </a:rPr>
              <a:t> </a:t>
            </a:r>
            <a:r>
              <a:rPr lang="en-US" dirty="0" smtClean="0">
                <a:latin typeface="Cambria" pitchFamily="18" charset="0"/>
              </a:rPr>
              <a:t>Migration </a:t>
            </a:r>
            <a:endParaRPr lang="en-US" dirty="0">
              <a:latin typeface="Cambria" pitchFamily="18" charset="0"/>
            </a:endParaRPr>
          </a:p>
        </p:txBody>
      </p:sp>
      <p:sp>
        <p:nvSpPr>
          <p:cNvPr id="3" name="Content Placeholder 2"/>
          <p:cNvSpPr>
            <a:spLocks noGrp="1"/>
          </p:cNvSpPr>
          <p:nvPr>
            <p:ph idx="1"/>
          </p:nvPr>
        </p:nvSpPr>
        <p:spPr>
          <a:xfrm>
            <a:off x="457200" y="1219200"/>
            <a:ext cx="8229600" cy="5410200"/>
          </a:xfrm>
        </p:spPr>
        <p:txBody>
          <a:bodyPr>
            <a:normAutofit fontScale="92500"/>
          </a:bodyPr>
          <a:lstStyle/>
          <a:p>
            <a:pPr algn="just"/>
            <a:r>
              <a:rPr lang="en-US" dirty="0" smtClean="0">
                <a:latin typeface="Cambria" pitchFamily="18" charset="0"/>
              </a:rPr>
              <a:t>An important feature of migration is often neglected by the academicians – return migration. </a:t>
            </a:r>
          </a:p>
          <a:p>
            <a:pPr algn="just"/>
            <a:r>
              <a:rPr lang="en-US" dirty="0" smtClean="0">
                <a:latin typeface="Cambria" pitchFamily="18" charset="0"/>
              </a:rPr>
              <a:t>The duration of absence can vary widely, from seasonal movements, to short term contract work, to continued absence until ultimate retirement to the home area.</a:t>
            </a:r>
          </a:p>
          <a:p>
            <a:pPr algn="just"/>
            <a:r>
              <a:rPr lang="en-US" dirty="0" smtClean="0">
                <a:latin typeface="Cambria" pitchFamily="18" charset="0"/>
              </a:rPr>
              <a:t>Such patterns of circular and repeat migrations are common not only with respect to internal movements within developing economies but also among international migrants. </a:t>
            </a:r>
            <a:endParaRPr lang="en-US" dirty="0">
              <a:latin typeface="Cambria" pitchFamily="18" charset="0"/>
            </a:endParaRPr>
          </a:p>
        </p:txBody>
      </p:sp>
    </p:spTree>
    <p:extLst>
      <p:ext uri="{BB962C8B-B14F-4D97-AF65-F5344CB8AC3E}">
        <p14:creationId xmlns:p14="http://schemas.microsoft.com/office/powerpoint/2010/main" xmlns="" val="710215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762000"/>
          </a:xfrm>
        </p:spPr>
        <p:style>
          <a:lnRef idx="1">
            <a:schemeClr val="accent4"/>
          </a:lnRef>
          <a:fillRef idx="2">
            <a:schemeClr val="accent4"/>
          </a:fillRef>
          <a:effectRef idx="1">
            <a:schemeClr val="accent4"/>
          </a:effectRef>
          <a:fontRef idx="minor">
            <a:schemeClr val="dk1"/>
          </a:fontRef>
        </p:style>
        <p:txBody>
          <a:bodyPr>
            <a:normAutofit/>
          </a:bodyPr>
          <a:lstStyle/>
          <a:p>
            <a:r>
              <a:rPr lang="en-US" dirty="0" smtClean="0">
                <a:latin typeface="Cambria" pitchFamily="18" charset="0"/>
              </a:rPr>
              <a:t>Reasons behind Return Migration </a:t>
            </a:r>
            <a:endParaRPr lang="en-US" dirty="0">
              <a:latin typeface="Cambria" pitchFamily="18" charset="0"/>
            </a:endParaRPr>
          </a:p>
        </p:txBody>
      </p:sp>
      <p:sp>
        <p:nvSpPr>
          <p:cNvPr id="3" name="Content Placeholder 2"/>
          <p:cNvSpPr>
            <a:spLocks noGrp="1"/>
          </p:cNvSpPr>
          <p:nvPr>
            <p:ph idx="1"/>
          </p:nvPr>
        </p:nvSpPr>
        <p:spPr>
          <a:xfrm>
            <a:off x="228600" y="1219200"/>
            <a:ext cx="8686800" cy="5410200"/>
          </a:xfrm>
        </p:spPr>
        <p:txBody>
          <a:bodyPr>
            <a:noAutofit/>
          </a:bodyPr>
          <a:lstStyle/>
          <a:p>
            <a:pPr algn="just"/>
            <a:r>
              <a:rPr lang="en-US" sz="2600" dirty="0" smtClean="0">
                <a:latin typeface="Cambria" pitchFamily="18" charset="0"/>
              </a:rPr>
              <a:t>Economic </a:t>
            </a:r>
            <a:r>
              <a:rPr lang="en-US" sz="2600" dirty="0" smtClean="0">
                <a:latin typeface="Cambria" pitchFamily="18" charset="0"/>
              </a:rPr>
              <a:t>situation in the destination area might get worse. </a:t>
            </a:r>
          </a:p>
          <a:p>
            <a:pPr algn="just"/>
            <a:r>
              <a:rPr lang="en-US" sz="2600" dirty="0" smtClean="0">
                <a:latin typeface="Cambria" pitchFamily="18" charset="0"/>
              </a:rPr>
              <a:t>Sometimes economic situation at home gets better.</a:t>
            </a:r>
          </a:p>
          <a:p>
            <a:pPr algn="just"/>
            <a:r>
              <a:rPr lang="en-US" sz="2600" dirty="0" smtClean="0">
                <a:latin typeface="Cambria" pitchFamily="18" charset="0"/>
              </a:rPr>
              <a:t>For example, the collapse of the urban economies in Indonesia and Thailand during the East Asia crisis resulted in massive urban-rural return migration</a:t>
            </a:r>
            <a:r>
              <a:rPr lang="en-US" sz="2600" dirty="0" smtClean="0">
                <a:latin typeface="Cambria" pitchFamily="18" charset="0"/>
              </a:rPr>
              <a:t>.</a:t>
            </a:r>
            <a:endParaRPr lang="en-US" sz="2600" dirty="0" smtClean="0">
              <a:latin typeface="Cambria" pitchFamily="18" charset="0"/>
            </a:endParaRPr>
          </a:p>
          <a:p>
            <a:pPr algn="just"/>
            <a:r>
              <a:rPr lang="en-US" sz="2600" dirty="0" smtClean="0">
                <a:latin typeface="Cambria" pitchFamily="18" charset="0"/>
              </a:rPr>
              <a:t>The </a:t>
            </a:r>
            <a:r>
              <a:rPr lang="en-US" sz="2600" dirty="0" smtClean="0">
                <a:latin typeface="Cambria" pitchFamily="18" charset="0"/>
              </a:rPr>
              <a:t>same may be said for the resolution of conflict at home or the outbreak of violence in the host region.</a:t>
            </a:r>
          </a:p>
          <a:p>
            <a:pPr algn="just"/>
            <a:r>
              <a:rPr lang="en-US" sz="2600" dirty="0" smtClean="0">
                <a:latin typeface="Cambria" pitchFamily="18" charset="0"/>
              </a:rPr>
              <a:t>For example, the sudden return by large numbers of migrants from the Gulf to such origins as Kerala during the 1991 Gulf crisis had a major impact on the home economies at the time. </a:t>
            </a:r>
            <a:endParaRPr lang="en-US" sz="2600" dirty="0">
              <a:latin typeface="Cambria" pitchFamily="18" charset="0"/>
            </a:endParaRPr>
          </a:p>
        </p:txBody>
      </p:sp>
    </p:spTree>
    <p:extLst>
      <p:ext uri="{BB962C8B-B14F-4D97-AF65-F5344CB8AC3E}">
        <p14:creationId xmlns:p14="http://schemas.microsoft.com/office/powerpoint/2010/main" xmlns="" val="28432529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19200"/>
            <a:ext cx="8686800" cy="5334000"/>
          </a:xfrm>
        </p:spPr>
        <p:txBody>
          <a:bodyPr>
            <a:normAutofit/>
          </a:bodyPr>
          <a:lstStyle/>
          <a:p>
            <a:pPr algn="just"/>
            <a:r>
              <a:rPr lang="en-US" sz="2600" dirty="0" smtClean="0">
                <a:latin typeface="Cambria" pitchFamily="18" charset="0"/>
              </a:rPr>
              <a:t>Migration may involve a gamble and some sorting among migrants. Those who prove successful may stay on while those who are disappointed may well leave. </a:t>
            </a:r>
          </a:p>
          <a:p>
            <a:pPr algn="just"/>
            <a:r>
              <a:rPr lang="en-US" sz="2600" dirty="0" smtClean="0">
                <a:latin typeface="Cambria" pitchFamily="18" charset="0"/>
              </a:rPr>
              <a:t>With respect to international migrants, the conditions of initial entry may demand return as a condition of entry or irregular migrants may be caught and deported</a:t>
            </a:r>
            <a:r>
              <a:rPr lang="en-US" sz="2600" dirty="0" smtClean="0">
                <a:latin typeface="Cambria" pitchFamily="18" charset="0"/>
              </a:rPr>
              <a:t>.</a:t>
            </a:r>
          </a:p>
          <a:p>
            <a:pPr algn="just"/>
            <a:r>
              <a:rPr lang="en-US" sz="2600" dirty="0" smtClean="0">
                <a:latin typeface="Cambria" pitchFamily="18" charset="0"/>
              </a:rPr>
              <a:t>Fourth, return may well have been planned at the outset, part of a ‘target saving’ strategy in which the migrant saves while absent, with the intent of returning home with his or her accumulated savings. </a:t>
            </a:r>
          </a:p>
          <a:p>
            <a:pPr algn="just"/>
            <a:r>
              <a:rPr lang="en-US" sz="2600" dirty="0" smtClean="0">
                <a:latin typeface="Cambria" pitchFamily="18" charset="0"/>
              </a:rPr>
              <a:t>In such settings, the rate of savings by migrants may be exceptionally high</a:t>
            </a:r>
            <a:r>
              <a:rPr lang="en-US" sz="2600" dirty="0" smtClean="0">
                <a:latin typeface="Cambria" pitchFamily="18" charset="0"/>
              </a:rPr>
              <a:t>.</a:t>
            </a:r>
            <a:r>
              <a:rPr lang="en-US" sz="2600" dirty="0">
                <a:latin typeface="Cambria" pitchFamily="18" charset="0"/>
              </a:rPr>
              <a:t> </a:t>
            </a:r>
            <a:endParaRPr lang="en-US" sz="2600" dirty="0" smtClean="0">
              <a:latin typeface="Cambria" pitchFamily="18" charset="0"/>
            </a:endParaRPr>
          </a:p>
        </p:txBody>
      </p:sp>
      <p:sp>
        <p:nvSpPr>
          <p:cNvPr id="5" name="Title 1"/>
          <p:cNvSpPr>
            <a:spLocks noGrp="1"/>
          </p:cNvSpPr>
          <p:nvPr>
            <p:ph type="title"/>
          </p:nvPr>
        </p:nvSpPr>
        <p:spPr>
          <a:xfrm>
            <a:off x="304800" y="228600"/>
            <a:ext cx="8534400" cy="762000"/>
          </a:xfrm>
        </p:spPr>
        <p:style>
          <a:lnRef idx="1">
            <a:schemeClr val="accent4"/>
          </a:lnRef>
          <a:fillRef idx="2">
            <a:schemeClr val="accent4"/>
          </a:fillRef>
          <a:effectRef idx="1">
            <a:schemeClr val="accent4"/>
          </a:effectRef>
          <a:fontRef idx="minor">
            <a:schemeClr val="dk1"/>
          </a:fontRef>
        </p:style>
        <p:txBody>
          <a:bodyPr>
            <a:normAutofit/>
          </a:bodyPr>
          <a:lstStyle/>
          <a:p>
            <a:r>
              <a:rPr lang="en-US" dirty="0" smtClean="0">
                <a:latin typeface="Cambria" pitchFamily="18" charset="0"/>
              </a:rPr>
              <a:t>Reasons behind Return Migration </a:t>
            </a:r>
            <a:endParaRPr lang="en-US" dirty="0">
              <a:latin typeface="Cambria" pitchFamily="18" charset="0"/>
            </a:endParaRPr>
          </a:p>
        </p:txBody>
      </p:sp>
    </p:spTree>
    <p:extLst>
      <p:ext uri="{BB962C8B-B14F-4D97-AF65-F5344CB8AC3E}">
        <p14:creationId xmlns:p14="http://schemas.microsoft.com/office/powerpoint/2010/main" xmlns="" val="15926961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762000"/>
          </a:xfrm>
        </p:spPr>
        <p:style>
          <a:lnRef idx="1">
            <a:schemeClr val="accent4"/>
          </a:lnRef>
          <a:fillRef idx="2">
            <a:schemeClr val="accent4"/>
          </a:fillRef>
          <a:effectRef idx="1">
            <a:schemeClr val="accent4"/>
          </a:effectRef>
          <a:fontRef idx="minor">
            <a:schemeClr val="dk1"/>
          </a:fontRef>
        </p:style>
        <p:txBody>
          <a:bodyPr>
            <a:normAutofit/>
          </a:bodyPr>
          <a:lstStyle/>
          <a:p>
            <a:r>
              <a:rPr lang="en-US" dirty="0" smtClean="0"/>
              <a:t>Reasons behind Return Migration </a:t>
            </a:r>
            <a:endParaRPr lang="en-US" dirty="0"/>
          </a:p>
        </p:txBody>
      </p:sp>
      <p:sp>
        <p:nvSpPr>
          <p:cNvPr id="3" name="Content Placeholder 2"/>
          <p:cNvSpPr>
            <a:spLocks noGrp="1"/>
          </p:cNvSpPr>
          <p:nvPr>
            <p:ph idx="1"/>
          </p:nvPr>
        </p:nvSpPr>
        <p:spPr>
          <a:xfrm>
            <a:off x="304800" y="1143000"/>
            <a:ext cx="8610600" cy="5486400"/>
          </a:xfrm>
        </p:spPr>
        <p:txBody>
          <a:bodyPr>
            <a:noAutofit/>
          </a:bodyPr>
          <a:lstStyle/>
          <a:p>
            <a:pPr algn="just"/>
            <a:r>
              <a:rPr lang="en-US" sz="2600" dirty="0" smtClean="0">
                <a:latin typeface="Cambria" pitchFamily="18" charset="0"/>
              </a:rPr>
              <a:t>Many </a:t>
            </a:r>
            <a:r>
              <a:rPr lang="en-US" sz="2600" dirty="0">
                <a:latin typeface="Cambria" pitchFamily="18" charset="0"/>
              </a:rPr>
              <a:t>permanent immigrants ultimately return to their native </a:t>
            </a:r>
            <a:r>
              <a:rPr lang="en-US" sz="2600" dirty="0" smtClean="0">
                <a:latin typeface="Cambria" pitchFamily="18" charset="0"/>
              </a:rPr>
              <a:t>country. </a:t>
            </a:r>
            <a:r>
              <a:rPr lang="en-US" sz="2600" dirty="0" smtClean="0">
                <a:latin typeface="Cambria" pitchFamily="18" charset="0"/>
              </a:rPr>
              <a:t>The </a:t>
            </a:r>
            <a:r>
              <a:rPr lang="en-US" sz="2600" dirty="0" smtClean="0">
                <a:latin typeface="Cambria" pitchFamily="18" charset="0"/>
              </a:rPr>
              <a:t>difficulty of subsequent re-entry can effectively prolong an initial stay once the border is successfully penetrated. </a:t>
            </a:r>
          </a:p>
          <a:p>
            <a:pPr algn="just"/>
            <a:r>
              <a:rPr lang="en-US" sz="2600" dirty="0" smtClean="0">
                <a:latin typeface="Cambria" pitchFamily="18" charset="0"/>
              </a:rPr>
              <a:t>The intent to return home is critical to contact maintenance with the home area and to associated transfers home. </a:t>
            </a:r>
          </a:p>
          <a:p>
            <a:pPr algn="just"/>
            <a:r>
              <a:rPr lang="en-US" sz="2600" dirty="0" smtClean="0">
                <a:latin typeface="Cambria" pitchFamily="18" charset="0"/>
              </a:rPr>
              <a:t>Thus the impact on rural areas of origin depends very much upon the perceived likelihood of returning home, both among internal and international migrants. </a:t>
            </a:r>
          </a:p>
          <a:p>
            <a:pPr algn="just"/>
            <a:r>
              <a:rPr lang="en-US" sz="2600" dirty="0" smtClean="0">
                <a:latin typeface="Cambria" pitchFamily="18" charset="0"/>
              </a:rPr>
              <a:t>However, there is a tendency among international migrants to settle in urban areas of their home country upon return, even if they originate from the rural sector. </a:t>
            </a:r>
          </a:p>
        </p:txBody>
      </p:sp>
    </p:spTree>
    <p:extLst>
      <p:ext uri="{BB962C8B-B14F-4D97-AF65-F5344CB8AC3E}">
        <p14:creationId xmlns:p14="http://schemas.microsoft.com/office/powerpoint/2010/main" xmlns="" val="39423541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style>
          <a:lnRef idx="1">
            <a:schemeClr val="accent4"/>
          </a:lnRef>
          <a:fillRef idx="2">
            <a:schemeClr val="accent4"/>
          </a:fillRef>
          <a:effectRef idx="1">
            <a:schemeClr val="accent4"/>
          </a:effectRef>
          <a:fontRef idx="minor">
            <a:schemeClr val="dk1"/>
          </a:fontRef>
        </p:style>
        <p:txBody>
          <a:bodyPr/>
          <a:lstStyle/>
          <a:p>
            <a:r>
              <a:rPr lang="en-US" dirty="0" smtClean="0">
                <a:latin typeface="Cambria" pitchFamily="18" charset="0"/>
              </a:rPr>
              <a:t>Rural-Rural Migration</a:t>
            </a:r>
            <a:endParaRPr lang="en-US" dirty="0">
              <a:latin typeface="Cambria" pitchFamily="18" charset="0"/>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04800" y="1524000"/>
            <a:ext cx="4114800" cy="457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724400" y="1524000"/>
            <a:ext cx="4038600" cy="457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460853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639762"/>
          </a:xfrm>
        </p:spPr>
        <p:style>
          <a:lnRef idx="1">
            <a:schemeClr val="accent4"/>
          </a:lnRef>
          <a:fillRef idx="2">
            <a:schemeClr val="accent4"/>
          </a:fillRef>
          <a:effectRef idx="1">
            <a:schemeClr val="accent4"/>
          </a:effectRef>
          <a:fontRef idx="minor">
            <a:schemeClr val="dk1"/>
          </a:fontRef>
        </p:style>
        <p:txBody>
          <a:bodyPr>
            <a:normAutofit fontScale="90000"/>
          </a:bodyPr>
          <a:lstStyle/>
          <a:p>
            <a:r>
              <a:rPr lang="en-US" dirty="0" smtClean="0">
                <a:latin typeface="Cambria" pitchFamily="18" charset="0"/>
              </a:rPr>
              <a:t>Rural-Rural Migration </a:t>
            </a:r>
            <a:endParaRPr lang="en-US" dirty="0">
              <a:latin typeface="Cambria" pitchFamily="18" charset="0"/>
            </a:endParaRPr>
          </a:p>
        </p:txBody>
      </p:sp>
      <p:sp>
        <p:nvSpPr>
          <p:cNvPr id="3" name="Content Placeholder 2"/>
          <p:cNvSpPr>
            <a:spLocks noGrp="1"/>
          </p:cNvSpPr>
          <p:nvPr>
            <p:ph idx="1"/>
          </p:nvPr>
        </p:nvSpPr>
        <p:spPr>
          <a:xfrm>
            <a:off x="228600" y="1143000"/>
            <a:ext cx="8686800" cy="5486400"/>
          </a:xfrm>
        </p:spPr>
        <p:txBody>
          <a:bodyPr>
            <a:noAutofit/>
          </a:bodyPr>
          <a:lstStyle/>
          <a:p>
            <a:pPr algn="just"/>
            <a:r>
              <a:rPr lang="en-US" sz="2400" dirty="0">
                <a:latin typeface="Cambria" pitchFamily="18" charset="0"/>
              </a:rPr>
              <a:t>Rural-rural migration is far more common in lower income countries than is </a:t>
            </a:r>
            <a:r>
              <a:rPr lang="en-US" sz="2400" dirty="0" smtClean="0">
                <a:latin typeface="Cambria" pitchFamily="18" charset="0"/>
              </a:rPr>
              <a:t>rural-urban migration.</a:t>
            </a:r>
          </a:p>
          <a:p>
            <a:pPr algn="just"/>
            <a:r>
              <a:rPr lang="en-US" sz="2400" dirty="0">
                <a:latin typeface="Cambria" pitchFamily="18" charset="0"/>
              </a:rPr>
              <a:t>This is largely a product of the high proportion of the populations residing in the </a:t>
            </a:r>
            <a:r>
              <a:rPr lang="en-US" sz="2400" dirty="0" smtClean="0">
                <a:latin typeface="Cambria" pitchFamily="18" charset="0"/>
              </a:rPr>
              <a:t>rural areas </a:t>
            </a:r>
            <a:r>
              <a:rPr lang="en-US" sz="2400" dirty="0">
                <a:latin typeface="Cambria" pitchFamily="18" charset="0"/>
              </a:rPr>
              <a:t>of the lower income countries. </a:t>
            </a:r>
            <a:r>
              <a:rPr lang="en-US" sz="2400" dirty="0" smtClean="0">
                <a:latin typeface="Cambria" pitchFamily="18" charset="0"/>
              </a:rPr>
              <a:t>To </a:t>
            </a:r>
            <a:r>
              <a:rPr lang="en-US" sz="2400" dirty="0">
                <a:latin typeface="Cambria" pitchFamily="18" charset="0"/>
              </a:rPr>
              <a:t>ignore this common form of migration is to presume </a:t>
            </a:r>
            <a:r>
              <a:rPr lang="en-US" sz="2400" dirty="0" smtClean="0">
                <a:latin typeface="Cambria" pitchFamily="18" charset="0"/>
              </a:rPr>
              <a:t>that the </a:t>
            </a:r>
            <a:r>
              <a:rPr lang="en-US" sz="2400" dirty="0">
                <a:latin typeface="Cambria" pitchFamily="18" charset="0"/>
              </a:rPr>
              <a:t>rural sector presents a homogeneous whole, which it does not</a:t>
            </a:r>
            <a:r>
              <a:rPr lang="en-US" sz="2400" dirty="0" smtClean="0">
                <a:latin typeface="Cambria" pitchFamily="18" charset="0"/>
              </a:rPr>
              <a:t>.</a:t>
            </a:r>
          </a:p>
          <a:p>
            <a:pPr algn="just"/>
            <a:r>
              <a:rPr lang="en-US" sz="2400" dirty="0" smtClean="0">
                <a:latin typeface="Cambria" pitchFamily="18" charset="0"/>
              </a:rPr>
              <a:t>Movements between subsistence and plantation agriculture, between dry farming and irrigated areas, between villages subject to low correlations in their incidence of droughts, can play roles quite comparable to the strategies modeled with respect to rural-urban migrations </a:t>
            </a:r>
          </a:p>
          <a:p>
            <a:pPr algn="just"/>
            <a:r>
              <a:rPr lang="en-US" sz="2400" dirty="0" smtClean="0">
                <a:latin typeface="Cambria" pitchFamily="18" charset="0"/>
              </a:rPr>
              <a:t>Yet to a very large extent rural-rural migration and its impacts remain neglected in the development literature</a:t>
            </a:r>
            <a:r>
              <a:rPr lang="en-US" sz="2400" dirty="0" smtClean="0">
                <a:latin typeface="Cambria" pitchFamily="18" charset="0"/>
              </a:rPr>
              <a:t>.</a:t>
            </a:r>
            <a:endParaRPr lang="en-US" sz="2400" dirty="0" smtClean="0">
              <a:latin typeface="Cambria" pitchFamily="18" charset="0"/>
            </a:endParaRPr>
          </a:p>
        </p:txBody>
      </p:sp>
    </p:spTree>
    <p:extLst>
      <p:ext uri="{BB962C8B-B14F-4D97-AF65-F5344CB8AC3E}">
        <p14:creationId xmlns:p14="http://schemas.microsoft.com/office/powerpoint/2010/main" xmlns="" val="29848406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10600" cy="639762"/>
          </a:xfrm>
        </p:spPr>
        <p:style>
          <a:lnRef idx="1">
            <a:schemeClr val="accent4"/>
          </a:lnRef>
          <a:fillRef idx="2">
            <a:schemeClr val="accent4"/>
          </a:fillRef>
          <a:effectRef idx="1">
            <a:schemeClr val="accent4"/>
          </a:effectRef>
          <a:fontRef idx="minor">
            <a:schemeClr val="dk1"/>
          </a:fontRef>
        </p:style>
        <p:txBody>
          <a:bodyPr>
            <a:normAutofit fontScale="90000"/>
          </a:bodyPr>
          <a:lstStyle/>
          <a:p>
            <a:r>
              <a:rPr lang="en-US" dirty="0" smtClean="0"/>
              <a:t>Forced </a:t>
            </a:r>
            <a:r>
              <a:rPr lang="en-US" dirty="0"/>
              <a:t>Migration</a:t>
            </a:r>
          </a:p>
        </p:txBody>
      </p:sp>
      <p:sp>
        <p:nvSpPr>
          <p:cNvPr id="3" name="Content Placeholder 2"/>
          <p:cNvSpPr>
            <a:spLocks noGrp="1"/>
          </p:cNvSpPr>
          <p:nvPr>
            <p:ph idx="1"/>
          </p:nvPr>
        </p:nvSpPr>
        <p:spPr>
          <a:xfrm>
            <a:off x="228600" y="1066800"/>
            <a:ext cx="8686800" cy="5791200"/>
          </a:xfrm>
        </p:spPr>
        <p:txBody>
          <a:bodyPr>
            <a:noAutofit/>
          </a:bodyPr>
          <a:lstStyle/>
          <a:p>
            <a:pPr algn="just"/>
            <a:r>
              <a:rPr lang="en-US" sz="2600" dirty="0">
                <a:latin typeface="Cambria" pitchFamily="18" charset="0"/>
              </a:rPr>
              <a:t>Both international refugees </a:t>
            </a:r>
            <a:r>
              <a:rPr lang="en-US" sz="2600" dirty="0" smtClean="0">
                <a:latin typeface="Cambria" pitchFamily="18" charset="0"/>
              </a:rPr>
              <a:t>and internally </a:t>
            </a:r>
            <a:r>
              <a:rPr lang="en-US" sz="2600" dirty="0">
                <a:latin typeface="Cambria" pitchFamily="18" charset="0"/>
              </a:rPr>
              <a:t>displaced persons are currently large in number, though these are hardly </a:t>
            </a:r>
            <a:r>
              <a:rPr lang="en-US" sz="2600" dirty="0" smtClean="0">
                <a:latin typeface="Cambria" pitchFamily="18" charset="0"/>
              </a:rPr>
              <a:t>new phenomena</a:t>
            </a:r>
            <a:r>
              <a:rPr lang="en-US" sz="2600" dirty="0">
                <a:latin typeface="Cambria" pitchFamily="18" charset="0"/>
              </a:rPr>
              <a:t>. </a:t>
            </a:r>
            <a:endParaRPr lang="en-US" sz="2600" dirty="0" smtClean="0">
              <a:latin typeface="Cambria" pitchFamily="18" charset="0"/>
            </a:endParaRPr>
          </a:p>
          <a:p>
            <a:pPr algn="just"/>
            <a:r>
              <a:rPr lang="en-US" sz="2600" dirty="0">
                <a:latin typeface="Cambria" pitchFamily="18" charset="0"/>
              </a:rPr>
              <a:t>Although there is typically some degree of selectivity as to who leaves and </a:t>
            </a:r>
            <a:r>
              <a:rPr lang="en-US" sz="2600" dirty="0" smtClean="0">
                <a:latin typeface="Cambria" pitchFamily="18" charset="0"/>
              </a:rPr>
              <a:t>who stays</a:t>
            </a:r>
            <a:r>
              <a:rPr lang="en-US" sz="2600" dirty="0">
                <a:latin typeface="Cambria" pitchFamily="18" charset="0"/>
              </a:rPr>
              <a:t>, the proximate causes of ‘forced’ migration lie beyond the elements normally modeled </a:t>
            </a:r>
            <a:r>
              <a:rPr lang="en-US" sz="2600" dirty="0" smtClean="0">
                <a:latin typeface="Cambria" pitchFamily="18" charset="0"/>
              </a:rPr>
              <a:t>in migration </a:t>
            </a:r>
            <a:r>
              <a:rPr lang="en-US" sz="2600" dirty="0">
                <a:latin typeface="Cambria" pitchFamily="18" charset="0"/>
              </a:rPr>
              <a:t>choices, whether those of the individual or family. </a:t>
            </a:r>
            <a:endParaRPr lang="en-US" sz="2600" dirty="0" smtClean="0">
              <a:latin typeface="Cambria" pitchFamily="18" charset="0"/>
            </a:endParaRPr>
          </a:p>
          <a:p>
            <a:pPr algn="just"/>
            <a:r>
              <a:rPr lang="en-US" sz="2600" dirty="0" smtClean="0">
                <a:latin typeface="Cambria" pitchFamily="18" charset="0"/>
              </a:rPr>
              <a:t>These mass displacements of people and the associated loss of assets can severely impact economic development, including rural development, not only in the country from which the refugees flee but also in the bordering states that normally provide asylum on a more or less permanent basis. </a:t>
            </a:r>
          </a:p>
        </p:txBody>
      </p:sp>
    </p:spTree>
    <p:extLst>
      <p:ext uri="{BB962C8B-B14F-4D97-AF65-F5344CB8AC3E}">
        <p14:creationId xmlns:p14="http://schemas.microsoft.com/office/powerpoint/2010/main" xmlns="" val="31845686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284523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normAutofit fontScale="90000"/>
          </a:bodyPr>
          <a:lstStyle/>
          <a:p>
            <a:r>
              <a:rPr lang="en-US" dirty="0" smtClean="0"/>
              <a:t>Family Strategies and Rural Incomes</a:t>
            </a:r>
            <a:endParaRPr lang="en-US" dirty="0"/>
          </a:p>
        </p:txBody>
      </p:sp>
      <p:sp>
        <p:nvSpPr>
          <p:cNvPr id="3" name="Content Placeholder 2"/>
          <p:cNvSpPr>
            <a:spLocks noGrp="1"/>
          </p:cNvSpPr>
          <p:nvPr>
            <p:ph idx="1"/>
          </p:nvPr>
        </p:nvSpPr>
        <p:spPr/>
        <p:txBody>
          <a:bodyPr>
            <a:normAutofit fontScale="92500" lnSpcReduction="20000"/>
          </a:bodyPr>
          <a:lstStyle/>
          <a:p>
            <a:pPr algn="just"/>
            <a:r>
              <a:rPr lang="en-US" dirty="0" smtClean="0">
                <a:latin typeface="Cambria" pitchFamily="18" charset="0"/>
              </a:rPr>
              <a:t>There are many forms of migration which could affect the development of rural areas. </a:t>
            </a:r>
            <a:r>
              <a:rPr lang="en-US" dirty="0" smtClean="0">
                <a:latin typeface="Cambria" pitchFamily="18" charset="0"/>
              </a:rPr>
              <a:t>These </a:t>
            </a:r>
            <a:r>
              <a:rPr lang="en-US" dirty="0" smtClean="0">
                <a:latin typeface="Cambria" pitchFamily="18" charset="0"/>
              </a:rPr>
              <a:t>mechanisms </a:t>
            </a:r>
            <a:r>
              <a:rPr lang="en-US" dirty="0">
                <a:latin typeface="Cambria" pitchFamily="18" charset="0"/>
              </a:rPr>
              <a:t>can be divided into two</a:t>
            </a:r>
            <a:r>
              <a:rPr lang="en-US" dirty="0" smtClean="0">
                <a:latin typeface="Cambria" pitchFamily="18" charset="0"/>
              </a:rPr>
              <a:t>.</a:t>
            </a:r>
          </a:p>
          <a:p>
            <a:pPr algn="just"/>
            <a:r>
              <a:rPr lang="en-US" b="1" dirty="0" smtClean="0">
                <a:latin typeface="Cambria" pitchFamily="18" charset="0"/>
              </a:rPr>
              <a:t>First, </a:t>
            </a:r>
            <a:r>
              <a:rPr lang="en-US" dirty="0">
                <a:latin typeface="Cambria" pitchFamily="18" charset="0"/>
              </a:rPr>
              <a:t>migration may offer a route out of poverty for </a:t>
            </a:r>
            <a:r>
              <a:rPr lang="en-US" dirty="0" smtClean="0">
                <a:latin typeface="Cambria" pitchFamily="18" charset="0"/>
              </a:rPr>
              <a:t>the migrants </a:t>
            </a:r>
            <a:r>
              <a:rPr lang="en-US" dirty="0">
                <a:latin typeface="Cambria" pitchFamily="18" charset="0"/>
              </a:rPr>
              <a:t>themselves. This is the more traditional set of mechanisms emphasized. </a:t>
            </a:r>
            <a:endParaRPr lang="en-US" dirty="0" smtClean="0">
              <a:latin typeface="Cambria" pitchFamily="18" charset="0"/>
            </a:endParaRPr>
          </a:p>
          <a:p>
            <a:pPr algn="just"/>
            <a:r>
              <a:rPr lang="en-US" b="1" dirty="0" smtClean="0">
                <a:latin typeface="Cambria" pitchFamily="18" charset="0"/>
              </a:rPr>
              <a:t>Second, </a:t>
            </a:r>
            <a:r>
              <a:rPr lang="en-US" dirty="0" smtClean="0">
                <a:latin typeface="Cambria" pitchFamily="18" charset="0"/>
              </a:rPr>
              <a:t>migrants</a:t>
            </a:r>
            <a:r>
              <a:rPr lang="en-US" dirty="0">
                <a:latin typeface="Cambria" pitchFamily="18" charset="0"/>
              </a:rPr>
              <a:t>’ departures may serve, directly or indirectly, to enhance or possibly worsen </a:t>
            </a:r>
            <a:r>
              <a:rPr lang="en-US" dirty="0" smtClean="0">
                <a:latin typeface="Cambria" pitchFamily="18" charset="0"/>
              </a:rPr>
              <a:t>the consumption</a:t>
            </a:r>
            <a:r>
              <a:rPr lang="en-US" dirty="0">
                <a:latin typeface="Cambria" pitchFamily="18" charset="0"/>
              </a:rPr>
              <a:t>, incomes and well-being of those who remain in the rural areas. </a:t>
            </a:r>
          </a:p>
        </p:txBody>
      </p:sp>
    </p:spTree>
    <p:extLst>
      <p:ext uri="{BB962C8B-B14F-4D97-AF65-F5344CB8AC3E}">
        <p14:creationId xmlns:p14="http://schemas.microsoft.com/office/powerpoint/2010/main" xmlns="" val="20278322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1143000"/>
          </a:xfrm>
        </p:spPr>
        <p:style>
          <a:lnRef idx="1">
            <a:schemeClr val="accent4"/>
          </a:lnRef>
          <a:fillRef idx="2">
            <a:schemeClr val="accent4"/>
          </a:fillRef>
          <a:effectRef idx="1">
            <a:schemeClr val="accent4"/>
          </a:effectRef>
          <a:fontRef idx="minor">
            <a:schemeClr val="dk1"/>
          </a:fontRef>
        </p:style>
        <p:txBody>
          <a:bodyPr>
            <a:normAutofit fontScale="90000"/>
          </a:bodyPr>
          <a:lstStyle/>
          <a:p>
            <a:r>
              <a:rPr lang="en-US" dirty="0" smtClean="0">
                <a:latin typeface="Cambria" pitchFamily="18" charset="0"/>
              </a:rPr>
              <a:t>Migration and Routes out of </a:t>
            </a:r>
            <a:r>
              <a:rPr lang="en-US" dirty="0" smtClean="0">
                <a:latin typeface="Cambria" pitchFamily="18" charset="0"/>
              </a:rPr>
              <a:t/>
            </a:r>
            <a:br>
              <a:rPr lang="en-US" dirty="0" smtClean="0">
                <a:latin typeface="Cambria" pitchFamily="18" charset="0"/>
              </a:rPr>
            </a:br>
            <a:r>
              <a:rPr lang="en-US" dirty="0" smtClean="0">
                <a:latin typeface="Cambria" pitchFamily="18" charset="0"/>
              </a:rPr>
              <a:t>Rural </a:t>
            </a:r>
            <a:r>
              <a:rPr lang="en-US" dirty="0" smtClean="0">
                <a:latin typeface="Cambria" pitchFamily="18" charset="0"/>
              </a:rPr>
              <a:t>Poverty</a:t>
            </a:r>
            <a:endParaRPr lang="en-US" dirty="0">
              <a:latin typeface="Cambria" pitchFamily="18" charset="0"/>
            </a:endParaRPr>
          </a:p>
        </p:txBody>
      </p:sp>
      <p:sp>
        <p:nvSpPr>
          <p:cNvPr id="3" name="Content Placeholder 2"/>
          <p:cNvSpPr>
            <a:spLocks noGrp="1"/>
          </p:cNvSpPr>
          <p:nvPr>
            <p:ph idx="1"/>
          </p:nvPr>
        </p:nvSpPr>
        <p:spPr>
          <a:xfrm>
            <a:off x="228600" y="1600200"/>
            <a:ext cx="8686800" cy="5105400"/>
          </a:xfrm>
        </p:spPr>
        <p:txBody>
          <a:bodyPr>
            <a:normAutofit fontScale="92500" lnSpcReduction="20000"/>
          </a:bodyPr>
          <a:lstStyle/>
          <a:p>
            <a:pPr algn="just"/>
            <a:r>
              <a:rPr lang="en-US" dirty="0" smtClean="0">
                <a:latin typeface="Cambria" pitchFamily="18" charset="0"/>
              </a:rPr>
              <a:t>Members </a:t>
            </a:r>
            <a:r>
              <a:rPr lang="en-US" dirty="0">
                <a:latin typeface="Cambria" pitchFamily="18" charset="0"/>
              </a:rPr>
              <a:t>of poorer, rural families are more likely to </a:t>
            </a:r>
            <a:r>
              <a:rPr lang="en-US" dirty="0" smtClean="0">
                <a:latin typeface="Cambria" pitchFamily="18" charset="0"/>
              </a:rPr>
              <a:t>migrate internally</a:t>
            </a:r>
            <a:r>
              <a:rPr lang="en-US" dirty="0">
                <a:latin typeface="Cambria" pitchFamily="18" charset="0"/>
              </a:rPr>
              <a:t>, whereas those from wealthier families have a higher propensity to </a:t>
            </a:r>
            <a:r>
              <a:rPr lang="en-US" dirty="0" smtClean="0">
                <a:latin typeface="Cambria" pitchFamily="18" charset="0"/>
              </a:rPr>
              <a:t>migrate internationally.</a:t>
            </a:r>
          </a:p>
          <a:p>
            <a:pPr algn="just"/>
            <a:r>
              <a:rPr lang="en-US" dirty="0">
                <a:latin typeface="Cambria" pitchFamily="18" charset="0"/>
              </a:rPr>
              <a:t> Since remittances from overseas can be high, </a:t>
            </a:r>
            <a:r>
              <a:rPr lang="en-US" dirty="0" smtClean="0">
                <a:latin typeface="Cambria" pitchFamily="18" charset="0"/>
              </a:rPr>
              <a:t>especially where </a:t>
            </a:r>
            <a:r>
              <a:rPr lang="en-US" dirty="0">
                <a:latin typeface="Cambria" pitchFamily="18" charset="0"/>
              </a:rPr>
              <a:t>the immediate family does not accompany the migrant, international migrants may </a:t>
            </a:r>
            <a:r>
              <a:rPr lang="en-US" dirty="0" smtClean="0">
                <a:latin typeface="Cambria" pitchFamily="18" charset="0"/>
              </a:rPr>
              <a:t>appear to </a:t>
            </a:r>
            <a:r>
              <a:rPr lang="en-US" dirty="0">
                <a:latin typeface="Cambria" pitchFamily="18" charset="0"/>
              </a:rPr>
              <a:t>originate from better off families precisely because remittances are high</a:t>
            </a:r>
            <a:r>
              <a:rPr lang="en-US" dirty="0" smtClean="0">
                <a:latin typeface="Cambria" pitchFamily="18" charset="0"/>
              </a:rPr>
              <a:t>.</a:t>
            </a:r>
          </a:p>
          <a:p>
            <a:pPr algn="just"/>
            <a:r>
              <a:rPr lang="en-US" dirty="0" smtClean="0">
                <a:latin typeface="Cambria" pitchFamily="18" charset="0"/>
              </a:rPr>
              <a:t>Distance discourages migration. </a:t>
            </a:r>
          </a:p>
          <a:p>
            <a:pPr algn="just"/>
            <a:r>
              <a:rPr lang="en-US" dirty="0" smtClean="0">
                <a:latin typeface="Cambria" pitchFamily="18" charset="0"/>
              </a:rPr>
              <a:t>Mostly in case of internal relocation, migrants tend to avoid distant places due to transport costs. </a:t>
            </a:r>
          </a:p>
        </p:txBody>
      </p:sp>
    </p:spTree>
    <p:extLst>
      <p:ext uri="{BB962C8B-B14F-4D97-AF65-F5344CB8AC3E}">
        <p14:creationId xmlns:p14="http://schemas.microsoft.com/office/powerpoint/2010/main" xmlns="" val="108181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534400" cy="838200"/>
          </a:xfrm>
        </p:spPr>
        <p:style>
          <a:lnRef idx="1">
            <a:schemeClr val="accent4"/>
          </a:lnRef>
          <a:fillRef idx="2">
            <a:schemeClr val="accent4"/>
          </a:fillRef>
          <a:effectRef idx="1">
            <a:schemeClr val="accent4"/>
          </a:effectRef>
          <a:fontRef idx="minor">
            <a:schemeClr val="dk1"/>
          </a:fontRef>
        </p:style>
        <p:txBody>
          <a:bodyPr/>
          <a:lstStyle/>
          <a:p>
            <a:r>
              <a:rPr lang="en-US" dirty="0" smtClean="0">
                <a:latin typeface="Cambria" pitchFamily="18" charset="0"/>
              </a:rPr>
              <a:t>Cooking the Context</a:t>
            </a:r>
            <a:endParaRPr lang="en-US" dirty="0">
              <a:latin typeface="Cambria" pitchFamily="18" charset="0"/>
            </a:endParaRPr>
          </a:p>
        </p:txBody>
      </p:sp>
      <p:sp>
        <p:nvSpPr>
          <p:cNvPr id="3" name="Content Placeholder 2"/>
          <p:cNvSpPr>
            <a:spLocks noGrp="1"/>
          </p:cNvSpPr>
          <p:nvPr>
            <p:ph idx="1"/>
          </p:nvPr>
        </p:nvSpPr>
        <p:spPr>
          <a:xfrm>
            <a:off x="228600" y="1371600"/>
            <a:ext cx="8686800" cy="4754563"/>
          </a:xfrm>
        </p:spPr>
        <p:txBody>
          <a:bodyPr>
            <a:noAutofit/>
          </a:bodyPr>
          <a:lstStyle/>
          <a:p>
            <a:pPr algn="just"/>
            <a:r>
              <a:rPr lang="en-US" sz="2600" dirty="0" smtClean="0">
                <a:latin typeface="Cambria" pitchFamily="18" charset="0"/>
              </a:rPr>
              <a:t>Migration </a:t>
            </a:r>
            <a:r>
              <a:rPr lang="en-US" sz="2600" dirty="0" smtClean="0">
                <a:latin typeface="Cambria" pitchFamily="18" charset="0"/>
              </a:rPr>
              <a:t>of labor from rural to urban was viewed as the key to modernization and growth. </a:t>
            </a:r>
          </a:p>
          <a:p>
            <a:pPr algn="just"/>
            <a:r>
              <a:rPr lang="en-US" sz="2600" dirty="0" smtClean="0">
                <a:latin typeface="Cambria" pitchFamily="18" charset="0"/>
              </a:rPr>
              <a:t>Those who leave for urban areas earn some prosperity; those who live in rural areas become relatively poorer. </a:t>
            </a:r>
          </a:p>
          <a:p>
            <a:pPr algn="just"/>
            <a:r>
              <a:rPr lang="en-US" sz="2600" dirty="0" smtClean="0">
                <a:latin typeface="Cambria" pitchFamily="18" charset="0"/>
              </a:rPr>
              <a:t>These dualistic models assumed that rural areas will always possess an infinite supply of labor. </a:t>
            </a:r>
            <a:endParaRPr lang="en-US" sz="2600" dirty="0" smtClean="0">
              <a:latin typeface="Cambria" pitchFamily="18" charset="0"/>
            </a:endParaRPr>
          </a:p>
          <a:p>
            <a:pPr algn="just"/>
            <a:r>
              <a:rPr lang="en-US" sz="2600" dirty="0" smtClean="0">
                <a:latin typeface="Cambria" pitchFamily="18" charset="0"/>
              </a:rPr>
              <a:t>The role of international migration, as opposed to rural-urban, internal migration went largely without attention among development economists. </a:t>
            </a:r>
          </a:p>
          <a:p>
            <a:pPr algn="just"/>
            <a:r>
              <a:rPr lang="en-US" sz="2600" dirty="0" smtClean="0">
                <a:latin typeface="Cambria" pitchFamily="18" charset="0"/>
              </a:rPr>
              <a:t>Development economics was only concerned with brain drain which </a:t>
            </a:r>
            <a:r>
              <a:rPr lang="en-US" sz="2600" dirty="0" smtClean="0">
                <a:latin typeface="Cambria" pitchFamily="18" charset="0"/>
              </a:rPr>
              <a:t>related </a:t>
            </a:r>
            <a:r>
              <a:rPr lang="en-US" sz="2600" dirty="0" smtClean="0">
                <a:latin typeface="Cambria" pitchFamily="18" charset="0"/>
              </a:rPr>
              <a:t>to the development of </a:t>
            </a:r>
            <a:r>
              <a:rPr lang="en-US" sz="2600" dirty="0" smtClean="0">
                <a:latin typeface="Cambria" pitchFamily="18" charset="0"/>
              </a:rPr>
              <a:t>urban </a:t>
            </a:r>
            <a:r>
              <a:rPr lang="en-US" sz="2600" dirty="0" smtClean="0">
                <a:latin typeface="Cambria" pitchFamily="18" charset="0"/>
              </a:rPr>
              <a:t>sector. </a:t>
            </a:r>
          </a:p>
        </p:txBody>
      </p:sp>
    </p:spTree>
    <p:extLst>
      <p:ext uri="{BB962C8B-B14F-4D97-AF65-F5344CB8AC3E}">
        <p14:creationId xmlns:p14="http://schemas.microsoft.com/office/powerpoint/2010/main" xmlns="" val="15390235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normAutofit fontScale="90000"/>
          </a:bodyPr>
          <a:lstStyle/>
          <a:p>
            <a:r>
              <a:rPr lang="en-US" dirty="0">
                <a:latin typeface="Cambria" pitchFamily="18" charset="0"/>
              </a:rPr>
              <a:t>Migration and Routes out of Rural Poverty</a:t>
            </a:r>
          </a:p>
        </p:txBody>
      </p:sp>
      <p:sp>
        <p:nvSpPr>
          <p:cNvPr id="3" name="Content Placeholder 2"/>
          <p:cNvSpPr>
            <a:spLocks noGrp="1"/>
          </p:cNvSpPr>
          <p:nvPr>
            <p:ph idx="1"/>
          </p:nvPr>
        </p:nvSpPr>
        <p:spPr>
          <a:xfrm>
            <a:off x="381000" y="1600200"/>
            <a:ext cx="8305800" cy="5029200"/>
          </a:xfrm>
        </p:spPr>
        <p:txBody>
          <a:bodyPr>
            <a:normAutofit fontScale="85000" lnSpcReduction="10000"/>
          </a:bodyPr>
          <a:lstStyle/>
          <a:p>
            <a:pPr algn="just"/>
            <a:r>
              <a:rPr lang="en-US" dirty="0" smtClean="0">
                <a:latin typeface="Cambria" pitchFamily="18" charset="0"/>
              </a:rPr>
              <a:t>Rural-urban </a:t>
            </a:r>
            <a:r>
              <a:rPr lang="en-US" dirty="0">
                <a:latin typeface="Cambria" pitchFamily="18" charset="0"/>
              </a:rPr>
              <a:t>migration is less likely to occur from villages that are ‘</a:t>
            </a:r>
            <a:r>
              <a:rPr lang="en-US" dirty="0" smtClean="0">
                <a:latin typeface="Cambria" pitchFamily="18" charset="0"/>
              </a:rPr>
              <a:t>remote’ from </a:t>
            </a:r>
            <a:r>
              <a:rPr lang="en-US" dirty="0">
                <a:latin typeface="Cambria" pitchFamily="18" charset="0"/>
              </a:rPr>
              <a:t>metropolitan areas</a:t>
            </a:r>
            <a:r>
              <a:rPr lang="en-US" dirty="0" smtClean="0">
                <a:latin typeface="Cambria" pitchFamily="18" charset="0"/>
              </a:rPr>
              <a:t>. </a:t>
            </a:r>
          </a:p>
          <a:p>
            <a:pPr algn="just"/>
            <a:r>
              <a:rPr lang="en-US" dirty="0">
                <a:latin typeface="Cambria" pitchFamily="18" charset="0"/>
              </a:rPr>
              <a:t>Similarly, countries that are far from the industrialized regions send </a:t>
            </a:r>
            <a:r>
              <a:rPr lang="en-US" dirty="0" smtClean="0">
                <a:latin typeface="Cambria" pitchFamily="18" charset="0"/>
              </a:rPr>
              <a:t>less emigrants </a:t>
            </a:r>
            <a:r>
              <a:rPr lang="en-US" dirty="0">
                <a:latin typeface="Cambria" pitchFamily="18" charset="0"/>
              </a:rPr>
              <a:t>to the OECD countries, especially less low-skilled migrants</a:t>
            </a:r>
            <a:r>
              <a:rPr lang="en-US" dirty="0" smtClean="0">
                <a:latin typeface="Cambria" pitchFamily="18" charset="0"/>
              </a:rPr>
              <a:t>.</a:t>
            </a:r>
          </a:p>
          <a:p>
            <a:pPr algn="just"/>
            <a:r>
              <a:rPr lang="en-US" dirty="0" smtClean="0">
                <a:latin typeface="Cambria" pitchFamily="18" charset="0"/>
              </a:rPr>
              <a:t>No matter what the underlying role may be, once the first few migrants have made an initial move the migration stream begins to swell. </a:t>
            </a:r>
          </a:p>
          <a:p>
            <a:pPr algn="just"/>
            <a:r>
              <a:rPr lang="en-US" dirty="0" smtClean="0">
                <a:latin typeface="Cambria" pitchFamily="18" charset="0"/>
              </a:rPr>
              <a:t>Transfers of resources help to develop the home community, but places and countries with little initial migration tend to be left out of these immediate gains. </a:t>
            </a:r>
          </a:p>
        </p:txBody>
      </p:sp>
    </p:spTree>
    <p:extLst>
      <p:ext uri="{BB962C8B-B14F-4D97-AF65-F5344CB8AC3E}">
        <p14:creationId xmlns:p14="http://schemas.microsoft.com/office/powerpoint/2010/main" xmlns="" val="19026845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1265238"/>
          </a:xfrm>
        </p:spPr>
        <p:style>
          <a:lnRef idx="1">
            <a:schemeClr val="accent4"/>
          </a:lnRef>
          <a:fillRef idx="2">
            <a:schemeClr val="accent4"/>
          </a:fillRef>
          <a:effectRef idx="1">
            <a:schemeClr val="accent4"/>
          </a:effectRef>
          <a:fontRef idx="minor">
            <a:schemeClr val="dk1"/>
          </a:fontRef>
        </p:style>
        <p:txBody>
          <a:bodyPr>
            <a:normAutofit fontScale="90000"/>
          </a:bodyPr>
          <a:lstStyle/>
          <a:p>
            <a:r>
              <a:rPr lang="en-US" dirty="0" smtClean="0">
                <a:latin typeface="Cambria" pitchFamily="18" charset="0"/>
              </a:rPr>
              <a:t>How Does Migration Affect Rural Economy? </a:t>
            </a:r>
            <a:endParaRPr lang="en-US" dirty="0">
              <a:latin typeface="Cambria" pitchFamily="18" charset="0"/>
            </a:endParaRPr>
          </a:p>
        </p:txBody>
      </p:sp>
      <p:sp>
        <p:nvSpPr>
          <p:cNvPr id="3" name="Content Placeholder 2"/>
          <p:cNvSpPr>
            <a:spLocks noGrp="1"/>
          </p:cNvSpPr>
          <p:nvPr>
            <p:ph idx="1"/>
          </p:nvPr>
        </p:nvSpPr>
        <p:spPr>
          <a:xfrm>
            <a:off x="228600" y="1600200"/>
            <a:ext cx="8686800" cy="5029200"/>
          </a:xfrm>
        </p:spPr>
        <p:txBody>
          <a:bodyPr>
            <a:normAutofit fontScale="92500" lnSpcReduction="20000"/>
          </a:bodyPr>
          <a:lstStyle/>
          <a:p>
            <a:pPr algn="just"/>
            <a:r>
              <a:rPr lang="en-US" dirty="0">
                <a:latin typeface="Cambria" pitchFamily="18" charset="0"/>
              </a:rPr>
              <a:t>First, even if individuals from very distant villages do not move into town themselves, they </a:t>
            </a:r>
            <a:r>
              <a:rPr lang="en-US" dirty="0" smtClean="0">
                <a:latin typeface="Cambria" pitchFamily="18" charset="0"/>
              </a:rPr>
              <a:t>may participate </a:t>
            </a:r>
            <a:r>
              <a:rPr lang="en-US" dirty="0">
                <a:latin typeface="Cambria" pitchFamily="18" charset="0"/>
              </a:rPr>
              <a:t>in a chain of replacement migration, moving into those rural areas from </a:t>
            </a:r>
            <a:r>
              <a:rPr lang="en-US" dirty="0" smtClean="0">
                <a:latin typeface="Cambria" pitchFamily="18" charset="0"/>
              </a:rPr>
              <a:t>which migrants </a:t>
            </a:r>
            <a:r>
              <a:rPr lang="en-US" dirty="0">
                <a:latin typeface="Cambria" pitchFamily="18" charset="0"/>
              </a:rPr>
              <a:t>are drawn into town or overseas. </a:t>
            </a:r>
            <a:endParaRPr lang="en-US" dirty="0" smtClean="0">
              <a:latin typeface="Cambria" pitchFamily="18" charset="0"/>
            </a:endParaRPr>
          </a:p>
          <a:p>
            <a:pPr algn="just">
              <a:buNone/>
            </a:pPr>
            <a:endParaRPr lang="en-US" dirty="0" smtClean="0">
              <a:latin typeface="Cambria" pitchFamily="18" charset="0"/>
            </a:endParaRPr>
          </a:p>
          <a:p>
            <a:pPr algn="just"/>
            <a:r>
              <a:rPr lang="en-US" dirty="0" smtClean="0">
                <a:latin typeface="Cambria" pitchFamily="18" charset="0"/>
              </a:rPr>
              <a:t>Second, non-migrants may benefit indirectly from the investments financed by migrants’ earnings. Such benefits may range from new jobs created, to greater availability or a wider variety of goods, to public amenities where remittances finance new infrastructure. </a:t>
            </a:r>
          </a:p>
        </p:txBody>
      </p:sp>
    </p:spTree>
    <p:extLst>
      <p:ext uri="{BB962C8B-B14F-4D97-AF65-F5344CB8AC3E}">
        <p14:creationId xmlns:p14="http://schemas.microsoft.com/office/powerpoint/2010/main" xmlns="" val="4880310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1265238"/>
          </a:xfrm>
        </p:spPr>
        <p:style>
          <a:lnRef idx="1">
            <a:schemeClr val="accent4"/>
          </a:lnRef>
          <a:fillRef idx="2">
            <a:schemeClr val="accent4"/>
          </a:fillRef>
          <a:effectRef idx="1">
            <a:schemeClr val="accent4"/>
          </a:effectRef>
          <a:fontRef idx="minor">
            <a:schemeClr val="dk1"/>
          </a:fontRef>
        </p:style>
        <p:txBody>
          <a:bodyPr>
            <a:normAutofit fontScale="90000"/>
          </a:bodyPr>
          <a:lstStyle/>
          <a:p>
            <a:r>
              <a:rPr lang="en-US" dirty="0" smtClean="0">
                <a:latin typeface="Cambria" pitchFamily="18" charset="0"/>
              </a:rPr>
              <a:t>How Does Migration Affect Rural Economy? </a:t>
            </a:r>
            <a:endParaRPr lang="en-US" dirty="0">
              <a:latin typeface="Cambria" pitchFamily="18" charset="0"/>
            </a:endParaRPr>
          </a:p>
        </p:txBody>
      </p:sp>
      <p:sp>
        <p:nvSpPr>
          <p:cNvPr id="3" name="Content Placeholder 2"/>
          <p:cNvSpPr>
            <a:spLocks noGrp="1"/>
          </p:cNvSpPr>
          <p:nvPr>
            <p:ph idx="1"/>
          </p:nvPr>
        </p:nvSpPr>
        <p:spPr>
          <a:xfrm>
            <a:off x="228600" y="1600200"/>
            <a:ext cx="8686800" cy="5029200"/>
          </a:xfrm>
        </p:spPr>
        <p:txBody>
          <a:bodyPr>
            <a:normAutofit fontScale="92500" lnSpcReduction="20000"/>
          </a:bodyPr>
          <a:lstStyle/>
          <a:p>
            <a:pPr algn="just"/>
            <a:r>
              <a:rPr lang="en-US" dirty="0" smtClean="0">
                <a:latin typeface="Cambria" pitchFamily="18" charset="0"/>
              </a:rPr>
              <a:t>Third, international remittances normally represent an infusion of foreign exchange. In contexts where the shadow value of this foreign exchange is high, this infusion may permit manifold, expanded, economic </a:t>
            </a:r>
            <a:r>
              <a:rPr lang="en-US" dirty="0" smtClean="0">
                <a:latin typeface="Cambria" pitchFamily="18" charset="0"/>
              </a:rPr>
              <a:t>activity</a:t>
            </a:r>
          </a:p>
          <a:p>
            <a:pPr algn="just"/>
            <a:r>
              <a:rPr lang="en-US" dirty="0" smtClean="0">
                <a:latin typeface="Cambria" pitchFamily="18" charset="0"/>
              </a:rPr>
              <a:t>Fourth, and perhaps most importantly, is the potential for a trickle down of benefits through a multiplier effect. There is substantial evidence suggesting that multiplier effects from remittance spending, particularly from housing construction, can be quite large, though most of these analyses assume no capacity constraints on domestic expansion</a:t>
            </a:r>
            <a:r>
              <a:rPr lang="en-US" dirty="0" smtClean="0">
                <a:latin typeface="Cambria" pitchFamily="18" charset="0"/>
              </a:rPr>
              <a:t>.</a:t>
            </a:r>
            <a:endParaRPr lang="en-US" dirty="0" smtClean="0">
              <a:latin typeface="Cambria" pitchFamily="18" charset="0"/>
            </a:endParaRPr>
          </a:p>
          <a:p>
            <a:pPr algn="just"/>
            <a:endParaRPr lang="en-US" dirty="0" smtClean="0">
              <a:latin typeface="Cambria" pitchFamily="18" charset="0"/>
            </a:endParaRPr>
          </a:p>
        </p:txBody>
      </p:sp>
    </p:spTree>
    <p:extLst>
      <p:ext uri="{BB962C8B-B14F-4D97-AF65-F5344CB8AC3E}">
        <p14:creationId xmlns:p14="http://schemas.microsoft.com/office/powerpoint/2010/main" xmlns="" val="4880310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2344" y="228600"/>
            <a:ext cx="9081655" cy="6477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96709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Rot="1" noChangeArrowheads="1"/>
          </p:cNvSpPr>
          <p:nvPr>
            <p:ph type="title"/>
          </p:nvPr>
        </p:nvSpPr>
        <p:spPr>
          <a:xfrm>
            <a:off x="457200" y="0"/>
            <a:ext cx="8229600" cy="1371600"/>
          </a:xfrm>
        </p:spPr>
        <p:style>
          <a:lnRef idx="1">
            <a:schemeClr val="accent4"/>
          </a:lnRef>
          <a:fillRef idx="2">
            <a:schemeClr val="accent4"/>
          </a:fillRef>
          <a:effectRef idx="1">
            <a:schemeClr val="accent4"/>
          </a:effectRef>
          <a:fontRef idx="minor">
            <a:schemeClr val="dk1"/>
          </a:fontRef>
        </p:style>
        <p:txBody>
          <a:bodyPr>
            <a:noAutofit/>
          </a:bodyPr>
          <a:lstStyle/>
          <a:p>
            <a:r>
              <a:rPr lang="en-US" sz="4000" dirty="0">
                <a:latin typeface="Cambria" pitchFamily="18" charset="0"/>
              </a:rPr>
              <a:t>The Nature and Significance of Migration in Development</a:t>
            </a:r>
          </a:p>
        </p:txBody>
      </p:sp>
      <p:sp>
        <p:nvSpPr>
          <p:cNvPr id="3075" name="Rectangle 3"/>
          <p:cNvSpPr>
            <a:spLocks noGrp="1" noRot="1" noChangeArrowheads="1"/>
          </p:cNvSpPr>
          <p:nvPr>
            <p:ph type="body" idx="1"/>
          </p:nvPr>
        </p:nvSpPr>
        <p:spPr>
          <a:xfrm>
            <a:off x="457200" y="1752600"/>
            <a:ext cx="8229600" cy="4800600"/>
          </a:xfrm>
        </p:spPr>
        <p:txBody>
          <a:bodyPr>
            <a:normAutofit/>
          </a:bodyPr>
          <a:lstStyle/>
          <a:p>
            <a:pPr algn="just"/>
            <a:r>
              <a:rPr lang="en-US" dirty="0">
                <a:latin typeface="Cambria" pitchFamily="18" charset="0"/>
              </a:rPr>
              <a:t>Initially migration from rural to urban areas was viewed as a favorable development</a:t>
            </a:r>
          </a:p>
          <a:p>
            <a:pPr algn="just"/>
            <a:r>
              <a:rPr lang="en-US" dirty="0">
                <a:latin typeface="Cambria" pitchFamily="18" charset="0"/>
              </a:rPr>
              <a:t>Natural process in which surplus labor was gradually drawn to urban industrial areas</a:t>
            </a:r>
          </a:p>
          <a:p>
            <a:pPr algn="just"/>
            <a:r>
              <a:rPr lang="en-US" dirty="0">
                <a:latin typeface="Cambria" pitchFamily="18" charset="0"/>
              </a:rPr>
              <a:t>Socially desirable to improve and enhance an individual’s growth and knowledge</a:t>
            </a:r>
          </a:p>
          <a:p>
            <a:pPr algn="just"/>
            <a:r>
              <a:rPr lang="en-US" dirty="0">
                <a:latin typeface="Cambria" pitchFamily="18" charset="0"/>
              </a:rPr>
              <a:t>But now rates of rural to urban migration far exceed rates of job creation and surpass absorptive ability of industry</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1000" y="309563"/>
            <a:ext cx="8382000" cy="6238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14855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a:xfrm>
            <a:off x="457200" y="274638"/>
            <a:ext cx="8229600" cy="944562"/>
          </a:xfrm>
        </p:spPr>
        <p:style>
          <a:lnRef idx="1">
            <a:schemeClr val="accent4"/>
          </a:lnRef>
          <a:fillRef idx="2">
            <a:schemeClr val="accent4"/>
          </a:fillRef>
          <a:effectRef idx="1">
            <a:schemeClr val="accent4"/>
          </a:effectRef>
          <a:fontRef idx="minor">
            <a:schemeClr val="dk1"/>
          </a:fontRef>
        </p:style>
        <p:txBody>
          <a:bodyPr>
            <a:normAutofit/>
          </a:bodyPr>
          <a:lstStyle/>
          <a:p>
            <a:r>
              <a:rPr lang="en-US" dirty="0">
                <a:latin typeface="Cambria" pitchFamily="18" charset="0"/>
              </a:rPr>
              <a:t>Types of Movement</a:t>
            </a:r>
          </a:p>
        </p:txBody>
      </p:sp>
      <p:sp>
        <p:nvSpPr>
          <p:cNvPr id="19459" name="Rectangle 3"/>
          <p:cNvSpPr>
            <a:spLocks noGrp="1" noRot="1" noChangeArrowheads="1"/>
          </p:cNvSpPr>
          <p:nvPr>
            <p:ph type="body" idx="1"/>
          </p:nvPr>
        </p:nvSpPr>
        <p:spPr/>
        <p:txBody>
          <a:bodyPr>
            <a:noAutofit/>
          </a:bodyPr>
          <a:lstStyle/>
          <a:p>
            <a:pPr algn="just"/>
            <a:r>
              <a:rPr lang="en-US" sz="3000" b="1" dirty="0" smtClean="0">
                <a:solidFill>
                  <a:srgbClr val="FF3300"/>
                </a:solidFill>
                <a:latin typeface="Cambria" pitchFamily="18" charset="0"/>
              </a:rPr>
              <a:t>Migration: </a:t>
            </a:r>
            <a:r>
              <a:rPr lang="en-US" sz="3000" dirty="0" smtClean="0">
                <a:latin typeface="Cambria" pitchFamily="18" charset="0"/>
              </a:rPr>
              <a:t>Movement </a:t>
            </a:r>
            <a:r>
              <a:rPr lang="en-US" sz="3000" dirty="0">
                <a:latin typeface="Cambria" pitchFamily="18" charset="0"/>
              </a:rPr>
              <a:t>of people from origin to destination with intent to remain </a:t>
            </a:r>
            <a:r>
              <a:rPr lang="en-US" sz="3000" dirty="0" smtClean="0">
                <a:latin typeface="Cambria" pitchFamily="18" charset="0"/>
              </a:rPr>
              <a:t>permanently.</a:t>
            </a:r>
          </a:p>
          <a:p>
            <a:pPr algn="just"/>
            <a:r>
              <a:rPr lang="en-US" sz="3000" b="1" dirty="0" smtClean="0">
                <a:solidFill>
                  <a:srgbClr val="FF3300"/>
                </a:solidFill>
                <a:latin typeface="Cambria" pitchFamily="18" charset="0"/>
              </a:rPr>
              <a:t>Circulation: </a:t>
            </a:r>
            <a:r>
              <a:rPr lang="en-US" sz="3000" dirty="0" smtClean="0">
                <a:latin typeface="Cambria" pitchFamily="18" charset="0"/>
              </a:rPr>
              <a:t>Movement </a:t>
            </a:r>
            <a:r>
              <a:rPr lang="en-US" sz="3000" dirty="0">
                <a:latin typeface="Cambria" pitchFamily="18" charset="0"/>
              </a:rPr>
              <a:t>from location to another but the intent is to return to the origin. Stays in a destination may be up to six months or longer for purposes of crop harvesting or other temporary or seasonal </a:t>
            </a:r>
            <a:r>
              <a:rPr lang="en-US" sz="3000" dirty="0" smtClean="0">
                <a:latin typeface="Cambria" pitchFamily="18" charset="0"/>
              </a:rPr>
              <a:t>work.</a:t>
            </a:r>
            <a:endParaRPr lang="en-US" sz="3000" dirty="0">
              <a:latin typeface="Cambria" pitchFamily="18" charset="0"/>
            </a:endParaRPr>
          </a:p>
          <a:p>
            <a:pPr algn="just"/>
            <a:r>
              <a:rPr lang="en-US" sz="3000" dirty="0">
                <a:latin typeface="Cambria" pitchFamily="18" charset="0"/>
              </a:rPr>
              <a:t> </a:t>
            </a:r>
            <a:r>
              <a:rPr lang="en-US" sz="3000" dirty="0" smtClean="0">
                <a:solidFill>
                  <a:srgbClr val="FF3300"/>
                </a:solidFill>
                <a:latin typeface="Cambria" pitchFamily="18" charset="0"/>
              </a:rPr>
              <a:t>C</a:t>
            </a:r>
            <a:r>
              <a:rPr lang="en-US" sz="3000" b="1" dirty="0" smtClean="0">
                <a:solidFill>
                  <a:srgbClr val="FF3300"/>
                </a:solidFill>
                <a:latin typeface="Cambria" pitchFamily="18" charset="0"/>
              </a:rPr>
              <a:t>ommuting: </a:t>
            </a:r>
            <a:r>
              <a:rPr lang="en-US" sz="3000" dirty="0" smtClean="0">
                <a:latin typeface="Cambria" pitchFamily="18" charset="0"/>
              </a:rPr>
              <a:t>Daily </a:t>
            </a:r>
            <a:r>
              <a:rPr lang="en-US" sz="3000" dirty="0">
                <a:latin typeface="Cambria" pitchFamily="18" charset="0"/>
              </a:rPr>
              <a:t>movement between residence and place of work</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4" name="Rectangle 4"/>
          <p:cNvSpPr>
            <a:spLocks noGrp="1" noChangeArrowheads="1"/>
          </p:cNvSpPr>
          <p:nvPr>
            <p:ph type="title"/>
          </p:nvPr>
        </p:nvSpPr>
        <p:spPr>
          <a:xfrm>
            <a:off x="381000" y="152400"/>
            <a:ext cx="8305800" cy="762000"/>
          </a:xfrm>
        </p:spPr>
        <p:style>
          <a:lnRef idx="1">
            <a:schemeClr val="accent4"/>
          </a:lnRef>
          <a:fillRef idx="2">
            <a:schemeClr val="accent4"/>
          </a:fillRef>
          <a:effectRef idx="1">
            <a:schemeClr val="accent4"/>
          </a:effectRef>
          <a:fontRef idx="minor">
            <a:schemeClr val="dk1"/>
          </a:fontRef>
        </p:style>
        <p:txBody>
          <a:bodyPr/>
          <a:lstStyle/>
          <a:p>
            <a:r>
              <a:rPr lang="en-US" b="1" dirty="0">
                <a:latin typeface="Cambria" pitchFamily="18" charset="0"/>
              </a:rPr>
              <a:t>Types of Migration</a:t>
            </a:r>
          </a:p>
        </p:txBody>
      </p:sp>
      <p:sp>
        <p:nvSpPr>
          <p:cNvPr id="512005" name="Rectangle 5"/>
          <p:cNvSpPr>
            <a:spLocks noGrp="1" noChangeArrowheads="1"/>
          </p:cNvSpPr>
          <p:nvPr>
            <p:ph type="body" sz="half" idx="2"/>
          </p:nvPr>
        </p:nvSpPr>
        <p:spPr>
          <a:xfrm>
            <a:off x="4572000" y="1447800"/>
            <a:ext cx="4237038" cy="5257800"/>
          </a:xfrm>
        </p:spPr>
        <p:txBody>
          <a:bodyPr>
            <a:normAutofit lnSpcReduction="10000"/>
          </a:bodyPr>
          <a:lstStyle/>
          <a:p>
            <a:pPr algn="just"/>
            <a:r>
              <a:rPr lang="en-US" sz="2400" dirty="0">
                <a:latin typeface="Cambria" pitchFamily="18" charset="0"/>
              </a:rPr>
              <a:t>Emigration and immigration</a:t>
            </a:r>
          </a:p>
          <a:p>
            <a:pPr lvl="1" algn="just"/>
            <a:r>
              <a:rPr lang="en-US" sz="2000" dirty="0">
                <a:latin typeface="Cambria" pitchFamily="18" charset="0"/>
              </a:rPr>
              <a:t>Change in residence.</a:t>
            </a:r>
          </a:p>
          <a:p>
            <a:pPr lvl="1" algn="just"/>
            <a:r>
              <a:rPr lang="en-US" sz="2000" dirty="0">
                <a:latin typeface="Cambria" pitchFamily="18" charset="0"/>
              </a:rPr>
              <a:t>Relative to origin and destination.</a:t>
            </a:r>
          </a:p>
          <a:p>
            <a:pPr algn="just"/>
            <a:r>
              <a:rPr lang="en-US" sz="2400" dirty="0">
                <a:latin typeface="Cambria" pitchFamily="18" charset="0"/>
              </a:rPr>
              <a:t>Requires information</a:t>
            </a:r>
          </a:p>
          <a:p>
            <a:pPr lvl="1" algn="just"/>
            <a:r>
              <a:rPr lang="en-US" sz="2000" dirty="0">
                <a:latin typeface="Cambria" pitchFamily="18" charset="0"/>
              </a:rPr>
              <a:t>People and conditions.</a:t>
            </a:r>
          </a:p>
          <a:p>
            <a:pPr lvl="1" algn="just"/>
            <a:r>
              <a:rPr lang="en-US" sz="2000" dirty="0">
                <a:latin typeface="Cambria" pitchFamily="18" charset="0"/>
              </a:rPr>
              <a:t>Two different places.</a:t>
            </a:r>
          </a:p>
          <a:p>
            <a:pPr lvl="1" algn="just"/>
            <a:r>
              <a:rPr lang="en-US" sz="2000" dirty="0">
                <a:latin typeface="Cambria" pitchFamily="18" charset="0"/>
              </a:rPr>
              <a:t>Two different times.</a:t>
            </a:r>
          </a:p>
          <a:p>
            <a:pPr algn="just"/>
            <a:r>
              <a:rPr lang="en-US" sz="2400" dirty="0">
                <a:latin typeface="Cambria" pitchFamily="18" charset="0"/>
              </a:rPr>
              <a:t>Duration</a:t>
            </a:r>
          </a:p>
          <a:p>
            <a:pPr lvl="1" algn="just"/>
            <a:r>
              <a:rPr lang="en-US" sz="2000" dirty="0">
                <a:latin typeface="Cambria" pitchFamily="18" charset="0"/>
              </a:rPr>
              <a:t>Permanent.</a:t>
            </a:r>
          </a:p>
          <a:p>
            <a:pPr lvl="1" algn="just"/>
            <a:r>
              <a:rPr lang="en-US" sz="2000" dirty="0">
                <a:latin typeface="Cambria" pitchFamily="18" charset="0"/>
              </a:rPr>
              <a:t>Seasonal / Temporary.</a:t>
            </a:r>
          </a:p>
          <a:p>
            <a:pPr algn="just"/>
            <a:r>
              <a:rPr lang="en-US" sz="2400" dirty="0">
                <a:latin typeface="Cambria" pitchFamily="18" charset="0"/>
              </a:rPr>
              <a:t>Choice / constraint</a:t>
            </a:r>
          </a:p>
          <a:p>
            <a:pPr lvl="1" algn="just"/>
            <a:r>
              <a:rPr lang="en-US" sz="2000" dirty="0">
                <a:latin typeface="Cambria" pitchFamily="18" charset="0"/>
              </a:rPr>
              <a:t>Improve one’s life.</a:t>
            </a:r>
          </a:p>
          <a:p>
            <a:pPr lvl="1" algn="just"/>
            <a:r>
              <a:rPr lang="en-US" sz="2000" dirty="0">
                <a:latin typeface="Cambria" pitchFamily="18" charset="0"/>
              </a:rPr>
              <a:t>Leave inconvenient / threatening conditions.</a:t>
            </a:r>
          </a:p>
        </p:txBody>
      </p:sp>
      <p:sp>
        <p:nvSpPr>
          <p:cNvPr id="512006" name="Rectangle 6"/>
          <p:cNvSpPr>
            <a:spLocks noChangeArrowheads="1"/>
          </p:cNvSpPr>
          <p:nvPr/>
        </p:nvSpPr>
        <p:spPr bwMode="auto">
          <a:xfrm>
            <a:off x="0" y="152400"/>
            <a:ext cx="838200" cy="1104900"/>
          </a:xfrm>
          <a:prstGeom prst="rect">
            <a:avLst/>
          </a:prstGeom>
          <a:noFill/>
          <a:ln w="9525">
            <a:noFill/>
            <a:miter lim="800000"/>
            <a:headEnd/>
            <a:tailEnd/>
          </a:ln>
          <a:effectLst>
            <a:outerShdw dist="35921" dir="2700000" algn="ctr" rotWithShape="0">
              <a:schemeClr val="bg2"/>
            </a:outerShdw>
          </a:effectLst>
        </p:spPr>
        <p:txBody>
          <a:bodyPr lIns="92075" tIns="46038" rIns="92075" bIns="46038" anchor="ctr"/>
          <a:lstStyle/>
          <a:p>
            <a:endParaRPr lang="en-GB" sz="6600" b="1" i="0">
              <a:solidFill>
                <a:schemeClr val="hlink"/>
              </a:solidFill>
              <a:latin typeface="Arial" charset="0"/>
            </a:endParaRPr>
          </a:p>
        </p:txBody>
      </p:sp>
      <p:sp>
        <p:nvSpPr>
          <p:cNvPr id="512009" name="Rectangle 9"/>
          <p:cNvSpPr>
            <a:spLocks noChangeArrowheads="1"/>
          </p:cNvSpPr>
          <p:nvPr/>
        </p:nvSpPr>
        <p:spPr bwMode="auto">
          <a:xfrm>
            <a:off x="990600" y="1752600"/>
            <a:ext cx="1600200" cy="1066800"/>
          </a:xfrm>
          <a:prstGeom prst="rect">
            <a:avLst/>
          </a:prstGeom>
          <a:solidFill>
            <a:srgbClr val="99CCFF"/>
          </a:solidFill>
          <a:ln w="25400">
            <a:solidFill>
              <a:srgbClr val="000080"/>
            </a:solidFill>
            <a:miter lim="800000"/>
            <a:headEnd/>
            <a:tailEnd/>
          </a:ln>
          <a:effectLst/>
        </p:spPr>
        <p:txBody>
          <a:bodyPr wrap="none" anchor="ctr"/>
          <a:lstStyle/>
          <a:p>
            <a:pPr algn="r" eaLnBrk="0" hangingPunct="0"/>
            <a:r>
              <a:rPr lang="en-US" sz="2400" i="0">
                <a:latin typeface="Impact" pitchFamily="34" charset="0"/>
              </a:rPr>
              <a:t>A</a:t>
            </a:r>
          </a:p>
        </p:txBody>
      </p:sp>
      <p:sp>
        <p:nvSpPr>
          <p:cNvPr id="512010" name="Rectangle 10"/>
          <p:cNvSpPr>
            <a:spLocks noChangeArrowheads="1"/>
          </p:cNvSpPr>
          <p:nvPr/>
        </p:nvSpPr>
        <p:spPr bwMode="auto">
          <a:xfrm>
            <a:off x="990600" y="4800600"/>
            <a:ext cx="1600200" cy="1066800"/>
          </a:xfrm>
          <a:prstGeom prst="rect">
            <a:avLst/>
          </a:prstGeom>
          <a:solidFill>
            <a:srgbClr val="FFFF99"/>
          </a:solidFill>
          <a:ln w="25400">
            <a:solidFill>
              <a:srgbClr val="FF6600"/>
            </a:solidFill>
            <a:miter lim="800000"/>
            <a:headEnd/>
            <a:tailEnd/>
          </a:ln>
          <a:effectLst/>
        </p:spPr>
        <p:txBody>
          <a:bodyPr wrap="none" anchor="ctr"/>
          <a:lstStyle/>
          <a:p>
            <a:pPr algn="r" eaLnBrk="0" hangingPunct="0"/>
            <a:r>
              <a:rPr lang="en-US" sz="2400" i="0">
                <a:latin typeface="Impact" pitchFamily="34" charset="0"/>
              </a:rPr>
              <a:t>B</a:t>
            </a:r>
          </a:p>
        </p:txBody>
      </p:sp>
      <p:sp>
        <p:nvSpPr>
          <p:cNvPr id="512011" name="AutoShape 11"/>
          <p:cNvSpPr>
            <a:spLocks noChangeArrowheads="1"/>
          </p:cNvSpPr>
          <p:nvPr/>
        </p:nvSpPr>
        <p:spPr bwMode="auto">
          <a:xfrm>
            <a:off x="1371600" y="2971800"/>
            <a:ext cx="838200" cy="1676400"/>
          </a:xfrm>
          <a:prstGeom prst="downArrow">
            <a:avLst>
              <a:gd name="adj1" fmla="val 50000"/>
              <a:gd name="adj2" fmla="val 50000"/>
            </a:avLst>
          </a:prstGeom>
          <a:solidFill>
            <a:srgbClr val="FFFF00"/>
          </a:solidFill>
          <a:ln w="25400">
            <a:solidFill>
              <a:srgbClr val="FF0000"/>
            </a:solidFill>
            <a:miter lim="800000"/>
            <a:headEnd/>
            <a:tailEnd/>
          </a:ln>
          <a:effectLst/>
        </p:spPr>
        <p:txBody>
          <a:bodyPr wrap="none" anchor="ctr"/>
          <a:lstStyle/>
          <a:p>
            <a:endParaRPr lang="en-US"/>
          </a:p>
        </p:txBody>
      </p:sp>
      <p:pic>
        <p:nvPicPr>
          <p:cNvPr id="512012" name="Picture 12" descr="bd00031_"/>
          <p:cNvPicPr>
            <a:picLocks noChangeAspect="1" noChangeArrowheads="1"/>
          </p:cNvPicPr>
          <p:nvPr/>
        </p:nvPicPr>
        <p:blipFill>
          <a:blip r:embed="rId3"/>
          <a:srcRect/>
          <a:stretch>
            <a:fillRect/>
          </a:stretch>
        </p:blipFill>
        <p:spPr bwMode="auto">
          <a:xfrm>
            <a:off x="1295400" y="1828800"/>
            <a:ext cx="911225" cy="882650"/>
          </a:xfrm>
          <a:prstGeom prst="rect">
            <a:avLst/>
          </a:prstGeom>
          <a:noFill/>
        </p:spPr>
      </p:pic>
      <p:pic>
        <p:nvPicPr>
          <p:cNvPr id="512013" name="Picture 13" descr="bd00031_"/>
          <p:cNvPicPr>
            <a:picLocks noChangeAspect="1" noChangeArrowheads="1"/>
          </p:cNvPicPr>
          <p:nvPr/>
        </p:nvPicPr>
        <p:blipFill>
          <a:blip r:embed="rId3"/>
          <a:srcRect/>
          <a:stretch>
            <a:fillRect/>
          </a:stretch>
        </p:blipFill>
        <p:spPr bwMode="auto">
          <a:xfrm>
            <a:off x="1295400" y="4876800"/>
            <a:ext cx="911225" cy="882650"/>
          </a:xfrm>
          <a:prstGeom prst="rect">
            <a:avLst/>
          </a:prstGeom>
          <a:noFill/>
        </p:spPr>
      </p:pic>
      <p:sp>
        <p:nvSpPr>
          <p:cNvPr id="512014" name="Rectangle 14"/>
          <p:cNvSpPr>
            <a:spLocks noChangeArrowheads="1"/>
          </p:cNvSpPr>
          <p:nvPr/>
        </p:nvSpPr>
        <p:spPr bwMode="auto">
          <a:xfrm>
            <a:off x="2667000" y="2057400"/>
            <a:ext cx="1981200" cy="701675"/>
          </a:xfrm>
          <a:prstGeom prst="rect">
            <a:avLst/>
          </a:prstGeom>
          <a:noFill/>
          <a:ln w="9525">
            <a:noFill/>
            <a:miter lim="800000"/>
            <a:headEnd/>
            <a:tailEnd/>
          </a:ln>
          <a:effectLst/>
        </p:spPr>
        <p:txBody>
          <a:bodyPr>
            <a:spAutoFit/>
          </a:bodyPr>
          <a:lstStyle/>
          <a:p>
            <a:pPr eaLnBrk="0" hangingPunct="0"/>
            <a:r>
              <a:rPr lang="en-US" sz="2000" i="0" dirty="0">
                <a:latin typeface="Cambria" pitchFamily="18" charset="0"/>
              </a:rPr>
              <a:t>Problems or benefits?</a:t>
            </a:r>
          </a:p>
        </p:txBody>
      </p:sp>
      <p:sp>
        <p:nvSpPr>
          <p:cNvPr id="512015" name="Rectangle 15"/>
          <p:cNvSpPr>
            <a:spLocks noChangeArrowheads="1"/>
          </p:cNvSpPr>
          <p:nvPr/>
        </p:nvSpPr>
        <p:spPr bwMode="auto">
          <a:xfrm>
            <a:off x="2743200" y="4953000"/>
            <a:ext cx="1981200" cy="701675"/>
          </a:xfrm>
          <a:prstGeom prst="rect">
            <a:avLst/>
          </a:prstGeom>
          <a:noFill/>
          <a:ln w="9525">
            <a:noFill/>
            <a:miter lim="800000"/>
            <a:headEnd/>
            <a:tailEnd/>
          </a:ln>
          <a:effectLst/>
        </p:spPr>
        <p:txBody>
          <a:bodyPr>
            <a:spAutoFit/>
          </a:bodyPr>
          <a:lstStyle/>
          <a:p>
            <a:pPr eaLnBrk="0" hangingPunct="0"/>
            <a:r>
              <a:rPr lang="en-US" sz="2000" i="0" dirty="0">
                <a:latin typeface="Cambria" pitchFamily="18" charset="0"/>
              </a:rPr>
              <a:t>Problems or benefits?</a:t>
            </a:r>
          </a:p>
        </p:txBody>
      </p:sp>
      <p:sp>
        <p:nvSpPr>
          <p:cNvPr id="512016" name="Text Box 16"/>
          <p:cNvSpPr txBox="1">
            <a:spLocks noChangeArrowheads="1"/>
          </p:cNvSpPr>
          <p:nvPr/>
        </p:nvSpPr>
        <p:spPr bwMode="auto">
          <a:xfrm>
            <a:off x="1981200" y="2827338"/>
            <a:ext cx="1273554" cy="400110"/>
          </a:xfrm>
          <a:prstGeom prst="rect">
            <a:avLst/>
          </a:prstGeom>
          <a:noFill/>
          <a:ln w="9525">
            <a:noFill/>
            <a:miter lim="800000"/>
            <a:headEnd/>
            <a:tailEnd/>
          </a:ln>
          <a:effectLst/>
        </p:spPr>
        <p:txBody>
          <a:bodyPr wrap="none">
            <a:spAutoFit/>
          </a:bodyPr>
          <a:lstStyle/>
          <a:p>
            <a:pPr eaLnBrk="0" hangingPunct="0"/>
            <a:r>
              <a:rPr lang="en-US" sz="2000" b="1" i="0" dirty="0">
                <a:latin typeface="Cambria" pitchFamily="18" charset="0"/>
              </a:rPr>
              <a:t>Emigrant</a:t>
            </a:r>
          </a:p>
        </p:txBody>
      </p:sp>
      <p:sp>
        <p:nvSpPr>
          <p:cNvPr id="512017" name="Text Box 17"/>
          <p:cNvSpPr txBox="1">
            <a:spLocks noChangeArrowheads="1"/>
          </p:cNvSpPr>
          <p:nvPr/>
        </p:nvSpPr>
        <p:spPr bwMode="auto">
          <a:xfrm>
            <a:off x="1981200" y="4427538"/>
            <a:ext cx="1443472" cy="400110"/>
          </a:xfrm>
          <a:prstGeom prst="rect">
            <a:avLst/>
          </a:prstGeom>
          <a:noFill/>
          <a:ln w="9525">
            <a:noFill/>
            <a:miter lim="800000"/>
            <a:headEnd/>
            <a:tailEnd/>
          </a:ln>
          <a:effectLst/>
        </p:spPr>
        <p:txBody>
          <a:bodyPr wrap="none">
            <a:spAutoFit/>
          </a:bodyPr>
          <a:lstStyle/>
          <a:p>
            <a:pPr eaLnBrk="0" hangingPunct="0"/>
            <a:r>
              <a:rPr lang="en-US" sz="2000" b="1" i="0" dirty="0">
                <a:latin typeface="Cambria" pitchFamily="18" charset="0"/>
              </a:rPr>
              <a:t>Immigrant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512012"/>
                                        </p:tgtEl>
                                        <p:attrNameLst>
                                          <p:attrName>style.visibility</p:attrName>
                                        </p:attrNameLst>
                                      </p:cBhvr>
                                      <p:to>
                                        <p:strVal val="visible"/>
                                      </p:to>
                                    </p:set>
                                  </p:childTnLst>
                                  <p:subTnLst>
                                    <p:set>
                                      <p:cBhvr override="childStyle">
                                        <p:cTn dur="1" fill="hold" display="0" masterRel="nextClick" afterEffect="1"/>
                                        <p:tgtEl>
                                          <p:spTgt spid="512012"/>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2" presetClass="entr" presetSubtype="1" fill="hold" nodeType="clickEffect">
                                  <p:stCondLst>
                                    <p:cond delay="0"/>
                                  </p:stCondLst>
                                  <p:childTnLst>
                                    <p:set>
                                      <p:cBhvr>
                                        <p:cTn id="10" dur="1" fill="hold">
                                          <p:stCondLst>
                                            <p:cond delay="0"/>
                                          </p:stCondLst>
                                        </p:cTn>
                                        <p:tgtEl>
                                          <p:spTgt spid="512013"/>
                                        </p:tgtEl>
                                        <p:attrNameLst>
                                          <p:attrName>style.visibility</p:attrName>
                                        </p:attrNameLst>
                                      </p:cBhvr>
                                      <p:to>
                                        <p:strVal val="visible"/>
                                      </p:to>
                                    </p:set>
                                    <p:anim calcmode="lin" valueType="num">
                                      <p:cBhvr additive="base">
                                        <p:cTn id="11" dur="500" fill="hold"/>
                                        <p:tgtEl>
                                          <p:spTgt spid="512013"/>
                                        </p:tgtEl>
                                        <p:attrNameLst>
                                          <p:attrName>ppt_x</p:attrName>
                                        </p:attrNameLst>
                                      </p:cBhvr>
                                      <p:tavLst>
                                        <p:tav tm="0">
                                          <p:val>
                                            <p:strVal val="#ppt_x"/>
                                          </p:val>
                                        </p:tav>
                                        <p:tav tm="100000">
                                          <p:val>
                                            <p:strVal val="#ppt_x"/>
                                          </p:val>
                                        </p:tav>
                                      </p:tavLst>
                                    </p:anim>
                                    <p:anim calcmode="lin" valueType="num">
                                      <p:cBhvr additive="base">
                                        <p:cTn id="12" dur="500" fill="hold"/>
                                        <p:tgtEl>
                                          <p:spTgt spid="5120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65" name="Rectangle 41"/>
          <p:cNvSpPr>
            <a:spLocks noGrp="1" noChangeArrowheads="1"/>
          </p:cNvSpPr>
          <p:nvPr>
            <p:ph type="title"/>
          </p:nvPr>
        </p:nvSpPr>
        <p:spPr>
          <a:xfrm>
            <a:off x="304800" y="152400"/>
            <a:ext cx="8534400" cy="762000"/>
          </a:xfrm>
        </p:spPr>
        <p:style>
          <a:lnRef idx="1">
            <a:schemeClr val="accent4"/>
          </a:lnRef>
          <a:fillRef idx="2">
            <a:schemeClr val="accent4"/>
          </a:fillRef>
          <a:effectRef idx="1">
            <a:schemeClr val="accent4"/>
          </a:effectRef>
          <a:fontRef idx="minor">
            <a:schemeClr val="dk1"/>
          </a:fontRef>
        </p:style>
        <p:txBody>
          <a:bodyPr/>
          <a:lstStyle/>
          <a:p>
            <a:r>
              <a:rPr lang="en-US" dirty="0">
                <a:latin typeface="Cambria" pitchFamily="18" charset="0"/>
              </a:rPr>
              <a:t>Types of Migration</a:t>
            </a:r>
          </a:p>
        </p:txBody>
      </p:sp>
      <p:sp>
        <p:nvSpPr>
          <p:cNvPr id="513066" name="Rectangle 42"/>
          <p:cNvSpPr>
            <a:spLocks noGrp="1" noChangeArrowheads="1"/>
          </p:cNvSpPr>
          <p:nvPr>
            <p:ph type="body" idx="1"/>
          </p:nvPr>
        </p:nvSpPr>
        <p:spPr>
          <a:xfrm>
            <a:off x="304800" y="1219200"/>
            <a:ext cx="8534400" cy="4906963"/>
          </a:xfrm>
        </p:spPr>
        <p:txBody>
          <a:bodyPr>
            <a:normAutofit fontScale="92500" lnSpcReduction="10000"/>
          </a:bodyPr>
          <a:lstStyle/>
          <a:p>
            <a:r>
              <a:rPr lang="en-US" b="1" dirty="0">
                <a:latin typeface="Cambria" pitchFamily="18" charset="0"/>
              </a:rPr>
              <a:t>International Migration</a:t>
            </a:r>
          </a:p>
          <a:p>
            <a:pPr lvl="1"/>
            <a:r>
              <a:rPr lang="en-US" dirty="0">
                <a:latin typeface="Cambria" pitchFamily="18" charset="0"/>
              </a:rPr>
              <a:t>Emigration is an indicator of economic and/or social failures of a society.</a:t>
            </a:r>
          </a:p>
          <a:p>
            <a:pPr lvl="1"/>
            <a:r>
              <a:rPr lang="en-US" dirty="0">
                <a:latin typeface="Cambria" pitchFamily="18" charset="0"/>
              </a:rPr>
              <a:t>Crossing of a national boundary.</a:t>
            </a:r>
          </a:p>
          <a:p>
            <a:pPr lvl="1"/>
            <a:r>
              <a:rPr lang="en-US" dirty="0">
                <a:latin typeface="Cambria" pitchFamily="18" charset="0"/>
              </a:rPr>
              <a:t>Easier to control and monitor.</a:t>
            </a:r>
          </a:p>
          <a:p>
            <a:pPr lvl="1"/>
            <a:r>
              <a:rPr lang="en-US" dirty="0">
                <a:latin typeface="Cambria" pitchFamily="18" charset="0"/>
              </a:rPr>
              <a:t>Laws to control / inhibit these movements.</a:t>
            </a:r>
          </a:p>
          <a:p>
            <a:pPr lvl="1"/>
            <a:r>
              <a:rPr lang="en-US" dirty="0">
                <a:latin typeface="Cambria" pitchFamily="18" charset="0"/>
              </a:rPr>
              <a:t>Between 2 million and 3 million people emigrate each year.</a:t>
            </a:r>
          </a:p>
          <a:p>
            <a:pPr lvl="1"/>
            <a:r>
              <a:rPr lang="en-US" dirty="0">
                <a:latin typeface="Cambria" pitchFamily="18" charset="0"/>
              </a:rPr>
              <a:t>Between 1965 and 2000, 175 million people have migrated:</a:t>
            </a:r>
          </a:p>
          <a:p>
            <a:pPr lvl="2"/>
            <a:r>
              <a:rPr lang="en-US" dirty="0">
                <a:latin typeface="Cambria" pitchFamily="18" charset="0"/>
              </a:rPr>
              <a:t>3% of the global population.</a:t>
            </a:r>
          </a:p>
        </p:txBody>
      </p:sp>
      <p:sp>
        <p:nvSpPr>
          <p:cNvPr id="513030" name="Rectangle 6"/>
          <p:cNvSpPr>
            <a:spLocks noChangeArrowheads="1"/>
          </p:cNvSpPr>
          <p:nvPr/>
        </p:nvSpPr>
        <p:spPr bwMode="auto">
          <a:xfrm>
            <a:off x="0" y="152400"/>
            <a:ext cx="838200" cy="1104900"/>
          </a:xfrm>
          <a:prstGeom prst="rect">
            <a:avLst/>
          </a:prstGeom>
          <a:noFill/>
          <a:ln w="9525">
            <a:noFill/>
            <a:miter lim="800000"/>
            <a:headEnd/>
            <a:tailEnd/>
          </a:ln>
          <a:effectLst>
            <a:outerShdw dist="35921" dir="2700000" algn="ctr" rotWithShape="0">
              <a:schemeClr val="bg2"/>
            </a:outerShdw>
          </a:effectLst>
        </p:spPr>
        <p:txBody>
          <a:bodyPr lIns="92075" tIns="46038" rIns="92075" bIns="46038" anchor="ctr"/>
          <a:lstStyle/>
          <a:p>
            <a:endParaRPr lang="en-GB" sz="6600" b="1" i="0">
              <a:solidFill>
                <a:schemeClr val="hlink"/>
              </a:solidFill>
              <a:latin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65" name="Rectangle 41"/>
          <p:cNvSpPr>
            <a:spLocks noGrp="1" noChangeArrowheads="1"/>
          </p:cNvSpPr>
          <p:nvPr>
            <p:ph type="title"/>
          </p:nvPr>
        </p:nvSpPr>
        <p:spPr>
          <a:xfrm>
            <a:off x="304800" y="152400"/>
            <a:ext cx="8534400" cy="762000"/>
          </a:xfrm>
        </p:spPr>
        <p:style>
          <a:lnRef idx="1">
            <a:schemeClr val="accent4"/>
          </a:lnRef>
          <a:fillRef idx="2">
            <a:schemeClr val="accent4"/>
          </a:fillRef>
          <a:effectRef idx="1">
            <a:schemeClr val="accent4"/>
          </a:effectRef>
          <a:fontRef idx="minor">
            <a:schemeClr val="dk1"/>
          </a:fontRef>
        </p:style>
        <p:txBody>
          <a:bodyPr/>
          <a:lstStyle/>
          <a:p>
            <a:r>
              <a:rPr lang="en-US" dirty="0">
                <a:latin typeface="Cambria" pitchFamily="18" charset="0"/>
              </a:rPr>
              <a:t>Types of Migration</a:t>
            </a:r>
          </a:p>
        </p:txBody>
      </p:sp>
      <p:sp>
        <p:nvSpPr>
          <p:cNvPr id="513066" name="Rectangle 42"/>
          <p:cNvSpPr>
            <a:spLocks noGrp="1" noChangeArrowheads="1"/>
          </p:cNvSpPr>
          <p:nvPr>
            <p:ph type="body" idx="1"/>
          </p:nvPr>
        </p:nvSpPr>
        <p:spPr>
          <a:xfrm>
            <a:off x="304800" y="1219200"/>
            <a:ext cx="8534400" cy="4906963"/>
          </a:xfrm>
        </p:spPr>
        <p:txBody>
          <a:bodyPr>
            <a:noAutofit/>
          </a:bodyPr>
          <a:lstStyle/>
          <a:p>
            <a:r>
              <a:rPr lang="en-US" sz="2800" b="1" dirty="0" smtClean="0">
                <a:latin typeface="Cambria" pitchFamily="18" charset="0"/>
              </a:rPr>
              <a:t>Internal Migration</a:t>
            </a:r>
          </a:p>
          <a:p>
            <a:pPr lvl="1"/>
            <a:r>
              <a:rPr lang="en-US" dirty="0" smtClean="0">
                <a:latin typeface="Cambria" pitchFamily="18" charset="0"/>
              </a:rPr>
              <a:t>Within one country.</a:t>
            </a:r>
          </a:p>
          <a:p>
            <a:pPr lvl="1"/>
            <a:r>
              <a:rPr lang="en-US" dirty="0" smtClean="0">
                <a:latin typeface="Cambria" pitchFamily="18" charset="0"/>
              </a:rPr>
              <a:t>Crossing domestic jurisdictional boundaries.</a:t>
            </a:r>
          </a:p>
          <a:p>
            <a:pPr lvl="1"/>
            <a:r>
              <a:rPr lang="en-US" dirty="0" smtClean="0">
                <a:latin typeface="Cambria" pitchFamily="18" charset="0"/>
              </a:rPr>
              <a:t>Movements between states or provinces.</a:t>
            </a:r>
          </a:p>
          <a:p>
            <a:pPr lvl="1"/>
            <a:r>
              <a:rPr lang="en-US" dirty="0" smtClean="0">
                <a:latin typeface="Cambria" pitchFamily="18" charset="0"/>
              </a:rPr>
              <a:t>Little government control.</a:t>
            </a:r>
          </a:p>
          <a:p>
            <a:pPr lvl="1"/>
            <a:r>
              <a:rPr lang="en-US" dirty="0" smtClean="0">
                <a:latin typeface="Cambria" pitchFamily="18" charset="0"/>
              </a:rPr>
              <a:t>Factors:</a:t>
            </a:r>
          </a:p>
          <a:p>
            <a:pPr lvl="2"/>
            <a:r>
              <a:rPr lang="en-US" sz="2800" dirty="0" smtClean="0">
                <a:latin typeface="Cambria" pitchFamily="18" charset="0"/>
              </a:rPr>
              <a:t>Employment-based.</a:t>
            </a:r>
          </a:p>
          <a:p>
            <a:pPr lvl="2"/>
            <a:r>
              <a:rPr lang="en-US" sz="2800" dirty="0" smtClean="0">
                <a:latin typeface="Cambria" pitchFamily="18" charset="0"/>
              </a:rPr>
              <a:t>Retirement-based.</a:t>
            </a:r>
          </a:p>
          <a:p>
            <a:pPr lvl="2"/>
            <a:r>
              <a:rPr lang="en-US" sz="2800" dirty="0" smtClean="0">
                <a:latin typeface="Cambria" pitchFamily="18" charset="0"/>
              </a:rPr>
              <a:t>Education-based.</a:t>
            </a:r>
          </a:p>
          <a:p>
            <a:pPr lvl="2"/>
            <a:r>
              <a:rPr lang="en-US" sz="2800" dirty="0" smtClean="0">
                <a:latin typeface="Cambria" pitchFamily="18" charset="0"/>
              </a:rPr>
              <a:t>Civil conflicts (internally displaced population).</a:t>
            </a:r>
          </a:p>
          <a:p>
            <a:endParaRPr lang="en-US" sz="2800" dirty="0">
              <a:latin typeface="Cambria" pitchFamily="18" charset="0"/>
            </a:endParaRPr>
          </a:p>
        </p:txBody>
      </p:sp>
      <p:sp>
        <p:nvSpPr>
          <p:cNvPr id="513030" name="Rectangle 6"/>
          <p:cNvSpPr>
            <a:spLocks noChangeArrowheads="1"/>
          </p:cNvSpPr>
          <p:nvPr/>
        </p:nvSpPr>
        <p:spPr bwMode="auto">
          <a:xfrm>
            <a:off x="0" y="152400"/>
            <a:ext cx="838200" cy="1104900"/>
          </a:xfrm>
          <a:prstGeom prst="rect">
            <a:avLst/>
          </a:prstGeom>
          <a:noFill/>
          <a:ln w="9525">
            <a:noFill/>
            <a:miter lim="800000"/>
            <a:headEnd/>
            <a:tailEnd/>
          </a:ln>
          <a:effectLst>
            <a:outerShdw dist="35921" dir="2700000" algn="ctr" rotWithShape="0">
              <a:schemeClr val="bg2"/>
            </a:outerShdw>
          </a:effectLst>
        </p:spPr>
        <p:txBody>
          <a:bodyPr lIns="92075" tIns="46038" rIns="92075" bIns="46038" anchor="ctr"/>
          <a:lstStyle/>
          <a:p>
            <a:endParaRPr lang="en-GB" sz="6600" b="1" i="0">
              <a:solidFill>
                <a:schemeClr val="hlink"/>
              </a:solidFill>
              <a:latin typeface="Arial"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319</TotalTime>
  <Words>2261</Words>
  <Application>Microsoft Office PowerPoint</Application>
  <PresentationFormat>On-screen Show (4:3)</PresentationFormat>
  <Paragraphs>226</Paragraphs>
  <Slides>33</Slides>
  <Notes>9</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Migration and Rural Development </vt:lpstr>
      <vt:lpstr>Slide 2</vt:lpstr>
      <vt:lpstr>Cooking the Context</vt:lpstr>
      <vt:lpstr>The Nature and Significance of Migration in Development</vt:lpstr>
      <vt:lpstr>Slide 5</vt:lpstr>
      <vt:lpstr>Types of Movement</vt:lpstr>
      <vt:lpstr>Types of Migration</vt:lpstr>
      <vt:lpstr>Types of Migration</vt:lpstr>
      <vt:lpstr>Types of Migration</vt:lpstr>
      <vt:lpstr>Types of Migration</vt:lpstr>
      <vt:lpstr>Types of Migration</vt:lpstr>
      <vt:lpstr>Factors in the Migration Process</vt:lpstr>
      <vt:lpstr>Factors in the Migration Process</vt:lpstr>
      <vt:lpstr>Migration Explanations</vt:lpstr>
      <vt:lpstr>Rural-Urban Migration: Push-Pull model</vt:lpstr>
      <vt:lpstr>Rural-Urban Migration: Push-Pull model</vt:lpstr>
      <vt:lpstr>Economic Approaches</vt:lpstr>
      <vt:lpstr>Behavioral Explanations of Migration</vt:lpstr>
      <vt:lpstr>International Migration and Rural Development</vt:lpstr>
      <vt:lpstr>Return Migration </vt:lpstr>
      <vt:lpstr>Reasons behind Return Migration </vt:lpstr>
      <vt:lpstr>Reasons behind Return Migration </vt:lpstr>
      <vt:lpstr>Reasons behind Return Migration </vt:lpstr>
      <vt:lpstr>Rural-Rural Migration</vt:lpstr>
      <vt:lpstr>Rural-Rural Migration </vt:lpstr>
      <vt:lpstr>Forced Migration</vt:lpstr>
      <vt:lpstr>Slide 27</vt:lpstr>
      <vt:lpstr>Family Strategies and Rural Incomes</vt:lpstr>
      <vt:lpstr>Migration and Routes out of  Rural Poverty</vt:lpstr>
      <vt:lpstr>Migration and Routes out of Rural Poverty</vt:lpstr>
      <vt:lpstr>How Does Migration Affect Rural Economy? </vt:lpstr>
      <vt:lpstr>How Does Migration Affect Rural Economy? </vt:lpstr>
      <vt:lpstr>Slide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Migration and Rural Development</dc:title>
  <dc:creator>diu</dc:creator>
  <cp:lastModifiedBy>Faisal</cp:lastModifiedBy>
  <cp:revision>37</cp:revision>
  <dcterms:created xsi:type="dcterms:W3CDTF">2019-02-09T02:43:03Z</dcterms:created>
  <dcterms:modified xsi:type="dcterms:W3CDTF">2021-02-18T10:58:23Z</dcterms:modified>
</cp:coreProperties>
</file>