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nfoplease.com/encyclopedia/arts/english-lit/1500-1799/metaphysical-poets" TargetMode="External"/><Relationship Id="rId2" Type="http://schemas.openxmlformats.org/officeDocument/2006/relationships/hyperlink" Target="https://www.infoplease.com/encyclopedia/arts/english-lit/1500-1799/cavalier-poe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urses.lumenlearning.com/suny-britlit1/chapter/english-renaissance/" TargetMode="External"/><Relationship Id="rId2" Type="http://schemas.openxmlformats.org/officeDocument/2006/relationships/hyperlink" Target="http://www.world-history-education-resources.com/jacobean-era/jacobean-characteristics-era.html#0" TargetMode="External"/><Relationship Id="rId1" Type="http://schemas.openxmlformats.org/officeDocument/2006/relationships/slideLayout" Target="../slideLayouts/slideLayout2.xml"/><Relationship Id="rId5" Type="http://schemas.openxmlformats.org/officeDocument/2006/relationships/hyperlink" Target="https://www.google.com/amp/s/lrcapuana.com/2016/03/04/english-literature-in-the-renaissance/amp/" TargetMode="External"/><Relationship Id="rId4" Type="http://schemas.openxmlformats.org/officeDocument/2006/relationships/hyperlink" Target="https://www.poetryfoundation.org/collections/154826/an-introduction-to-the-english-renaissanc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556B51-640D-264F-B362-49897141CDB3}"/>
              </a:ext>
            </a:extLst>
          </p:cNvPr>
          <p:cNvSpPr>
            <a:spLocks noGrp="1"/>
          </p:cNvSpPr>
          <p:nvPr>
            <p:ph type="ctrTitle"/>
          </p:nvPr>
        </p:nvSpPr>
        <p:spPr>
          <a:xfrm>
            <a:off x="2193428" y="705885"/>
            <a:ext cx="8915399" cy="3088858"/>
          </a:xfrm>
        </p:spPr>
        <p:txBody>
          <a:bodyPr>
            <a:normAutofit/>
          </a:bodyPr>
          <a:lstStyle/>
          <a:p>
            <a:r>
              <a:rPr lang="en-GB" b="1" dirty="0"/>
              <a:t>Elizabethan and Jacobean Literature </a:t>
            </a:r>
            <a:br>
              <a:rPr lang="en-GB" b="1" dirty="0"/>
            </a:br>
            <a:r>
              <a:rPr lang="en-GB" b="1" dirty="0"/>
              <a:t/>
            </a:r>
            <a:br>
              <a:rPr lang="en-GB" b="1" dirty="0"/>
            </a:br>
            <a:r>
              <a:rPr lang="en-GB" sz="3100" b="1" dirty="0"/>
              <a:t>Lecture: 02</a:t>
            </a:r>
            <a:endParaRPr lang="en-US" sz="3100" b="1" dirty="0"/>
          </a:p>
        </p:txBody>
      </p:sp>
      <p:sp>
        <p:nvSpPr>
          <p:cNvPr id="3" name="Subtitle 2">
            <a:extLst>
              <a:ext uri="{FF2B5EF4-FFF2-40B4-BE49-F238E27FC236}">
                <a16:creationId xmlns:a16="http://schemas.microsoft.com/office/drawing/2014/main" xmlns="" id="{92B39855-A5AB-414B-BD0B-3D495F7077C6}"/>
              </a:ext>
            </a:extLst>
          </p:cNvPr>
          <p:cNvSpPr>
            <a:spLocks noGrp="1"/>
          </p:cNvSpPr>
          <p:nvPr>
            <p:ph type="subTitle" idx="1"/>
          </p:nvPr>
        </p:nvSpPr>
        <p:spPr>
          <a:xfrm>
            <a:off x="2398146" y="3794743"/>
            <a:ext cx="7168936" cy="1126283"/>
          </a:xfrm>
        </p:spPr>
        <p:txBody>
          <a:bodyPr>
            <a:noAutofit/>
          </a:bodyPr>
          <a:lstStyle/>
          <a:p>
            <a:pPr algn="r"/>
            <a:r>
              <a:rPr lang="en-GB" sz="1600" b="1" dirty="0">
                <a:solidFill>
                  <a:srgbClr val="002060"/>
                </a:solidFill>
              </a:rPr>
              <a:t>Course Teacher:</a:t>
            </a:r>
          </a:p>
          <a:p>
            <a:pPr algn="r"/>
            <a:r>
              <a:rPr lang="en-GB" sz="1600" b="1" dirty="0" smtClean="0">
                <a:solidFill>
                  <a:srgbClr val="002060"/>
                </a:solidFill>
              </a:rPr>
              <a:t>Md. Mustafizur Rahman, Sameen</a:t>
            </a:r>
          </a:p>
          <a:p>
            <a:pPr algn="r"/>
            <a:r>
              <a:rPr lang="en-GB" sz="1600" b="1" dirty="0" smtClean="0">
                <a:solidFill>
                  <a:srgbClr val="002060"/>
                </a:solidFill>
              </a:rPr>
              <a:t>Assistant Professor, English</a:t>
            </a:r>
            <a:endParaRPr lang="en-GB" sz="1600" b="1" dirty="0">
              <a:solidFill>
                <a:srgbClr val="002060"/>
              </a:solidFill>
            </a:endParaRPr>
          </a:p>
          <a:p>
            <a:pPr algn="r"/>
            <a:r>
              <a:rPr lang="en-GB" sz="1600" b="1" dirty="0">
                <a:solidFill>
                  <a:srgbClr val="002060"/>
                </a:solidFill>
              </a:rPr>
              <a:t>Daffodil International  University </a:t>
            </a:r>
            <a:endParaRPr lang="en-US" sz="1600" b="1" dirty="0">
              <a:solidFill>
                <a:srgbClr val="002060"/>
              </a:solidFill>
            </a:endParaRPr>
          </a:p>
        </p:txBody>
      </p:sp>
    </p:spTree>
    <p:extLst>
      <p:ext uri="{BB962C8B-B14F-4D97-AF65-F5344CB8AC3E}">
        <p14:creationId xmlns:p14="http://schemas.microsoft.com/office/powerpoint/2010/main" val="2727731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24E0B-A53F-3B42-B562-AEF14980435C}"/>
              </a:ext>
            </a:extLst>
          </p:cNvPr>
          <p:cNvSpPr>
            <a:spLocks noGrp="1"/>
          </p:cNvSpPr>
          <p:nvPr>
            <p:ph type="title"/>
          </p:nvPr>
        </p:nvSpPr>
        <p:spPr>
          <a:xfrm>
            <a:off x="2514991" y="167760"/>
            <a:ext cx="5408077" cy="926996"/>
          </a:xfrm>
        </p:spPr>
        <p:txBody>
          <a:bodyPr>
            <a:noAutofit/>
          </a:bodyPr>
          <a:lstStyle/>
          <a:p>
            <a:r>
              <a:rPr lang="en-GB" sz="3200" b="1"/>
              <a:t>King James I of England</a:t>
            </a:r>
            <a:endParaRPr lang="en-US" sz="3200" b="1"/>
          </a:p>
        </p:txBody>
      </p:sp>
      <p:pic>
        <p:nvPicPr>
          <p:cNvPr id="5" name="Picture 5">
            <a:extLst>
              <a:ext uri="{FF2B5EF4-FFF2-40B4-BE49-F238E27FC236}">
                <a16:creationId xmlns:a16="http://schemas.microsoft.com/office/drawing/2014/main" xmlns="" id="{3608F511-D5CC-0A4C-9C6E-78C1526923D1}"/>
              </a:ext>
            </a:extLst>
          </p:cNvPr>
          <p:cNvPicPr>
            <a:picLocks noGrp="1" noChangeAspect="1"/>
          </p:cNvPicPr>
          <p:nvPr>
            <p:ph idx="1"/>
          </p:nvPr>
        </p:nvPicPr>
        <p:blipFill>
          <a:blip r:embed="rId2"/>
          <a:stretch>
            <a:fillRect/>
          </a:stretch>
        </p:blipFill>
        <p:spPr>
          <a:xfrm>
            <a:off x="8080717" y="1047750"/>
            <a:ext cx="3688376" cy="5020224"/>
          </a:xfrm>
        </p:spPr>
      </p:pic>
      <p:sp>
        <p:nvSpPr>
          <p:cNvPr id="4" name="Text Placeholder 3">
            <a:extLst>
              <a:ext uri="{FF2B5EF4-FFF2-40B4-BE49-F238E27FC236}">
                <a16:creationId xmlns:a16="http://schemas.microsoft.com/office/drawing/2014/main" xmlns="" id="{51628072-D73B-0A4C-9302-8B2D60A71B72}"/>
              </a:ext>
            </a:extLst>
          </p:cNvPr>
          <p:cNvSpPr>
            <a:spLocks noGrp="1"/>
          </p:cNvSpPr>
          <p:nvPr>
            <p:ph type="body" sz="half" idx="2"/>
          </p:nvPr>
        </p:nvSpPr>
        <p:spPr>
          <a:xfrm>
            <a:off x="2644878" y="1151212"/>
            <a:ext cx="4665869" cy="4813299"/>
          </a:xfrm>
        </p:spPr>
        <p:txBody>
          <a:bodyPr>
            <a:noAutofit/>
          </a:bodyPr>
          <a:lstStyle/>
          <a:p>
            <a:r>
              <a:rPr lang="en-GB" b="1">
                <a:solidFill>
                  <a:schemeClr val="tx1"/>
                </a:solidFill>
                <a:latin typeface="+mj-lt"/>
              </a:rPr>
              <a:t>Full name: </a:t>
            </a:r>
            <a:r>
              <a:rPr lang="en-GB" b="1" i="0">
                <a:solidFill>
                  <a:schemeClr val="tx1"/>
                </a:solidFill>
                <a:effectLst/>
                <a:latin typeface="+mj-lt"/>
              </a:rPr>
              <a:t>James Charles Stuart</a:t>
            </a:r>
          </a:p>
          <a:p>
            <a:r>
              <a:rPr lang="en-GB" b="1">
                <a:solidFill>
                  <a:schemeClr val="tx1"/>
                </a:solidFill>
                <a:latin typeface="+mj-lt"/>
              </a:rPr>
              <a:t>Also known as: King James VI of Scotland </a:t>
            </a:r>
          </a:p>
          <a:p>
            <a:r>
              <a:rPr lang="en-GB" b="1">
                <a:solidFill>
                  <a:schemeClr val="tx1"/>
                </a:solidFill>
                <a:latin typeface="+mj-lt"/>
              </a:rPr>
              <a:t>Birth: </a:t>
            </a:r>
            <a:r>
              <a:rPr lang="en-GB" b="1" i="0">
                <a:solidFill>
                  <a:schemeClr val="tx1"/>
                </a:solidFill>
                <a:effectLst/>
                <a:latin typeface="+mj-lt"/>
              </a:rPr>
              <a:t>19 June 1566</a:t>
            </a:r>
          </a:p>
          <a:p>
            <a:r>
              <a:rPr lang="en-GB" b="1">
                <a:solidFill>
                  <a:schemeClr val="tx1"/>
                </a:solidFill>
                <a:latin typeface="+mj-lt"/>
              </a:rPr>
              <a:t>Death: </a:t>
            </a:r>
            <a:r>
              <a:rPr lang="en-GB" b="1" i="0">
                <a:solidFill>
                  <a:schemeClr val="tx1"/>
                </a:solidFill>
                <a:effectLst/>
                <a:latin typeface="+mj-lt"/>
              </a:rPr>
              <a:t>27 March 1625</a:t>
            </a:r>
          </a:p>
          <a:p>
            <a:r>
              <a:rPr lang="en-GB" b="1">
                <a:solidFill>
                  <a:schemeClr val="tx1"/>
                </a:solidFill>
                <a:latin typeface="+mj-lt"/>
              </a:rPr>
              <a:t>Father: Henry Stuart</a:t>
            </a:r>
          </a:p>
          <a:p>
            <a:r>
              <a:rPr lang="en-GB" b="1" i="0">
                <a:solidFill>
                  <a:schemeClr val="tx1"/>
                </a:solidFill>
                <a:effectLst/>
                <a:latin typeface="+mj-lt"/>
              </a:rPr>
              <a:t>Mother: Queen Mary of Scots</a:t>
            </a:r>
          </a:p>
          <a:p>
            <a:r>
              <a:rPr lang="en-GB" b="1">
                <a:solidFill>
                  <a:schemeClr val="tx1"/>
                </a:solidFill>
                <a:latin typeface="+mj-lt"/>
              </a:rPr>
              <a:t>Grear-great-grandfather: King Henry VII of England</a:t>
            </a:r>
            <a:endParaRPr lang="en-GB" b="1" i="0">
              <a:solidFill>
                <a:schemeClr val="tx1"/>
              </a:solidFill>
              <a:effectLst/>
              <a:latin typeface="+mj-lt"/>
            </a:endParaRPr>
          </a:p>
          <a:p>
            <a:r>
              <a:rPr lang="en-GB" b="1">
                <a:solidFill>
                  <a:schemeClr val="tx1"/>
                </a:solidFill>
                <a:latin typeface="+mj-lt"/>
              </a:rPr>
              <a:t>Reign: </a:t>
            </a:r>
            <a:r>
              <a:rPr lang="en-GB" b="1" i="0">
                <a:solidFill>
                  <a:schemeClr val="tx1"/>
                </a:solidFill>
                <a:effectLst/>
                <a:latin typeface="+mj-lt"/>
              </a:rPr>
              <a:t>24 March 1603 – 27 March 1625</a:t>
            </a:r>
          </a:p>
          <a:p>
            <a:r>
              <a:rPr lang="en-GB" b="1">
                <a:solidFill>
                  <a:schemeClr val="tx1"/>
                </a:solidFill>
                <a:latin typeface="+mj-lt"/>
              </a:rPr>
              <a:t>Predecessor: Elizabeth I</a:t>
            </a:r>
          </a:p>
          <a:p>
            <a:r>
              <a:rPr lang="en-GB" b="1">
                <a:solidFill>
                  <a:schemeClr val="tx1"/>
                </a:solidFill>
                <a:latin typeface="+mj-lt"/>
              </a:rPr>
              <a:t>Successor: Charles I</a:t>
            </a:r>
          </a:p>
          <a:p>
            <a:r>
              <a:rPr lang="en-GB" b="1">
                <a:solidFill>
                  <a:schemeClr val="tx1"/>
                </a:solidFill>
                <a:latin typeface="+mj-lt"/>
              </a:rPr>
              <a:t>Major contributions:</a:t>
            </a:r>
          </a:p>
          <a:p>
            <a:r>
              <a:rPr lang="en-GB" b="1" i="0">
                <a:solidFill>
                  <a:schemeClr val="tx1"/>
                </a:solidFill>
                <a:effectLst/>
                <a:latin typeface="+mj-lt"/>
              </a:rPr>
              <a:t>He helped people in England and in Scotland to study things such as science, literature, and art. James wrote Daemonologie in 1597, The True Law of Free Monarchies in 1598, Basilikon Doron in 1599, and A Counterblaste to Tobacco in 1604. He sponsored the Authorized King James Version of the Bible.</a:t>
            </a:r>
            <a:endParaRPr lang="en-US" b="1">
              <a:solidFill>
                <a:schemeClr val="tx1"/>
              </a:solidFill>
              <a:latin typeface="+mj-lt"/>
            </a:endParaRPr>
          </a:p>
        </p:txBody>
      </p:sp>
    </p:spTree>
    <p:extLst>
      <p:ext uri="{BB962C8B-B14F-4D97-AF65-F5344CB8AC3E}">
        <p14:creationId xmlns:p14="http://schemas.microsoft.com/office/powerpoint/2010/main" val="88611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172419-9F97-8248-A57D-D3C9C9E4EB19}"/>
              </a:ext>
            </a:extLst>
          </p:cNvPr>
          <p:cNvSpPr>
            <a:spLocks noGrp="1"/>
          </p:cNvSpPr>
          <p:nvPr>
            <p:ph type="title"/>
          </p:nvPr>
        </p:nvSpPr>
        <p:spPr/>
        <p:txBody>
          <a:bodyPr/>
          <a:lstStyle/>
          <a:p>
            <a:r>
              <a:rPr lang="en-GB" b="1"/>
              <a:t>Jacobean Era of English literature </a:t>
            </a:r>
            <a:endParaRPr lang="en-US" b="1"/>
          </a:p>
        </p:txBody>
      </p:sp>
      <p:sp>
        <p:nvSpPr>
          <p:cNvPr id="3" name="Content Placeholder 2">
            <a:extLst>
              <a:ext uri="{FF2B5EF4-FFF2-40B4-BE49-F238E27FC236}">
                <a16:creationId xmlns:a16="http://schemas.microsoft.com/office/drawing/2014/main" xmlns="" id="{0FCADB44-D89D-A94C-830E-288A01FF9BC2}"/>
              </a:ext>
            </a:extLst>
          </p:cNvPr>
          <p:cNvSpPr>
            <a:spLocks noGrp="1"/>
          </p:cNvSpPr>
          <p:nvPr>
            <p:ph idx="1"/>
          </p:nvPr>
        </p:nvSpPr>
        <p:spPr>
          <a:xfrm>
            <a:off x="1937832" y="1940257"/>
            <a:ext cx="8915400" cy="3777622"/>
          </a:xfrm>
        </p:spPr>
        <p:txBody>
          <a:bodyPr>
            <a:noAutofit/>
          </a:bodyPr>
          <a:lstStyle/>
          <a:p>
            <a:r>
              <a:rPr lang="en-GB" sz="2000" b="1" dirty="0">
                <a:solidFill>
                  <a:schemeClr val="tx1"/>
                </a:solidFill>
              </a:rPr>
              <a:t>DRAMA</a:t>
            </a:r>
            <a:r>
              <a:rPr lang="en-GB" sz="2000" dirty="0">
                <a:solidFill>
                  <a:schemeClr val="tx1"/>
                </a:solidFill>
              </a:rPr>
              <a:t>: </a:t>
            </a:r>
            <a:r>
              <a:rPr lang="en-GB" sz="2000" i="0" dirty="0">
                <a:solidFill>
                  <a:schemeClr val="tx1"/>
                </a:solidFill>
                <a:effectLst/>
                <a:latin typeface="Arial" panose="020B0604020202020204" pitchFamily="34" charset="0"/>
              </a:rPr>
              <a:t>Jacobean literature begins with the drama, including some of Shakespeare's greatest, and darkest, plays. The dominant literary figure of James's reign was Ben </a:t>
            </a:r>
            <a:r>
              <a:rPr lang="en-GB" sz="2000" i="0" u="none" strike="noStrike" dirty="0">
                <a:solidFill>
                  <a:schemeClr val="tx1"/>
                </a:solidFill>
                <a:effectLst/>
                <a:latin typeface="Arial" panose="020B0604020202020204" pitchFamily="34" charset="0"/>
              </a:rPr>
              <a:t>Jonson</a:t>
            </a:r>
            <a:r>
              <a:rPr lang="en-GB" sz="2000" i="0" dirty="0">
                <a:solidFill>
                  <a:schemeClr val="tx1"/>
                </a:solidFill>
                <a:effectLst/>
                <a:latin typeface="Arial" panose="020B0604020202020204" pitchFamily="34" charset="0"/>
              </a:rPr>
              <a:t>, whose varied and dramatic works followed classical models and were enriched by his worldly, peculiarly English wit. His satiric dramas, notably the great </a:t>
            </a:r>
            <a:r>
              <a:rPr lang="en-GB" sz="2000" i="1" dirty="0" err="1">
                <a:solidFill>
                  <a:schemeClr val="tx1"/>
                </a:solidFill>
                <a:effectLst/>
                <a:latin typeface="Arial" panose="020B0604020202020204" pitchFamily="34" charset="0"/>
              </a:rPr>
              <a:t>Volpone</a:t>
            </a:r>
            <a:r>
              <a:rPr lang="en-GB" sz="2000" i="0" dirty="0">
                <a:solidFill>
                  <a:schemeClr val="tx1"/>
                </a:solidFill>
                <a:effectLst/>
                <a:latin typeface="Arial" panose="020B0604020202020204" pitchFamily="34" charset="0"/>
              </a:rPr>
              <a:t> (1606), all take a cynical view of human nature. Also cynical were the horrific revenge tragedies of John </a:t>
            </a:r>
            <a:r>
              <a:rPr lang="en-GB" sz="2000" i="0" u="none" strike="noStrike" dirty="0">
                <a:solidFill>
                  <a:schemeClr val="tx1"/>
                </a:solidFill>
                <a:effectLst/>
                <a:latin typeface="Arial" panose="020B0604020202020204" pitchFamily="34" charset="0"/>
              </a:rPr>
              <a:t>Ford</a:t>
            </a:r>
            <a:r>
              <a:rPr lang="en-GB" sz="2000" i="0" dirty="0">
                <a:solidFill>
                  <a:schemeClr val="tx1"/>
                </a:solidFill>
                <a:effectLst/>
                <a:latin typeface="Arial" panose="020B0604020202020204" pitchFamily="34" charset="0"/>
              </a:rPr>
              <a:t>, Thomas </a:t>
            </a:r>
            <a:r>
              <a:rPr lang="en-GB" sz="2000" i="0" u="none" strike="noStrike" dirty="0">
                <a:solidFill>
                  <a:schemeClr val="tx1"/>
                </a:solidFill>
                <a:effectLst/>
                <a:latin typeface="Arial" panose="020B0604020202020204" pitchFamily="34" charset="0"/>
              </a:rPr>
              <a:t>Middleton</a:t>
            </a:r>
            <a:r>
              <a:rPr lang="en-GB" sz="2000" i="0" dirty="0">
                <a:solidFill>
                  <a:schemeClr val="tx1"/>
                </a:solidFill>
                <a:effectLst/>
                <a:latin typeface="Arial" panose="020B0604020202020204" pitchFamily="34" charset="0"/>
              </a:rPr>
              <a:t>, Cyril </a:t>
            </a:r>
            <a:r>
              <a:rPr lang="en-GB" sz="2000" i="0" u="none" strike="noStrike" dirty="0">
                <a:solidFill>
                  <a:schemeClr val="tx1"/>
                </a:solidFill>
                <a:effectLst/>
                <a:latin typeface="Arial" panose="020B0604020202020204" pitchFamily="34" charset="0"/>
              </a:rPr>
              <a:t>Tourneur</a:t>
            </a:r>
            <a:r>
              <a:rPr lang="en-GB" sz="2000" i="0" dirty="0">
                <a:solidFill>
                  <a:schemeClr val="tx1"/>
                </a:solidFill>
                <a:effectLst/>
                <a:latin typeface="Arial" panose="020B0604020202020204" pitchFamily="34" charset="0"/>
              </a:rPr>
              <a:t>, and John </a:t>
            </a:r>
            <a:r>
              <a:rPr lang="en-GB" sz="2000" i="0" u="none" strike="noStrike" dirty="0">
                <a:solidFill>
                  <a:schemeClr val="tx1"/>
                </a:solidFill>
                <a:effectLst/>
                <a:latin typeface="Arial" panose="020B0604020202020204" pitchFamily="34" charset="0"/>
              </a:rPr>
              <a:t>Webster</a:t>
            </a:r>
            <a:r>
              <a:rPr lang="en-GB" sz="2000" i="0" dirty="0">
                <a:solidFill>
                  <a:schemeClr val="tx1"/>
                </a:solidFill>
                <a:effectLst/>
                <a:latin typeface="Arial" panose="020B0604020202020204" pitchFamily="34" charset="0"/>
              </a:rPr>
              <a:t>. Novelty was in great demand, and the possibilities of plot and genre were exploited almost to exhaustion. Still, many excellent plays were written by men such as George </a:t>
            </a:r>
            <a:r>
              <a:rPr lang="en-GB" sz="2000" i="0" u="none" strike="noStrike" dirty="0">
                <a:solidFill>
                  <a:schemeClr val="tx1"/>
                </a:solidFill>
                <a:effectLst/>
                <a:latin typeface="Arial" panose="020B0604020202020204" pitchFamily="34" charset="0"/>
              </a:rPr>
              <a:t>Chapman</a:t>
            </a:r>
            <a:r>
              <a:rPr lang="en-GB" sz="2000" i="0" dirty="0">
                <a:solidFill>
                  <a:schemeClr val="tx1"/>
                </a:solidFill>
                <a:effectLst/>
                <a:latin typeface="Arial" panose="020B0604020202020204" pitchFamily="34" charset="0"/>
              </a:rPr>
              <a:t>, the masters of comedy Thomas </a:t>
            </a:r>
            <a:r>
              <a:rPr lang="en-GB" sz="2000" i="0" u="none" strike="noStrike" dirty="0">
                <a:solidFill>
                  <a:schemeClr val="tx1"/>
                </a:solidFill>
                <a:effectLst/>
                <a:latin typeface="Arial" panose="020B0604020202020204" pitchFamily="34" charset="0"/>
              </a:rPr>
              <a:t>Dekker</a:t>
            </a:r>
            <a:r>
              <a:rPr lang="en-GB" sz="2000" i="0" dirty="0">
                <a:solidFill>
                  <a:schemeClr val="tx1"/>
                </a:solidFill>
                <a:effectLst/>
                <a:latin typeface="Arial" panose="020B0604020202020204" pitchFamily="34" charset="0"/>
              </a:rPr>
              <a:t> and Philip </a:t>
            </a:r>
            <a:r>
              <a:rPr lang="en-GB" sz="2000" i="0" u="none" strike="noStrike" dirty="0">
                <a:solidFill>
                  <a:schemeClr val="tx1"/>
                </a:solidFill>
                <a:effectLst/>
                <a:latin typeface="Arial" panose="020B0604020202020204" pitchFamily="34" charset="0"/>
              </a:rPr>
              <a:t>Massinger</a:t>
            </a:r>
            <a:r>
              <a:rPr lang="en-GB" sz="2000" i="0" dirty="0">
                <a:solidFill>
                  <a:schemeClr val="tx1"/>
                </a:solidFill>
                <a:effectLst/>
                <a:latin typeface="Arial" panose="020B0604020202020204" pitchFamily="34" charset="0"/>
              </a:rPr>
              <a:t>, and the team of Francis </a:t>
            </a:r>
            <a:r>
              <a:rPr lang="en-GB" sz="2000" i="0" u="none" strike="noStrike" dirty="0">
                <a:solidFill>
                  <a:schemeClr val="tx1"/>
                </a:solidFill>
                <a:effectLst/>
                <a:latin typeface="Arial" panose="020B0604020202020204" pitchFamily="34" charset="0"/>
              </a:rPr>
              <a:t>Beaumont</a:t>
            </a:r>
            <a:r>
              <a:rPr lang="en-GB" sz="2000" i="0" dirty="0">
                <a:solidFill>
                  <a:schemeClr val="tx1"/>
                </a:solidFill>
                <a:effectLst/>
                <a:latin typeface="Arial" panose="020B0604020202020204" pitchFamily="34" charset="0"/>
              </a:rPr>
              <a:t> and John </a:t>
            </a:r>
            <a:r>
              <a:rPr lang="en-GB" sz="2000" i="0" u="none" strike="noStrike" dirty="0">
                <a:solidFill>
                  <a:schemeClr val="tx1"/>
                </a:solidFill>
                <a:effectLst/>
                <a:latin typeface="Arial" panose="020B0604020202020204" pitchFamily="34" charset="0"/>
              </a:rPr>
              <a:t>Fletcher</a:t>
            </a:r>
            <a:r>
              <a:rPr lang="en-GB" sz="2000" i="0" dirty="0">
                <a:solidFill>
                  <a:schemeClr val="tx1"/>
                </a:solidFill>
                <a:effectLst/>
                <a:latin typeface="Arial" panose="020B0604020202020204" pitchFamily="34" charset="0"/>
              </a:rPr>
              <a:t>. Drama continued to flourish until the closing of the </a:t>
            </a:r>
            <a:r>
              <a:rPr lang="en-GB" sz="2000" i="0" dirty="0" err="1">
                <a:solidFill>
                  <a:schemeClr val="tx1"/>
                </a:solidFill>
                <a:effectLst/>
                <a:latin typeface="Arial" panose="020B0604020202020204" pitchFamily="34" charset="0"/>
              </a:rPr>
              <a:t>theaters</a:t>
            </a:r>
            <a:r>
              <a:rPr lang="en-GB" sz="2000" i="0" dirty="0">
                <a:solidFill>
                  <a:schemeClr val="tx1"/>
                </a:solidFill>
                <a:effectLst/>
                <a:latin typeface="Arial" panose="020B0604020202020204" pitchFamily="34" charset="0"/>
              </a:rPr>
              <a:t> at the onset of the English Revolution in 1642.</a:t>
            </a:r>
            <a:endParaRPr lang="en-US" sz="2000" dirty="0">
              <a:solidFill>
                <a:schemeClr val="tx1"/>
              </a:solidFill>
            </a:endParaRPr>
          </a:p>
        </p:txBody>
      </p:sp>
    </p:spTree>
    <p:extLst>
      <p:ext uri="{BB962C8B-B14F-4D97-AF65-F5344CB8AC3E}">
        <p14:creationId xmlns:p14="http://schemas.microsoft.com/office/powerpoint/2010/main" val="3315364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1D98CF0-13DE-D044-90B5-1155BB0D9A69}"/>
              </a:ext>
            </a:extLst>
          </p:cNvPr>
          <p:cNvSpPr>
            <a:spLocks noGrp="1"/>
          </p:cNvSpPr>
          <p:nvPr>
            <p:ph idx="1"/>
          </p:nvPr>
        </p:nvSpPr>
        <p:spPr>
          <a:xfrm>
            <a:off x="1924184" y="1905000"/>
            <a:ext cx="8915400" cy="4328890"/>
          </a:xfrm>
        </p:spPr>
        <p:txBody>
          <a:bodyPr>
            <a:noAutofit/>
          </a:bodyPr>
          <a:lstStyle/>
          <a:p>
            <a:r>
              <a:rPr lang="en-GB" b="1" dirty="0">
                <a:solidFill>
                  <a:schemeClr val="tx1"/>
                </a:solidFill>
              </a:rPr>
              <a:t>POETRY</a:t>
            </a:r>
            <a:r>
              <a:rPr lang="en-GB" dirty="0">
                <a:solidFill>
                  <a:schemeClr val="tx1"/>
                </a:solidFill>
              </a:rPr>
              <a:t>: </a:t>
            </a:r>
            <a:r>
              <a:rPr lang="en-GB" i="0" dirty="0">
                <a:solidFill>
                  <a:schemeClr val="tx1"/>
                </a:solidFill>
                <a:effectLst/>
                <a:latin typeface="Arial" panose="020B0604020202020204" pitchFamily="34" charset="0"/>
              </a:rPr>
              <a:t>The foremost poets of the Jacobean era, Ben Jonson and John </a:t>
            </a:r>
            <a:r>
              <a:rPr lang="en-GB" i="0" strike="noStrike" dirty="0">
                <a:solidFill>
                  <a:schemeClr val="tx1"/>
                </a:solidFill>
                <a:effectLst/>
                <a:latin typeface="Arial" panose="020B0604020202020204" pitchFamily="34" charset="0"/>
              </a:rPr>
              <a:t>Donne</a:t>
            </a:r>
            <a:r>
              <a:rPr lang="en-GB" i="0" dirty="0">
                <a:solidFill>
                  <a:schemeClr val="tx1"/>
                </a:solidFill>
                <a:effectLst/>
                <a:latin typeface="Arial" panose="020B0604020202020204" pitchFamily="34" charset="0"/>
              </a:rPr>
              <a:t>, are regarded as the originators of two diverse poetic traditions—the Cavalier and the metaphysical (see </a:t>
            </a:r>
            <a:r>
              <a:rPr lang="en-GB" i="0" strike="noStrike" dirty="0">
                <a:solidFill>
                  <a:schemeClr val="tx1"/>
                </a:solidFill>
                <a:effectLst/>
                <a:latin typeface="Arial" panose="020B0604020202020204" pitchFamily="34" charset="0"/>
              </a:rPr>
              <a:t>Cavalier poet</a:t>
            </a:r>
            <a:r>
              <a:rPr lang="en-GB" i="0" strike="noStrike" dirty="0">
                <a:solidFill>
                  <a:schemeClr val="tx1"/>
                </a:solidFill>
                <a:effectLst/>
                <a:latin typeface="Arial" panose="020B0604020202020204" pitchFamily="34" charset="0"/>
                <a:hlinkClick r:id="rId2">
                  <a:extLst>
                    <a:ext uri="{A12FA001-AC4F-418D-AE19-62706E023703}">
                      <ahyp:hlinkClr xmlns:ahyp="http://schemas.microsoft.com/office/drawing/2018/hyperlinkcolor" xmlns="" val="tx"/>
                    </a:ext>
                  </a:extLst>
                </a:hlinkClick>
              </a:rPr>
              <a:t>s</a:t>
            </a:r>
            <a:r>
              <a:rPr lang="en-GB" i="0" dirty="0">
                <a:solidFill>
                  <a:schemeClr val="tx1"/>
                </a:solidFill>
                <a:effectLst/>
                <a:latin typeface="Arial" panose="020B0604020202020204" pitchFamily="34" charset="0"/>
              </a:rPr>
              <a:t> and </a:t>
            </a:r>
            <a:r>
              <a:rPr lang="en-GB" i="0" strike="noStrike" dirty="0">
                <a:solidFill>
                  <a:schemeClr val="tx1"/>
                </a:solidFill>
                <a:effectLst/>
                <a:latin typeface="Arial" panose="020B0604020202020204" pitchFamily="34" charset="0"/>
              </a:rPr>
              <a:t>metaphysical</a:t>
            </a:r>
            <a:r>
              <a:rPr lang="en-GB" i="0" strike="noStrike" dirty="0">
                <a:solidFill>
                  <a:schemeClr val="tx1"/>
                </a:solidFill>
                <a:effectLst/>
                <a:latin typeface="Arial" panose="020B0604020202020204" pitchFamily="34" charset="0"/>
                <a:hlinkClick r:id="rId3">
                  <a:extLst>
                    <a:ext uri="{A12FA001-AC4F-418D-AE19-62706E023703}">
                      <ahyp:hlinkClr xmlns:ahyp="http://schemas.microsoft.com/office/drawing/2018/hyperlinkcolor" xmlns="" val="tx"/>
                    </a:ext>
                  </a:extLst>
                </a:hlinkClick>
              </a:rPr>
              <a:t> </a:t>
            </a:r>
            <a:r>
              <a:rPr lang="en-GB" i="0" strike="noStrike" dirty="0">
                <a:solidFill>
                  <a:schemeClr val="tx1"/>
                </a:solidFill>
                <a:effectLst/>
                <a:latin typeface="Arial" panose="020B0604020202020204" pitchFamily="34" charset="0"/>
              </a:rPr>
              <a:t>poets</a:t>
            </a:r>
            <a:r>
              <a:rPr lang="en-GB" i="0" dirty="0">
                <a:solidFill>
                  <a:schemeClr val="tx1"/>
                </a:solidFill>
                <a:effectLst/>
                <a:latin typeface="Arial" panose="020B0604020202020204" pitchFamily="34" charset="0"/>
              </a:rPr>
              <a:t>). Jonson and Donne shared not only a common fund of literary resources, but also a dryness of wit and precision of expression. Donne's poetry is distinctive for its passionate intellection, Jonson's for its classicism and urbane guidance of passion. Although George </a:t>
            </a:r>
            <a:r>
              <a:rPr lang="en-GB" i="0" strike="noStrike" dirty="0">
                <a:solidFill>
                  <a:schemeClr val="tx1"/>
                </a:solidFill>
                <a:effectLst/>
                <a:latin typeface="Arial" panose="020B0604020202020204" pitchFamily="34" charset="0"/>
              </a:rPr>
              <a:t>Herbert</a:t>
            </a:r>
            <a:r>
              <a:rPr lang="en-GB" i="0" dirty="0">
                <a:solidFill>
                  <a:schemeClr val="tx1"/>
                </a:solidFill>
                <a:effectLst/>
                <a:latin typeface="Arial" panose="020B0604020202020204" pitchFamily="34" charset="0"/>
              </a:rPr>
              <a:t> and Donne were the principal metaphysical poets, the meditative religious poets Henry </a:t>
            </a:r>
            <a:r>
              <a:rPr lang="en-GB" i="0" strike="noStrike" dirty="0">
                <a:solidFill>
                  <a:schemeClr val="tx1"/>
                </a:solidFill>
                <a:effectLst/>
                <a:latin typeface="Arial" panose="020B0604020202020204" pitchFamily="34" charset="0"/>
              </a:rPr>
              <a:t>Vaughan</a:t>
            </a:r>
            <a:r>
              <a:rPr lang="en-GB" i="0" dirty="0">
                <a:solidFill>
                  <a:schemeClr val="tx1"/>
                </a:solidFill>
                <a:effectLst/>
                <a:latin typeface="Arial" panose="020B0604020202020204" pitchFamily="34" charset="0"/>
              </a:rPr>
              <a:t> and Thomas </a:t>
            </a:r>
            <a:r>
              <a:rPr lang="en-GB" i="0" strike="noStrike" dirty="0" err="1">
                <a:solidFill>
                  <a:schemeClr val="tx1"/>
                </a:solidFill>
                <a:effectLst/>
                <a:latin typeface="Arial" panose="020B0604020202020204" pitchFamily="34" charset="0"/>
              </a:rPr>
              <a:t>Traherne</a:t>
            </a:r>
            <a:r>
              <a:rPr lang="en-GB" i="0" dirty="0">
                <a:solidFill>
                  <a:schemeClr val="tx1"/>
                </a:solidFill>
                <a:effectLst/>
                <a:latin typeface="Arial" panose="020B0604020202020204" pitchFamily="34" charset="0"/>
              </a:rPr>
              <a:t> were also influenced by Donne, as were Abraham </a:t>
            </a:r>
            <a:r>
              <a:rPr lang="en-GB" i="0" strike="noStrike" dirty="0" err="1">
                <a:solidFill>
                  <a:schemeClr val="tx1"/>
                </a:solidFill>
                <a:effectLst/>
                <a:latin typeface="Arial" panose="020B0604020202020204" pitchFamily="34" charset="0"/>
              </a:rPr>
              <a:t>Cowley</a:t>
            </a:r>
            <a:r>
              <a:rPr lang="en-GB" i="0" dirty="0">
                <a:solidFill>
                  <a:schemeClr val="tx1"/>
                </a:solidFill>
                <a:effectLst/>
                <a:latin typeface="Arial" panose="020B0604020202020204" pitchFamily="34" charset="0"/>
              </a:rPr>
              <a:t> and Richard </a:t>
            </a:r>
            <a:r>
              <a:rPr lang="en-GB" i="0" strike="noStrike" dirty="0">
                <a:solidFill>
                  <a:schemeClr val="tx1"/>
                </a:solidFill>
                <a:effectLst/>
                <a:latin typeface="Arial" panose="020B0604020202020204" pitchFamily="34" charset="0"/>
              </a:rPr>
              <a:t>Crashaw</a:t>
            </a:r>
            <a:r>
              <a:rPr lang="en-GB" i="0" dirty="0">
                <a:solidFill>
                  <a:schemeClr val="tx1"/>
                </a:solidFill>
                <a:effectLst/>
                <a:latin typeface="Arial" panose="020B0604020202020204" pitchFamily="34" charset="0"/>
              </a:rPr>
              <a:t>. The greatest of the Cavalier poets was the sensuously lyrical Robert </a:t>
            </a:r>
            <a:r>
              <a:rPr lang="en-GB" i="0" strike="noStrike" dirty="0">
                <a:solidFill>
                  <a:schemeClr val="tx1"/>
                </a:solidFill>
                <a:effectLst/>
                <a:latin typeface="Arial" panose="020B0604020202020204" pitchFamily="34" charset="0"/>
              </a:rPr>
              <a:t>Herrick</a:t>
            </a:r>
            <a:r>
              <a:rPr lang="en-GB" i="0" dirty="0">
                <a:solidFill>
                  <a:schemeClr val="tx1"/>
                </a:solidFill>
                <a:effectLst/>
                <a:latin typeface="Arial" panose="020B0604020202020204" pitchFamily="34" charset="0"/>
              </a:rPr>
              <a:t>. Such other Cavaliers as Thomas </a:t>
            </a:r>
            <a:r>
              <a:rPr lang="en-GB" i="0" strike="noStrike" dirty="0">
                <a:solidFill>
                  <a:schemeClr val="tx1"/>
                </a:solidFill>
                <a:effectLst/>
                <a:latin typeface="Arial" panose="020B0604020202020204" pitchFamily="34" charset="0"/>
              </a:rPr>
              <a:t>Carew</a:t>
            </a:r>
            <a:r>
              <a:rPr lang="en-GB" i="0" dirty="0">
                <a:solidFill>
                  <a:schemeClr val="tx1"/>
                </a:solidFill>
                <a:effectLst/>
                <a:latin typeface="Arial" panose="020B0604020202020204" pitchFamily="34" charset="0"/>
              </a:rPr>
              <a:t>, Sir John </a:t>
            </a:r>
            <a:r>
              <a:rPr lang="en-GB" i="0" strike="noStrike" dirty="0">
                <a:solidFill>
                  <a:schemeClr val="tx1"/>
                </a:solidFill>
                <a:effectLst/>
                <a:latin typeface="Arial" panose="020B0604020202020204" pitchFamily="34" charset="0"/>
              </a:rPr>
              <a:t>Suckling</a:t>
            </a:r>
            <a:r>
              <a:rPr lang="en-GB" i="0" dirty="0">
                <a:solidFill>
                  <a:schemeClr val="tx1"/>
                </a:solidFill>
                <a:effectLst/>
                <a:latin typeface="Arial" panose="020B0604020202020204" pitchFamily="34" charset="0"/>
              </a:rPr>
              <a:t>, and Richard </a:t>
            </a:r>
            <a:r>
              <a:rPr lang="en-GB" i="0" strike="noStrike" dirty="0">
                <a:solidFill>
                  <a:schemeClr val="tx1"/>
                </a:solidFill>
                <a:effectLst/>
                <a:latin typeface="Arial" panose="020B0604020202020204" pitchFamily="34" charset="0"/>
              </a:rPr>
              <a:t>Lovelace</a:t>
            </a:r>
            <a:r>
              <a:rPr lang="en-GB" i="0" dirty="0">
                <a:solidFill>
                  <a:schemeClr val="tx1"/>
                </a:solidFill>
                <a:effectLst/>
                <a:latin typeface="Arial" panose="020B0604020202020204" pitchFamily="34" charset="0"/>
              </a:rPr>
              <a:t> were lyricists in the elegant </a:t>
            </a:r>
            <a:r>
              <a:rPr lang="en-GB" i="0" dirty="0" err="1">
                <a:solidFill>
                  <a:schemeClr val="tx1"/>
                </a:solidFill>
                <a:effectLst/>
                <a:latin typeface="Arial" panose="020B0604020202020204" pitchFamily="34" charset="0"/>
              </a:rPr>
              <a:t>Jonsonian</a:t>
            </a:r>
            <a:r>
              <a:rPr lang="en-GB" i="0" dirty="0">
                <a:solidFill>
                  <a:schemeClr val="tx1"/>
                </a:solidFill>
                <a:effectLst/>
                <a:latin typeface="Arial" panose="020B0604020202020204" pitchFamily="34" charset="0"/>
              </a:rPr>
              <a:t> tradition, though their lyricism turned political during the English Revolution. Although ranked with the metaphysical poets, the highly individual Andrew </a:t>
            </a:r>
            <a:r>
              <a:rPr lang="en-GB" i="0" strike="noStrike" dirty="0">
                <a:solidFill>
                  <a:schemeClr val="tx1"/>
                </a:solidFill>
                <a:effectLst/>
                <a:latin typeface="Arial" panose="020B0604020202020204" pitchFamily="34" charset="0"/>
              </a:rPr>
              <a:t>Marvell</a:t>
            </a:r>
            <a:r>
              <a:rPr lang="en-GB" i="0" dirty="0">
                <a:solidFill>
                  <a:schemeClr val="tx1"/>
                </a:solidFill>
                <a:effectLst/>
                <a:latin typeface="Arial" panose="020B0604020202020204" pitchFamily="34" charset="0"/>
              </a:rPr>
              <a:t> partook of the traditions of both Donne and Jonson.</a:t>
            </a:r>
          </a:p>
        </p:txBody>
      </p:sp>
      <p:sp>
        <p:nvSpPr>
          <p:cNvPr id="15" name="Title 1">
            <a:extLst>
              <a:ext uri="{FF2B5EF4-FFF2-40B4-BE49-F238E27FC236}">
                <a16:creationId xmlns:a16="http://schemas.microsoft.com/office/drawing/2014/main" xmlns="" id="{0B9D980C-BE4F-2245-881E-E46CFFD44434}"/>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a:t>Jacobean Era of English literature </a:t>
            </a:r>
            <a:endParaRPr lang="en-US" b="1"/>
          </a:p>
        </p:txBody>
      </p:sp>
    </p:spTree>
    <p:extLst>
      <p:ext uri="{BB962C8B-B14F-4D97-AF65-F5344CB8AC3E}">
        <p14:creationId xmlns:p14="http://schemas.microsoft.com/office/powerpoint/2010/main" val="196965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CA45AB-B7C8-FC40-ADFD-583D372A1CD8}"/>
              </a:ext>
            </a:extLst>
          </p:cNvPr>
          <p:cNvSpPr>
            <a:spLocks noGrp="1"/>
          </p:cNvSpPr>
          <p:nvPr>
            <p:ph idx="1"/>
          </p:nvPr>
        </p:nvSpPr>
        <p:spPr>
          <a:xfrm>
            <a:off x="1760412" y="2027829"/>
            <a:ext cx="8915400" cy="3777622"/>
          </a:xfrm>
        </p:spPr>
        <p:txBody>
          <a:bodyPr>
            <a:normAutofit/>
          </a:bodyPr>
          <a:lstStyle/>
          <a:p>
            <a:r>
              <a:rPr lang="en-GB" sz="2000" b="1" dirty="0">
                <a:solidFill>
                  <a:schemeClr val="tx1"/>
                </a:solidFill>
              </a:rPr>
              <a:t>PROSE</a:t>
            </a:r>
            <a:r>
              <a:rPr lang="en-GB" sz="2000" dirty="0">
                <a:solidFill>
                  <a:schemeClr val="tx1"/>
                </a:solidFill>
              </a:rPr>
              <a:t>: </a:t>
            </a:r>
            <a:r>
              <a:rPr lang="en-GB" sz="2000" b="0" i="0" dirty="0">
                <a:solidFill>
                  <a:schemeClr val="tx1"/>
                </a:solidFill>
                <a:effectLst/>
                <a:latin typeface="Arial" panose="020B0604020202020204" pitchFamily="34" charset="0"/>
              </a:rPr>
              <a:t>Among the leading prose writers of the Jacobean period were the translators who produced the classic King James Version of the Bible (1611) and the divines Lancelot </a:t>
            </a:r>
            <a:r>
              <a:rPr lang="en-GB" sz="2000" b="0" i="0" u="none" strike="noStrike" dirty="0">
                <a:solidFill>
                  <a:schemeClr val="tx1"/>
                </a:solidFill>
                <a:effectLst/>
                <a:latin typeface="Arial" panose="020B0604020202020204" pitchFamily="34" charset="0"/>
              </a:rPr>
              <a:t>Andrewes</a:t>
            </a:r>
            <a:r>
              <a:rPr lang="en-GB" sz="2000" b="0" i="0" dirty="0">
                <a:solidFill>
                  <a:schemeClr val="tx1"/>
                </a:solidFill>
                <a:effectLst/>
                <a:latin typeface="Arial" panose="020B0604020202020204" pitchFamily="34" charset="0"/>
              </a:rPr>
              <a:t>, Jeremy </a:t>
            </a:r>
            <a:r>
              <a:rPr lang="en-GB" sz="2000" b="0" i="0" u="none" strike="noStrike" dirty="0">
                <a:solidFill>
                  <a:schemeClr val="tx1"/>
                </a:solidFill>
                <a:effectLst/>
                <a:latin typeface="Arial" panose="020B0604020202020204" pitchFamily="34" charset="0"/>
              </a:rPr>
              <a:t>Taylor</a:t>
            </a:r>
            <a:r>
              <a:rPr lang="en-GB" sz="2000" b="0" i="0" dirty="0">
                <a:solidFill>
                  <a:schemeClr val="tx1"/>
                </a:solidFill>
                <a:effectLst/>
                <a:latin typeface="Arial" panose="020B0604020202020204" pitchFamily="34" charset="0"/>
              </a:rPr>
              <a:t>, and John Donne. The work of Francis </a:t>
            </a:r>
            <a:r>
              <a:rPr lang="en-GB" sz="2000" b="0" i="0" u="none" strike="noStrike" dirty="0">
                <a:solidFill>
                  <a:schemeClr val="tx1"/>
                </a:solidFill>
                <a:effectLst/>
                <a:latin typeface="Arial" panose="020B0604020202020204" pitchFamily="34" charset="0"/>
              </a:rPr>
              <a:t>Bacon</a:t>
            </a:r>
            <a:r>
              <a:rPr lang="en-GB" sz="2000" b="0" i="0" dirty="0">
                <a:solidFill>
                  <a:schemeClr val="tx1"/>
                </a:solidFill>
                <a:effectLst/>
                <a:latin typeface="Arial" panose="020B0604020202020204" pitchFamily="34" charset="0"/>
              </a:rPr>
              <a:t> helped shape philosophical and scientific method. Robert </a:t>
            </a:r>
            <a:r>
              <a:rPr lang="en-GB" sz="2000" b="0" i="0" dirty="0" err="1">
                <a:solidFill>
                  <a:schemeClr val="tx1"/>
                </a:solidFill>
                <a:effectLst/>
                <a:latin typeface="Arial" panose="020B0604020202020204" pitchFamily="34" charset="0"/>
              </a:rPr>
              <a:t>Burtun's</a:t>
            </a:r>
            <a:r>
              <a:rPr lang="en-GB" sz="2000" b="0" i="0" dirty="0">
                <a:solidFill>
                  <a:schemeClr val="tx1"/>
                </a:solidFill>
                <a:effectLst/>
                <a:latin typeface="Arial" panose="020B0604020202020204" pitchFamily="34" charset="0"/>
              </a:rPr>
              <a:t> </a:t>
            </a:r>
            <a:r>
              <a:rPr lang="en-GB" sz="2000" b="0" i="1" dirty="0">
                <a:solidFill>
                  <a:schemeClr val="tx1"/>
                </a:solidFill>
                <a:effectLst/>
                <a:latin typeface="Arial" panose="020B0604020202020204" pitchFamily="34" charset="0"/>
              </a:rPr>
              <a:t>Anatomy of Melancholy</a:t>
            </a:r>
            <a:r>
              <a:rPr lang="en-GB" sz="2000" b="0" i="0" dirty="0">
                <a:solidFill>
                  <a:schemeClr val="tx1"/>
                </a:solidFill>
                <a:effectLst/>
                <a:latin typeface="Arial" panose="020B0604020202020204" pitchFamily="34" charset="0"/>
              </a:rPr>
              <a:t> (1621) offers a varied, virtually </a:t>
            </a:r>
            <a:r>
              <a:rPr lang="en-GB" sz="2000" b="0" i="0" dirty="0" err="1">
                <a:solidFill>
                  <a:schemeClr val="tx1"/>
                </a:solidFill>
                <a:effectLst/>
                <a:latin typeface="Arial" panose="020B0604020202020204" pitchFamily="34" charset="0"/>
              </a:rPr>
              <a:t>encyclopedic</a:t>
            </a:r>
            <a:r>
              <a:rPr lang="en-GB" sz="2000" b="0" i="0" dirty="0">
                <a:solidFill>
                  <a:schemeClr val="tx1"/>
                </a:solidFill>
                <a:effectLst/>
                <a:latin typeface="Arial" panose="020B0604020202020204" pitchFamily="34" charset="0"/>
              </a:rPr>
              <a:t> view of the moral and intellectual preoccupations of the 17th cent. Like Burton, Sir Thomas </a:t>
            </a:r>
            <a:r>
              <a:rPr lang="en-GB" sz="2000" b="0" i="0" u="none" strike="noStrike" dirty="0">
                <a:solidFill>
                  <a:schemeClr val="tx1"/>
                </a:solidFill>
                <a:effectLst/>
                <a:latin typeface="Arial" panose="020B0604020202020204" pitchFamily="34" charset="0"/>
              </a:rPr>
              <a:t>Browne</a:t>
            </a:r>
            <a:r>
              <a:rPr lang="en-GB" sz="2000" b="0" i="0" dirty="0">
                <a:solidFill>
                  <a:schemeClr val="tx1"/>
                </a:solidFill>
                <a:effectLst/>
                <a:latin typeface="Arial" panose="020B0604020202020204" pitchFamily="34" charset="0"/>
              </a:rPr>
              <a:t> sought to reconcile the mysteries of religion with the newer mysteries of science. </a:t>
            </a:r>
            <a:r>
              <a:rPr lang="en-GB" sz="2000" b="0" i="0" dirty="0" err="1">
                <a:solidFill>
                  <a:schemeClr val="tx1"/>
                </a:solidFill>
                <a:effectLst/>
                <a:latin typeface="Arial" panose="020B0604020202020204" pitchFamily="34" charset="0"/>
              </a:rPr>
              <a:t>Izaak</a:t>
            </a:r>
            <a:r>
              <a:rPr lang="en-GB" sz="2000" b="0" i="0" dirty="0">
                <a:solidFill>
                  <a:schemeClr val="tx1"/>
                </a:solidFill>
                <a:effectLst/>
                <a:latin typeface="Arial" panose="020B0604020202020204" pitchFamily="34" charset="0"/>
              </a:rPr>
              <a:t> </a:t>
            </a:r>
            <a:r>
              <a:rPr lang="en-GB" sz="2000" b="0" i="0" u="none" strike="noStrike" dirty="0">
                <a:solidFill>
                  <a:schemeClr val="tx1"/>
                </a:solidFill>
                <a:effectLst/>
                <a:latin typeface="Arial" panose="020B0604020202020204" pitchFamily="34" charset="0"/>
              </a:rPr>
              <a:t>Walton</a:t>
            </a:r>
            <a:r>
              <a:rPr lang="en-GB" sz="2000" b="0" i="0" dirty="0">
                <a:solidFill>
                  <a:schemeClr val="tx1"/>
                </a:solidFill>
                <a:effectLst/>
                <a:latin typeface="Arial" panose="020B0604020202020204" pitchFamily="34" charset="0"/>
              </a:rPr>
              <a:t>, author of </a:t>
            </a:r>
            <a:r>
              <a:rPr lang="en-GB" sz="2000" b="0" i="1" dirty="0">
                <a:solidFill>
                  <a:schemeClr val="tx1"/>
                </a:solidFill>
                <a:effectLst/>
                <a:latin typeface="Arial" panose="020B0604020202020204" pitchFamily="34" charset="0"/>
              </a:rPr>
              <a:t>The </a:t>
            </a:r>
            <a:r>
              <a:rPr lang="en-GB" sz="2000" b="0" i="1" dirty="0" err="1">
                <a:solidFill>
                  <a:schemeClr val="tx1"/>
                </a:solidFill>
                <a:effectLst/>
                <a:latin typeface="Arial" panose="020B0604020202020204" pitchFamily="34" charset="0"/>
              </a:rPr>
              <a:t>Compleat</a:t>
            </a:r>
            <a:r>
              <a:rPr lang="en-GB" sz="2000" b="0" i="1" dirty="0">
                <a:solidFill>
                  <a:schemeClr val="tx1"/>
                </a:solidFill>
                <a:effectLst/>
                <a:latin typeface="Arial" panose="020B0604020202020204" pitchFamily="34" charset="0"/>
              </a:rPr>
              <a:t> Angler</a:t>
            </a:r>
            <a:r>
              <a:rPr lang="en-GB" sz="2000" b="0" i="0" dirty="0">
                <a:solidFill>
                  <a:schemeClr val="tx1"/>
                </a:solidFill>
                <a:effectLst/>
                <a:latin typeface="Arial" panose="020B0604020202020204" pitchFamily="34" charset="0"/>
              </a:rPr>
              <a:t> (1653), produced a number of graceful biographies of prominent writers. Thomas </a:t>
            </a:r>
            <a:r>
              <a:rPr lang="en-GB" sz="2000" b="0" i="0" u="none" strike="noStrike" dirty="0">
                <a:solidFill>
                  <a:schemeClr val="tx1"/>
                </a:solidFill>
                <a:effectLst/>
                <a:latin typeface="Arial" panose="020B0604020202020204" pitchFamily="34" charset="0"/>
              </a:rPr>
              <a:t>Hobbes</a:t>
            </a:r>
            <a:r>
              <a:rPr lang="en-GB" sz="2000" b="0" i="0" dirty="0">
                <a:solidFill>
                  <a:schemeClr val="tx1"/>
                </a:solidFill>
                <a:effectLst/>
                <a:latin typeface="Arial" panose="020B0604020202020204" pitchFamily="34" charset="0"/>
              </a:rPr>
              <a:t> wrote the most influential political treatise of the age, </a:t>
            </a:r>
            <a:r>
              <a:rPr lang="en-GB" sz="2000" b="0" i="1" dirty="0">
                <a:solidFill>
                  <a:schemeClr val="tx1"/>
                </a:solidFill>
                <a:effectLst/>
                <a:latin typeface="Arial" panose="020B0604020202020204" pitchFamily="34" charset="0"/>
              </a:rPr>
              <a:t>Leviathan</a:t>
            </a:r>
            <a:r>
              <a:rPr lang="en-GB" sz="2000" b="0" i="0" dirty="0">
                <a:solidFill>
                  <a:schemeClr val="tx1"/>
                </a:solidFill>
                <a:effectLst/>
                <a:latin typeface="Arial" panose="020B0604020202020204" pitchFamily="34" charset="0"/>
              </a:rPr>
              <a:t> (1651).</a:t>
            </a:r>
            <a:endParaRPr lang="en-US" sz="2000" dirty="0">
              <a:solidFill>
                <a:schemeClr val="tx1"/>
              </a:solidFill>
            </a:endParaRPr>
          </a:p>
        </p:txBody>
      </p:sp>
      <p:sp>
        <p:nvSpPr>
          <p:cNvPr id="11" name="Title 1">
            <a:extLst>
              <a:ext uri="{FF2B5EF4-FFF2-40B4-BE49-F238E27FC236}">
                <a16:creationId xmlns:a16="http://schemas.microsoft.com/office/drawing/2014/main" xmlns="" id="{38E89A85-0B14-504B-BDE4-9B212F7D3053}"/>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a:t>Jacobean Era of English literature </a:t>
            </a:r>
            <a:endParaRPr lang="en-US" b="1"/>
          </a:p>
        </p:txBody>
      </p:sp>
    </p:spTree>
    <p:extLst>
      <p:ext uri="{BB962C8B-B14F-4D97-AF65-F5344CB8AC3E}">
        <p14:creationId xmlns:p14="http://schemas.microsoft.com/office/powerpoint/2010/main" val="163838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FE6B3E-0F51-F54F-A072-4CAFA820CAEB}"/>
              </a:ext>
            </a:extLst>
          </p:cNvPr>
          <p:cNvSpPr>
            <a:spLocks noGrp="1"/>
          </p:cNvSpPr>
          <p:nvPr>
            <p:ph type="title"/>
          </p:nvPr>
        </p:nvSpPr>
        <p:spPr/>
        <p:txBody>
          <a:bodyPr/>
          <a:lstStyle/>
          <a:p>
            <a:r>
              <a:rPr lang="en-GB" b="1" i="0">
                <a:solidFill>
                  <a:srgbClr val="374050"/>
                </a:solidFill>
                <a:effectLst/>
                <a:latin typeface="RalewayRegular"/>
              </a:rPr>
              <a:t>Elizabethan and Jacobean Literature</a:t>
            </a:r>
            <a:br>
              <a:rPr lang="en-GB" b="1" i="0">
                <a:solidFill>
                  <a:srgbClr val="374050"/>
                </a:solidFill>
                <a:effectLst/>
                <a:latin typeface="RalewayRegular"/>
              </a:rPr>
            </a:br>
            <a:r>
              <a:rPr lang="en-GB" b="1" i="0">
                <a:solidFill>
                  <a:srgbClr val="374050"/>
                </a:solidFill>
                <a:effectLst/>
                <a:latin typeface="RalewayRegular"/>
              </a:rPr>
              <a:t>(1558-1625)</a:t>
            </a:r>
            <a:endParaRPr lang="en-US" b="1"/>
          </a:p>
        </p:txBody>
      </p:sp>
      <p:sp>
        <p:nvSpPr>
          <p:cNvPr id="3" name="Content Placeholder 2">
            <a:extLst>
              <a:ext uri="{FF2B5EF4-FFF2-40B4-BE49-F238E27FC236}">
                <a16:creationId xmlns:a16="http://schemas.microsoft.com/office/drawing/2014/main" xmlns="" id="{B08D42F2-33D0-A340-9DA6-CBE108A53E58}"/>
              </a:ext>
            </a:extLst>
          </p:cNvPr>
          <p:cNvSpPr>
            <a:spLocks noGrp="1"/>
          </p:cNvSpPr>
          <p:nvPr>
            <p:ph idx="1"/>
          </p:nvPr>
        </p:nvSpPr>
        <p:spPr>
          <a:xfrm>
            <a:off x="2589212" y="2133599"/>
            <a:ext cx="8915400" cy="4308143"/>
          </a:xfrm>
        </p:spPr>
        <p:txBody>
          <a:bodyPr>
            <a:normAutofit/>
          </a:bodyPr>
          <a:lstStyle/>
          <a:p>
            <a:r>
              <a:rPr lang="en-GB" dirty="0">
                <a:solidFill>
                  <a:srgbClr val="002060"/>
                </a:solidFill>
                <a:effectLst/>
                <a:latin typeface="+mj-lt"/>
              </a:rPr>
              <a:t>Under the rule of James I and Elizabeth I, England began to undergo many remarkable changes in literary expression. The changes in music, poetry, prose (or spoken language), and drama during the Elizabethan and Jacobean periods were very drastic, as compared to prior literature, and paved the way for modern literature</a:t>
            </a:r>
            <a:r>
              <a:rPr lang="en-GB" dirty="0" smtClean="0">
                <a:solidFill>
                  <a:srgbClr val="002060"/>
                </a:solidFill>
                <a:effectLst/>
                <a:latin typeface="+mj-lt"/>
              </a:rPr>
              <a:t>.</a:t>
            </a:r>
          </a:p>
          <a:p>
            <a:endParaRPr lang="en-GB" dirty="0">
              <a:solidFill>
                <a:srgbClr val="002060"/>
              </a:solidFill>
              <a:effectLst/>
              <a:latin typeface="+mj-lt"/>
            </a:endParaRPr>
          </a:p>
          <a:p>
            <a:r>
              <a:rPr lang="en-GB" b="1" dirty="0">
                <a:solidFill>
                  <a:srgbClr val="002060"/>
                </a:solidFill>
                <a:latin typeface="+mj-lt"/>
              </a:rPr>
              <a:t>Characteristics:</a:t>
            </a:r>
          </a:p>
          <a:p>
            <a:pPr lvl="1">
              <a:buFont typeface="+mj-lt"/>
              <a:buAutoNum type="arabicPeriod"/>
            </a:pPr>
            <a:r>
              <a:rPr lang="en-GB" dirty="0">
                <a:solidFill>
                  <a:srgbClr val="002060"/>
                </a:solidFill>
                <a:latin typeface="+mj-lt"/>
              </a:rPr>
              <a:t>Middle age aesthetics </a:t>
            </a:r>
          </a:p>
          <a:p>
            <a:pPr lvl="1">
              <a:buFont typeface="+mj-lt"/>
              <a:buAutoNum type="arabicPeriod"/>
            </a:pPr>
            <a:r>
              <a:rPr lang="en-GB" dirty="0">
                <a:solidFill>
                  <a:srgbClr val="002060"/>
                </a:solidFill>
                <a:latin typeface="+mj-lt"/>
              </a:rPr>
              <a:t>Humours and satires</a:t>
            </a:r>
          </a:p>
          <a:p>
            <a:pPr lvl="1">
              <a:buFont typeface="+mj-lt"/>
              <a:buAutoNum type="arabicPeriod"/>
            </a:pPr>
            <a:r>
              <a:rPr lang="en-GB" dirty="0">
                <a:solidFill>
                  <a:srgbClr val="002060"/>
                </a:solidFill>
                <a:latin typeface="+mj-lt"/>
              </a:rPr>
              <a:t>Revenge tragedy </a:t>
            </a:r>
          </a:p>
          <a:p>
            <a:pPr lvl="1">
              <a:buFont typeface="+mj-lt"/>
              <a:buAutoNum type="arabicPeriod"/>
            </a:pPr>
            <a:r>
              <a:rPr lang="en-GB" dirty="0">
                <a:solidFill>
                  <a:srgbClr val="002060"/>
                </a:solidFill>
                <a:latin typeface="+mj-lt"/>
              </a:rPr>
              <a:t> Christian mysticism and eroticism </a:t>
            </a:r>
          </a:p>
          <a:p>
            <a:pPr lvl="1">
              <a:buFont typeface="+mj-lt"/>
              <a:buAutoNum type="arabicPeriod"/>
            </a:pPr>
            <a:r>
              <a:rPr lang="en-GB" dirty="0">
                <a:solidFill>
                  <a:srgbClr val="002060"/>
                </a:solidFill>
                <a:latin typeface="+mj-lt"/>
              </a:rPr>
              <a:t>Sonnet gradually goes out of fashion </a:t>
            </a:r>
            <a:endParaRPr lang="en-US" dirty="0">
              <a:solidFill>
                <a:srgbClr val="002060"/>
              </a:solidFill>
              <a:latin typeface="+mj-lt"/>
            </a:endParaRPr>
          </a:p>
        </p:txBody>
      </p:sp>
    </p:spTree>
    <p:extLst>
      <p:ext uri="{BB962C8B-B14F-4D97-AF65-F5344CB8AC3E}">
        <p14:creationId xmlns:p14="http://schemas.microsoft.com/office/powerpoint/2010/main" val="2817407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A4B968-9F23-F647-96F0-FB4E7FB3705E}"/>
              </a:ext>
            </a:extLst>
          </p:cNvPr>
          <p:cNvSpPr>
            <a:spLocks noGrp="1"/>
          </p:cNvSpPr>
          <p:nvPr>
            <p:ph type="title"/>
          </p:nvPr>
        </p:nvSpPr>
        <p:spPr/>
        <p:txBody>
          <a:bodyPr/>
          <a:lstStyle/>
          <a:p>
            <a:pPr algn="ctr"/>
            <a:r>
              <a:rPr lang="en-GB" b="1" dirty="0"/>
              <a:t>The English Renaissance </a:t>
            </a:r>
            <a:br>
              <a:rPr lang="en-GB" b="1" dirty="0"/>
            </a:br>
            <a:r>
              <a:rPr lang="en-GB" b="1" dirty="0"/>
              <a:t>(1485-1650)</a:t>
            </a:r>
            <a:endParaRPr lang="en-US" b="1" dirty="0"/>
          </a:p>
        </p:txBody>
      </p:sp>
      <p:sp>
        <p:nvSpPr>
          <p:cNvPr id="3" name="Content Placeholder 2">
            <a:extLst>
              <a:ext uri="{FF2B5EF4-FFF2-40B4-BE49-F238E27FC236}">
                <a16:creationId xmlns:a16="http://schemas.microsoft.com/office/drawing/2014/main" xmlns="" id="{5DA18013-3380-1644-A124-D0A7FC360AF7}"/>
              </a:ext>
            </a:extLst>
          </p:cNvPr>
          <p:cNvSpPr>
            <a:spLocks noGrp="1"/>
          </p:cNvSpPr>
          <p:nvPr>
            <p:ph idx="1"/>
          </p:nvPr>
        </p:nvSpPr>
        <p:spPr>
          <a:xfrm>
            <a:off x="2006221" y="2133599"/>
            <a:ext cx="9498391" cy="4349087"/>
          </a:xfrm>
        </p:spPr>
        <p:txBody>
          <a:bodyPr>
            <a:normAutofit/>
          </a:bodyPr>
          <a:lstStyle/>
          <a:p>
            <a:r>
              <a:rPr lang="en-GB" i="0" dirty="0">
                <a:solidFill>
                  <a:srgbClr val="3C4043"/>
                </a:solidFill>
                <a:effectLst/>
                <a:latin typeface="+mj-lt"/>
              </a:rPr>
              <a:t>The English Renaissance was a cultural and artistic movement in England dating from the late 15th to the early 17th century.</a:t>
            </a:r>
          </a:p>
          <a:p>
            <a:r>
              <a:rPr lang="en-GB" i="0" dirty="0">
                <a:solidFill>
                  <a:srgbClr val="000000"/>
                </a:solidFill>
                <a:effectLst/>
                <a:latin typeface="+mj-lt"/>
              </a:rPr>
              <a:t>The term </a:t>
            </a:r>
            <a:r>
              <a:rPr lang="en-GB" i="1" dirty="0">
                <a:solidFill>
                  <a:srgbClr val="000000"/>
                </a:solidFill>
                <a:effectLst/>
                <a:latin typeface="+mj-lt"/>
              </a:rPr>
              <a:t>Renaissance</a:t>
            </a:r>
            <a:r>
              <a:rPr lang="en-GB" i="0" dirty="0">
                <a:solidFill>
                  <a:srgbClr val="000000"/>
                </a:solidFill>
                <a:effectLst/>
                <a:latin typeface="+mj-lt"/>
              </a:rPr>
              <a:t>, deriving from the French for “rebirth,” is a name retroactively bestowed by 19th-century thinkers, who distinguished the era by its revivals: a renewed interest in ancient languages, the recovery of antique manuscripts, and the return to the classical ideals underlying the era’s defining intellectual movement, Renaissance humanism.  </a:t>
            </a:r>
            <a:r>
              <a:rPr lang="en-GB" i="0" dirty="0">
                <a:solidFill>
                  <a:srgbClr val="373D3F"/>
                </a:solidFill>
                <a:effectLst/>
                <a:latin typeface="+mj-lt"/>
              </a:rPr>
              <a:t>The dominant art forms of the English Renaissance were literature and music.</a:t>
            </a:r>
          </a:p>
          <a:p>
            <a:r>
              <a:rPr lang="en-GB" i="0" dirty="0">
                <a:solidFill>
                  <a:srgbClr val="000000"/>
                </a:solidFill>
                <a:effectLst/>
                <a:latin typeface="+mj-lt"/>
              </a:rPr>
              <a:t>The English Renaissance can be hard to date precisely, but for most scholars, it begins with the rise of the Tudor Dynasty (1485–1603) and reaches its cultural summit during the 45-year reign of the final Tudor monarch, the charismatic Elizabeth I (1558–1603). The period extends into the reigns of the Stuarts, King James I (1603–25) and perhaps that of Charles I (1625–49).</a:t>
            </a:r>
            <a:endParaRPr lang="en-US" dirty="0">
              <a:latin typeface="+mj-lt"/>
            </a:endParaRPr>
          </a:p>
        </p:txBody>
      </p:sp>
    </p:spTree>
    <p:extLst>
      <p:ext uri="{BB962C8B-B14F-4D97-AF65-F5344CB8AC3E}">
        <p14:creationId xmlns:p14="http://schemas.microsoft.com/office/powerpoint/2010/main" val="238645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54618E-C373-DB45-930B-C7E9A8B32DD0}"/>
              </a:ext>
            </a:extLst>
          </p:cNvPr>
          <p:cNvSpPr>
            <a:spLocks noGrp="1"/>
          </p:cNvSpPr>
          <p:nvPr>
            <p:ph type="title"/>
          </p:nvPr>
        </p:nvSpPr>
        <p:spPr/>
        <p:txBody>
          <a:bodyPr/>
          <a:lstStyle/>
          <a:p>
            <a:r>
              <a:rPr lang="en-GB" b="1" dirty="0"/>
              <a:t>Recommended </a:t>
            </a:r>
            <a:r>
              <a:rPr lang="en-GB" b="1" dirty="0" smtClean="0"/>
              <a:t>Readings</a:t>
            </a:r>
            <a:r>
              <a:rPr lang="en-GB" b="1" dirty="0"/>
              <a:t>:</a:t>
            </a:r>
            <a:endParaRPr lang="en-US" b="1" dirty="0"/>
          </a:p>
        </p:txBody>
      </p:sp>
      <p:sp>
        <p:nvSpPr>
          <p:cNvPr id="3" name="Content Placeholder 2">
            <a:extLst>
              <a:ext uri="{FF2B5EF4-FFF2-40B4-BE49-F238E27FC236}">
                <a16:creationId xmlns:a16="http://schemas.microsoft.com/office/drawing/2014/main" xmlns="" id="{67A7E1DF-45AA-2544-A625-DB2F51EE72F1}"/>
              </a:ext>
            </a:extLst>
          </p:cNvPr>
          <p:cNvSpPr>
            <a:spLocks noGrp="1"/>
          </p:cNvSpPr>
          <p:nvPr>
            <p:ph idx="1"/>
          </p:nvPr>
        </p:nvSpPr>
        <p:spPr>
          <a:xfrm>
            <a:off x="2292824" y="2133600"/>
            <a:ext cx="9211788" cy="3777622"/>
          </a:xfrm>
        </p:spPr>
        <p:txBody>
          <a:bodyPr/>
          <a:lstStyle/>
          <a:p>
            <a:r>
              <a:rPr lang="en-US" dirty="0">
                <a:solidFill>
                  <a:srgbClr val="002060"/>
                </a:solidFill>
                <a:hlinkClick r:id="rId2"/>
              </a:rPr>
              <a:t>http://www.world-history-education-resources.com/jacobean-era/jacobean-characteristics-era.html#0</a:t>
            </a:r>
            <a:endParaRPr lang="en-GB" dirty="0">
              <a:solidFill>
                <a:srgbClr val="002060"/>
              </a:solidFill>
            </a:endParaRPr>
          </a:p>
          <a:p>
            <a:r>
              <a:rPr lang="en-US" dirty="0">
                <a:solidFill>
                  <a:srgbClr val="002060"/>
                </a:solidFill>
                <a:hlinkClick r:id="rId2"/>
              </a:rPr>
              <a:t>http://www.world-history-education-resources.com/jacobean-era/jacobean-characteristics-era.html#0</a:t>
            </a:r>
            <a:endParaRPr lang="en-GB" dirty="0">
              <a:solidFill>
                <a:srgbClr val="002060"/>
              </a:solidFill>
            </a:endParaRPr>
          </a:p>
          <a:p>
            <a:r>
              <a:rPr lang="en-US" dirty="0">
                <a:solidFill>
                  <a:srgbClr val="002060"/>
                </a:solidFill>
                <a:hlinkClick r:id="rId3"/>
              </a:rPr>
              <a:t>https://courses.lumenlearning.com/suny-britlit1/chapter/english-renaissance/</a:t>
            </a:r>
            <a:endParaRPr lang="en-GB" dirty="0">
              <a:solidFill>
                <a:srgbClr val="002060"/>
              </a:solidFill>
            </a:endParaRPr>
          </a:p>
          <a:p>
            <a:r>
              <a:rPr lang="en-GB" dirty="0">
                <a:solidFill>
                  <a:srgbClr val="002060"/>
                </a:solidFill>
                <a:hlinkClick r:id="rId4"/>
              </a:rPr>
              <a:t>https://www.poetryfoundation.org/collections/154826/an-introduction-to-the-english-renaissance</a:t>
            </a:r>
            <a:endParaRPr lang="en-GB" dirty="0">
              <a:solidFill>
                <a:srgbClr val="002060"/>
              </a:solidFill>
            </a:endParaRPr>
          </a:p>
          <a:p>
            <a:r>
              <a:rPr lang="en-US" dirty="0">
                <a:solidFill>
                  <a:srgbClr val="002060"/>
                </a:solidFill>
                <a:hlinkClick r:id="rId5"/>
              </a:rPr>
              <a:t>https://www.google.com/amp/s/lrcapuana.com/2016/03/04/english-literature-in-the-renaissance/amp/</a:t>
            </a:r>
            <a:endParaRPr lang="en-GB"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919616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54618E-C373-DB45-930B-C7E9A8B32DD0}"/>
              </a:ext>
            </a:extLst>
          </p:cNvPr>
          <p:cNvSpPr>
            <a:spLocks noGrp="1"/>
          </p:cNvSpPr>
          <p:nvPr>
            <p:ph type="title"/>
          </p:nvPr>
        </p:nvSpPr>
        <p:spPr>
          <a:xfrm>
            <a:off x="3084393" y="2084421"/>
            <a:ext cx="8911687" cy="1280890"/>
          </a:xfrm>
        </p:spPr>
        <p:txBody>
          <a:bodyPr>
            <a:normAutofit/>
          </a:bodyPr>
          <a:lstStyle/>
          <a:p>
            <a:r>
              <a:rPr lang="en-GB" sz="6000" b="1" dirty="0" smtClean="0"/>
              <a:t>Thank You</a:t>
            </a:r>
            <a:endParaRPr lang="en-US" sz="6000" b="1" dirty="0"/>
          </a:p>
        </p:txBody>
      </p:sp>
      <p:sp>
        <p:nvSpPr>
          <p:cNvPr id="3" name="Content Placeholder 2">
            <a:extLst>
              <a:ext uri="{FF2B5EF4-FFF2-40B4-BE49-F238E27FC236}">
                <a16:creationId xmlns:a16="http://schemas.microsoft.com/office/drawing/2014/main" xmlns="" id="{67A7E1DF-45AA-2544-A625-DB2F51EE72F1}"/>
              </a:ext>
            </a:extLst>
          </p:cNvPr>
          <p:cNvSpPr>
            <a:spLocks noGrp="1"/>
          </p:cNvSpPr>
          <p:nvPr>
            <p:ph idx="1"/>
          </p:nvPr>
        </p:nvSpPr>
        <p:spPr>
          <a:xfrm>
            <a:off x="1637731" y="4969189"/>
            <a:ext cx="9211788" cy="3777622"/>
          </a:xfrm>
        </p:spPr>
        <p:txBody>
          <a:bodyPr/>
          <a:lstStyle/>
          <a:p>
            <a:pPr marL="0" indent="0" algn="r">
              <a:buNone/>
            </a:pPr>
            <a:endParaRPr lang="en-US" dirty="0">
              <a:solidFill>
                <a:srgbClr val="002060"/>
              </a:solidFill>
            </a:endParaRPr>
          </a:p>
        </p:txBody>
      </p:sp>
    </p:spTree>
    <p:extLst>
      <p:ext uri="{BB962C8B-B14F-4D97-AF65-F5344CB8AC3E}">
        <p14:creationId xmlns:p14="http://schemas.microsoft.com/office/powerpoint/2010/main" val="4645016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272</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RalewayRegular</vt:lpstr>
      <vt:lpstr>Wingdings 3</vt:lpstr>
      <vt:lpstr>Wisp</vt:lpstr>
      <vt:lpstr>Elizabethan and Jacobean Literature   Lecture: 02</vt:lpstr>
      <vt:lpstr>King James I of England</vt:lpstr>
      <vt:lpstr>Jacobean Era of English literature </vt:lpstr>
      <vt:lpstr>Jacobean Era of English literature </vt:lpstr>
      <vt:lpstr>Jacobean Era of English literature </vt:lpstr>
      <vt:lpstr>Elizabethan and Jacobean Literature (1558-1625)</vt:lpstr>
      <vt:lpstr>The English Renaissance  (1485-1650)</vt:lpstr>
      <vt:lpstr>Recommended Readings: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Elizabethan and Jacobean Literature   Lecture: 02</dc:title>
  <dc:creator>shahrina.ru@gmail.com</dc:creator>
  <cp:lastModifiedBy>admin</cp:lastModifiedBy>
  <cp:revision>4</cp:revision>
  <dcterms:created xsi:type="dcterms:W3CDTF">2021-01-10T18:12:09Z</dcterms:created>
  <dcterms:modified xsi:type="dcterms:W3CDTF">2021-09-20T03:55:38Z</dcterms:modified>
</cp:coreProperties>
</file>