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6629-7DE8-4C93-A11B-83CCA18A7775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C7AE-490F-4701-83B6-5DBB41E77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0879" y="2181859"/>
            <a:ext cx="522224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781C-2559-44CD-8FF7-4381F774A263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EDDC-4229-4CE3-8D06-C056C3B6D47B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4540" y="2014220"/>
            <a:ext cx="3601720" cy="404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6679" y="1710690"/>
            <a:ext cx="269494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B2B7-8D17-4B5B-8514-E96F34B5E570}" type="datetime1">
              <a:rPr lang="en-US" smtClean="0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22C7-811F-4A8D-8C26-6B79A0CB798F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C672-F185-43FE-B242-E8B22E90B3E1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8390" y="863600"/>
            <a:ext cx="18872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925320"/>
            <a:ext cx="6873875" cy="182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26840" y="6302050"/>
            <a:ext cx="128714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ADDC-7208-49F5-B6E8-AC1CD829EAB1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0859" y="6302050"/>
            <a:ext cx="2552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ython.org/moin/PythonBooks" TargetMode="External"/><Relationship Id="rId2" Type="http://schemas.openxmlformats.org/officeDocument/2006/relationships/hyperlink" Target="http://code.activestate.com/recipes/langs/py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%25s@brandeis.edu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115" marR="5080" indent="-1416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Python Programming  </a:t>
            </a:r>
            <a:r>
              <a:rPr spc="-5" dirty="0"/>
              <a:t>Language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210" y="863600"/>
            <a:ext cx="3241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Uses </a:t>
            </a:r>
            <a:r>
              <a:rPr dirty="0"/>
              <a:t>of</a:t>
            </a:r>
            <a:r>
              <a:rPr spc="-80" dirty="0"/>
              <a:t> </a:t>
            </a:r>
            <a:r>
              <a:rPr spc="-5" dirty="0"/>
              <a:t>Python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108"/>
            <a:ext cx="6234430" cy="41421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shell </a:t>
            </a:r>
            <a:r>
              <a:rPr sz="2800" dirty="0">
                <a:latin typeface="Times New Roman"/>
                <a:cs typeface="Times New Roman"/>
              </a:rPr>
              <a:t>tools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system </a:t>
            </a:r>
            <a:r>
              <a:rPr sz="2400" spc="-5" dirty="0">
                <a:latin typeface="Times New Roman"/>
                <a:cs typeface="Times New Roman"/>
              </a:rPr>
              <a:t>admin </a:t>
            </a:r>
            <a:r>
              <a:rPr sz="2400" dirty="0">
                <a:latin typeface="Times New Roman"/>
                <a:cs typeface="Times New Roman"/>
              </a:rPr>
              <a:t>tools, </a:t>
            </a:r>
            <a:r>
              <a:rPr sz="2400" spc="-10" dirty="0">
                <a:latin typeface="Times New Roman"/>
                <a:cs typeface="Times New Roman"/>
              </a:rPr>
              <a:t>command </a:t>
            </a:r>
            <a:r>
              <a:rPr sz="2400" dirty="0">
                <a:latin typeface="Times New Roman"/>
                <a:cs typeface="Times New Roman"/>
              </a:rPr>
              <a:t>line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programs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extension-language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work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rapid </a:t>
            </a:r>
            <a:r>
              <a:rPr sz="2800" dirty="0">
                <a:latin typeface="Times New Roman"/>
                <a:cs typeface="Times New Roman"/>
              </a:rPr>
              <a:t>prototyping </a:t>
            </a:r>
            <a:r>
              <a:rPr sz="2800" spc="-5" dirty="0">
                <a:latin typeface="Times New Roman"/>
                <a:cs typeface="Times New Roman"/>
              </a:rPr>
              <a:t>and development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language-based modules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instead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special-purpose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parsers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graphical user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interfaces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database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access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distributed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programming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6087109"/>
            <a:ext cx="2808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Internet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scripting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840" y="6282690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A03C4-03B6-4C34-A184-4A4A539FD6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600" y="863600"/>
            <a:ext cx="3860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Who Uses</a:t>
            </a:r>
            <a:r>
              <a:rPr spc="-80" dirty="0"/>
              <a:t> </a:t>
            </a:r>
            <a:r>
              <a:rPr spc="-5" dirty="0"/>
              <a:t>Python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639" y="1912620"/>
            <a:ext cx="3645535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Google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PBS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NASA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Library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Congress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...the </a:t>
            </a:r>
            <a:r>
              <a:rPr sz="3200" spc="-5" dirty="0">
                <a:latin typeface="Times New Roman"/>
                <a:cs typeface="Times New Roman"/>
              </a:rPr>
              <a:t>list </a:t>
            </a:r>
            <a:r>
              <a:rPr sz="3200" dirty="0">
                <a:latin typeface="Times New Roman"/>
                <a:cs typeface="Times New Roman"/>
              </a:rPr>
              <a:t>goes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on...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50" y="863600"/>
            <a:ext cx="3693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Python</a:t>
            </a:r>
            <a:r>
              <a:rPr spc="-65" dirty="0"/>
              <a:t> </a:t>
            </a:r>
            <a:r>
              <a:rPr spc="-1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320"/>
            <a:ext cx="6781800" cy="42214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modules: </a:t>
            </a:r>
            <a:r>
              <a:rPr sz="2800" dirty="0">
                <a:latin typeface="Times New Roman"/>
                <a:cs typeface="Times New Roman"/>
              </a:rPr>
              <a:t>Python </a:t>
            </a:r>
            <a:r>
              <a:rPr sz="2800" spc="-5" dirty="0">
                <a:latin typeface="Times New Roman"/>
                <a:cs typeface="Times New Roman"/>
              </a:rPr>
              <a:t>source files </a:t>
            </a:r>
            <a:r>
              <a:rPr sz="2800" dirty="0">
                <a:latin typeface="Times New Roman"/>
                <a:cs typeface="Times New Roman"/>
              </a:rPr>
              <a:t>or 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extensions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import, </a:t>
            </a:r>
            <a:r>
              <a:rPr sz="2400" dirty="0">
                <a:latin typeface="Times New Roman"/>
                <a:cs typeface="Times New Roman"/>
              </a:rPr>
              <a:t>top-level via </a:t>
            </a:r>
            <a:r>
              <a:rPr sz="2400" spc="-10" dirty="0">
                <a:latin typeface="Times New Roman"/>
                <a:cs typeface="Times New Roman"/>
              </a:rPr>
              <a:t>from, </a:t>
            </a:r>
            <a:r>
              <a:rPr sz="2400" dirty="0">
                <a:latin typeface="Times New Roman"/>
                <a:cs typeface="Times New Roman"/>
              </a:rPr>
              <a:t>reload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statements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control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flow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create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objects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indentation </a:t>
            </a:r>
            <a:r>
              <a:rPr sz="2400" spc="-5" dirty="0">
                <a:latin typeface="Times New Roman"/>
                <a:cs typeface="Times New Roman"/>
              </a:rPr>
              <a:t>matters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instead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{}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objects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everything is 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automatically reclaimed when </a:t>
            </a:r>
            <a:r>
              <a:rPr sz="2400" dirty="0">
                <a:latin typeface="Times New Roman"/>
                <a:cs typeface="Times New Roman"/>
              </a:rPr>
              <a:t>no longer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needed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300" y="863600"/>
            <a:ext cx="2564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ta</a:t>
            </a:r>
            <a:r>
              <a:rPr spc="-5" dirty="0"/>
              <a:t>t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639" y="2014220"/>
            <a:ext cx="6934834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2649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Most </a:t>
            </a:r>
            <a:r>
              <a:rPr sz="3200" dirty="0">
                <a:latin typeface="Times New Roman"/>
                <a:cs typeface="Times New Roman"/>
              </a:rPr>
              <a:t>languages </a:t>
            </a:r>
            <a:r>
              <a:rPr sz="3200" spc="-10" dirty="0">
                <a:latin typeface="Times New Roman"/>
                <a:cs typeface="Times New Roman"/>
              </a:rPr>
              <a:t>don’t </a:t>
            </a:r>
            <a:r>
              <a:rPr sz="3200" dirty="0">
                <a:latin typeface="Times New Roman"/>
                <a:cs typeface="Times New Roman"/>
              </a:rPr>
              <a:t>care about  </a:t>
            </a:r>
            <a:r>
              <a:rPr sz="3200" spc="-5" dirty="0">
                <a:latin typeface="Times New Roman"/>
                <a:cs typeface="Times New Roman"/>
              </a:rPr>
              <a:t>indentation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Most humans </a:t>
            </a:r>
            <a:r>
              <a:rPr sz="3200" dirty="0">
                <a:latin typeface="Times New Roman"/>
                <a:cs typeface="Times New Roman"/>
              </a:rPr>
              <a:t>do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latin typeface="Times New Roman"/>
                <a:cs typeface="Times New Roman"/>
              </a:rPr>
              <a:t>We </a:t>
            </a:r>
            <a:r>
              <a:rPr sz="3200" dirty="0">
                <a:latin typeface="Times New Roman"/>
                <a:cs typeface="Times New Roman"/>
              </a:rPr>
              <a:t>tend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group </a:t>
            </a:r>
            <a:r>
              <a:rPr sz="3200" spc="-5" dirty="0">
                <a:latin typeface="Times New Roman"/>
                <a:cs typeface="Times New Roman"/>
              </a:rPr>
              <a:t>similar things</a:t>
            </a:r>
            <a:r>
              <a:rPr sz="3200" spc="1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together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629" y="4150359"/>
            <a:ext cx="3529329" cy="2231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610" y="863600"/>
            <a:ext cx="2683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Hello</a:t>
            </a:r>
            <a:r>
              <a:rPr spc="-155" dirty="0"/>
              <a:t> </a:t>
            </a:r>
            <a:r>
              <a:rPr spc="-45" dirty="0"/>
              <a:t>World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5600" y="4419600"/>
            <a:ext cx="2590800" cy="10160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'hello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world!'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'hello world!'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69" y="2129790"/>
            <a:ext cx="5664835" cy="1694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6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Open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terminal window and </a:t>
            </a:r>
            <a:r>
              <a:rPr sz="2400" spc="5" dirty="0">
                <a:latin typeface="Times New Roman"/>
                <a:cs typeface="Times New Roman"/>
              </a:rPr>
              <a:t>type</a:t>
            </a:r>
            <a:r>
              <a:rPr sz="2400" dirty="0">
                <a:latin typeface="Times New Roman"/>
                <a:cs typeface="Times New Roman"/>
              </a:rPr>
              <a:t> “python”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If on </a:t>
            </a:r>
            <a:r>
              <a:rPr sz="2400" spc="-5" dirty="0">
                <a:latin typeface="Times New Roman"/>
                <a:cs typeface="Times New Roman"/>
              </a:rPr>
              <a:t>Windows </a:t>
            </a:r>
            <a:r>
              <a:rPr sz="2400" dirty="0">
                <a:latin typeface="Times New Roman"/>
                <a:cs typeface="Times New Roman"/>
              </a:rPr>
              <a:t>open a Python </a:t>
            </a:r>
            <a:r>
              <a:rPr sz="2400" spc="-5" dirty="0">
                <a:latin typeface="Times New Roman"/>
                <a:cs typeface="Times New Roman"/>
              </a:rPr>
              <a:t>IDE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IDLE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5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prompt </a:t>
            </a:r>
            <a:r>
              <a:rPr sz="2400" spc="5" dirty="0">
                <a:latin typeface="Times New Roman"/>
                <a:cs typeface="Times New Roman"/>
              </a:rPr>
              <a:t>type </a:t>
            </a:r>
            <a:r>
              <a:rPr sz="2400" spc="-5" dirty="0">
                <a:latin typeface="Times New Roman"/>
                <a:cs typeface="Times New Roman"/>
              </a:rPr>
              <a:t>‘hello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world!’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60" y="863600"/>
            <a:ext cx="3788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Python</a:t>
            </a:r>
            <a:r>
              <a:rPr spc="-80" dirty="0"/>
              <a:t> </a:t>
            </a:r>
            <a:r>
              <a:rPr spc="-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503169"/>
            <a:ext cx="6678295" cy="23799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Programs </a:t>
            </a:r>
            <a:r>
              <a:rPr sz="3200" dirty="0">
                <a:latin typeface="Times New Roman"/>
                <a:cs typeface="Times New Roman"/>
              </a:rPr>
              <a:t>are composed 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modules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Modules contain </a:t>
            </a:r>
            <a:r>
              <a:rPr sz="3200" spc="-5" dirty="0">
                <a:latin typeface="Times New Roman"/>
                <a:cs typeface="Times New Roman"/>
              </a:rPr>
              <a:t>statements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Statements contain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expressions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Expressions </a:t>
            </a:r>
            <a:r>
              <a:rPr sz="3200" dirty="0">
                <a:latin typeface="Times New Roman"/>
                <a:cs typeface="Times New Roman"/>
              </a:rPr>
              <a:t>create and process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objects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679" y="863600"/>
            <a:ext cx="5116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Python</a:t>
            </a:r>
            <a:r>
              <a:rPr spc="-50" dirty="0"/>
              <a:t> </a:t>
            </a:r>
            <a:r>
              <a:rPr spc="-15" dirty="0"/>
              <a:t>Interpreter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469" y="2167890"/>
            <a:ext cx="3445510" cy="296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0845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Python is an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interpreted  language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The interpreter provides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  interactive </a:t>
            </a:r>
            <a:r>
              <a:rPr sz="2400" spc="-5" dirty="0">
                <a:latin typeface="Times New Roman"/>
                <a:cs typeface="Times New Roman"/>
              </a:rPr>
              <a:t>environment </a:t>
            </a:r>
            <a:r>
              <a:rPr sz="2400" dirty="0">
                <a:latin typeface="Times New Roman"/>
                <a:cs typeface="Times New Roman"/>
              </a:rPr>
              <a:t>to  play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  <a:p>
            <a:pPr marL="12700" marR="143510">
              <a:lnSpc>
                <a:spcPct val="100000"/>
              </a:lnSpc>
              <a:spcBef>
                <a:spcPts val="15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Results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expressions </a:t>
            </a:r>
            <a:r>
              <a:rPr sz="2400" dirty="0">
                <a:latin typeface="Times New Roman"/>
                <a:cs typeface="Times New Roman"/>
              </a:rPr>
              <a:t>are  printed on 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screen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2209800"/>
            <a:ext cx="2819400" cy="33858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3 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3 &lt;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True</a:t>
            </a:r>
            <a:endParaRPr sz="2400">
              <a:latin typeface="Times New Roman"/>
              <a:cs typeface="Times New Roman"/>
            </a:endParaRPr>
          </a:p>
          <a:p>
            <a:pPr marL="90170" marR="9975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'print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me'  </a:t>
            </a:r>
            <a:r>
              <a:rPr sz="2400" spc="-5" dirty="0">
                <a:latin typeface="Times New Roman"/>
                <a:cs typeface="Times New Roman"/>
              </a:rPr>
              <a:t>'print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me'</a:t>
            </a:r>
            <a:endParaRPr sz="2400">
              <a:latin typeface="Times New Roman"/>
              <a:cs typeface="Times New Roman"/>
            </a:endParaRPr>
          </a:p>
          <a:p>
            <a:pPr marL="90170" marR="344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5" dirty="0">
                <a:latin typeface="Times New Roman"/>
                <a:cs typeface="Times New Roman"/>
              </a:rPr>
              <a:t>'print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me'  </a:t>
            </a:r>
            <a:r>
              <a:rPr sz="2400" dirty="0">
                <a:latin typeface="Times New Roman"/>
                <a:cs typeface="Times New Roman"/>
              </a:rPr>
              <a:t>print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me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660" y="863600"/>
            <a:ext cx="4420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print</a:t>
            </a:r>
            <a:r>
              <a:rPr spc="-90" dirty="0"/>
              <a:t> </a:t>
            </a:r>
            <a:r>
              <a:rPr spc="-5"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6550" y="3048000"/>
            <a:ext cx="301498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9525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print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  </a:t>
            </a:r>
            <a:r>
              <a:rPr sz="2400" dirty="0">
                <a:latin typeface="Times New Roman"/>
                <a:cs typeface="Times New Roman"/>
              </a:rPr>
              <a:t>hello</a:t>
            </a:r>
            <a:endParaRPr sz="2400">
              <a:latin typeface="Times New Roman"/>
              <a:cs typeface="Times New Roman"/>
            </a:endParaRPr>
          </a:p>
          <a:p>
            <a:pPr marL="90170" marR="838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5" dirty="0">
                <a:latin typeface="Times New Roman"/>
                <a:cs typeface="Times New Roman"/>
              </a:rPr>
              <a:t>'hello',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'there'  </a:t>
            </a:r>
            <a:r>
              <a:rPr sz="2400" dirty="0">
                <a:latin typeface="Times New Roman"/>
                <a:cs typeface="Times New Roman"/>
              </a:rPr>
              <a:t>hello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2548890"/>
            <a:ext cx="35661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1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Elements </a:t>
            </a:r>
            <a:r>
              <a:rPr sz="2400" dirty="0">
                <a:latin typeface="Times New Roman"/>
                <a:cs typeface="Times New Roman"/>
              </a:rPr>
              <a:t>separated by  </a:t>
            </a:r>
            <a:r>
              <a:rPr sz="2400" spc="-10" dirty="0">
                <a:latin typeface="Times New Roman"/>
                <a:cs typeface="Times New Roman"/>
              </a:rPr>
              <a:t>commas </a:t>
            </a: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space  between </a:t>
            </a:r>
            <a:r>
              <a:rPr sz="2400" dirty="0"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comma </a:t>
            </a:r>
            <a:r>
              <a:rPr sz="2400" dirty="0">
                <a:latin typeface="Times New Roman"/>
                <a:cs typeface="Times New Roman"/>
              </a:rPr>
              <a:t>at the end of the  </a:t>
            </a:r>
            <a:r>
              <a:rPr sz="2400" spc="-5" dirty="0">
                <a:latin typeface="Times New Roman"/>
                <a:cs typeface="Times New Roman"/>
              </a:rPr>
              <a:t>statement </a:t>
            </a:r>
            <a:r>
              <a:rPr sz="2400" dirty="0">
                <a:latin typeface="Times New Roman"/>
                <a:cs typeface="Times New Roman"/>
              </a:rPr>
              <a:t>(print ‘hello’,)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will  </a:t>
            </a:r>
            <a:r>
              <a:rPr sz="2400" dirty="0">
                <a:latin typeface="Times New Roman"/>
                <a:cs typeface="Times New Roman"/>
              </a:rPr>
              <a:t>not print a newline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329" y="863600"/>
            <a:ext cx="335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5600" y="3352800"/>
            <a:ext cx="2743200" cy="21285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'this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print'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'this will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print'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#'this will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670" y="2091690"/>
            <a:ext cx="360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‘#’ </a:t>
            </a:r>
            <a:r>
              <a:rPr sz="2400" dirty="0">
                <a:latin typeface="Times New Roman"/>
                <a:cs typeface="Times New Roman"/>
              </a:rPr>
              <a:t>starts a line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8220" y="863600"/>
            <a:ext cx="2065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V</a:t>
            </a:r>
            <a:r>
              <a:rPr dirty="0"/>
              <a:t>aria</a:t>
            </a:r>
            <a:r>
              <a:rPr spc="-5" dirty="0"/>
              <a:t>b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320"/>
            <a:ext cx="7376795" cy="31546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declared, </a:t>
            </a:r>
            <a:r>
              <a:rPr sz="2800" dirty="0">
                <a:latin typeface="Times New Roman"/>
                <a:cs typeface="Times New Roman"/>
              </a:rPr>
              <a:t>just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assigned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variable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created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first time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assign it 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references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objects</a:t>
            </a:r>
            <a:endParaRPr sz="2800">
              <a:latin typeface="Times New Roman"/>
              <a:cs typeface="Times New Roman"/>
            </a:endParaRPr>
          </a:p>
          <a:p>
            <a:pPr marL="355600" marR="860425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information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object, </a:t>
            </a:r>
            <a:r>
              <a:rPr sz="2800" dirty="0">
                <a:latin typeface="Times New Roman"/>
                <a:cs typeface="Times New Roman"/>
              </a:rPr>
              <a:t>not the  </a:t>
            </a:r>
            <a:r>
              <a:rPr sz="2800" spc="-10" dirty="0">
                <a:latin typeface="Times New Roman"/>
                <a:cs typeface="Times New Roman"/>
              </a:rPr>
              <a:t>reference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Everything </a:t>
            </a:r>
            <a:r>
              <a:rPr sz="2800" dirty="0">
                <a:latin typeface="Times New Roman"/>
                <a:cs typeface="Times New Roman"/>
              </a:rPr>
              <a:t>in Python is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560" y="558800"/>
            <a:ext cx="3228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Books</a:t>
            </a:r>
            <a:r>
              <a:rPr spc="-90" dirty="0"/>
              <a:t> </a:t>
            </a:r>
            <a:r>
              <a:rPr spc="-5" dirty="0"/>
              <a:t>include: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1350"/>
            <a:ext cx="7598409" cy="44805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Times New Roman"/>
                <a:cs typeface="Times New Roman"/>
              </a:rPr>
              <a:t>Learning </a:t>
            </a:r>
            <a:r>
              <a:rPr sz="3200" i="1" spc="-5" dirty="0">
                <a:latin typeface="Times New Roman"/>
                <a:cs typeface="Times New Roman"/>
              </a:rPr>
              <a:t>Python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Mark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Lutz</a:t>
            </a:r>
            <a:endParaRPr sz="3200">
              <a:latin typeface="Times New Roman"/>
              <a:cs typeface="Times New Roman"/>
            </a:endParaRPr>
          </a:p>
          <a:p>
            <a:pPr marL="355600" marR="1158240" indent="-342900">
              <a:lnSpc>
                <a:spcPts val="3450"/>
              </a:lnSpc>
              <a:spcBef>
                <a:spcPts val="86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Times New Roman"/>
                <a:cs typeface="Times New Roman"/>
              </a:rPr>
              <a:t>Python Essential </a:t>
            </a:r>
            <a:r>
              <a:rPr sz="3200" i="1" spc="-15" dirty="0">
                <a:latin typeface="Times New Roman"/>
                <a:cs typeface="Times New Roman"/>
              </a:rPr>
              <a:t>Reference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David  Beazley</a:t>
            </a:r>
            <a:endParaRPr sz="3200">
              <a:latin typeface="Times New Roman"/>
              <a:cs typeface="Times New Roman"/>
            </a:endParaRPr>
          </a:p>
          <a:p>
            <a:pPr marL="355600" marR="1609725" indent="-342900">
              <a:lnSpc>
                <a:spcPts val="3450"/>
              </a:lnSpc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Times New Roman"/>
                <a:cs typeface="Times New Roman"/>
              </a:rPr>
              <a:t>Python </a:t>
            </a:r>
            <a:r>
              <a:rPr sz="3200" i="1" spc="5" dirty="0">
                <a:latin typeface="Times New Roman"/>
                <a:cs typeface="Times New Roman"/>
              </a:rPr>
              <a:t>Cookbook</a:t>
            </a:r>
            <a:r>
              <a:rPr sz="3200" spc="5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ed. by </a:t>
            </a:r>
            <a:r>
              <a:rPr sz="3200" spc="-5" dirty="0">
                <a:latin typeface="Times New Roman"/>
                <a:cs typeface="Times New Roman"/>
              </a:rPr>
              <a:t>Martelli,  Ravenscroft and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Ascher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(online </a:t>
            </a:r>
            <a:r>
              <a:rPr sz="3200" dirty="0">
                <a:latin typeface="Times New Roman"/>
                <a:cs typeface="Times New Roman"/>
              </a:rPr>
              <a:t>at </a:t>
            </a:r>
            <a:r>
              <a:rPr sz="3200" dirty="0">
                <a:latin typeface="Times New Roman"/>
                <a:cs typeface="Times New Roman"/>
                <a:hlinkClick r:id="rId2"/>
              </a:rPr>
              <a:t> </a:t>
            </a:r>
            <a:r>
              <a:rPr sz="3200" spc="-5" dirty="0">
                <a:latin typeface="Times New Roman"/>
                <a:cs typeface="Times New Roman"/>
                <a:hlinkClick r:id="rId2"/>
              </a:rPr>
              <a:t>http://code.activestate.com/recipes/langs/pyt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hon/)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  <a:hlinkClick r:id="rId3"/>
              </a:rPr>
              <a:t>http://wiki.python.org/moin/PythonBooks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860" y="863600"/>
            <a:ext cx="5029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Everything </a:t>
            </a:r>
            <a:r>
              <a:rPr dirty="0"/>
              <a:t>is an</a:t>
            </a:r>
            <a:r>
              <a:rPr spc="-100" dirty="0"/>
              <a:t> </a:t>
            </a:r>
            <a:r>
              <a:rPr spc="-5" dirty="0"/>
              <a:t>object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66620"/>
            <a:ext cx="3674110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54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Everything </a:t>
            </a:r>
            <a:r>
              <a:rPr sz="2800" spc="-10" dirty="0">
                <a:latin typeface="Times New Roman"/>
                <a:cs typeface="Times New Roman"/>
              </a:rPr>
              <a:t>means  </a:t>
            </a:r>
            <a:r>
              <a:rPr sz="2800" dirty="0">
                <a:latin typeface="Times New Roman"/>
                <a:cs typeface="Times New Roman"/>
              </a:rPr>
              <a:t>everything,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including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functions</a:t>
            </a:r>
            <a:r>
              <a:rPr sz="2800" spc="-5" dirty="0">
                <a:latin typeface="Times New Roman"/>
                <a:cs typeface="Times New Roman"/>
              </a:rPr>
              <a:t> and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2800" spc="-5" dirty="0">
                <a:latin typeface="Times New Roman"/>
                <a:cs typeface="Times New Roman"/>
              </a:rPr>
              <a:t> (more </a:t>
            </a:r>
            <a:r>
              <a:rPr sz="2800" dirty="0">
                <a:latin typeface="Times New Roman"/>
                <a:cs typeface="Times New Roman"/>
              </a:rPr>
              <a:t>on this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later!)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800" dirty="0">
                <a:latin typeface="Times New Roman"/>
                <a:cs typeface="Times New Roman"/>
              </a:rPr>
              <a:t> is a property  of the </a:t>
            </a:r>
            <a:r>
              <a:rPr sz="2800" spc="-5" dirty="0">
                <a:latin typeface="Times New Roman"/>
                <a:cs typeface="Times New Roman"/>
              </a:rPr>
              <a:t>object and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 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variable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8800" y="2438400"/>
            <a:ext cx="251460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x 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88900" marR="1672589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  7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x =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'hello'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679" y="863600"/>
            <a:ext cx="3594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Basic</a:t>
            </a:r>
            <a:r>
              <a:rPr spc="-65" dirty="0"/>
              <a:t> </a:t>
            </a:r>
            <a:r>
              <a:rPr spc="-5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25320"/>
            <a:ext cx="2465070" cy="9829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Assignment: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60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size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=</a:t>
            </a:r>
            <a:r>
              <a:rPr sz="2400" spc="-73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40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7560" y="2959100"/>
            <a:ext cx="130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= c =</a:t>
            </a:r>
            <a:r>
              <a:rPr sz="2400" spc="-114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3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" y="2883988"/>
            <a:ext cx="5574030" cy="32632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690"/>
              </a:spcBef>
            </a:pPr>
            <a:r>
              <a:rPr sz="3600" baseline="8101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a =</a:t>
            </a:r>
            <a:r>
              <a:rPr sz="2400" spc="-66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b</a:t>
            </a:r>
            <a:endParaRPr sz="24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Numbers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0415" algn="l"/>
                <a:tab pos="781050" algn="l"/>
              </a:tabLst>
            </a:pPr>
            <a:r>
              <a:rPr sz="2400" spc="-15" dirty="0">
                <a:latin typeface="Times New Roman"/>
                <a:cs typeface="Times New Roman"/>
              </a:rPr>
              <a:t>integer, </a:t>
            </a:r>
            <a:r>
              <a:rPr sz="2400" dirty="0">
                <a:latin typeface="Times New Roman"/>
                <a:cs typeface="Times New Roman"/>
              </a:rPr>
              <a:t>float</a:t>
            </a:r>
            <a:endParaRPr sz="24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0415" algn="l"/>
                <a:tab pos="781050" algn="l"/>
              </a:tabLst>
            </a:pPr>
            <a:r>
              <a:rPr sz="2400" spc="-5" dirty="0">
                <a:latin typeface="Times New Roman"/>
                <a:cs typeface="Times New Roman"/>
              </a:rPr>
              <a:t>complex numbers: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1j+3,</a:t>
            </a:r>
            <a:r>
              <a:rPr sz="2400" spc="-3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abs(z)</a:t>
            </a:r>
            <a:endParaRPr sz="24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Strings</a:t>
            </a:r>
            <a:endParaRPr sz="2800">
              <a:latin typeface="Times New Roman"/>
              <a:cs typeface="Times New Roman"/>
            </a:endParaRPr>
          </a:p>
          <a:p>
            <a:pPr marL="7810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1050" algn="l"/>
              </a:tabLst>
            </a:pP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'hello world'</a:t>
            </a:r>
            <a:r>
              <a:rPr sz="2400" spc="-5" dirty="0">
                <a:latin typeface="Courier New"/>
                <a:cs typeface="Courier New"/>
              </a:rPr>
              <a:t>,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'it\'s</a:t>
            </a:r>
            <a:r>
              <a:rPr sz="2400" spc="-8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hot'</a:t>
            </a:r>
            <a:endParaRPr sz="2400">
              <a:latin typeface="Courier New"/>
              <a:cs typeface="Courier New"/>
            </a:endParaRPr>
          </a:p>
          <a:p>
            <a:pPr marL="7810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1050" algn="l"/>
              </a:tabLst>
            </a:pP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"bye</a:t>
            </a:r>
            <a:r>
              <a:rPr sz="2400" spc="-1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world"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620" y="863600"/>
            <a:ext cx="37915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</a:t>
            </a:r>
            <a:r>
              <a:rPr spc="-55" dirty="0"/>
              <a:t> </a:t>
            </a:r>
            <a:r>
              <a:rPr spc="-5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82288"/>
            <a:ext cx="6186805" cy="44126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09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concatenate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+ 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neighbours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word </a:t>
            </a:r>
            <a:r>
              <a:rPr sz="2800" dirty="0">
                <a:solidFill>
                  <a:srgbClr val="B1B1B1"/>
                </a:solidFill>
                <a:latin typeface="Courier New"/>
                <a:cs typeface="Courier New"/>
              </a:rPr>
              <a:t>=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'Help' </a:t>
            </a:r>
            <a:r>
              <a:rPr sz="2800" dirty="0">
                <a:solidFill>
                  <a:srgbClr val="B1B1B1"/>
                </a:solidFill>
                <a:latin typeface="Courier New"/>
                <a:cs typeface="Courier New"/>
              </a:rPr>
              <a:t>+</a:t>
            </a:r>
            <a:r>
              <a:rPr sz="2800" spc="-10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B1B1B1"/>
                </a:solidFill>
                <a:latin typeface="Courier New"/>
                <a:cs typeface="Courier New"/>
              </a:rPr>
              <a:t>x</a:t>
            </a:r>
            <a:endParaRPr sz="28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word </a:t>
            </a:r>
            <a:r>
              <a:rPr sz="2800" dirty="0">
                <a:solidFill>
                  <a:srgbClr val="B1B1B1"/>
                </a:solidFill>
                <a:latin typeface="Courier New"/>
                <a:cs typeface="Courier New"/>
              </a:rPr>
              <a:t>=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'Help'</a:t>
            </a:r>
            <a:r>
              <a:rPr sz="2800" spc="-10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'a'</a:t>
            </a:r>
            <a:endParaRPr sz="28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Times New Roman"/>
                <a:cs typeface="Times New Roman"/>
              </a:rPr>
              <a:t>subscripting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strings</a:t>
            </a:r>
            <a:endParaRPr sz="32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360"/>
              </a:spcBef>
            </a:pPr>
            <a:r>
              <a:rPr sz="4200" baseline="7936" dirty="0">
                <a:solidFill>
                  <a:srgbClr val="B1B1B1"/>
                </a:solidFill>
                <a:latin typeface="Courier New"/>
                <a:cs typeface="Courier New"/>
              </a:rPr>
              <a:t>–</a:t>
            </a:r>
            <a:r>
              <a:rPr sz="4200" spc="-1679" baseline="7936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'Hello'[2]</a:t>
            </a:r>
            <a:r>
              <a:rPr sz="2800" spc="-99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latin typeface="UnDotum"/>
                <a:cs typeface="UnDotum"/>
              </a:rPr>
              <a:t></a:t>
            </a:r>
            <a:r>
              <a:rPr sz="2800" spc="-150" dirty="0">
                <a:latin typeface="UnDotum"/>
                <a:cs typeface="UnDotum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'l'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360"/>
              </a:spcBef>
            </a:pPr>
            <a:r>
              <a:rPr sz="4200" baseline="3968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Times New Roman"/>
                <a:cs typeface="Times New Roman"/>
              </a:rPr>
              <a:t>slice: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'Hello'[1:2]</a:t>
            </a:r>
            <a:r>
              <a:rPr sz="2800" spc="-100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latin typeface="UnDotum"/>
                <a:cs typeface="UnDotum"/>
              </a:rPr>
              <a:t> </a:t>
            </a:r>
            <a:r>
              <a:rPr sz="2800" spc="-10" dirty="0">
                <a:latin typeface="Times New Roman"/>
                <a:cs typeface="Times New Roman"/>
              </a:rPr>
              <a:t>'el'</a:t>
            </a:r>
            <a:endParaRPr sz="2800">
              <a:latin typeface="Times New Roman"/>
              <a:cs typeface="Times New Roman"/>
            </a:endParaRPr>
          </a:p>
          <a:p>
            <a:pPr marL="781050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word[-1]</a:t>
            </a:r>
            <a:r>
              <a:rPr sz="2800" spc="-114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latin typeface="UnDotum"/>
                <a:cs typeface="UnDotum"/>
              </a:rPr>
              <a:t> </a:t>
            </a:r>
            <a:r>
              <a:rPr sz="2800" spc="-5" dirty="0">
                <a:latin typeface="Times New Roman"/>
                <a:cs typeface="Times New Roman"/>
              </a:rPr>
              <a:t>last </a:t>
            </a:r>
            <a:r>
              <a:rPr sz="2800" spc="-10" dirty="0">
                <a:latin typeface="Times New Roman"/>
                <a:cs typeface="Times New Roman"/>
              </a:rPr>
              <a:t>character</a:t>
            </a:r>
            <a:endParaRPr sz="2800">
              <a:latin typeface="Times New Roman"/>
              <a:cs typeface="Times New Roman"/>
            </a:endParaRPr>
          </a:p>
          <a:p>
            <a:pPr marL="781050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len(word)</a:t>
            </a:r>
            <a:r>
              <a:rPr sz="2800" spc="-114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latin typeface="UnDotum"/>
                <a:cs typeface="UnDotum"/>
              </a:rPr>
              <a:t> </a:t>
            </a:r>
            <a:r>
              <a:rPr sz="2800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360"/>
              </a:spcBef>
            </a:pPr>
            <a:r>
              <a:rPr sz="4200" baseline="3968" dirty="0">
                <a:latin typeface="Times New Roman"/>
                <a:cs typeface="Times New Roman"/>
              </a:rPr>
              <a:t>– </a:t>
            </a:r>
            <a:r>
              <a:rPr sz="2800" spc="-10" dirty="0">
                <a:latin typeface="Times New Roman"/>
                <a:cs typeface="Times New Roman"/>
              </a:rPr>
              <a:t>immutable: </a:t>
            </a:r>
            <a:r>
              <a:rPr sz="2800" spc="-5" dirty="0">
                <a:latin typeface="Times New Roman"/>
                <a:cs typeface="Times New Roman"/>
              </a:rPr>
              <a:t>cannot assign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subscript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950" y="863600"/>
            <a:ext cx="40976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Numbers:</a:t>
            </a:r>
            <a:r>
              <a:rPr spc="-85" dirty="0"/>
              <a:t> </a:t>
            </a:r>
            <a:r>
              <a:rPr spc="-5" dirty="0"/>
              <a:t>Integers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4115435" cy="181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Integer </a:t>
            </a:r>
            <a:r>
              <a:rPr sz="2800" dirty="0">
                <a:latin typeface="Times New Roman"/>
                <a:cs typeface="Times New Roman"/>
              </a:rPr>
              <a:t>– the </a:t>
            </a:r>
            <a:r>
              <a:rPr sz="2800" spc="-5" dirty="0">
                <a:latin typeface="Times New Roman"/>
                <a:cs typeface="Times New Roman"/>
              </a:rPr>
              <a:t>equivalent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 a 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long</a:t>
            </a:r>
            <a:endParaRPr sz="2800">
              <a:latin typeface="Times New Roman"/>
              <a:cs typeface="Times New Roman"/>
            </a:endParaRPr>
          </a:p>
          <a:p>
            <a:pPr marL="355600" marR="14795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Long Integer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10" dirty="0">
                <a:latin typeface="Times New Roman"/>
                <a:cs typeface="Times New Roman"/>
              </a:rPr>
              <a:t>an  </a:t>
            </a:r>
            <a:r>
              <a:rPr sz="2800" dirty="0">
                <a:latin typeface="Times New Roman"/>
                <a:cs typeface="Times New Roman"/>
              </a:rPr>
              <a:t>unbounded </a:t>
            </a:r>
            <a:r>
              <a:rPr sz="2800" spc="-5" dirty="0">
                <a:latin typeface="Times New Roman"/>
                <a:cs typeface="Times New Roman"/>
              </a:rPr>
              <a:t>integer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2590800"/>
            <a:ext cx="243840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132224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132224</a:t>
            </a:r>
            <a:endParaRPr sz="2400">
              <a:latin typeface="Times New Roman"/>
              <a:cs typeface="Times New Roman"/>
            </a:endParaRPr>
          </a:p>
          <a:p>
            <a:pPr marL="90170" marR="22479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132323 **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  </a:t>
            </a:r>
            <a:r>
              <a:rPr sz="2400" spc="-5" dirty="0">
                <a:latin typeface="Times New Roman"/>
                <a:cs typeface="Times New Roman"/>
              </a:rPr>
              <a:t>17509376329L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0" y="863600"/>
            <a:ext cx="59201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omic Sans MS"/>
                <a:cs typeface="Comic Sans MS"/>
              </a:rPr>
              <a:t>Numbers: Floating</a:t>
            </a:r>
            <a:r>
              <a:rPr spc="-50" dirty="0">
                <a:latin typeface="Comic Sans MS"/>
                <a:cs typeface="Comic Sans MS"/>
              </a:rPr>
              <a:t> </a:t>
            </a:r>
            <a:r>
              <a:rPr spc="-10" dirty="0">
                <a:latin typeface="Comic Sans MS"/>
                <a:cs typeface="Comic Sans MS"/>
              </a:rPr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3604260" cy="276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22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int(x) </a:t>
            </a:r>
            <a:r>
              <a:rPr sz="2800" spc="-5" dirty="0">
                <a:latin typeface="Times New Roman"/>
                <a:cs typeface="Times New Roman"/>
              </a:rPr>
              <a:t>converts </a:t>
            </a:r>
            <a:r>
              <a:rPr sz="2800" dirty="0">
                <a:latin typeface="Times New Roman"/>
                <a:cs typeface="Times New Roman"/>
              </a:rPr>
              <a:t>x 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  integer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float(x) converts </a:t>
            </a:r>
            <a:r>
              <a:rPr sz="2800" dirty="0">
                <a:latin typeface="Times New Roman"/>
                <a:cs typeface="Times New Roman"/>
              </a:rPr>
              <a:t>x 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floating </a:t>
            </a:r>
            <a:r>
              <a:rPr sz="2800" dirty="0">
                <a:latin typeface="Times New Roman"/>
                <a:cs typeface="Times New Roman"/>
              </a:rPr>
              <a:t>point</a:t>
            </a:r>
            <a:endParaRPr sz="2800">
              <a:latin typeface="Times New Roman"/>
              <a:cs typeface="Times New Roman"/>
            </a:endParaRPr>
          </a:p>
          <a:p>
            <a:pPr marL="355600" marR="14351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interpreter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shows  </a:t>
            </a:r>
            <a:r>
              <a:rPr sz="2800" dirty="0">
                <a:latin typeface="Times New Roman"/>
                <a:cs typeface="Times New Roman"/>
              </a:rPr>
              <a:t>a lot 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digits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6550" y="1981200"/>
            <a:ext cx="2847340" cy="3751579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1.23232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1.2323200000000001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1.23232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1.23232</a:t>
            </a:r>
            <a:endParaRPr sz="2400">
              <a:latin typeface="Times New Roman"/>
              <a:cs typeface="Times New Roman"/>
            </a:endParaRPr>
          </a:p>
          <a:p>
            <a:pPr marL="90170" marR="13023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1.3E7  </a:t>
            </a:r>
            <a:r>
              <a:rPr sz="2400" dirty="0">
                <a:latin typeface="Times New Roman"/>
                <a:cs typeface="Times New Roman"/>
              </a:rPr>
              <a:t>13000000.0</a:t>
            </a:r>
            <a:endParaRPr sz="2400">
              <a:latin typeface="Times New Roman"/>
              <a:cs typeface="Times New Roman"/>
            </a:endParaRPr>
          </a:p>
          <a:p>
            <a:pPr marL="90170" marR="125095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int(2.0)  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90170" marR="124333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float(2)  </a:t>
            </a:r>
            <a:r>
              <a:rPr sz="2400" dirty="0">
                <a:latin typeface="Times New Roman"/>
                <a:cs typeface="Times New Roman"/>
              </a:rPr>
              <a:t>2.0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860" y="863600"/>
            <a:ext cx="4267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Numbers:</a:t>
            </a:r>
            <a:r>
              <a:rPr spc="-95" dirty="0"/>
              <a:t> </a:t>
            </a:r>
            <a:r>
              <a:rPr spc="-5" dirty="0"/>
              <a:t>Complex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320"/>
            <a:ext cx="3830954" cy="19088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Built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Python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dirty="0">
                <a:latin typeface="Times New Roman"/>
                <a:cs typeface="Times New Roman"/>
              </a:rPr>
              <a:t>operations </a:t>
            </a:r>
            <a:r>
              <a:rPr sz="2800" spc="-5" dirty="0">
                <a:latin typeface="Times New Roman"/>
                <a:cs typeface="Times New Roman"/>
              </a:rPr>
              <a:t>are  supported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integer and  float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0620" y="2491739"/>
            <a:ext cx="196596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x = 3 +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2j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y 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-1j</a:t>
            </a:r>
            <a:endParaRPr sz="2400">
              <a:latin typeface="Times New Roman"/>
              <a:cs typeface="Times New Roman"/>
            </a:endParaRPr>
          </a:p>
          <a:p>
            <a:pPr marL="89535" marR="64579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x +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 (3+1j)</a:t>
            </a:r>
            <a:endParaRPr sz="2400">
              <a:latin typeface="Times New Roman"/>
              <a:cs typeface="Times New Roman"/>
            </a:endParaRPr>
          </a:p>
          <a:p>
            <a:pPr marL="89535" marR="6654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x *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 (2-3j)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689" y="863600"/>
            <a:ext cx="5210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Numbers </a:t>
            </a:r>
            <a:r>
              <a:rPr spc="-25" dirty="0"/>
              <a:t>are</a:t>
            </a:r>
            <a:r>
              <a:rPr spc="-80" dirty="0"/>
              <a:t> </a:t>
            </a:r>
            <a:r>
              <a:rPr i="1" dirty="0">
                <a:latin typeface="Times New Roman"/>
                <a:cs typeface="Times New Roman"/>
              </a:rPr>
              <a:t>immutable</a:t>
            </a:r>
          </a:p>
        </p:txBody>
      </p:sp>
      <p:sp>
        <p:nvSpPr>
          <p:cNvPr id="3" name="object 3"/>
          <p:cNvSpPr/>
          <p:nvPr/>
        </p:nvSpPr>
        <p:spPr>
          <a:xfrm>
            <a:off x="899160" y="2133600"/>
            <a:ext cx="2593340" cy="2654300"/>
          </a:xfrm>
          <a:custGeom>
            <a:avLst/>
            <a:gdLst/>
            <a:ahLst/>
            <a:cxnLst/>
            <a:rect l="l" t="t" r="r" b="b"/>
            <a:pathLst>
              <a:path w="2593340" h="2654300">
                <a:moveTo>
                  <a:pt x="1296670" y="2654300"/>
                </a:moveTo>
                <a:lnTo>
                  <a:pt x="0" y="2654300"/>
                </a:lnTo>
                <a:lnTo>
                  <a:pt x="0" y="0"/>
                </a:lnTo>
                <a:lnTo>
                  <a:pt x="2593340" y="0"/>
                </a:lnTo>
                <a:lnTo>
                  <a:pt x="2593340" y="2654300"/>
                </a:lnTo>
                <a:lnTo>
                  <a:pt x="1296670" y="26543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160" y="2133600"/>
            <a:ext cx="2593340" cy="7912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x 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4.5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y 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630" y="2899409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&gt;&gt;&gt; y +=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630" y="3265170"/>
            <a:ext cx="7708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  4.5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 7.5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62120" y="2002789"/>
            <a:ext cx="721360" cy="115570"/>
            <a:chOff x="4262120" y="2002789"/>
            <a:chExt cx="721360" cy="115570"/>
          </a:xfrm>
        </p:grpSpPr>
        <p:sp>
          <p:nvSpPr>
            <p:cNvPr id="8" name="object 8"/>
            <p:cNvSpPr/>
            <p:nvPr/>
          </p:nvSpPr>
          <p:spPr>
            <a:xfrm>
              <a:off x="4262120" y="2061209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0" y="0"/>
                  </a:moveTo>
                  <a:lnTo>
                    <a:pt x="61467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9180" y="2002789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69">
                  <a:moveTo>
                    <a:pt x="0" y="0"/>
                  </a:moveTo>
                  <a:lnTo>
                    <a:pt x="0" y="115570"/>
                  </a:lnTo>
                  <a:lnTo>
                    <a:pt x="114300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28109" y="1813559"/>
            <a:ext cx="156845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115" algn="l"/>
              </a:tabLst>
            </a:pPr>
            <a:r>
              <a:rPr sz="2400" dirty="0">
                <a:latin typeface="Times New Roman"/>
                <a:cs typeface="Times New Roman"/>
              </a:rPr>
              <a:t>x	</a:t>
            </a:r>
            <a:r>
              <a:rPr sz="3600" baseline="1157" dirty="0">
                <a:latin typeface="Times New Roman"/>
                <a:cs typeface="Times New Roman"/>
              </a:rPr>
              <a:t>4.5</a:t>
            </a:r>
            <a:endParaRPr sz="3600" baseline="1157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63390" y="2204720"/>
            <a:ext cx="882650" cy="523240"/>
            <a:chOff x="4263390" y="2204720"/>
            <a:chExt cx="882650" cy="523240"/>
          </a:xfrm>
        </p:grpSpPr>
        <p:sp>
          <p:nvSpPr>
            <p:cNvPr id="12" name="object 12"/>
            <p:cNvSpPr/>
            <p:nvPr/>
          </p:nvSpPr>
          <p:spPr>
            <a:xfrm>
              <a:off x="4282440" y="2258060"/>
              <a:ext cx="772160" cy="450850"/>
            </a:xfrm>
            <a:custGeom>
              <a:avLst/>
              <a:gdLst/>
              <a:ahLst/>
              <a:cxnLst/>
              <a:rect l="l" t="t" r="r" b="b"/>
              <a:pathLst>
                <a:path w="772160" h="450850">
                  <a:moveTo>
                    <a:pt x="0" y="450850"/>
                  </a:moveTo>
                  <a:lnTo>
                    <a:pt x="77216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9040" y="2204720"/>
              <a:ext cx="127000" cy="106680"/>
            </a:xfrm>
            <a:custGeom>
              <a:avLst/>
              <a:gdLst/>
              <a:ahLst/>
              <a:cxnLst/>
              <a:rect l="l" t="t" r="r" b="b"/>
              <a:pathLst>
                <a:path w="127000" h="106680">
                  <a:moveTo>
                    <a:pt x="127000" y="0"/>
                  </a:moveTo>
                  <a:lnTo>
                    <a:pt x="0" y="8889"/>
                  </a:lnTo>
                  <a:lnTo>
                    <a:pt x="57150" y="106679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4927" y="2920137"/>
            <a:ext cx="6704330" cy="1157605"/>
            <a:chOff x="604927" y="2920137"/>
            <a:chExt cx="6704330" cy="1157605"/>
          </a:xfrm>
        </p:grpSpPr>
        <p:sp>
          <p:nvSpPr>
            <p:cNvPr id="15" name="object 15"/>
            <p:cNvSpPr/>
            <p:nvPr/>
          </p:nvSpPr>
          <p:spPr>
            <a:xfrm>
              <a:off x="610869" y="2924809"/>
              <a:ext cx="6697980" cy="0"/>
            </a:xfrm>
            <a:custGeom>
              <a:avLst/>
              <a:gdLst/>
              <a:ahLst/>
              <a:cxnLst/>
              <a:rect l="l" t="t" r="r" b="b"/>
              <a:pathLst>
                <a:path w="6697980">
                  <a:moveTo>
                    <a:pt x="0" y="0"/>
                  </a:moveTo>
                  <a:lnTo>
                    <a:pt x="669798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35780" y="3355339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10">
                  <a:moveTo>
                    <a:pt x="0" y="0"/>
                  </a:moveTo>
                  <a:lnTo>
                    <a:pt x="61341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1569" y="3298189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0" y="0"/>
                  </a:moveTo>
                  <a:lnTo>
                    <a:pt x="0" y="115570"/>
                  </a:lnTo>
                  <a:lnTo>
                    <a:pt x="115569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35780" y="3834130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10">
                  <a:moveTo>
                    <a:pt x="0" y="0"/>
                  </a:moveTo>
                  <a:lnTo>
                    <a:pt x="61341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41569" y="3776980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70" h="114300">
                  <a:moveTo>
                    <a:pt x="0" y="0"/>
                  </a:moveTo>
                  <a:lnTo>
                    <a:pt x="0" y="114300"/>
                  </a:lnTo>
                  <a:lnTo>
                    <a:pt x="115569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599" y="3213099"/>
              <a:ext cx="6650990" cy="859790"/>
            </a:xfrm>
            <a:custGeom>
              <a:avLst/>
              <a:gdLst/>
              <a:ahLst/>
              <a:cxnLst/>
              <a:rect l="l" t="t" r="r" b="b"/>
              <a:pathLst>
                <a:path w="6650990" h="859789">
                  <a:moveTo>
                    <a:pt x="3042920" y="859789"/>
                  </a:moveTo>
                  <a:lnTo>
                    <a:pt x="6650990" y="857250"/>
                  </a:lnTo>
                </a:path>
                <a:path w="6650990" h="859789">
                  <a:moveTo>
                    <a:pt x="3042920" y="857250"/>
                  </a:moveTo>
                  <a:lnTo>
                    <a:pt x="3042920" y="857250"/>
                  </a:lnTo>
                </a:path>
                <a:path w="6650990" h="859789">
                  <a:moveTo>
                    <a:pt x="6650990" y="859789"/>
                  </a:moveTo>
                  <a:lnTo>
                    <a:pt x="6650990" y="859789"/>
                  </a:lnTo>
                </a:path>
                <a:path w="6650990" h="859789">
                  <a:moveTo>
                    <a:pt x="1945639" y="135889"/>
                  </a:moveTo>
                  <a:lnTo>
                    <a:pt x="3056890" y="840739"/>
                  </a:lnTo>
                </a:path>
                <a:path w="6650990" h="859789">
                  <a:moveTo>
                    <a:pt x="1945639" y="135889"/>
                  </a:moveTo>
                  <a:lnTo>
                    <a:pt x="1945639" y="135889"/>
                  </a:lnTo>
                </a:path>
                <a:path w="6650990" h="859789">
                  <a:moveTo>
                    <a:pt x="3056890" y="840739"/>
                  </a:moveTo>
                  <a:lnTo>
                    <a:pt x="3056890" y="840739"/>
                  </a:lnTo>
                </a:path>
                <a:path w="6650990" h="859789">
                  <a:moveTo>
                    <a:pt x="0" y="90170"/>
                  </a:moveTo>
                  <a:lnTo>
                    <a:pt x="1977389" y="111760"/>
                  </a:lnTo>
                </a:path>
                <a:path w="6650990" h="859789">
                  <a:moveTo>
                    <a:pt x="5079" y="201929"/>
                  </a:moveTo>
                  <a:lnTo>
                    <a:pt x="5079" y="201929"/>
                  </a:lnTo>
                </a:path>
                <a:path w="6650990" h="859789">
                  <a:moveTo>
                    <a:pt x="1972310" y="0"/>
                  </a:moveTo>
                  <a:lnTo>
                    <a:pt x="197231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01770" y="2997199"/>
            <a:ext cx="177800" cy="98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x  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5163820" y="2990849"/>
            <a:ext cx="406400" cy="98044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dirty="0">
                <a:latin typeface="Times New Roman"/>
                <a:cs typeface="Times New Roman"/>
              </a:rPr>
              <a:t>4.5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400" dirty="0">
                <a:latin typeface="Times New Roman"/>
                <a:cs typeface="Times New Roman"/>
              </a:rPr>
              <a:t>7.5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863600"/>
            <a:ext cx="3195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</a:t>
            </a:r>
            <a:r>
              <a:rPr spc="-80" dirty="0"/>
              <a:t> </a:t>
            </a:r>
            <a:r>
              <a:rPr spc="-5" dirty="0"/>
              <a:t>Literals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230120"/>
            <a:ext cx="3989704" cy="24244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Strings 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immutable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There </a:t>
            </a:r>
            <a:r>
              <a:rPr sz="2800" dirty="0">
                <a:latin typeface="Times New Roman"/>
                <a:cs typeface="Times New Roman"/>
              </a:rPr>
              <a:t>is no </a:t>
            </a:r>
            <a:r>
              <a:rPr sz="2800" spc="-5" dirty="0">
                <a:latin typeface="Times New Roman"/>
                <a:cs typeface="Times New Roman"/>
              </a:rPr>
              <a:t>char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like  in </a:t>
            </a:r>
            <a:r>
              <a:rPr sz="2800" spc="-10" dirty="0">
                <a:latin typeface="Times New Roman"/>
                <a:cs typeface="Times New Roman"/>
              </a:rPr>
              <a:t>C++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Java</a:t>
            </a:r>
            <a:endParaRPr sz="2800">
              <a:latin typeface="Times New Roman"/>
              <a:cs typeface="Times New Roman"/>
            </a:endParaRPr>
          </a:p>
          <a:p>
            <a:pPr marL="355600" marR="623570" indent="-3429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4200" baseline="3968" dirty="0">
                <a:latin typeface="Times New Roman"/>
                <a:cs typeface="Times New Roman"/>
              </a:rPr>
              <a:t>•	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spc="-5" dirty="0">
                <a:latin typeface="Times New Roman"/>
                <a:cs typeface="Times New Roman"/>
              </a:rPr>
              <a:t>is overloaded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  </a:t>
            </a:r>
            <a:r>
              <a:rPr sz="2800" spc="-5" dirty="0">
                <a:latin typeface="Times New Roman"/>
                <a:cs typeface="Times New Roman"/>
              </a:rPr>
              <a:t>concatenation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0" y="2743200"/>
            <a:ext cx="298069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 = x + '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there'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'hello </a:t>
            </a:r>
            <a:r>
              <a:rPr sz="2400" dirty="0">
                <a:latin typeface="Times New Roman"/>
                <a:cs typeface="Times New Roman"/>
              </a:rPr>
              <a:t>there'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080" y="514350"/>
            <a:ext cx="6184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 Literals: Many</a:t>
            </a:r>
            <a:r>
              <a:rPr spc="-75" dirty="0"/>
              <a:t> </a:t>
            </a:r>
            <a:r>
              <a:rPr spc="-5" dirty="0"/>
              <a:t>Kinds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609" y="1330959"/>
            <a:ext cx="74441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use </a:t>
            </a:r>
            <a:r>
              <a:rPr sz="2800" spc="-5" dirty="0">
                <a:latin typeface="Times New Roman"/>
                <a:cs typeface="Times New Roman"/>
              </a:rPr>
              <a:t>single </a:t>
            </a:r>
            <a:r>
              <a:rPr sz="2800" dirty="0">
                <a:latin typeface="Times New Roman"/>
                <a:cs typeface="Times New Roman"/>
              </a:rPr>
              <a:t>or double </a:t>
            </a:r>
            <a:r>
              <a:rPr sz="2800" spc="-5" dirty="0">
                <a:latin typeface="Times New Roman"/>
                <a:cs typeface="Times New Roman"/>
              </a:rPr>
              <a:t>quotes,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three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double  quotes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multi-line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850" y="2420620"/>
            <a:ext cx="7816850" cy="414655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5678805">
              <a:lnSpc>
                <a:spcPct val="100000"/>
              </a:lnSpc>
              <a:spcBef>
                <a:spcPts val="370"/>
              </a:spcBef>
            </a:pPr>
            <a:r>
              <a:rPr sz="2200" spc="-10" dirty="0">
                <a:latin typeface="Times New Roman"/>
                <a:cs typeface="Times New Roman"/>
              </a:rPr>
              <a:t>&gt;&gt;&gt; 'I </a:t>
            </a:r>
            <a:r>
              <a:rPr sz="2200" dirty="0">
                <a:latin typeface="Times New Roman"/>
                <a:cs typeface="Times New Roman"/>
              </a:rPr>
              <a:t>am a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string'  </a:t>
            </a:r>
            <a:r>
              <a:rPr sz="2200" spc="-10" dirty="0">
                <a:latin typeface="Times New Roman"/>
                <a:cs typeface="Times New Roman"/>
              </a:rPr>
              <a:t>'I </a:t>
            </a:r>
            <a:r>
              <a:rPr sz="2200" dirty="0">
                <a:latin typeface="Times New Roman"/>
                <a:cs typeface="Times New Roman"/>
              </a:rPr>
              <a:t>am a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string'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&gt;&gt;&gt; </a:t>
            </a:r>
            <a:r>
              <a:rPr sz="2200" spc="-5" dirty="0">
                <a:latin typeface="Times New Roman"/>
                <a:cs typeface="Times New Roman"/>
              </a:rPr>
              <a:t>"So am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I!"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'So </a:t>
            </a:r>
            <a:r>
              <a:rPr sz="2200" spc="-5" dirty="0">
                <a:latin typeface="Times New Roman"/>
                <a:cs typeface="Times New Roman"/>
              </a:rPr>
              <a:t>am I!'</a:t>
            </a:r>
            <a:endParaRPr sz="2200">
              <a:latin typeface="Times New Roman"/>
              <a:cs typeface="Times New Roman"/>
            </a:endParaRPr>
          </a:p>
          <a:p>
            <a:pPr marL="90170" marR="489712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&gt;&gt;&gt; </a:t>
            </a:r>
            <a:r>
              <a:rPr sz="2200" dirty="0">
                <a:latin typeface="Times New Roman"/>
                <a:cs typeface="Times New Roman"/>
              </a:rPr>
              <a:t>s = </a:t>
            </a:r>
            <a:r>
              <a:rPr sz="2200" spc="-5" dirty="0">
                <a:latin typeface="Times New Roman"/>
                <a:cs typeface="Times New Roman"/>
              </a:rPr>
              <a:t>"""And </a:t>
            </a:r>
            <a:r>
              <a:rPr sz="2200" spc="-10" dirty="0">
                <a:latin typeface="Times New Roman"/>
                <a:cs typeface="Times New Roman"/>
              </a:rPr>
              <a:t>me </a:t>
            </a:r>
            <a:r>
              <a:rPr sz="2200" dirty="0">
                <a:latin typeface="Times New Roman"/>
                <a:cs typeface="Times New Roman"/>
              </a:rPr>
              <a:t>too!  though I </a:t>
            </a:r>
            <a:r>
              <a:rPr sz="2200" spc="-5" dirty="0">
                <a:latin typeface="Times New Roman"/>
                <a:cs typeface="Times New Roman"/>
              </a:rPr>
              <a:t>am </a:t>
            </a:r>
            <a:r>
              <a:rPr sz="2200" spc="-10" dirty="0">
                <a:latin typeface="Times New Roman"/>
                <a:cs typeface="Times New Roman"/>
              </a:rPr>
              <a:t>much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longer  than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others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:)"""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ts val="2630"/>
              </a:lnSpc>
            </a:pPr>
            <a:r>
              <a:rPr sz="2200" spc="-10" dirty="0">
                <a:latin typeface="Times New Roman"/>
                <a:cs typeface="Times New Roman"/>
              </a:rPr>
              <a:t>'And </a:t>
            </a:r>
            <a:r>
              <a:rPr sz="2200" spc="-15" dirty="0">
                <a:latin typeface="Times New Roman"/>
                <a:cs typeface="Times New Roman"/>
              </a:rPr>
              <a:t>me </a:t>
            </a:r>
            <a:r>
              <a:rPr sz="2200" spc="-5" dirty="0">
                <a:latin typeface="Times New Roman"/>
                <a:cs typeface="Times New Roman"/>
              </a:rPr>
              <a:t>too!\nthough </a:t>
            </a:r>
            <a:r>
              <a:rPr sz="2200" dirty="0">
                <a:latin typeface="Times New Roman"/>
                <a:cs typeface="Times New Roman"/>
              </a:rPr>
              <a:t>I </a:t>
            </a:r>
            <a:r>
              <a:rPr sz="2200" spc="-5" dirty="0">
                <a:latin typeface="Times New Roman"/>
                <a:cs typeface="Times New Roman"/>
              </a:rPr>
              <a:t>am </a:t>
            </a:r>
            <a:r>
              <a:rPr sz="2200" spc="-10" dirty="0">
                <a:latin typeface="Times New Roman"/>
                <a:cs typeface="Times New Roman"/>
              </a:rPr>
              <a:t>much </a:t>
            </a:r>
            <a:r>
              <a:rPr sz="2200" spc="-5" dirty="0">
                <a:latin typeface="Times New Roman"/>
                <a:cs typeface="Times New Roman"/>
              </a:rPr>
              <a:t>longer\nthan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others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:)‘</a:t>
            </a:r>
            <a:endParaRPr sz="2200">
              <a:latin typeface="Times New Roman"/>
              <a:cs typeface="Times New Roman"/>
            </a:endParaRPr>
          </a:p>
          <a:p>
            <a:pPr marL="90170" marR="6308725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&gt;&gt;&gt; </a:t>
            </a:r>
            <a:r>
              <a:rPr sz="2200" spc="-5" dirty="0">
                <a:latin typeface="Times New Roman"/>
                <a:cs typeface="Times New Roman"/>
              </a:rPr>
              <a:t>print </a:t>
            </a:r>
            <a:r>
              <a:rPr sz="2200" dirty="0">
                <a:latin typeface="Times New Roman"/>
                <a:cs typeface="Times New Roman"/>
              </a:rPr>
              <a:t>s 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-15" dirty="0">
                <a:latin typeface="Times New Roman"/>
                <a:cs typeface="Times New Roman"/>
              </a:rPr>
              <a:t>me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too!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though I </a:t>
            </a:r>
            <a:r>
              <a:rPr sz="2200" spc="-5" dirty="0">
                <a:latin typeface="Times New Roman"/>
                <a:cs typeface="Times New Roman"/>
              </a:rPr>
              <a:t>am </a:t>
            </a:r>
            <a:r>
              <a:rPr sz="2200" spc="-10" dirty="0">
                <a:latin typeface="Times New Roman"/>
                <a:cs typeface="Times New Roman"/>
              </a:rPr>
              <a:t>much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longer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tabLst>
                <a:tab pos="3615054" algn="l"/>
              </a:tabLst>
            </a:pPr>
            <a:r>
              <a:rPr sz="2400" dirty="0">
                <a:latin typeface="Times New Roman"/>
                <a:cs typeface="Times New Roman"/>
              </a:rPr>
              <a:t>than the others :)‘	</a:t>
            </a:r>
            <a:r>
              <a:rPr sz="2100" spc="-7" baseline="-3968" dirty="0">
                <a:latin typeface="Times New Roman"/>
                <a:cs typeface="Times New Roman"/>
              </a:rPr>
              <a:t>Priyanka</a:t>
            </a:r>
            <a:r>
              <a:rPr sz="2100" spc="-15" baseline="-3968" dirty="0">
                <a:latin typeface="Times New Roman"/>
                <a:cs typeface="Times New Roman"/>
              </a:rPr>
              <a:t> </a:t>
            </a:r>
            <a:r>
              <a:rPr sz="2100" spc="-7" baseline="-3968" dirty="0">
                <a:latin typeface="Times New Roman"/>
                <a:cs typeface="Times New Roman"/>
              </a:rPr>
              <a:t>Pradhan</a:t>
            </a:r>
            <a:endParaRPr sz="2100" baseline="-3968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0768-A146-48C4-831D-FA3E92876A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510" y="863600"/>
            <a:ext cx="5297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Substrings </a:t>
            </a:r>
            <a:r>
              <a:rPr dirty="0"/>
              <a:t>and</a:t>
            </a:r>
            <a:r>
              <a:rPr spc="-100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3150" y="1905000"/>
            <a:ext cx="2239010" cy="41173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s =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'012345'</a:t>
            </a:r>
            <a:endParaRPr sz="2400">
              <a:latin typeface="Times New Roman"/>
              <a:cs typeface="Times New Roman"/>
            </a:endParaRPr>
          </a:p>
          <a:p>
            <a:pPr marL="89535" marR="107505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s[3]  '3'</a:t>
            </a:r>
            <a:endParaRPr sz="2400">
              <a:latin typeface="Times New Roman"/>
              <a:cs typeface="Times New Roman"/>
            </a:endParaRPr>
          </a:p>
          <a:p>
            <a:pPr marL="89535" marR="8375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s[1:4]  '123'</a:t>
            </a:r>
            <a:endParaRPr sz="2400">
              <a:latin typeface="Times New Roman"/>
              <a:cs typeface="Times New Roman"/>
            </a:endParaRPr>
          </a:p>
          <a:p>
            <a:pPr marL="89535" marR="9899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s[2:]  '2345'</a:t>
            </a:r>
            <a:endParaRPr sz="2400">
              <a:latin typeface="Times New Roman"/>
              <a:cs typeface="Times New Roman"/>
            </a:endParaRPr>
          </a:p>
          <a:p>
            <a:pPr marL="89535" marR="9912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s[:4]  '0123'</a:t>
            </a:r>
            <a:endParaRPr sz="2400">
              <a:latin typeface="Times New Roman"/>
              <a:cs typeface="Times New Roman"/>
            </a:endParaRPr>
          </a:p>
          <a:p>
            <a:pPr marL="89535" marR="97345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s[-2]  '4'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8670" y="1758950"/>
            <a:ext cx="3360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Times New Roman"/>
              <a:buChar char="•"/>
              <a:tabLst>
                <a:tab pos="19304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len</a:t>
            </a:r>
            <a:r>
              <a:rPr sz="2400" dirty="0">
                <a:latin typeface="Times New Roman"/>
                <a:cs typeface="Times New Roman"/>
              </a:rPr>
              <a:t>(String) – returns the 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characters in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String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8670" y="3221990"/>
            <a:ext cx="3355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Times New Roman"/>
              <a:buChar char="•"/>
              <a:tabLst>
                <a:tab pos="193040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str</a:t>
            </a:r>
            <a:r>
              <a:rPr sz="2400" dirty="0">
                <a:latin typeface="Times New Roman"/>
                <a:cs typeface="Times New Roman"/>
              </a:rPr>
              <a:t>(Object) – returns a  </a:t>
            </a:r>
            <a:r>
              <a:rPr sz="2400" spc="-5" dirty="0">
                <a:latin typeface="Times New Roman"/>
                <a:cs typeface="Times New Roman"/>
              </a:rPr>
              <a:t>String </a:t>
            </a:r>
            <a:r>
              <a:rPr sz="2400" dirty="0">
                <a:latin typeface="Times New Roman"/>
                <a:cs typeface="Times New Roman"/>
              </a:rPr>
              <a:t>representation 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Object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7400" y="4343400"/>
            <a:ext cx="181737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 marR="39814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len(x)  6</a:t>
            </a:r>
            <a:endParaRPr sz="2400">
              <a:latin typeface="Times New Roman"/>
              <a:cs typeface="Times New Roman"/>
            </a:endParaRPr>
          </a:p>
          <a:p>
            <a:pPr marL="88900" marR="8509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str(10.3)  </a:t>
            </a:r>
            <a:r>
              <a:rPr sz="2400" spc="-5" dirty="0">
                <a:latin typeface="Times New Roman"/>
                <a:cs typeface="Times New Roman"/>
              </a:rPr>
              <a:t>'10.3'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230" y="863600"/>
            <a:ext cx="5967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 </a:t>
            </a:r>
            <a:r>
              <a:rPr spc="-5" dirty="0"/>
              <a:t>Major </a:t>
            </a:r>
            <a:r>
              <a:rPr spc="-50" dirty="0"/>
              <a:t>Versions </a:t>
            </a:r>
            <a:r>
              <a:rPr dirty="0"/>
              <a:t>of</a:t>
            </a:r>
            <a:r>
              <a:rPr spc="-175" dirty="0"/>
              <a:t> </a:t>
            </a:r>
            <a:r>
              <a:rPr spc="-5" dirty="0"/>
              <a:t>Python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7477759" cy="40462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“Python” or “CPython” </a:t>
            </a:r>
            <a:r>
              <a:rPr sz="3200" spc="-5" dirty="0">
                <a:latin typeface="Times New Roman"/>
                <a:cs typeface="Times New Roman"/>
              </a:rPr>
              <a:t>is written in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C/C++</a:t>
            </a:r>
            <a:endParaRPr sz="3200">
              <a:latin typeface="Times New Roman"/>
              <a:cs typeface="Times New Roman"/>
            </a:endParaRPr>
          </a:p>
          <a:p>
            <a:pPr marL="547370" lvl="1" indent="-229870">
              <a:lnSpc>
                <a:spcPct val="100000"/>
              </a:lnSpc>
              <a:spcBef>
                <a:spcPts val="800"/>
              </a:spcBef>
              <a:buChar char="-"/>
              <a:tabLst>
                <a:tab pos="548005" algn="l"/>
              </a:tabLst>
            </a:pPr>
            <a:r>
              <a:rPr sz="3200" spc="-55" dirty="0">
                <a:latin typeface="Times New Roman"/>
                <a:cs typeface="Times New Roman"/>
              </a:rPr>
              <a:t>Version </a:t>
            </a:r>
            <a:r>
              <a:rPr sz="3200" dirty="0">
                <a:latin typeface="Times New Roman"/>
                <a:cs typeface="Times New Roman"/>
              </a:rPr>
              <a:t>2.7 </a:t>
            </a:r>
            <a:r>
              <a:rPr sz="3200" spc="-5" dirty="0">
                <a:latin typeface="Times New Roman"/>
                <a:cs typeface="Times New Roman"/>
              </a:rPr>
              <a:t>came </a:t>
            </a:r>
            <a:r>
              <a:rPr sz="3200" dirty="0">
                <a:latin typeface="Times New Roman"/>
                <a:cs typeface="Times New Roman"/>
              </a:rPr>
              <a:t>out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mid-2010</a:t>
            </a:r>
            <a:endParaRPr sz="3200">
              <a:latin typeface="Times New Roman"/>
              <a:cs typeface="Times New Roman"/>
            </a:endParaRPr>
          </a:p>
          <a:p>
            <a:pPr marL="547370" lvl="1" indent="-229870">
              <a:lnSpc>
                <a:spcPct val="100000"/>
              </a:lnSpc>
              <a:spcBef>
                <a:spcPts val="790"/>
              </a:spcBef>
              <a:buChar char="-"/>
              <a:tabLst>
                <a:tab pos="548005" algn="l"/>
              </a:tabLst>
            </a:pPr>
            <a:r>
              <a:rPr sz="3200" spc="-55" dirty="0">
                <a:latin typeface="Times New Roman"/>
                <a:cs typeface="Times New Roman"/>
              </a:rPr>
              <a:t>Version </a:t>
            </a:r>
            <a:r>
              <a:rPr sz="3200" dirty="0">
                <a:latin typeface="Times New Roman"/>
                <a:cs typeface="Times New Roman"/>
              </a:rPr>
              <a:t>3.1.2 </a:t>
            </a:r>
            <a:r>
              <a:rPr sz="3200" spc="-5" dirty="0">
                <a:latin typeface="Times New Roman"/>
                <a:cs typeface="Times New Roman"/>
              </a:rPr>
              <a:t>came </a:t>
            </a:r>
            <a:r>
              <a:rPr sz="3200" spc="5" dirty="0">
                <a:latin typeface="Times New Roman"/>
                <a:cs typeface="Times New Roman"/>
              </a:rPr>
              <a:t>out </a:t>
            </a:r>
            <a:r>
              <a:rPr sz="3200" spc="-5" dirty="0">
                <a:latin typeface="Times New Roman"/>
                <a:cs typeface="Times New Roman"/>
              </a:rPr>
              <a:t>in early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2010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Char char="-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“Jython” </a:t>
            </a:r>
            <a:r>
              <a:rPr sz="3200" spc="-5" dirty="0">
                <a:latin typeface="Times New Roman"/>
                <a:cs typeface="Times New Roman"/>
              </a:rPr>
              <a:t>is written in </a:t>
            </a:r>
            <a:r>
              <a:rPr sz="3200" dirty="0">
                <a:latin typeface="Times New Roman"/>
                <a:cs typeface="Times New Roman"/>
              </a:rPr>
              <a:t>Java </a:t>
            </a:r>
            <a:r>
              <a:rPr sz="3200" spc="-5" dirty="0">
                <a:latin typeface="Times New Roman"/>
                <a:cs typeface="Times New Roman"/>
              </a:rPr>
              <a:t>for the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JVM</a:t>
            </a:r>
            <a:endParaRPr sz="3200">
              <a:latin typeface="Times New Roman"/>
              <a:cs typeface="Times New Roman"/>
            </a:endParaRPr>
          </a:p>
          <a:p>
            <a:pPr marL="355600" marR="33210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“IronPython” </a:t>
            </a:r>
            <a:r>
              <a:rPr sz="3200" spc="-5" dirty="0">
                <a:latin typeface="Times New Roman"/>
                <a:cs typeface="Times New Roman"/>
              </a:rPr>
              <a:t>is written in </a:t>
            </a:r>
            <a:r>
              <a:rPr sz="3200" dirty="0">
                <a:latin typeface="Times New Roman"/>
                <a:cs typeface="Times New Roman"/>
              </a:rPr>
              <a:t>C# </a:t>
            </a:r>
            <a:r>
              <a:rPr sz="3200" spc="-5" dirty="0">
                <a:latin typeface="Times New Roman"/>
                <a:cs typeface="Times New Roman"/>
              </a:rPr>
              <a:t>for the </a:t>
            </a:r>
            <a:r>
              <a:rPr sz="3200" dirty="0">
                <a:latin typeface="Times New Roman"/>
                <a:cs typeface="Times New Roman"/>
              </a:rPr>
              <a:t>.Net  </a:t>
            </a:r>
            <a:r>
              <a:rPr sz="3200" spc="-5" dirty="0"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829" y="863600"/>
            <a:ext cx="39865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</a:t>
            </a:r>
            <a:r>
              <a:rPr spc="-70" dirty="0"/>
              <a:t> </a:t>
            </a:r>
            <a:r>
              <a:rPr spc="-5" dirty="0"/>
              <a:t>Formatting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/>
              <a:t>Similar </a:t>
            </a:r>
            <a:r>
              <a:rPr sz="2800" dirty="0"/>
              <a:t>to </a:t>
            </a:r>
            <a:r>
              <a:rPr sz="2800" spc="-55" dirty="0"/>
              <a:t>C’s</a:t>
            </a:r>
            <a:r>
              <a:rPr sz="2800" spc="5" dirty="0"/>
              <a:t> </a:t>
            </a:r>
            <a:r>
              <a:rPr sz="2800" dirty="0"/>
              <a:t>printf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/>
              <a:t>&lt;formatted string&gt; </a:t>
            </a:r>
            <a:r>
              <a:rPr sz="2800" dirty="0"/>
              <a:t>% </a:t>
            </a:r>
            <a:r>
              <a:rPr sz="2800" spc="-10" dirty="0"/>
              <a:t>&lt;elements </a:t>
            </a:r>
            <a:r>
              <a:rPr sz="2800" dirty="0"/>
              <a:t>to</a:t>
            </a:r>
            <a:r>
              <a:rPr sz="2800" spc="-25" dirty="0"/>
              <a:t> </a:t>
            </a:r>
            <a:r>
              <a:rPr sz="2800" dirty="0"/>
              <a:t>insert&gt;</a:t>
            </a:r>
            <a:endParaRPr sz="2800"/>
          </a:p>
          <a:p>
            <a:pPr marL="355600" marR="5080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/>
              <a:t>Can </a:t>
            </a:r>
            <a:r>
              <a:rPr sz="2800" spc="-5" dirty="0"/>
              <a:t>usually </a:t>
            </a:r>
            <a:r>
              <a:rPr sz="2800" dirty="0"/>
              <a:t>just use </a:t>
            </a:r>
            <a:r>
              <a:rPr sz="2800" spc="-5" dirty="0"/>
              <a:t>%s for </a:t>
            </a:r>
            <a:r>
              <a:rPr sz="2800" dirty="0"/>
              <a:t>everything, it </a:t>
            </a:r>
            <a:r>
              <a:rPr sz="2800" spc="-5" dirty="0"/>
              <a:t>will  convert </a:t>
            </a:r>
            <a:r>
              <a:rPr sz="2800" dirty="0"/>
              <a:t>the </a:t>
            </a:r>
            <a:r>
              <a:rPr sz="2800" spc="-5" dirty="0"/>
              <a:t>object </a:t>
            </a:r>
            <a:r>
              <a:rPr sz="2800" dirty="0"/>
              <a:t>to its String</a:t>
            </a:r>
            <a:r>
              <a:rPr sz="2800" spc="-50" dirty="0"/>
              <a:t> </a:t>
            </a:r>
            <a:r>
              <a:rPr sz="2800" spc="-5" dirty="0"/>
              <a:t>representation.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575560" y="3644900"/>
            <a:ext cx="401447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685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"One, </a:t>
            </a:r>
            <a:r>
              <a:rPr sz="2400" dirty="0">
                <a:latin typeface="Times New Roman"/>
                <a:cs typeface="Times New Roman"/>
              </a:rPr>
              <a:t>%d, three" %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  </a:t>
            </a:r>
            <a:r>
              <a:rPr sz="2400" spc="-5" dirty="0">
                <a:latin typeface="Times New Roman"/>
                <a:cs typeface="Times New Roman"/>
              </a:rPr>
              <a:t>'One, </a:t>
            </a:r>
            <a:r>
              <a:rPr sz="2400" dirty="0">
                <a:latin typeface="Times New Roman"/>
                <a:cs typeface="Times New Roman"/>
              </a:rPr>
              <a:t>2,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three'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"%d, </a:t>
            </a:r>
            <a:r>
              <a:rPr sz="2400" spc="-5" dirty="0">
                <a:latin typeface="Times New Roman"/>
                <a:cs typeface="Times New Roman"/>
              </a:rPr>
              <a:t>two, </a:t>
            </a:r>
            <a:r>
              <a:rPr sz="2400" dirty="0">
                <a:latin typeface="Times New Roman"/>
                <a:cs typeface="Times New Roman"/>
              </a:rPr>
              <a:t>%s" %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(1,3)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'1, two,</a:t>
            </a:r>
            <a:r>
              <a:rPr sz="2400" dirty="0">
                <a:latin typeface="Times New Roman"/>
                <a:cs typeface="Times New Roman"/>
              </a:rPr>
              <a:t> 3'</a:t>
            </a:r>
            <a:endParaRPr sz="2400">
              <a:latin typeface="Times New Roman"/>
              <a:cs typeface="Times New Roman"/>
            </a:endParaRPr>
          </a:p>
          <a:p>
            <a:pPr marL="89535" marR="8636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"%s </a:t>
            </a:r>
            <a:r>
              <a:rPr sz="2400" spc="-5" dirty="0">
                <a:latin typeface="Times New Roman"/>
                <a:cs typeface="Times New Roman"/>
              </a:rPr>
              <a:t>two %s" </a:t>
            </a:r>
            <a:r>
              <a:rPr sz="2400" dirty="0">
                <a:latin typeface="Times New Roman"/>
                <a:cs typeface="Times New Roman"/>
              </a:rPr>
              <a:t>% </a:t>
            </a:r>
            <a:r>
              <a:rPr sz="2400" spc="-5" dirty="0">
                <a:latin typeface="Times New Roman"/>
                <a:cs typeface="Times New Roman"/>
              </a:rPr>
              <a:t>(1, 'three')  </a:t>
            </a:r>
            <a:r>
              <a:rPr sz="2400" spc="-10" dirty="0">
                <a:latin typeface="Times New Roman"/>
                <a:cs typeface="Times New Roman"/>
              </a:rPr>
              <a:t>'1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dirty="0">
                <a:latin typeface="Times New Roman"/>
                <a:cs typeface="Times New Roman"/>
              </a:rPr>
              <a:t> three'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863600"/>
            <a:ext cx="2435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</a:t>
            </a:r>
            <a:r>
              <a:rPr spc="-90" dirty="0"/>
              <a:t> </a:t>
            </a:r>
            <a:r>
              <a:rPr spc="-5" dirty="0"/>
              <a:t>nothing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3263900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pass does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nothing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syntactic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filler</a:t>
            </a:r>
            <a:endParaRPr sz="3200">
              <a:latin typeface="Times New Roman"/>
              <a:cs typeface="Times New Roman"/>
            </a:endParaRPr>
          </a:p>
          <a:p>
            <a:pPr marL="926465" marR="949325" indent="-571500">
              <a:lnSpc>
                <a:spcPts val="4640"/>
              </a:lnSpc>
              <a:spcBef>
                <a:spcPts val="275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while</a:t>
            </a:r>
            <a:r>
              <a:rPr sz="3200" spc="-10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1:  pass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240" y="863600"/>
            <a:ext cx="2252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e</a:t>
            </a:r>
            <a:r>
              <a:rPr spc="-10" dirty="0"/>
              <a:t>r</a:t>
            </a:r>
            <a:r>
              <a:rPr spc="5" dirty="0"/>
              <a:t>a</a:t>
            </a:r>
            <a:r>
              <a:rPr spc="-5" dirty="0"/>
              <a:t>t</a:t>
            </a:r>
            <a:r>
              <a:rPr spc="5" dirty="0"/>
              <a:t>o</a:t>
            </a:r>
            <a:r>
              <a:rPr spc="-10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2126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Arit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769" y="2565400"/>
            <a:ext cx="6049009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0" y="863600"/>
            <a:ext cx="4467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</a:t>
            </a:r>
            <a:r>
              <a:rPr spc="-65" dirty="0"/>
              <a:t> </a:t>
            </a:r>
            <a:r>
              <a:rPr spc="-5" dirty="0"/>
              <a:t>Manipulation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158239" y="1981200"/>
            <a:ext cx="68262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450850"/>
            <a:ext cx="4442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Logical</a:t>
            </a:r>
            <a:r>
              <a:rPr spc="-80" dirty="0"/>
              <a:t> </a:t>
            </a:r>
            <a:r>
              <a:rPr spc="-5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1059180" y="1052830"/>
            <a:ext cx="7277100" cy="475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620" y="863600"/>
            <a:ext cx="4552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Identity</a:t>
            </a:r>
            <a:r>
              <a:rPr spc="-55" dirty="0"/>
              <a:t> </a:t>
            </a:r>
            <a:r>
              <a:rPr spc="-5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2260600" y="1981200"/>
            <a:ext cx="4622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770" y="863600"/>
            <a:ext cx="5200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Arithmetic</a:t>
            </a:r>
            <a:r>
              <a:rPr spc="-50" dirty="0"/>
              <a:t> </a:t>
            </a:r>
            <a:r>
              <a:rPr spc="-5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1842770" y="2095500"/>
            <a:ext cx="545718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79" y="863600"/>
            <a:ext cx="3847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</a:t>
            </a:r>
            <a:r>
              <a:rPr spc="-60" dirty="0"/>
              <a:t> </a:t>
            </a:r>
            <a:r>
              <a:rPr spc="-5" dirty="0"/>
              <a:t>Declaration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3239770"/>
            <a:ext cx="7772400" cy="1596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860" y="863600"/>
            <a:ext cx="3505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</a:t>
            </a:r>
            <a:r>
              <a:rPr spc="-310" dirty="0"/>
              <a:t> </a:t>
            </a:r>
            <a:r>
              <a:rPr spc="-5" dirty="0"/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66954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Attributes </a:t>
            </a:r>
            <a:r>
              <a:rPr sz="3200" dirty="0">
                <a:latin typeface="Times New Roman"/>
                <a:cs typeface="Times New Roman"/>
              </a:rPr>
              <a:t>assigned at </a:t>
            </a:r>
            <a:r>
              <a:rPr sz="3200" spc="-5" dirty="0">
                <a:latin typeface="Times New Roman"/>
                <a:cs typeface="Times New Roman"/>
              </a:rPr>
              <a:t>class declaration  </a:t>
            </a:r>
            <a:r>
              <a:rPr sz="3200" dirty="0">
                <a:latin typeface="Times New Roman"/>
                <a:cs typeface="Times New Roman"/>
              </a:rPr>
              <a:t>should always be</a:t>
            </a:r>
            <a:r>
              <a:rPr sz="3200" spc="-5" dirty="0">
                <a:latin typeface="Times New Roman"/>
                <a:cs typeface="Times New Roman"/>
              </a:rPr>
              <a:t> immutable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739" y="3284220"/>
            <a:ext cx="6363970" cy="159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863600"/>
            <a:ext cx="3197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</a:t>
            </a:r>
            <a:r>
              <a:rPr spc="-75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141220"/>
            <a:ext cx="7772400" cy="379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639" y="1912620"/>
            <a:ext cx="6810375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Created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1989 by Guido </a:t>
            </a:r>
            <a:r>
              <a:rPr sz="3200" spc="-120" dirty="0">
                <a:latin typeface="Times New Roman"/>
                <a:cs typeface="Times New Roman"/>
              </a:rPr>
              <a:t>Van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Rossum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Python 1.0 released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1994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Python 2.0 released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2000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Python 3.0 released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2008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Python 2.7 </a:t>
            </a:r>
            <a:r>
              <a:rPr sz="3200" spc="-5" dirty="0">
                <a:latin typeface="Times New Roman"/>
                <a:cs typeface="Times New Roman"/>
              </a:rPr>
              <a:t>is the recommended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version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3.0 adoption </a:t>
            </a:r>
            <a:r>
              <a:rPr sz="3200" spc="-5" dirty="0">
                <a:latin typeface="Times New Roman"/>
                <a:cs typeface="Times New Roman"/>
              </a:rPr>
              <a:t>will </a:t>
            </a:r>
            <a:r>
              <a:rPr sz="3200" dirty="0">
                <a:latin typeface="Times New Roman"/>
                <a:cs typeface="Times New Roman"/>
              </a:rPr>
              <a:t>take a </a:t>
            </a:r>
            <a:r>
              <a:rPr sz="3200" spc="-5" dirty="0">
                <a:latin typeface="Times New Roman"/>
                <a:cs typeface="Times New Roman"/>
              </a:rPr>
              <a:t>few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years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830" y="558800"/>
            <a:ext cx="6776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2715" marR="5080" indent="-26606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 Instantiation </a:t>
            </a:r>
            <a:r>
              <a:rPr dirty="0"/>
              <a:t>&amp;</a:t>
            </a:r>
            <a:r>
              <a:rPr spc="-290" dirty="0"/>
              <a:t> </a:t>
            </a:r>
            <a:r>
              <a:rPr spc="-5" dirty="0"/>
              <a:t>Attribute  Access</a:t>
            </a:r>
          </a:p>
        </p:txBody>
      </p:sp>
      <p:sp>
        <p:nvSpPr>
          <p:cNvPr id="3" name="object 3"/>
          <p:cNvSpPr/>
          <p:nvPr/>
        </p:nvSpPr>
        <p:spPr>
          <a:xfrm>
            <a:off x="1685289" y="2580639"/>
            <a:ext cx="5772150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863600"/>
            <a:ext cx="3816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</a:t>
            </a:r>
            <a:r>
              <a:rPr spc="-85" dirty="0"/>
              <a:t> </a:t>
            </a:r>
            <a:r>
              <a:rPr spc="-5" dirty="0"/>
              <a:t>Inheritance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8130" y="1988820"/>
            <a:ext cx="5852160" cy="4189729"/>
            <a:chOff x="1548130" y="1988820"/>
            <a:chExt cx="5852160" cy="4189729"/>
          </a:xfrm>
        </p:grpSpPr>
        <p:sp>
          <p:nvSpPr>
            <p:cNvPr id="4" name="object 4"/>
            <p:cNvSpPr/>
            <p:nvPr/>
          </p:nvSpPr>
          <p:spPr>
            <a:xfrm>
              <a:off x="1548130" y="1988820"/>
              <a:ext cx="5852160" cy="1656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8130" y="3529330"/>
              <a:ext cx="5852160" cy="2649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8079" y="833120"/>
            <a:ext cx="1765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Times New Roman"/>
                <a:cs typeface="Times New Roman"/>
              </a:rPr>
              <a:t>I</a:t>
            </a:r>
            <a:r>
              <a:rPr sz="4400" b="0" spc="5" dirty="0">
                <a:latin typeface="Times New Roman"/>
                <a:cs typeface="Times New Roman"/>
              </a:rPr>
              <a:t>m</a:t>
            </a:r>
            <a:r>
              <a:rPr sz="4400" b="0" dirty="0">
                <a:latin typeface="Times New Roman"/>
                <a:cs typeface="Times New Roman"/>
              </a:rPr>
              <a:t>ports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988820"/>
            <a:ext cx="7777480" cy="3897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863600"/>
            <a:ext cx="3432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Error</a:t>
            </a:r>
            <a:r>
              <a:rPr spc="-155" dirty="0"/>
              <a:t> </a:t>
            </a:r>
            <a:r>
              <a:rPr spc="-5" dirty="0"/>
              <a:t>Handling</a:t>
            </a:r>
          </a:p>
        </p:txBody>
      </p:sp>
      <p:sp>
        <p:nvSpPr>
          <p:cNvPr id="3" name="object 3"/>
          <p:cNvSpPr/>
          <p:nvPr/>
        </p:nvSpPr>
        <p:spPr>
          <a:xfrm>
            <a:off x="1315719" y="1981200"/>
            <a:ext cx="651129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4790" y="588009"/>
            <a:ext cx="1069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</a:t>
            </a:r>
            <a:r>
              <a:rPr spc="-5" dirty="0"/>
              <a:t>is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1572259"/>
            <a:ext cx="4084954" cy="38811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Ordered collection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marL="355600" marR="36131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Data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different 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Lists 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mutable</a:t>
            </a:r>
            <a:endParaRPr sz="2800">
              <a:latin typeface="Times New Roman"/>
              <a:cs typeface="Times New Roman"/>
            </a:endParaRPr>
          </a:p>
          <a:p>
            <a:pPr marL="355600" marR="11620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Issues with shared  </a:t>
            </a:r>
            <a:r>
              <a:rPr sz="2800" spc="-10" dirty="0">
                <a:latin typeface="Times New Roman"/>
                <a:cs typeface="Times New Roman"/>
              </a:rPr>
              <a:t>references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mutability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subset operations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  Strings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7170" y="2349500"/>
            <a:ext cx="3469640" cy="30200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x = </a:t>
            </a:r>
            <a:r>
              <a:rPr sz="2400" spc="-5" dirty="0">
                <a:latin typeface="Times New Roman"/>
                <a:cs typeface="Times New Roman"/>
              </a:rPr>
              <a:t>[1,'hello', </a:t>
            </a:r>
            <a:r>
              <a:rPr sz="2400" dirty="0">
                <a:latin typeface="Times New Roman"/>
                <a:cs typeface="Times New Roman"/>
              </a:rPr>
              <a:t>(3 +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2j)]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[1, 'hello',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(3+2j)]</a:t>
            </a:r>
            <a:endParaRPr sz="2400">
              <a:latin typeface="Times New Roman"/>
              <a:cs typeface="Times New Roman"/>
            </a:endParaRPr>
          </a:p>
          <a:p>
            <a:pPr marL="89535" marR="22726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x[2]  </a:t>
            </a:r>
            <a:r>
              <a:rPr sz="2400" dirty="0">
                <a:latin typeface="Times New Roman"/>
                <a:cs typeface="Times New Roman"/>
              </a:rPr>
              <a:t>(3+2j)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x[0:2]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[1,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120" y="863600"/>
            <a:ext cx="871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</a:t>
            </a:r>
            <a:r>
              <a:rPr spc="-10" dirty="0"/>
              <a:t>s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25319"/>
            <a:ext cx="6304915" cy="41478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heterogeneous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500"/>
              </a:spcBef>
            </a:pPr>
            <a:r>
              <a:rPr sz="3000" baseline="6944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000" dirty="0">
                <a:solidFill>
                  <a:srgbClr val="B1B1B1"/>
                </a:solidFill>
                <a:latin typeface="Courier New"/>
                <a:cs typeface="Courier New"/>
              </a:rPr>
              <a:t>a = </a:t>
            </a: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['spam', 'eggs', 100, 1234,</a:t>
            </a:r>
            <a:r>
              <a:rPr sz="2000" spc="-25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2*2]</a:t>
            </a:r>
            <a:endParaRPr sz="20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Lists 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indexed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sliced: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59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</a:t>
            </a:r>
            <a:r>
              <a:rPr sz="3600" spc="-960" baseline="6944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a[0]</a:t>
            </a:r>
            <a:r>
              <a:rPr sz="2400" spc="-844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UnDotum"/>
                <a:cs typeface="UnDotum"/>
              </a:rPr>
              <a:t></a:t>
            </a:r>
            <a:r>
              <a:rPr sz="2400" spc="-125" dirty="0">
                <a:latin typeface="UnDotum"/>
                <a:cs typeface="UnDotum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spam</a:t>
            </a:r>
            <a:endParaRPr sz="2400">
              <a:latin typeface="Times New Roman"/>
              <a:cs typeface="Times New Roman"/>
            </a:endParaRPr>
          </a:p>
          <a:p>
            <a:pPr marR="2376170" algn="r">
              <a:lnSpc>
                <a:spcPct val="100000"/>
              </a:lnSpc>
              <a:spcBef>
                <a:spcPts val="60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</a:t>
            </a:r>
            <a:r>
              <a:rPr sz="3600" spc="-989" baseline="6944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a[:2]</a:t>
            </a:r>
            <a:r>
              <a:rPr sz="2400" spc="-86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UnDotum"/>
                <a:cs typeface="UnDotum"/>
              </a:rPr>
              <a:t></a:t>
            </a:r>
            <a:r>
              <a:rPr sz="2400" spc="-140" dirty="0">
                <a:latin typeface="UnDotum"/>
                <a:cs typeface="UnDotum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['spam',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'eggs']</a:t>
            </a:r>
            <a:endParaRPr sz="2400">
              <a:latin typeface="Times New Roman"/>
              <a:cs typeface="Times New Roman"/>
            </a:endParaRPr>
          </a:p>
          <a:p>
            <a:pPr marL="342265" marR="2380615" indent="-342265" algn="r">
              <a:lnSpc>
                <a:spcPct val="100000"/>
              </a:lnSpc>
              <a:spcBef>
                <a:spcPts val="700"/>
              </a:spcBef>
              <a:buChar char="•"/>
              <a:tabLst>
                <a:tab pos="3422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Lists can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manipulated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60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a[2]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=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a[2]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+</a:t>
            </a:r>
            <a:r>
              <a:rPr sz="2400" spc="-67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23</a:t>
            </a:r>
            <a:endParaRPr sz="2400">
              <a:latin typeface="Courier New"/>
              <a:cs typeface="Courier New"/>
            </a:endParaRPr>
          </a:p>
          <a:p>
            <a:pPr marL="495300">
              <a:lnSpc>
                <a:spcPct val="100000"/>
              </a:lnSpc>
              <a:spcBef>
                <a:spcPts val="59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a[0:2]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=</a:t>
            </a:r>
            <a:r>
              <a:rPr sz="2400" spc="-65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[1,12]</a:t>
            </a:r>
            <a:endParaRPr sz="2400">
              <a:latin typeface="Courier New"/>
              <a:cs typeface="Courier New"/>
            </a:endParaRPr>
          </a:p>
          <a:p>
            <a:pPr marL="495300">
              <a:lnSpc>
                <a:spcPct val="100000"/>
              </a:lnSpc>
              <a:spcBef>
                <a:spcPts val="60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a[0:0] </a:t>
            </a:r>
            <a:r>
              <a:rPr sz="2400" dirty="0">
                <a:solidFill>
                  <a:srgbClr val="B1B1B1"/>
                </a:solidFill>
                <a:latin typeface="Courier New"/>
                <a:cs typeface="Courier New"/>
              </a:rPr>
              <a:t>=</a:t>
            </a:r>
            <a:r>
              <a:rPr sz="2400" spc="-65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[]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39" y="6123940"/>
            <a:ext cx="2068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6944" dirty="0">
                <a:solidFill>
                  <a:srgbClr val="B1B1B1"/>
                </a:solidFill>
                <a:latin typeface="Courier New"/>
                <a:cs typeface="Courier New"/>
              </a:rPr>
              <a:t>–</a:t>
            </a:r>
            <a:r>
              <a:rPr sz="3600" spc="-1005" baseline="6944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B1B1B1"/>
                </a:solidFill>
                <a:latin typeface="Courier New"/>
                <a:cs typeface="Courier New"/>
              </a:rPr>
              <a:t>len(a)</a:t>
            </a:r>
            <a:r>
              <a:rPr sz="2400" spc="-869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UnDotum"/>
                <a:cs typeface="UnDotum"/>
              </a:rPr>
              <a:t></a:t>
            </a:r>
            <a:r>
              <a:rPr sz="2400" spc="-145" dirty="0">
                <a:latin typeface="UnDotum"/>
                <a:cs typeface="UnDotum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840" y="6282690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5E9AE-C73C-4C6F-8E1A-7759069D63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679" y="863600"/>
            <a:ext cx="2831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</a:t>
            </a:r>
            <a:r>
              <a:rPr spc="-80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25320"/>
            <a:ext cx="6633209" cy="44424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append(</a:t>
            </a:r>
            <a:r>
              <a:rPr sz="2800" i="1" spc="-5" dirty="0">
                <a:solidFill>
                  <a:srgbClr val="3333CC"/>
                </a:solidFill>
                <a:latin typeface="Courier New"/>
                <a:cs typeface="Courier New"/>
              </a:rPr>
              <a:t>x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)</a:t>
            </a:r>
            <a:endParaRPr sz="28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extend(</a:t>
            </a:r>
            <a:r>
              <a:rPr sz="2800" i="1" spc="-5" dirty="0">
                <a:solidFill>
                  <a:srgbClr val="3333CC"/>
                </a:solidFill>
                <a:latin typeface="Courier New"/>
                <a:cs typeface="Courier New"/>
              </a:rPr>
              <a:t>L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)</a:t>
            </a:r>
            <a:endParaRPr sz="28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780415" algn="l"/>
                <a:tab pos="781050" algn="l"/>
              </a:tabLst>
            </a:pPr>
            <a:r>
              <a:rPr sz="2400" spc="-5" dirty="0">
                <a:latin typeface="Times New Roman"/>
                <a:cs typeface="Times New Roman"/>
              </a:rPr>
              <a:t>append all items </a:t>
            </a:r>
            <a:r>
              <a:rPr sz="2400" dirty="0">
                <a:latin typeface="Times New Roman"/>
                <a:cs typeface="Times New Roman"/>
              </a:rPr>
              <a:t>in list (like </a:t>
            </a:r>
            <a:r>
              <a:rPr sz="2400" spc="-60" dirty="0">
                <a:latin typeface="Times New Roman"/>
                <a:cs typeface="Times New Roman"/>
              </a:rPr>
              <a:t>Tcl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lappend)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insert(</a:t>
            </a:r>
            <a:r>
              <a:rPr sz="2800" i="1" spc="-5" dirty="0">
                <a:solidFill>
                  <a:srgbClr val="3333CC"/>
                </a:solidFill>
                <a:latin typeface="Courier New"/>
                <a:cs typeface="Courier New"/>
              </a:rPr>
              <a:t>i,x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)</a:t>
            </a:r>
            <a:endParaRPr sz="28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remove(</a:t>
            </a:r>
            <a:r>
              <a:rPr sz="2800" i="1" spc="-5" dirty="0">
                <a:solidFill>
                  <a:srgbClr val="3333CC"/>
                </a:solidFill>
                <a:latin typeface="Courier New"/>
                <a:cs typeface="Courier New"/>
              </a:rPr>
              <a:t>x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)</a:t>
            </a:r>
            <a:endParaRPr sz="2800">
              <a:latin typeface="Courier New"/>
              <a:cs typeface="Courier New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pop([i]),</a:t>
            </a:r>
            <a:r>
              <a:rPr sz="2800" spc="-15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pop()</a:t>
            </a:r>
            <a:endParaRPr sz="28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0415" algn="l"/>
                <a:tab pos="781050" algn="l"/>
              </a:tabLst>
            </a:pPr>
            <a:r>
              <a:rPr sz="2400" dirty="0">
                <a:latin typeface="Times New Roman"/>
                <a:cs typeface="Times New Roman"/>
              </a:rPr>
              <a:t>create stack </a:t>
            </a:r>
            <a:r>
              <a:rPr sz="2400" spc="-5" dirty="0">
                <a:latin typeface="Times New Roman"/>
                <a:cs typeface="Times New Roman"/>
              </a:rPr>
              <a:t>(FIFO), </a:t>
            </a:r>
            <a:r>
              <a:rPr sz="2400" dirty="0">
                <a:latin typeface="Times New Roman"/>
                <a:cs typeface="Times New Roman"/>
              </a:rPr>
              <a:t>or queue </a:t>
            </a:r>
            <a:r>
              <a:rPr sz="2400" spc="-5" dirty="0">
                <a:latin typeface="Times New Roman"/>
                <a:cs typeface="Times New Roman"/>
              </a:rPr>
              <a:t>(LIFO) </a:t>
            </a:r>
            <a:r>
              <a:rPr sz="2400" dirty="0">
                <a:latin typeface="UnDotum"/>
                <a:cs typeface="UnDotum"/>
              </a:rPr>
              <a:t></a:t>
            </a:r>
            <a:r>
              <a:rPr sz="2400" spc="-150" dirty="0">
                <a:latin typeface="UnDotum"/>
                <a:cs typeface="UnDotum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pop(0)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index(</a:t>
            </a:r>
            <a:r>
              <a:rPr sz="2800" i="1" spc="-5" dirty="0">
                <a:solidFill>
                  <a:srgbClr val="3333CC"/>
                </a:solidFill>
                <a:latin typeface="Courier New"/>
                <a:cs typeface="Courier New"/>
              </a:rPr>
              <a:t>x</a:t>
            </a:r>
            <a:r>
              <a:rPr sz="2800" spc="-5" dirty="0">
                <a:solidFill>
                  <a:srgbClr val="3333CC"/>
                </a:solidFill>
                <a:latin typeface="Courier New"/>
                <a:cs typeface="Courier New"/>
              </a:rPr>
              <a:t>)</a:t>
            </a:r>
            <a:endParaRPr sz="28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80415" algn="l"/>
                <a:tab pos="781050" algn="l"/>
              </a:tabLst>
            </a:pPr>
            <a:r>
              <a:rPr sz="2400" dirty="0">
                <a:latin typeface="Times New Roman"/>
                <a:cs typeface="Times New Roman"/>
              </a:rPr>
              <a:t>return the index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value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333CC"/>
                </a:solidFill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12620"/>
            <a:ext cx="5490845" cy="33375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Courier New"/>
                <a:cs typeface="Courier New"/>
              </a:rPr>
              <a:t>count(x)</a:t>
            </a:r>
            <a:endParaRPr sz="32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dirty="0">
                <a:latin typeface="Times New Roman"/>
                <a:cs typeface="Times New Roman"/>
              </a:rPr>
              <a:t>how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times </a:t>
            </a:r>
            <a:r>
              <a:rPr sz="2800" dirty="0">
                <a:latin typeface="Times New Roman"/>
                <a:cs typeface="Times New Roman"/>
              </a:rPr>
              <a:t>x </a:t>
            </a:r>
            <a:r>
              <a:rPr sz="2800" spc="-5" dirty="0">
                <a:latin typeface="Times New Roman"/>
                <a:cs typeface="Times New Roman"/>
              </a:rPr>
              <a:t>appears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list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Courier New"/>
                <a:cs typeface="Courier New"/>
              </a:rPr>
              <a:t>sort()</a:t>
            </a:r>
            <a:endParaRPr sz="32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latin typeface="Times New Roman"/>
                <a:cs typeface="Times New Roman"/>
              </a:rPr>
              <a:t>sort </a:t>
            </a:r>
            <a:r>
              <a:rPr sz="2800" spc="-10" dirty="0">
                <a:latin typeface="Times New Roman"/>
                <a:cs typeface="Times New Roman"/>
              </a:rPr>
              <a:t>items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Courier New"/>
                <a:cs typeface="Courier New"/>
              </a:rPr>
              <a:t>reverse()</a:t>
            </a:r>
            <a:endParaRPr sz="3200">
              <a:latin typeface="Courier New"/>
              <a:cs typeface="Courier New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latin typeface="Times New Roman"/>
                <a:cs typeface="Times New Roman"/>
              </a:rPr>
              <a:t>reverse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list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179" y="863600"/>
            <a:ext cx="54965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Lists: Modifying</a:t>
            </a:r>
            <a:r>
              <a:rPr spc="-45" dirty="0"/>
              <a:t> </a:t>
            </a:r>
            <a:r>
              <a:rPr spc="-5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3531870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1692275" algn="l"/>
              </a:tabLst>
            </a:pPr>
            <a:r>
              <a:rPr sz="2800" b="1" dirty="0">
                <a:solidFill>
                  <a:srgbClr val="7F0000"/>
                </a:solidFill>
                <a:latin typeface="Times New Roman"/>
                <a:cs typeface="Times New Roman"/>
              </a:rPr>
              <a:t>x[i]</a:t>
            </a:r>
            <a:r>
              <a:rPr sz="28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7F0000"/>
                </a:solidFill>
                <a:latin typeface="Times New Roman"/>
                <a:cs typeface="Times New Roman"/>
              </a:rPr>
              <a:t>=</a:t>
            </a:r>
            <a:r>
              <a:rPr sz="2800" b="1" spc="-1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7F0000"/>
                </a:solidFill>
                <a:latin typeface="Times New Roman"/>
                <a:cs typeface="Times New Roman"/>
              </a:rPr>
              <a:t>a	</a:t>
            </a:r>
            <a:r>
              <a:rPr sz="2800" spc="-5" dirty="0">
                <a:latin typeface="Times New Roman"/>
                <a:cs typeface="Times New Roman"/>
              </a:rPr>
              <a:t>reassigns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ith </a:t>
            </a:r>
            <a:r>
              <a:rPr sz="2800" spc="-10" dirty="0">
                <a:latin typeface="Times New Roman"/>
                <a:cs typeface="Times New Roman"/>
              </a:rPr>
              <a:t>element </a:t>
            </a:r>
            <a:r>
              <a:rPr sz="2800" dirty="0">
                <a:latin typeface="Times New Roman"/>
                <a:cs typeface="Times New Roman"/>
              </a:rPr>
              <a:t>to the  </a:t>
            </a:r>
            <a:r>
              <a:rPr sz="2800" spc="-5" dirty="0">
                <a:latin typeface="Times New Roman"/>
                <a:cs typeface="Times New Roman"/>
              </a:rPr>
              <a:t>value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355600" marR="558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Since </a:t>
            </a:r>
            <a:r>
              <a:rPr sz="2800" dirty="0">
                <a:latin typeface="Times New Roman"/>
                <a:cs typeface="Times New Roman"/>
              </a:rPr>
              <a:t>x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y point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 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list object,  </a:t>
            </a:r>
            <a:r>
              <a:rPr sz="2800" i="1" dirty="0">
                <a:latin typeface="Times New Roman"/>
                <a:cs typeface="Times New Roman"/>
              </a:rPr>
              <a:t>both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changed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method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append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also modifies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1939290"/>
            <a:ext cx="223583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&gt;&gt;&gt; x =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[1,2,3]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y 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x[1] =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 marL="12700" marR="109791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x  [1, 15,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3]</a:t>
            </a:r>
            <a:endParaRPr sz="2400">
              <a:latin typeface="Times New Roman"/>
              <a:cs typeface="Times New Roman"/>
            </a:endParaRPr>
          </a:p>
          <a:p>
            <a:pPr marL="12700" marR="109791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y  [1, 15,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3]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x.append(12)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[1, 15, 3,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12]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0" y="668020"/>
            <a:ext cx="5692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Lists: Modifying</a:t>
            </a:r>
            <a:r>
              <a:rPr spc="-75" dirty="0"/>
              <a:t> </a:t>
            </a:r>
            <a:r>
              <a:rPr spc="-5" dirty="0"/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1040"/>
            <a:ext cx="3004820" cy="24599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method </a:t>
            </a:r>
            <a:r>
              <a:rPr sz="28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append </a:t>
            </a:r>
            <a:r>
              <a:rPr sz="2800" spc="-5" dirty="0">
                <a:latin typeface="Times New Roman"/>
                <a:cs typeface="Times New Roman"/>
              </a:rPr>
              <a:t>modifies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list 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returns </a:t>
            </a:r>
            <a:r>
              <a:rPr sz="28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None</a:t>
            </a:r>
            <a:endParaRPr sz="2800">
              <a:latin typeface="Times New Roman"/>
              <a:cs typeface="Times New Roman"/>
            </a:endParaRPr>
          </a:p>
          <a:p>
            <a:pPr marL="355600" marR="205104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 addition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r>
              <a:rPr sz="2800" dirty="0">
                <a:latin typeface="Times New Roman"/>
                <a:cs typeface="Times New Roman"/>
              </a:rPr>
              <a:t>)  </a:t>
            </a:r>
            <a:r>
              <a:rPr sz="2800" spc="-5" dirty="0">
                <a:latin typeface="Times New Roman"/>
                <a:cs typeface="Times New Roman"/>
              </a:rPr>
              <a:t>returns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new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9209" y="1676400"/>
            <a:ext cx="2852420" cy="4848860"/>
          </a:xfrm>
          <a:custGeom>
            <a:avLst/>
            <a:gdLst/>
            <a:ahLst/>
            <a:cxnLst/>
            <a:rect l="l" t="t" r="r" b="b"/>
            <a:pathLst>
              <a:path w="2852420" h="4848859">
                <a:moveTo>
                  <a:pt x="1427480" y="4848860"/>
                </a:moveTo>
                <a:lnTo>
                  <a:pt x="0" y="4848860"/>
                </a:lnTo>
                <a:lnTo>
                  <a:pt x="0" y="0"/>
                </a:lnTo>
                <a:lnTo>
                  <a:pt x="2852419" y="0"/>
                </a:lnTo>
                <a:lnTo>
                  <a:pt x="2852419" y="4848860"/>
                </a:lnTo>
                <a:lnTo>
                  <a:pt x="1427480" y="48488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&gt;&gt;&gt; x =</a:t>
            </a:r>
            <a:r>
              <a:rPr spc="-25" dirty="0"/>
              <a:t> </a:t>
            </a:r>
            <a:r>
              <a:rPr spc="-5" dirty="0"/>
              <a:t>[1,2,3]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 y =</a:t>
            </a:r>
            <a:r>
              <a:rPr spc="-5" dirty="0"/>
              <a:t> </a:t>
            </a:r>
            <a:r>
              <a:rPr dirty="0"/>
              <a:t>x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 z =</a:t>
            </a:r>
            <a:r>
              <a:rPr spc="-60" dirty="0"/>
              <a:t> </a:t>
            </a:r>
            <a:r>
              <a:rPr spc="-5" dirty="0"/>
              <a:t>x.append(12)</a:t>
            </a:r>
          </a:p>
          <a:p>
            <a:pPr marL="12700" marR="789940">
              <a:lnSpc>
                <a:spcPct val="100000"/>
              </a:lnSpc>
            </a:pPr>
            <a:r>
              <a:rPr dirty="0"/>
              <a:t>&gt;&gt;&gt; z ==</a:t>
            </a:r>
            <a:r>
              <a:rPr spc="-95" dirty="0"/>
              <a:t> </a:t>
            </a:r>
            <a:r>
              <a:rPr spc="-5" dirty="0"/>
              <a:t>None  </a:t>
            </a:r>
            <a:r>
              <a:rPr dirty="0"/>
              <a:t>True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</a:t>
            </a:r>
            <a:r>
              <a:rPr spc="-10" dirty="0"/>
              <a:t> </a:t>
            </a:r>
            <a:r>
              <a:rPr dirty="0"/>
              <a:t>y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[1, 2, </a:t>
            </a:r>
            <a:r>
              <a:rPr dirty="0"/>
              <a:t>3,</a:t>
            </a:r>
            <a:r>
              <a:rPr spc="-15" dirty="0"/>
              <a:t> </a:t>
            </a:r>
            <a:r>
              <a:rPr dirty="0"/>
              <a:t>12]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 x = x +</a:t>
            </a:r>
            <a:r>
              <a:rPr spc="-50" dirty="0"/>
              <a:t> </a:t>
            </a:r>
            <a:r>
              <a:rPr spc="-5" dirty="0"/>
              <a:t>[9,10]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</a:t>
            </a:r>
            <a:r>
              <a:rPr spc="-10" dirty="0"/>
              <a:t> </a:t>
            </a:r>
            <a:r>
              <a:rPr dirty="0"/>
              <a:t>x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[1, 2, </a:t>
            </a:r>
            <a:r>
              <a:rPr dirty="0"/>
              <a:t>3, 12, 9,</a:t>
            </a:r>
            <a:r>
              <a:rPr spc="-45" dirty="0"/>
              <a:t> </a:t>
            </a:r>
            <a:r>
              <a:rPr spc="-5" dirty="0"/>
              <a:t>10]</a:t>
            </a:r>
          </a:p>
          <a:p>
            <a:pPr marL="12700">
              <a:lnSpc>
                <a:spcPct val="100000"/>
              </a:lnSpc>
            </a:pPr>
            <a:r>
              <a:rPr dirty="0"/>
              <a:t>&gt;&gt;&gt;</a:t>
            </a:r>
            <a:r>
              <a:rPr spc="-10" dirty="0"/>
              <a:t> </a:t>
            </a:r>
            <a:r>
              <a:rPr dirty="0"/>
              <a:t>y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[1, 2, </a:t>
            </a:r>
            <a:r>
              <a:rPr dirty="0"/>
              <a:t>3,</a:t>
            </a:r>
            <a:r>
              <a:rPr spc="-15" dirty="0"/>
              <a:t> </a:t>
            </a:r>
            <a:r>
              <a:rPr dirty="0"/>
              <a:t>12]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1440" y="6155690"/>
            <a:ext cx="1853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r>
              <a:rPr sz="3600" spc="-7" baseline="10416" dirty="0">
                <a:latin typeface="Times New Roman"/>
                <a:cs typeface="Times New Roman"/>
              </a:rPr>
              <a:t>&gt;&gt;&gt;</a:t>
            </a:r>
            <a:endParaRPr sz="3600" baseline="1041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15475D-4955-4AFC-AD08-459298BA1B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969" y="558800"/>
            <a:ext cx="60648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3180" marR="5080" indent="-2570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Development</a:t>
            </a:r>
            <a:r>
              <a:rPr spc="-75" dirty="0"/>
              <a:t> </a:t>
            </a:r>
            <a:r>
              <a:rPr spc="-10" dirty="0"/>
              <a:t>Environments  </a:t>
            </a:r>
            <a:r>
              <a:rPr spc="-5" dirty="0">
                <a:solidFill>
                  <a:srgbClr val="B1B1B1"/>
                </a:solidFill>
              </a:rPr>
              <a:t>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9129"/>
            <a:ext cx="4246880" cy="43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indent="-3543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PyDev 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Eclipse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Komodo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67030" algn="l"/>
              </a:tabLst>
            </a:pPr>
            <a:r>
              <a:rPr sz="2800" spc="-10" dirty="0">
                <a:latin typeface="Times New Roman"/>
                <a:cs typeface="Times New Roman"/>
              </a:rPr>
              <a:t>Emacs</a:t>
            </a:r>
            <a:endParaRPr sz="28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61950" algn="l"/>
              </a:tabLst>
            </a:pPr>
            <a:r>
              <a:rPr sz="2800" spc="-60" dirty="0">
                <a:latin typeface="Times New Roman"/>
                <a:cs typeface="Times New Roman"/>
              </a:rPr>
              <a:t>Vim</a:t>
            </a:r>
            <a:endParaRPr sz="28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61950" algn="l"/>
              </a:tabLst>
            </a:pPr>
            <a:r>
              <a:rPr sz="2800" spc="-30" dirty="0">
                <a:latin typeface="Times New Roman"/>
                <a:cs typeface="Times New Roman"/>
              </a:rPr>
              <a:t>TextMate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Gedit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Idle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PIDA </a:t>
            </a:r>
            <a:r>
              <a:rPr sz="2800" spc="-5" dirty="0">
                <a:latin typeface="Times New Roman"/>
                <a:cs typeface="Times New Roman"/>
              </a:rPr>
              <a:t>(Linux)(VIM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Based)</a:t>
            </a:r>
            <a:endParaRPr sz="2800">
              <a:latin typeface="Times New Roman"/>
              <a:cs typeface="Times New Roman"/>
            </a:endParaRPr>
          </a:p>
          <a:p>
            <a:pPr marL="12700" marR="572135">
              <a:lnSpc>
                <a:spcPts val="3390"/>
              </a:lnSpc>
              <a:spcBef>
                <a:spcPts val="105"/>
              </a:spcBef>
              <a:buAutoNum type="arabicPeriod"/>
              <a:tabLst>
                <a:tab pos="367030" algn="l"/>
              </a:tabLst>
            </a:pPr>
            <a:r>
              <a:rPr sz="2800" spc="-5" dirty="0">
                <a:latin typeface="Times New Roman"/>
                <a:cs typeface="Times New Roman"/>
              </a:rPr>
              <a:t>NotePad++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(Windows)  </a:t>
            </a:r>
            <a:r>
              <a:rPr sz="2800" spc="-5" dirty="0">
                <a:latin typeface="Times New Roman"/>
                <a:cs typeface="Times New Roman"/>
              </a:rPr>
              <a:t>10.Pycharm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558800"/>
            <a:ext cx="7170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3570" marR="5080" indent="-31508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spc="-15" dirty="0"/>
              <a:t>share </a:t>
            </a:r>
            <a:r>
              <a:rPr spc="-5" dirty="0"/>
              <a:t>many </a:t>
            </a:r>
            <a:r>
              <a:rPr spc="-15" dirty="0"/>
              <a:t>features </a:t>
            </a:r>
            <a:r>
              <a:rPr spc="-10" dirty="0"/>
              <a:t>with  </a:t>
            </a:r>
            <a:r>
              <a:rPr spc="-5" dirty="0"/>
              <a:t>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38020"/>
            <a:ext cx="4928235" cy="44805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smiles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"C(=N)(N)N.C(=O)(O)O"</a:t>
            </a:r>
            <a:endParaRPr sz="2400">
              <a:latin typeface="Times New Roman"/>
              <a:cs typeface="Times New Roman"/>
            </a:endParaRPr>
          </a:p>
          <a:p>
            <a:pPr marL="12700" marR="3183255">
              <a:lnSpc>
                <a:spcPts val="3190"/>
              </a:lnSpc>
              <a:spcBef>
                <a:spcPts val="155"/>
              </a:spcBef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smiles[0]  </a:t>
            </a:r>
            <a:r>
              <a:rPr sz="2400" spc="-10" dirty="0">
                <a:latin typeface="Times New Roman"/>
                <a:cs typeface="Times New Roman"/>
              </a:rPr>
              <a:t>'C'</a:t>
            </a:r>
            <a:endParaRPr sz="2400">
              <a:latin typeface="Times New Roman"/>
              <a:cs typeface="Times New Roman"/>
            </a:endParaRPr>
          </a:p>
          <a:p>
            <a:pPr marL="12700" marR="3183255">
              <a:lnSpc>
                <a:spcPts val="319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smiles[1]  '('</a:t>
            </a:r>
            <a:endParaRPr sz="2400">
              <a:latin typeface="Times New Roman"/>
              <a:cs typeface="Times New Roman"/>
            </a:endParaRPr>
          </a:p>
          <a:p>
            <a:pPr marL="12700" marR="3081655">
              <a:lnSpc>
                <a:spcPts val="3180"/>
              </a:lnSpc>
              <a:spcBef>
                <a:spcPts val="1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smiles[-1]  </a:t>
            </a:r>
            <a:r>
              <a:rPr sz="2400" spc="-10" dirty="0">
                <a:latin typeface="Times New Roman"/>
                <a:cs typeface="Times New Roman"/>
              </a:rPr>
              <a:t>'O'</a:t>
            </a:r>
            <a:endParaRPr sz="2400">
              <a:latin typeface="Times New Roman"/>
              <a:cs typeface="Times New Roman"/>
            </a:endParaRPr>
          </a:p>
          <a:p>
            <a:pPr marL="12700" marR="2945765">
              <a:lnSpc>
                <a:spcPts val="319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smiles[1:5]  '(=N)'</a:t>
            </a:r>
            <a:endParaRPr sz="2400">
              <a:latin typeface="Times New Roman"/>
              <a:cs typeface="Times New Roman"/>
            </a:endParaRPr>
          </a:p>
          <a:p>
            <a:pPr marL="12700" marR="2690495">
              <a:lnSpc>
                <a:spcPts val="319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smiles[10:-4]  'C(=O)'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450" y="933450"/>
            <a:ext cx="57473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 Methods: find,</a:t>
            </a:r>
            <a:r>
              <a:rPr spc="-75" dirty="0"/>
              <a:t> </a:t>
            </a:r>
            <a:r>
              <a:rPr spc="-5" dirty="0"/>
              <a:t>split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98979"/>
            <a:ext cx="5041900" cy="43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smiles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"C(=N)(N)N.C(=O)(O)O"</a:t>
            </a:r>
            <a:endParaRPr sz="2800">
              <a:latin typeface="Times New Roman"/>
              <a:cs typeface="Times New Roman"/>
            </a:endParaRPr>
          </a:p>
          <a:p>
            <a:pPr marL="12700" marR="1748155">
              <a:lnSpc>
                <a:spcPts val="339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&gt;&gt;&gt;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smiles.find("(O)")  </a:t>
            </a:r>
            <a:r>
              <a:rPr sz="2800" dirty="0">
                <a:latin typeface="Times New Roman"/>
                <a:cs typeface="Times New Roman"/>
              </a:rPr>
              <a:t>15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260"/>
              </a:lnSpc>
            </a:pPr>
            <a:r>
              <a:rPr sz="2800" spc="-10" dirty="0">
                <a:latin typeface="Times New Roman"/>
                <a:cs typeface="Times New Roman"/>
              </a:rPr>
              <a:t>&gt;&gt;&gt;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smiles.find(".")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800" dirty="0">
                <a:latin typeface="Times New Roman"/>
                <a:cs typeface="Times New Roman"/>
              </a:rPr>
              <a:t>9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spc="-10" dirty="0">
                <a:latin typeface="Times New Roman"/>
                <a:cs typeface="Times New Roman"/>
              </a:rPr>
              <a:t>&gt;&gt;&gt; </a:t>
            </a:r>
            <a:r>
              <a:rPr sz="2800" spc="-5" dirty="0">
                <a:latin typeface="Times New Roman"/>
                <a:cs typeface="Times New Roman"/>
              </a:rPr>
              <a:t>smiles.find(".",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800" dirty="0">
                <a:latin typeface="Times New Roman"/>
                <a:cs typeface="Times New Roman"/>
              </a:rPr>
              <a:t>-1</a:t>
            </a:r>
            <a:endParaRPr sz="2800">
              <a:latin typeface="Times New Roman"/>
              <a:cs typeface="Times New Roman"/>
            </a:endParaRPr>
          </a:p>
          <a:p>
            <a:pPr marL="12700" marR="1000760">
              <a:lnSpc>
                <a:spcPct val="100600"/>
              </a:lnSpc>
            </a:pPr>
            <a:r>
              <a:rPr sz="2800" spc="-10" dirty="0">
                <a:latin typeface="Times New Roman"/>
                <a:cs typeface="Times New Roman"/>
              </a:rPr>
              <a:t>&gt;&gt;&gt; </a:t>
            </a:r>
            <a:r>
              <a:rPr sz="2800" spc="-5" dirty="0">
                <a:latin typeface="Times New Roman"/>
                <a:cs typeface="Times New Roman"/>
              </a:rPr>
              <a:t>smiles.split(".")  </a:t>
            </a:r>
            <a:r>
              <a:rPr sz="2800" spc="-10" dirty="0">
                <a:latin typeface="Times New Roman"/>
                <a:cs typeface="Times New Roman"/>
              </a:rPr>
              <a:t>['C(=N)(N)N',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'C(=O)(O)O']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800" spc="-10" dirty="0">
                <a:latin typeface="Times New Roman"/>
                <a:cs typeface="Times New Roman"/>
              </a:rPr>
              <a:t>&gt;&gt;&gt;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9889" y="863600"/>
            <a:ext cx="5819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 operators: in, </a:t>
            </a:r>
            <a:r>
              <a:rPr dirty="0"/>
              <a:t>not</a:t>
            </a:r>
            <a:r>
              <a:rPr spc="-85" dirty="0"/>
              <a:t> </a:t>
            </a:r>
            <a:r>
              <a:rPr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6147435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latin typeface="Times New Roman"/>
                <a:cs typeface="Times New Roman"/>
              </a:rPr>
              <a:t>if "Br" in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“Brother”: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Times New Roman"/>
                <a:cs typeface="Times New Roman"/>
              </a:rPr>
              <a:t>print </a:t>
            </a:r>
            <a:r>
              <a:rPr sz="3200" dirty="0">
                <a:latin typeface="Times New Roman"/>
                <a:cs typeface="Times New Roman"/>
              </a:rPr>
              <a:t>"contains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brother“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email_address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“clin”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800"/>
              </a:lnSpc>
            </a:pPr>
            <a:r>
              <a:rPr sz="3200" spc="-5" dirty="0">
                <a:latin typeface="Times New Roman"/>
                <a:cs typeface="Times New Roman"/>
              </a:rPr>
              <a:t>if "@" </a:t>
            </a:r>
            <a:r>
              <a:rPr sz="3200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in email_address:  email_address </a:t>
            </a:r>
            <a:r>
              <a:rPr sz="3200" dirty="0">
                <a:latin typeface="Times New Roman"/>
                <a:cs typeface="Times New Roman"/>
              </a:rPr>
              <a:t>+=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"@brandeis.edu“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350" y="528320"/>
            <a:ext cx="68370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5595" marR="5080" indent="-284353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String Method: “strip”, “rstrip”, “lstrip” </a:t>
            </a:r>
            <a:r>
              <a:rPr sz="2800" spc="-20" dirty="0"/>
              <a:t>are  </a:t>
            </a:r>
            <a:r>
              <a:rPr sz="2800" spc="-10" dirty="0"/>
              <a:t>ways </a:t>
            </a:r>
            <a:r>
              <a:rPr sz="2800" dirty="0"/>
              <a:t>to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40" y="1245075"/>
            <a:ext cx="6932930" cy="50139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175"/>
              </a:spcBef>
            </a:pPr>
            <a:r>
              <a:rPr sz="2800" b="1" spc="-10" dirty="0">
                <a:latin typeface="Times New Roman"/>
                <a:cs typeface="Times New Roman"/>
              </a:rPr>
              <a:t>remove whitespace </a:t>
            </a:r>
            <a:r>
              <a:rPr sz="2800" b="1" dirty="0">
                <a:latin typeface="Times New Roman"/>
                <a:cs typeface="Times New Roman"/>
              </a:rPr>
              <a:t>or </a:t>
            </a:r>
            <a:r>
              <a:rPr sz="2800" b="1" spc="-10" dirty="0">
                <a:latin typeface="Times New Roman"/>
                <a:cs typeface="Times New Roman"/>
              </a:rPr>
              <a:t>selected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characters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200" dirty="0">
                <a:latin typeface="Times New Roman"/>
                <a:cs typeface="Times New Roman"/>
              </a:rPr>
              <a:t>&gt;&gt;&gt; </a:t>
            </a:r>
            <a:r>
              <a:rPr sz="3200" spc="-5" dirty="0">
                <a:latin typeface="Times New Roman"/>
                <a:cs typeface="Times New Roman"/>
              </a:rPr>
              <a:t>line </a:t>
            </a:r>
            <a:r>
              <a:rPr sz="3200" dirty="0">
                <a:latin typeface="Times New Roman"/>
                <a:cs typeface="Times New Roman"/>
              </a:rPr>
              <a:t>= " # </a:t>
            </a:r>
            <a:r>
              <a:rPr sz="3200" spc="-5" dirty="0">
                <a:latin typeface="Times New Roman"/>
                <a:cs typeface="Times New Roman"/>
              </a:rPr>
              <a:t>This 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comment line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\n"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200" dirty="0">
                <a:latin typeface="Times New Roman"/>
                <a:cs typeface="Times New Roman"/>
              </a:rPr>
              <a:t>&gt;&gt;&gt;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line.strip()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spc="-15" dirty="0">
                <a:latin typeface="Times New Roman"/>
                <a:cs typeface="Times New Roman"/>
              </a:rPr>
              <a:t>'# </a:t>
            </a:r>
            <a:r>
              <a:rPr sz="3200" dirty="0">
                <a:latin typeface="Times New Roman"/>
                <a:cs typeface="Times New Roman"/>
              </a:rPr>
              <a:t>This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comment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line'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Times New Roman"/>
                <a:cs typeface="Times New Roman"/>
              </a:rPr>
              <a:t>&gt;&gt;&gt;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line.rstrip()</a:t>
            </a:r>
            <a:endParaRPr sz="3200">
              <a:latin typeface="Times New Roman"/>
              <a:cs typeface="Times New Roman"/>
            </a:endParaRPr>
          </a:p>
          <a:p>
            <a:pPr marL="184150" indent="-172085">
              <a:lnSpc>
                <a:spcPct val="100000"/>
              </a:lnSpc>
              <a:spcBef>
                <a:spcPts val="409"/>
              </a:spcBef>
              <a:buChar char="'"/>
              <a:tabLst>
                <a:tab pos="184785" algn="l"/>
              </a:tabLst>
            </a:pPr>
            <a:r>
              <a:rPr sz="3200" dirty="0">
                <a:latin typeface="Times New Roman"/>
                <a:cs typeface="Times New Roman"/>
              </a:rPr>
              <a:t># </a:t>
            </a:r>
            <a:r>
              <a:rPr sz="3200" spc="-5" dirty="0">
                <a:latin typeface="Times New Roman"/>
                <a:cs typeface="Times New Roman"/>
              </a:rPr>
              <a:t>This 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comment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line'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Times New Roman"/>
                <a:cs typeface="Times New Roman"/>
              </a:rPr>
              <a:t>&gt;&gt;&gt;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line.rstrip("\n")</a:t>
            </a:r>
            <a:endParaRPr sz="3200">
              <a:latin typeface="Times New Roman"/>
              <a:cs typeface="Times New Roman"/>
            </a:endParaRPr>
          </a:p>
          <a:p>
            <a:pPr marL="184150" indent="-172085">
              <a:lnSpc>
                <a:spcPct val="100000"/>
              </a:lnSpc>
              <a:spcBef>
                <a:spcPts val="420"/>
              </a:spcBef>
              <a:buChar char="'"/>
              <a:tabLst>
                <a:tab pos="184785" algn="l"/>
              </a:tabLst>
            </a:pPr>
            <a:r>
              <a:rPr sz="3200" dirty="0">
                <a:latin typeface="Times New Roman"/>
                <a:cs typeface="Times New Roman"/>
              </a:rPr>
              <a:t># </a:t>
            </a:r>
            <a:r>
              <a:rPr sz="3200" spc="-5" dirty="0">
                <a:latin typeface="Times New Roman"/>
                <a:cs typeface="Times New Roman"/>
              </a:rPr>
              <a:t>This 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comment line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'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Times New Roman"/>
                <a:cs typeface="Times New Roman"/>
              </a:rPr>
              <a:t>&gt;&gt;&gt;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439" y="863600"/>
            <a:ext cx="4639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More </a:t>
            </a:r>
            <a:r>
              <a:rPr spc="-5" dirty="0"/>
              <a:t>String</a:t>
            </a:r>
            <a:r>
              <a:rPr spc="-70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40559"/>
            <a:ext cx="4855210" cy="4442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39090">
              <a:lnSpc>
                <a:spcPct val="100699"/>
              </a:lnSpc>
              <a:spcBef>
                <a:spcPts val="80"/>
              </a:spcBef>
              <a:tabLst>
                <a:tab pos="2780030" algn="l"/>
              </a:tabLst>
            </a:pP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l.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ts</a:t>
            </a:r>
            <a:r>
              <a:rPr sz="2400" spc="-15" dirty="0">
                <a:latin typeface="Times New Roman"/>
                <a:cs typeface="Times New Roman"/>
              </a:rPr>
              <a:t>w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th(“c</a:t>
            </a:r>
            <a:r>
              <a:rPr sz="2400" spc="-5" dirty="0">
                <a:latin typeface="Times New Roman"/>
                <a:cs typeface="Times New Roman"/>
              </a:rPr>
              <a:t>"</a:t>
            </a:r>
            <a:r>
              <a:rPr sz="2400" dirty="0">
                <a:latin typeface="Times New Roman"/>
                <a:cs typeface="Times New Roman"/>
              </a:rPr>
              <a:t>)	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ith</a:t>
            </a:r>
            <a:r>
              <a:rPr sz="2400" spc="5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“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”</a:t>
            </a:r>
            <a:r>
              <a:rPr sz="2400" dirty="0">
                <a:latin typeface="Times New Roman"/>
                <a:cs typeface="Times New Roman"/>
              </a:rPr>
              <a:t>)  </a:t>
            </a:r>
            <a:r>
              <a:rPr sz="2400" spc="-10" dirty="0">
                <a:solidFill>
                  <a:srgbClr val="BF0000"/>
                </a:solidFill>
                <a:latin typeface="Times New Roman"/>
                <a:cs typeface="Times New Roman"/>
              </a:rPr>
              <a:t>True/False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75005">
              <a:lnSpc>
                <a:spcPct val="100699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  <a:hlinkClick r:id="rId2"/>
              </a:rPr>
              <a:t>"%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  <a:hlinkClick r:id="rId2"/>
              </a:rPr>
              <a:t>@brandeis.edu"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 "clin"  </a:t>
            </a:r>
            <a:r>
              <a:rPr sz="2400" spc="-5" dirty="0">
                <a:solidFill>
                  <a:srgbClr val="BF0000"/>
                </a:solidFill>
                <a:latin typeface="Times New Roman"/>
                <a:cs typeface="Times New Roman"/>
              </a:rPr>
              <a:t>'clin@brandeis.edu'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spc="-10" dirty="0">
                <a:latin typeface="Times New Roman"/>
                <a:cs typeface="Times New Roman"/>
              </a:rPr>
              <a:t>names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[“Ben", “Chen",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“Yaqin"]</a:t>
            </a:r>
            <a:endParaRPr sz="2400">
              <a:latin typeface="Times New Roman"/>
              <a:cs typeface="Times New Roman"/>
            </a:endParaRPr>
          </a:p>
          <a:p>
            <a:pPr marL="12700" marR="2308860">
              <a:lnSpc>
                <a:spcPct val="100699"/>
              </a:lnSpc>
            </a:pPr>
            <a:r>
              <a:rPr sz="2400" spc="-5" dirty="0">
                <a:latin typeface="Times New Roman"/>
                <a:cs typeface="Times New Roman"/>
              </a:rPr>
              <a:t>&gt;&gt;&gt; ", ".join(names)  </a:t>
            </a:r>
            <a:r>
              <a:rPr sz="2400" spc="-5" dirty="0">
                <a:solidFill>
                  <a:srgbClr val="BF0000"/>
                </a:solidFill>
                <a:latin typeface="Times New Roman"/>
                <a:cs typeface="Times New Roman"/>
              </a:rPr>
              <a:t>‘Ben, Chen,</a:t>
            </a:r>
            <a:r>
              <a:rPr sz="2400" spc="-11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BF0000"/>
                </a:solidFill>
                <a:latin typeface="Times New Roman"/>
                <a:cs typeface="Times New Roman"/>
              </a:rPr>
              <a:t>Yaqin‘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430780">
              <a:lnSpc>
                <a:spcPct val="100699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“chen".upper()  </a:t>
            </a:r>
            <a:r>
              <a:rPr sz="2400" spc="-10" dirty="0">
                <a:solidFill>
                  <a:srgbClr val="99FF33"/>
                </a:solidFill>
                <a:latin typeface="Times New Roman"/>
                <a:cs typeface="Times New Roman"/>
              </a:rPr>
              <a:t>‘</a:t>
            </a:r>
            <a:r>
              <a:rPr sz="2400" spc="-10" dirty="0">
                <a:solidFill>
                  <a:srgbClr val="BF0000"/>
                </a:solidFill>
                <a:latin typeface="Times New Roman"/>
                <a:cs typeface="Times New Roman"/>
              </a:rPr>
              <a:t>CHEN'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00" y="863600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“\” is </a:t>
            </a:r>
            <a:r>
              <a:rPr spc="5" dirty="0"/>
              <a:t>for </a:t>
            </a:r>
            <a:r>
              <a:rPr spc="-5" dirty="0"/>
              <a:t>special</a:t>
            </a:r>
            <a:r>
              <a:rPr spc="-150" dirty="0"/>
              <a:t> </a:t>
            </a:r>
            <a:r>
              <a:rPr spc="-5" dirty="0"/>
              <a:t>characters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38020"/>
            <a:ext cx="7494905" cy="35598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\n -&gt;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newline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\t -&gt;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\\ -&gt;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backslash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Times New Roman"/>
                <a:cs typeface="Times New Roman"/>
              </a:rPr>
              <a:t>...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solidFill>
                  <a:srgbClr val="99FF33"/>
                </a:solidFill>
                <a:latin typeface="Times New Roman"/>
                <a:cs typeface="Times New Roman"/>
              </a:rPr>
              <a:t>But </a:t>
            </a:r>
            <a:r>
              <a:rPr sz="2400" spc="-20" dirty="0">
                <a:solidFill>
                  <a:srgbClr val="99FF33"/>
                </a:solidFill>
                <a:latin typeface="Times New Roman"/>
                <a:cs typeface="Times New Roman"/>
              </a:rPr>
              <a:t>Windows </a:t>
            </a:r>
            <a:r>
              <a:rPr sz="2400" dirty="0">
                <a:solidFill>
                  <a:srgbClr val="99FF33"/>
                </a:solidFill>
                <a:latin typeface="Times New Roman"/>
                <a:cs typeface="Times New Roman"/>
              </a:rPr>
              <a:t>uses </a:t>
            </a:r>
            <a:r>
              <a:rPr sz="2400" spc="-5" dirty="0">
                <a:solidFill>
                  <a:srgbClr val="99FF33"/>
                </a:solidFill>
                <a:latin typeface="Times New Roman"/>
                <a:cs typeface="Times New Roman"/>
              </a:rPr>
              <a:t>backslash for</a:t>
            </a:r>
            <a:r>
              <a:rPr sz="2400" spc="-15" dirty="0">
                <a:solidFill>
                  <a:srgbClr val="99FF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FF33"/>
                </a:solidFill>
                <a:latin typeface="Times New Roman"/>
                <a:cs typeface="Times New Roman"/>
              </a:rPr>
              <a:t>directories!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0800"/>
              </a:lnSpc>
            </a:pPr>
            <a:r>
              <a:rPr sz="2400" spc="-5" dirty="0">
                <a:latin typeface="Times New Roman"/>
                <a:cs typeface="Times New Roman"/>
              </a:rPr>
              <a:t>filename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"M:\nickel_project\reactive.smi" </a:t>
            </a:r>
            <a:r>
              <a:rPr sz="2400" dirty="0">
                <a:latin typeface="Times New Roman"/>
                <a:cs typeface="Times New Roman"/>
              </a:rPr>
              <a:t># </a:t>
            </a:r>
            <a:r>
              <a:rPr sz="2400" spc="-10" dirty="0">
                <a:latin typeface="Times New Roman"/>
                <a:cs typeface="Times New Roman"/>
              </a:rPr>
              <a:t>DANGER!  </a:t>
            </a:r>
            <a:r>
              <a:rPr sz="2400" spc="-5" dirty="0">
                <a:latin typeface="Times New Roman"/>
                <a:cs typeface="Times New Roman"/>
              </a:rPr>
              <a:t>filename </a:t>
            </a:r>
            <a:r>
              <a:rPr sz="2400" dirty="0">
                <a:latin typeface="Times New Roman"/>
                <a:cs typeface="Times New Roman"/>
              </a:rPr>
              <a:t>= "M:\\nickel_project\\reactive.smi" # </a:t>
            </a:r>
            <a:r>
              <a:rPr sz="2400" spc="-5" dirty="0">
                <a:latin typeface="Times New Roman"/>
                <a:cs typeface="Times New Roman"/>
              </a:rPr>
              <a:t>Better!  filename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"M:/nickel_project/reactive.smi" </a:t>
            </a:r>
            <a:r>
              <a:rPr sz="2400" dirty="0">
                <a:latin typeface="Times New Roman"/>
                <a:cs typeface="Times New Roman"/>
              </a:rPr>
              <a:t># </a:t>
            </a:r>
            <a:r>
              <a:rPr sz="2400" spc="-5" dirty="0">
                <a:latin typeface="Times New Roman"/>
                <a:cs typeface="Times New Roman"/>
              </a:rPr>
              <a:t>Usually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works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9370" y="863600"/>
            <a:ext cx="1443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T</a:t>
            </a:r>
            <a:r>
              <a:rPr spc="-5" dirty="0"/>
              <a:t>up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4297045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Tuples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immutable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versions 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lists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One strange </a:t>
            </a:r>
            <a:r>
              <a:rPr sz="2800" dirty="0">
                <a:latin typeface="Times New Roman"/>
                <a:cs typeface="Times New Roman"/>
              </a:rPr>
              <a:t>point is the  </a:t>
            </a:r>
            <a:r>
              <a:rPr sz="2800" spc="-10" dirty="0">
                <a:latin typeface="Times New Roman"/>
                <a:cs typeface="Times New Roman"/>
              </a:rPr>
              <a:t>format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make </a:t>
            </a:r>
            <a:r>
              <a:rPr sz="2800" dirty="0">
                <a:latin typeface="Times New Roman"/>
                <a:cs typeface="Times New Roman"/>
              </a:rPr>
              <a:t>a tuple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 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element:</a:t>
            </a:r>
            <a:endParaRPr sz="2800">
              <a:latin typeface="Times New Roman"/>
              <a:cs typeface="Times New Roman"/>
            </a:endParaRPr>
          </a:p>
          <a:p>
            <a:pPr marL="355600" marR="33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Times New Roman"/>
                <a:cs typeface="Times New Roman"/>
              </a:rPr>
              <a:t>‘,’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needed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differentiate 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mathematical  </a:t>
            </a:r>
            <a:r>
              <a:rPr sz="2800" spc="-5" dirty="0">
                <a:latin typeface="Times New Roman"/>
                <a:cs typeface="Times New Roman"/>
              </a:rPr>
              <a:t>expression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(2)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1359" y="2923539"/>
            <a:ext cx="2063750" cy="2654300"/>
          </a:xfrm>
          <a:custGeom>
            <a:avLst/>
            <a:gdLst/>
            <a:ahLst/>
            <a:cxnLst/>
            <a:rect l="l" t="t" r="r" b="b"/>
            <a:pathLst>
              <a:path w="2063750" h="2654300">
                <a:moveTo>
                  <a:pt x="1031239" y="2654300"/>
                </a:moveTo>
                <a:lnTo>
                  <a:pt x="0" y="2654300"/>
                </a:lnTo>
                <a:lnTo>
                  <a:pt x="0" y="0"/>
                </a:lnTo>
                <a:lnTo>
                  <a:pt x="2063749" y="0"/>
                </a:lnTo>
                <a:lnTo>
                  <a:pt x="2063749" y="2654300"/>
                </a:lnTo>
                <a:lnTo>
                  <a:pt x="1031239" y="26543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78829" y="2957829"/>
            <a:ext cx="190690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(1,2,3)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x[1:]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(2,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y 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(2,)</a:t>
            </a:r>
            <a:endParaRPr sz="2400">
              <a:latin typeface="Times New Roman"/>
              <a:cs typeface="Times New Roman"/>
            </a:endParaRPr>
          </a:p>
          <a:p>
            <a:pPr marL="12700" marR="11423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 (2,)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85160" y="5039359"/>
            <a:ext cx="2682240" cy="353060"/>
            <a:chOff x="3185160" y="5039359"/>
            <a:chExt cx="2682240" cy="353060"/>
          </a:xfrm>
        </p:grpSpPr>
        <p:sp>
          <p:nvSpPr>
            <p:cNvPr id="7" name="object 7"/>
            <p:cNvSpPr/>
            <p:nvPr/>
          </p:nvSpPr>
          <p:spPr>
            <a:xfrm>
              <a:off x="3204210" y="5095239"/>
              <a:ext cx="2556510" cy="278130"/>
            </a:xfrm>
            <a:custGeom>
              <a:avLst/>
              <a:gdLst/>
              <a:ahLst/>
              <a:cxnLst/>
              <a:rect l="l" t="t" r="r" b="b"/>
              <a:pathLst>
                <a:path w="2556510" h="278129">
                  <a:moveTo>
                    <a:pt x="0" y="278130"/>
                  </a:moveTo>
                  <a:lnTo>
                    <a:pt x="255651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8020" y="5039359"/>
              <a:ext cx="119380" cy="114300"/>
            </a:xfrm>
            <a:custGeom>
              <a:avLst/>
              <a:gdLst/>
              <a:ahLst/>
              <a:cxnLst/>
              <a:rect l="l" t="t" r="r" b="b"/>
              <a:pathLst>
                <a:path w="119379" h="114300">
                  <a:moveTo>
                    <a:pt x="0" y="0"/>
                  </a:moveTo>
                  <a:lnTo>
                    <a:pt x="11429" y="114300"/>
                  </a:lnTo>
                  <a:lnTo>
                    <a:pt x="119379" y="4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550" y="863600"/>
            <a:ext cx="4657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Tuples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sequences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348855" cy="423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lists, strings, </a:t>
            </a:r>
            <a:r>
              <a:rPr sz="3200" b="1" dirty="0">
                <a:latin typeface="Times New Roman"/>
                <a:cs typeface="Times New Roman"/>
              </a:rPr>
              <a:t>tuples</a:t>
            </a:r>
            <a:r>
              <a:rPr sz="3200" dirty="0">
                <a:latin typeface="Times New Roman"/>
                <a:cs typeface="Times New Roman"/>
              </a:rPr>
              <a:t>: examples of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sequence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type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tuple </a:t>
            </a:r>
            <a:r>
              <a:rPr sz="3200" dirty="0">
                <a:latin typeface="Times New Roman"/>
                <a:cs typeface="Times New Roman"/>
              </a:rPr>
              <a:t>= values separated by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commas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</a:t>
            </a:r>
            <a:r>
              <a:rPr sz="2800" dirty="0">
                <a:solidFill>
                  <a:srgbClr val="B1B1B1"/>
                </a:solidFill>
                <a:latin typeface="Courier New"/>
                <a:cs typeface="Courier New"/>
              </a:rPr>
              <a:t>t =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123, 543,</a:t>
            </a:r>
            <a:r>
              <a:rPr sz="2800" spc="-4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'bar'</a:t>
            </a:r>
            <a:endParaRPr sz="2800">
              <a:latin typeface="Courier New"/>
              <a:cs typeface="Courier New"/>
            </a:endParaRPr>
          </a:p>
          <a:p>
            <a:pPr marL="12700" marR="5621020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2800" spc="-10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t[0]  </a:t>
            </a:r>
            <a:r>
              <a:rPr sz="2800" spc="-5" dirty="0">
                <a:solidFill>
                  <a:srgbClr val="7F7F7F"/>
                </a:solidFill>
                <a:latin typeface="Courier New"/>
                <a:cs typeface="Courier New"/>
              </a:rPr>
              <a:t>123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3200" spc="-1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dirty="0">
                <a:solidFill>
                  <a:srgbClr val="B1B1B1"/>
                </a:solidFill>
                <a:latin typeface="Courier New"/>
                <a:cs typeface="Courier New"/>
              </a:rPr>
              <a:t>t</a:t>
            </a:r>
            <a:endParaRPr sz="3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7F7F7F"/>
                </a:solidFill>
                <a:latin typeface="Courier New"/>
                <a:cs typeface="Courier New"/>
              </a:rPr>
              <a:t>(123, 543,</a:t>
            </a:r>
            <a:r>
              <a:rPr sz="2800" spc="-1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7F7F7F"/>
                </a:solidFill>
                <a:latin typeface="Courier New"/>
                <a:cs typeface="Courier New"/>
              </a:rPr>
              <a:t>'bar')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3926840" cy="41478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Times New Roman"/>
                <a:cs typeface="Times New Roman"/>
              </a:rPr>
              <a:t>Tuples </a:t>
            </a:r>
            <a:r>
              <a:rPr sz="3200" spc="-5" dirty="0">
                <a:latin typeface="Times New Roman"/>
                <a:cs typeface="Times New Roman"/>
              </a:rPr>
              <a:t>may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5" dirty="0">
                <a:latin typeface="Times New Roman"/>
                <a:cs typeface="Times New Roman"/>
              </a:rPr>
              <a:t> nested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</a:t>
            </a:r>
            <a:r>
              <a:rPr sz="3200" dirty="0">
                <a:solidFill>
                  <a:srgbClr val="B1B1B1"/>
                </a:solidFill>
                <a:latin typeface="Courier New"/>
                <a:cs typeface="Courier New"/>
              </a:rPr>
              <a:t>u =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t,</a:t>
            </a:r>
            <a:r>
              <a:rPr sz="3200" spc="-10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(1,2)</a:t>
            </a:r>
            <a:endParaRPr sz="3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3200" spc="-1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dirty="0">
                <a:solidFill>
                  <a:srgbClr val="B1B1B1"/>
                </a:solidFill>
                <a:latin typeface="Courier New"/>
                <a:cs typeface="Courier New"/>
              </a:rPr>
              <a:t>u</a:t>
            </a:r>
            <a:endParaRPr sz="3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7F7F7F"/>
                </a:solidFill>
                <a:latin typeface="Times New Roman"/>
                <a:cs typeface="Times New Roman"/>
              </a:rPr>
              <a:t>((123, 542, </a:t>
            </a:r>
            <a:r>
              <a:rPr sz="3200" spc="-10" dirty="0">
                <a:solidFill>
                  <a:srgbClr val="7F7F7F"/>
                </a:solidFill>
                <a:latin typeface="Times New Roman"/>
                <a:cs typeface="Times New Roman"/>
              </a:rPr>
              <a:t>'bar'),</a:t>
            </a:r>
            <a:r>
              <a:rPr sz="3200"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7F7F7F"/>
                </a:solidFill>
                <a:latin typeface="Times New Roman"/>
                <a:cs typeface="Times New Roman"/>
              </a:rPr>
              <a:t>(1,2))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Empty tuples: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empty </a:t>
            </a:r>
            <a:r>
              <a:rPr sz="3200" dirty="0">
                <a:solidFill>
                  <a:srgbClr val="B1B1B1"/>
                </a:solidFill>
                <a:latin typeface="Courier New"/>
                <a:cs typeface="Courier New"/>
              </a:rPr>
              <a:t>=</a:t>
            </a:r>
            <a:r>
              <a:rPr sz="3200" spc="-9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()</a:t>
            </a:r>
            <a:endParaRPr sz="3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3200" spc="-10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len(empty)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6136640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F7F7F"/>
                </a:solidFill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840" y="6282690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A1CB-01C4-468C-9E37-18B4E66F37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6120" y="863600"/>
            <a:ext cx="26485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Dictionaries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3890"/>
            <a:ext cx="4373880" cy="12014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dirty="0">
                <a:latin typeface="Times New Roman"/>
                <a:cs typeface="Times New Roman"/>
              </a:rPr>
              <a:t>of key-value</a:t>
            </a:r>
            <a:r>
              <a:rPr sz="3200" spc="-2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pairs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Dictionaries are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mutable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3505200"/>
            <a:ext cx="576072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 = </a:t>
            </a:r>
            <a:r>
              <a:rPr sz="2400" spc="-5" dirty="0">
                <a:latin typeface="Times New Roman"/>
                <a:cs typeface="Times New Roman"/>
              </a:rPr>
              <a:t>{1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'hello', </a:t>
            </a:r>
            <a:r>
              <a:rPr sz="2400" spc="-10" dirty="0">
                <a:latin typeface="Times New Roman"/>
                <a:cs typeface="Times New Roman"/>
              </a:rPr>
              <a:t>'two' </a:t>
            </a:r>
            <a:r>
              <a:rPr sz="2400" dirty="0">
                <a:latin typeface="Times New Roman"/>
                <a:cs typeface="Times New Roman"/>
              </a:rPr>
              <a:t>: 42, </a:t>
            </a:r>
            <a:r>
              <a:rPr sz="2400" spc="-5" dirty="0">
                <a:latin typeface="Times New Roman"/>
                <a:cs typeface="Times New Roman"/>
              </a:rPr>
              <a:t>'blah'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[1,2,3]}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</a:t>
            </a:r>
            <a:r>
              <a:rPr sz="2400" spc="-10" dirty="0">
                <a:latin typeface="Times New Roman"/>
                <a:cs typeface="Times New Roman"/>
              </a:rPr>
              <a:t>'two': </a:t>
            </a:r>
            <a:r>
              <a:rPr sz="2400" dirty="0">
                <a:latin typeface="Times New Roman"/>
                <a:cs typeface="Times New Roman"/>
              </a:rPr>
              <a:t>42, </a:t>
            </a:r>
            <a:r>
              <a:rPr sz="2400" spc="-5" dirty="0">
                <a:latin typeface="Times New Roman"/>
                <a:cs typeface="Times New Roman"/>
              </a:rPr>
              <a:t>'blah': </a:t>
            </a:r>
            <a:r>
              <a:rPr sz="2400" dirty="0">
                <a:latin typeface="Times New Roman"/>
                <a:cs typeface="Times New Roman"/>
              </a:rPr>
              <a:t>[1, 2,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3]}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d['blah']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[1, </a:t>
            </a:r>
            <a:r>
              <a:rPr sz="2400" dirty="0">
                <a:latin typeface="Times New Roman"/>
                <a:cs typeface="Times New Roman"/>
              </a:rPr>
              <a:t>2, 3]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840" y="6282690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33848-506C-4608-AFC5-EEF3C44C94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010" y="863600"/>
            <a:ext cx="3901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Web</a:t>
            </a:r>
            <a:r>
              <a:rPr spc="-100" dirty="0"/>
              <a:t> </a:t>
            </a:r>
            <a:r>
              <a:rPr spc="-5" dirty="0"/>
              <a:t>Frameworks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639" y="1912620"/>
            <a:ext cx="2299335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Django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Flask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Pylons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ur</a:t>
            </a:r>
            <a:r>
              <a:rPr sz="3200" spc="5" dirty="0">
                <a:latin typeface="Times New Roman"/>
                <a:cs typeface="Times New Roman"/>
              </a:rPr>
              <a:t>boG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Zope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Grok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659" y="863600"/>
            <a:ext cx="1631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1350"/>
            <a:ext cx="6612255" cy="4076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 </a:t>
            </a:r>
            <a:r>
              <a:rPr sz="3200" spc="-5" dirty="0">
                <a:latin typeface="Times New Roman"/>
                <a:cs typeface="Times New Roman"/>
              </a:rPr>
              <a:t>particular</a:t>
            </a:r>
            <a:r>
              <a:rPr sz="3200" dirty="0">
                <a:latin typeface="Times New Roman"/>
                <a:cs typeface="Times New Roman"/>
              </a:rPr>
              <a:t> order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delete elements with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del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del</a:t>
            </a:r>
            <a:r>
              <a:rPr sz="2800" spc="-2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tel['foo']</a:t>
            </a:r>
            <a:endParaRPr sz="2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keys() </a:t>
            </a:r>
            <a:r>
              <a:rPr sz="3200" spc="-5" dirty="0">
                <a:latin typeface="Times New Roman"/>
                <a:cs typeface="Times New Roman"/>
              </a:rPr>
              <a:t>method </a:t>
            </a:r>
            <a:r>
              <a:rPr sz="3200" dirty="0">
                <a:latin typeface="UnDotum"/>
                <a:cs typeface="UnDotum"/>
              </a:rPr>
              <a:t> </a:t>
            </a:r>
            <a:r>
              <a:rPr sz="3200" dirty="0">
                <a:latin typeface="Times New Roman"/>
                <a:cs typeface="Times New Roman"/>
              </a:rPr>
              <a:t>unsorted </a:t>
            </a:r>
            <a:r>
              <a:rPr sz="3200" spc="-5" dirty="0">
                <a:latin typeface="Times New Roman"/>
                <a:cs typeface="Times New Roman"/>
              </a:rPr>
              <a:t>list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keys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800" spc="-5" dirty="0">
                <a:latin typeface="Courier New"/>
                <a:cs typeface="Courier New"/>
              </a:rPr>
              <a:t>&gt;&gt;&gt;</a:t>
            </a:r>
            <a:r>
              <a:rPr sz="2800" spc="-15" dirty="0">
                <a:latin typeface="Courier New"/>
                <a:cs typeface="Courier New"/>
              </a:rPr>
              <a:t> </a:t>
            </a:r>
            <a:r>
              <a:rPr sz="2800" spc="-5" dirty="0">
                <a:latin typeface="Courier New"/>
                <a:cs typeface="Courier New"/>
              </a:rPr>
              <a:t>tel.keys()</a:t>
            </a:r>
            <a:endParaRPr sz="2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['cs', 'lennox',</a:t>
            </a:r>
            <a:r>
              <a:rPr sz="2800" spc="-2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'hgs']</a:t>
            </a:r>
            <a:endParaRPr sz="2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use has_key()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check </a:t>
            </a:r>
            <a:r>
              <a:rPr sz="3200" spc="-5" dirty="0">
                <a:latin typeface="Times New Roman"/>
                <a:cs typeface="Times New Roman"/>
              </a:rPr>
              <a:t>for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existence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2800" spc="-1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800" spc="-5" dirty="0">
                <a:solidFill>
                  <a:srgbClr val="B1B1B1"/>
                </a:solidFill>
                <a:latin typeface="Courier New"/>
                <a:cs typeface="Courier New"/>
              </a:rPr>
              <a:t>tel.has_key('foo')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6007100"/>
            <a:ext cx="239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7F7F7F"/>
                </a:solidFill>
                <a:latin typeface="Courier New"/>
                <a:cs typeface="Courier New"/>
              </a:rPr>
              <a:t>0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840" y="6282690"/>
            <a:ext cx="1287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Priyanka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Pradhan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5B226-7DC1-4069-A81A-04A5D5C42A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541020"/>
            <a:ext cx="5567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Dictionaries:</a:t>
            </a:r>
            <a:r>
              <a:rPr spc="-280" dirty="0"/>
              <a:t> </a:t>
            </a:r>
            <a:r>
              <a:rPr spc="-5" dirty="0"/>
              <a:t>Add/Modify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9250" y="2204720"/>
            <a:ext cx="586740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</a:t>
            </a:r>
            <a:r>
              <a:rPr sz="2400" spc="-10" dirty="0">
                <a:latin typeface="Times New Roman"/>
                <a:cs typeface="Times New Roman"/>
              </a:rPr>
              <a:t>'two': </a:t>
            </a:r>
            <a:r>
              <a:rPr sz="2400" dirty="0">
                <a:latin typeface="Times New Roman"/>
                <a:cs typeface="Times New Roman"/>
              </a:rPr>
              <a:t>42, </a:t>
            </a:r>
            <a:r>
              <a:rPr sz="2400" spc="-5" dirty="0">
                <a:latin typeface="Times New Roman"/>
                <a:cs typeface="Times New Roman"/>
              </a:rPr>
              <a:t>'blah': [1, </a:t>
            </a:r>
            <a:r>
              <a:rPr sz="2400" dirty="0">
                <a:latin typeface="Times New Roman"/>
                <a:cs typeface="Times New Roman"/>
              </a:rPr>
              <a:t>2,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3]}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spc="-10" dirty="0">
                <a:latin typeface="Times New Roman"/>
                <a:cs typeface="Times New Roman"/>
              </a:rPr>
              <a:t>d['two'] </a:t>
            </a:r>
            <a:r>
              <a:rPr sz="2400" dirty="0">
                <a:latin typeface="Times New Roman"/>
                <a:cs typeface="Times New Roman"/>
              </a:rPr>
              <a:t>= 99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</a:t>
            </a:r>
            <a:r>
              <a:rPr sz="2400" spc="-10" dirty="0">
                <a:latin typeface="Times New Roman"/>
                <a:cs typeface="Times New Roman"/>
              </a:rPr>
              <a:t>'two': </a:t>
            </a:r>
            <a:r>
              <a:rPr sz="2400" dirty="0">
                <a:latin typeface="Times New Roman"/>
                <a:cs typeface="Times New Roman"/>
              </a:rPr>
              <a:t>99, </a:t>
            </a:r>
            <a:r>
              <a:rPr sz="2400" spc="-5" dirty="0">
                <a:latin typeface="Times New Roman"/>
                <a:cs typeface="Times New Roman"/>
              </a:rPr>
              <a:t>'blah': [1, </a:t>
            </a:r>
            <a:r>
              <a:rPr sz="2400" dirty="0">
                <a:latin typeface="Times New Roman"/>
                <a:cs typeface="Times New Roman"/>
              </a:rPr>
              <a:t>2,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3]}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330" y="4796790"/>
            <a:ext cx="6624320" cy="11912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d[7] = </a:t>
            </a:r>
            <a:r>
              <a:rPr sz="2400" spc="-5" dirty="0">
                <a:latin typeface="Times New Roman"/>
                <a:cs typeface="Times New Roman"/>
              </a:rPr>
              <a:t>'new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</a:t>
            </a:r>
            <a:r>
              <a:rPr sz="2400" dirty="0">
                <a:latin typeface="Times New Roman"/>
                <a:cs typeface="Times New Roman"/>
              </a:rPr>
              <a:t>7: </a:t>
            </a:r>
            <a:r>
              <a:rPr sz="2400" spc="-5" dirty="0">
                <a:latin typeface="Times New Roman"/>
                <a:cs typeface="Times New Roman"/>
              </a:rPr>
              <a:t>'new </a:t>
            </a:r>
            <a:r>
              <a:rPr sz="2400" dirty="0">
                <a:latin typeface="Times New Roman"/>
                <a:cs typeface="Times New Roman"/>
              </a:rPr>
              <a:t>entry', </a:t>
            </a:r>
            <a:r>
              <a:rPr sz="2400" spc="-10" dirty="0">
                <a:latin typeface="Times New Roman"/>
                <a:cs typeface="Times New Roman"/>
              </a:rPr>
              <a:t>'two': </a:t>
            </a:r>
            <a:r>
              <a:rPr sz="2400" dirty="0">
                <a:latin typeface="Times New Roman"/>
                <a:cs typeface="Times New Roman"/>
              </a:rPr>
              <a:t>99, </a:t>
            </a:r>
            <a:r>
              <a:rPr sz="2400" spc="-5" dirty="0">
                <a:latin typeface="Times New Roman"/>
                <a:cs typeface="Times New Roman"/>
              </a:rPr>
              <a:t>'blah': [1, </a:t>
            </a:r>
            <a:r>
              <a:rPr sz="2400" dirty="0">
                <a:latin typeface="Times New Roman"/>
                <a:cs typeface="Times New Roman"/>
              </a:rPr>
              <a:t>2,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3]}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1544320"/>
            <a:ext cx="7826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Entries </a:t>
            </a:r>
            <a:r>
              <a:rPr sz="3000" spc="-10" dirty="0">
                <a:latin typeface="Times New Roman"/>
                <a:cs typeface="Times New Roman"/>
              </a:rPr>
              <a:t>can </a:t>
            </a:r>
            <a:r>
              <a:rPr sz="3000" dirty="0">
                <a:latin typeface="Times New Roman"/>
                <a:cs typeface="Times New Roman"/>
              </a:rPr>
              <a:t>be </a:t>
            </a:r>
            <a:r>
              <a:rPr sz="3000" spc="-10" dirty="0">
                <a:latin typeface="Times New Roman"/>
                <a:cs typeface="Times New Roman"/>
              </a:rPr>
              <a:t>changed </a:t>
            </a:r>
            <a:r>
              <a:rPr sz="3000" dirty="0">
                <a:latin typeface="Times New Roman"/>
                <a:cs typeface="Times New Roman"/>
              </a:rPr>
              <a:t>by </a:t>
            </a:r>
            <a:r>
              <a:rPr sz="3000" spc="-5" dirty="0">
                <a:latin typeface="Times New Roman"/>
                <a:cs typeface="Times New Roman"/>
              </a:rPr>
              <a:t>assigning </a:t>
            </a:r>
            <a:r>
              <a:rPr sz="3000" spc="-10" dirty="0">
                <a:latin typeface="Times New Roman"/>
                <a:cs typeface="Times New Roman"/>
              </a:rPr>
              <a:t>to </a:t>
            </a:r>
            <a:r>
              <a:rPr sz="3000" spc="-5" dirty="0">
                <a:latin typeface="Times New Roman"/>
                <a:cs typeface="Times New Roman"/>
              </a:rPr>
              <a:t>that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entry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" y="4140200"/>
            <a:ext cx="7673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Assigning </a:t>
            </a:r>
            <a:r>
              <a:rPr sz="2800" dirty="0">
                <a:latin typeface="Times New Roman"/>
                <a:cs typeface="Times New Roman"/>
              </a:rPr>
              <a:t>to a </a:t>
            </a:r>
            <a:r>
              <a:rPr sz="2800" spc="-5" dirty="0">
                <a:latin typeface="Times New Roman"/>
                <a:cs typeface="Times New Roman"/>
              </a:rPr>
              <a:t>key </a:t>
            </a:r>
            <a:r>
              <a:rPr sz="2800" dirty="0">
                <a:latin typeface="Times New Roman"/>
                <a:cs typeface="Times New Roman"/>
              </a:rPr>
              <a:t>that does not </a:t>
            </a:r>
            <a:r>
              <a:rPr sz="2800" spc="-5" dirty="0">
                <a:latin typeface="Times New Roman"/>
                <a:cs typeface="Times New Roman"/>
              </a:rPr>
              <a:t>exist adds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entry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863600"/>
            <a:ext cx="6875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Dictionaries: Deleting</a:t>
            </a:r>
            <a:r>
              <a:rPr spc="-65" dirty="0"/>
              <a:t> </a:t>
            </a:r>
            <a:r>
              <a:rPr spc="-5" dirty="0"/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2014220"/>
            <a:ext cx="787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del </a:t>
            </a:r>
            <a:r>
              <a:rPr sz="2800" spc="-5" dirty="0">
                <a:latin typeface="Times New Roman"/>
                <a:cs typeface="Times New Roman"/>
              </a:rPr>
              <a:t>method deletes an </a:t>
            </a:r>
            <a:r>
              <a:rPr sz="2800" spc="-10" dirty="0">
                <a:latin typeface="Times New Roman"/>
                <a:cs typeface="Times New Roman"/>
              </a:rPr>
              <a:t>element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dictionary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5020" y="3581400"/>
            <a:ext cx="4126229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2: 'there', </a:t>
            </a:r>
            <a:r>
              <a:rPr sz="2400" dirty="0">
                <a:latin typeface="Times New Roman"/>
                <a:cs typeface="Times New Roman"/>
              </a:rPr>
              <a:t>10: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'world'}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del(d[2])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 'hello', 10: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'world'}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769" y="863600"/>
            <a:ext cx="67221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Copying Dictionaries </a:t>
            </a:r>
            <a:r>
              <a:rPr dirty="0"/>
              <a:t>and</a:t>
            </a:r>
            <a:r>
              <a:rPr spc="-70" dirty="0"/>
              <a:t> </a:t>
            </a:r>
            <a:r>
              <a:rPr spc="-5" dirty="0"/>
              <a:t>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2600960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built-in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list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 will  copy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list</a:t>
            </a:r>
            <a:endParaRPr sz="2800">
              <a:latin typeface="Times New Roman"/>
              <a:cs typeface="Times New Roman"/>
            </a:endParaRPr>
          </a:p>
          <a:p>
            <a:pPr marL="355600" marR="15557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dictionary  </a:t>
            </a:r>
            <a:r>
              <a:rPr sz="2800" dirty="0">
                <a:latin typeface="Times New Roman"/>
                <a:cs typeface="Times New Roman"/>
              </a:rPr>
              <a:t>has a </a:t>
            </a:r>
            <a:r>
              <a:rPr sz="2800" spc="-5" dirty="0">
                <a:latin typeface="Times New Roman"/>
                <a:cs typeface="Times New Roman"/>
              </a:rPr>
              <a:t>method  called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copy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740" y="2057400"/>
            <a:ext cx="2152650" cy="30200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l1 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[1]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l2 =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list(l1)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l1[0]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</a:t>
            </a:r>
            <a:endParaRPr sz="2400">
              <a:latin typeface="Times New Roman"/>
              <a:cs typeface="Times New Roman"/>
            </a:endParaRPr>
          </a:p>
          <a:p>
            <a:pPr marL="90170" marR="12249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l1  </a:t>
            </a:r>
            <a:r>
              <a:rPr sz="2400" spc="-5" dirty="0">
                <a:latin typeface="Times New Roman"/>
                <a:cs typeface="Times New Roman"/>
              </a:rPr>
              <a:t>[22]</a:t>
            </a:r>
            <a:endParaRPr sz="2400">
              <a:latin typeface="Times New Roman"/>
              <a:cs typeface="Times New Roman"/>
            </a:endParaRPr>
          </a:p>
          <a:p>
            <a:pPr marL="90170" marR="12249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l2  </a:t>
            </a:r>
            <a:r>
              <a:rPr sz="2400" spc="-5" dirty="0">
                <a:latin typeface="Times New Roman"/>
                <a:cs typeface="Times New Roman"/>
              </a:rPr>
              <a:t>[1]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940" y="2057400"/>
            <a:ext cx="2432050" cy="30200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d = </a:t>
            </a:r>
            <a:r>
              <a:rPr sz="2400" spc="-5" dirty="0">
                <a:latin typeface="Times New Roman"/>
                <a:cs typeface="Times New Roman"/>
              </a:rPr>
              <a:t>{1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10}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d2 =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d.copy()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d[1]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22}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d2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{1: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10}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863600"/>
            <a:ext cx="4352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Dictionary</a:t>
            </a:r>
            <a:r>
              <a:rPr spc="-75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1286510" y="1981200"/>
            <a:ext cx="65722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863600"/>
            <a:ext cx="45186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 </a:t>
            </a:r>
            <a:r>
              <a:rPr spc="-80" dirty="0"/>
              <a:t>Type</a:t>
            </a:r>
            <a:r>
              <a:rPr spc="-145" dirty="0"/>
              <a:t> </a:t>
            </a:r>
            <a:r>
              <a:rPr spc="-5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2453640"/>
            <a:ext cx="7363459" cy="191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Lists, </a:t>
            </a:r>
            <a:r>
              <a:rPr sz="2800" spc="-20" dirty="0">
                <a:latin typeface="Times New Roman"/>
                <a:cs typeface="Times New Roman"/>
              </a:rPr>
              <a:t>Tuples,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Dictionaries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store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type  </a:t>
            </a:r>
            <a:r>
              <a:rPr sz="2800" spc="-5" dirty="0">
                <a:latin typeface="Times New Roman"/>
                <a:cs typeface="Times New Roman"/>
              </a:rPr>
              <a:t>(including </a:t>
            </a:r>
            <a:r>
              <a:rPr sz="2800" dirty="0">
                <a:latin typeface="Times New Roman"/>
                <a:cs typeface="Times New Roman"/>
              </a:rPr>
              <a:t>other </a:t>
            </a:r>
            <a:r>
              <a:rPr sz="2800" spc="-5" dirty="0">
                <a:latin typeface="Times New Roman"/>
                <a:cs typeface="Times New Roman"/>
              </a:rPr>
              <a:t>lists, tuples, 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dictionaries!)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Only lists and dictionaries 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mutable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All variables 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references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7183120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Integers: 2323,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3234L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Floating </a:t>
            </a:r>
            <a:r>
              <a:rPr sz="3200" dirty="0">
                <a:latin typeface="Times New Roman"/>
                <a:cs typeface="Times New Roman"/>
              </a:rPr>
              <a:t>Point: 32.3,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3.1E2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Complex: </a:t>
            </a:r>
            <a:r>
              <a:rPr sz="3200" dirty="0">
                <a:latin typeface="Times New Roman"/>
                <a:cs typeface="Times New Roman"/>
              </a:rPr>
              <a:t>3 + 2j, 1j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2005964" algn="l"/>
              </a:tabLst>
            </a:pPr>
            <a:r>
              <a:rPr sz="3200" spc="-5" dirty="0">
                <a:latin typeface="Times New Roman"/>
                <a:cs typeface="Times New Roman"/>
              </a:rPr>
              <a:t>Lists: 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	[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1,2,3]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Times New Roman"/>
                <a:cs typeface="Times New Roman"/>
              </a:rPr>
              <a:t>Tuples: </a:t>
            </a:r>
            <a:r>
              <a:rPr sz="3200" dirty="0">
                <a:latin typeface="Times New Roman"/>
                <a:cs typeface="Times New Roman"/>
              </a:rPr>
              <a:t>t =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(1,2,3)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Dictionaries: </a:t>
            </a:r>
            <a:r>
              <a:rPr sz="3200" dirty="0">
                <a:latin typeface="Times New Roman"/>
                <a:cs typeface="Times New Roman"/>
              </a:rPr>
              <a:t>d = </a:t>
            </a:r>
            <a:r>
              <a:rPr sz="3200" spc="-5" dirty="0">
                <a:latin typeface="Times New Roman"/>
                <a:cs typeface="Times New Roman"/>
              </a:rPr>
              <a:t>{‘hello’ </a:t>
            </a:r>
            <a:r>
              <a:rPr sz="3200" dirty="0">
                <a:latin typeface="Times New Roman"/>
                <a:cs typeface="Times New Roman"/>
              </a:rPr>
              <a:t>: ‘there’, 2 :</a:t>
            </a:r>
            <a:r>
              <a:rPr sz="3200" spc="-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15}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390" y="863600"/>
            <a:ext cx="1885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</a:t>
            </a:r>
            <a:r>
              <a:rPr dirty="0"/>
              <a:t>o</a:t>
            </a:r>
            <a:r>
              <a:rPr spc="-5" dirty="0"/>
              <a:t>du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2014220"/>
            <a:ext cx="6442710" cy="453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collection of </a:t>
            </a:r>
            <a:r>
              <a:rPr sz="3200" spc="-5" dirty="0">
                <a:latin typeface="Times New Roman"/>
                <a:cs typeface="Times New Roman"/>
              </a:rPr>
              <a:t>functions </a:t>
            </a:r>
            <a:r>
              <a:rPr sz="3200" dirty="0">
                <a:latin typeface="Times New Roman"/>
                <a:cs typeface="Times New Roman"/>
              </a:rPr>
              <a:t>and variables,  typically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scripts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Times New Roman"/>
                <a:cs typeface="Times New Roman"/>
              </a:rPr>
              <a:t>definitions </a:t>
            </a:r>
            <a:r>
              <a:rPr sz="3200" dirty="0">
                <a:latin typeface="Times New Roman"/>
                <a:cs typeface="Times New Roman"/>
              </a:rPr>
              <a:t>can be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imported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10" dirty="0">
                <a:latin typeface="Times New Roman"/>
                <a:cs typeface="Times New Roman"/>
              </a:rPr>
              <a:t>file </a:t>
            </a:r>
            <a:r>
              <a:rPr sz="3200" spc="-5" dirty="0">
                <a:latin typeface="Times New Roman"/>
                <a:cs typeface="Times New Roman"/>
              </a:rPr>
              <a:t>name is module name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.py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Times New Roman"/>
                <a:cs typeface="Times New Roman"/>
              </a:rPr>
              <a:t>e.g., create </a:t>
            </a:r>
            <a:r>
              <a:rPr sz="3200" spc="-5" dirty="0">
                <a:latin typeface="Times New Roman"/>
                <a:cs typeface="Times New Roman"/>
              </a:rPr>
              <a:t>module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B1B1B1"/>
                </a:solidFill>
                <a:latin typeface="Courier New"/>
                <a:cs typeface="Courier New"/>
              </a:rPr>
              <a:t>fibo.py</a:t>
            </a:r>
            <a:endParaRPr sz="3200"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def </a:t>
            </a:r>
            <a:r>
              <a:rPr sz="3200" spc="-10" dirty="0">
                <a:latin typeface="Times New Roman"/>
                <a:cs typeface="Times New Roman"/>
              </a:rPr>
              <a:t>fib(n): </a:t>
            </a:r>
            <a:r>
              <a:rPr sz="3200" dirty="0">
                <a:latin typeface="Times New Roman"/>
                <a:cs typeface="Times New Roman"/>
              </a:rPr>
              <a:t># </a:t>
            </a:r>
            <a:r>
              <a:rPr sz="3200" spc="-5" dirty="0">
                <a:latin typeface="Times New Roman"/>
                <a:cs typeface="Times New Roman"/>
              </a:rPr>
              <a:t>write </a:t>
            </a:r>
            <a:r>
              <a:rPr sz="3200" dirty="0">
                <a:latin typeface="Times New Roman"/>
                <a:cs typeface="Times New Roman"/>
              </a:rPr>
              <a:t>Fib. </a:t>
            </a:r>
            <a:r>
              <a:rPr sz="3200" spc="-5" dirty="0">
                <a:latin typeface="Times New Roman"/>
                <a:cs typeface="Times New Roman"/>
              </a:rPr>
              <a:t>series </a:t>
            </a:r>
            <a:r>
              <a:rPr sz="3200" dirty="0">
                <a:latin typeface="Times New Roman"/>
                <a:cs typeface="Times New Roman"/>
              </a:rPr>
              <a:t>up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343535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...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3200" spc="5" dirty="0">
                <a:latin typeface="Times New Roman"/>
                <a:cs typeface="Times New Roman"/>
              </a:rPr>
              <a:t>de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5" dirty="0">
                <a:latin typeface="Times New Roman"/>
                <a:cs typeface="Times New Roman"/>
              </a:rPr>
              <a:t>2</a:t>
            </a:r>
            <a:r>
              <a:rPr sz="3200" spc="-10" dirty="0">
                <a:latin typeface="Times New Roman"/>
                <a:cs typeface="Times New Roman"/>
              </a:rPr>
              <a:t>(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)</a:t>
            </a:r>
            <a:r>
              <a:rPr sz="3200" dirty="0">
                <a:latin typeface="Times New Roman"/>
                <a:cs typeface="Times New Roman"/>
              </a:rPr>
              <a:t>: #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u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-610" dirty="0">
                <a:latin typeface="Times New Roman"/>
                <a:cs typeface="Times New Roman"/>
              </a:rPr>
              <a:t>n</a:t>
            </a:r>
            <a:r>
              <a:rPr sz="2100" spc="-7" baseline="-5952" dirty="0">
                <a:latin typeface="Times New Roman"/>
                <a:cs typeface="Times New Roman"/>
              </a:rPr>
              <a:t>P</a:t>
            </a:r>
            <a:r>
              <a:rPr sz="2100" baseline="-5952" dirty="0">
                <a:latin typeface="Times New Roman"/>
                <a:cs typeface="Times New Roman"/>
              </a:rPr>
              <a:t>r</a:t>
            </a:r>
            <a:r>
              <a:rPr sz="2100" spc="-330" baseline="-5952" dirty="0">
                <a:latin typeface="Times New Roman"/>
                <a:cs typeface="Times New Roman"/>
              </a:rPr>
              <a:t>i</a:t>
            </a:r>
            <a:r>
              <a:rPr sz="3200" spc="-1565" dirty="0">
                <a:latin typeface="Times New Roman"/>
                <a:cs typeface="Times New Roman"/>
              </a:rPr>
              <a:t>F</a:t>
            </a:r>
            <a:r>
              <a:rPr sz="2100" spc="-15" baseline="-5952" dirty="0">
                <a:latin typeface="Times New Roman"/>
                <a:cs typeface="Times New Roman"/>
              </a:rPr>
              <a:t>y</a:t>
            </a:r>
            <a:r>
              <a:rPr sz="2100" spc="-7" baseline="-5952" dirty="0">
                <a:latin typeface="Times New Roman"/>
                <a:cs typeface="Times New Roman"/>
              </a:rPr>
              <a:t>a</a:t>
            </a:r>
            <a:r>
              <a:rPr sz="2100" spc="-667" baseline="-5952" dirty="0">
                <a:latin typeface="Times New Roman"/>
                <a:cs typeface="Times New Roman"/>
              </a:rPr>
              <a:t>n</a:t>
            </a:r>
            <a:r>
              <a:rPr sz="3200" spc="-445" dirty="0">
                <a:latin typeface="Times New Roman"/>
                <a:cs typeface="Times New Roman"/>
              </a:rPr>
              <a:t>i</a:t>
            </a:r>
            <a:r>
              <a:rPr sz="2100" spc="-405" baseline="-5952" dirty="0">
                <a:latin typeface="Times New Roman"/>
                <a:cs typeface="Times New Roman"/>
              </a:rPr>
              <a:t>k</a:t>
            </a:r>
            <a:r>
              <a:rPr sz="3200" spc="-1325" dirty="0">
                <a:latin typeface="Times New Roman"/>
                <a:cs typeface="Times New Roman"/>
              </a:rPr>
              <a:t>b</a:t>
            </a:r>
            <a:r>
              <a:rPr sz="2100" baseline="-5952" dirty="0">
                <a:latin typeface="Times New Roman"/>
                <a:cs typeface="Times New Roman"/>
              </a:rPr>
              <a:t>a</a:t>
            </a:r>
            <a:r>
              <a:rPr sz="2100" spc="-7" baseline="-5952" dirty="0">
                <a:latin typeface="Times New Roman"/>
                <a:cs typeface="Times New Roman"/>
              </a:rPr>
              <a:t> </a:t>
            </a:r>
            <a:r>
              <a:rPr sz="2100" spc="-630" baseline="-5952" dirty="0">
                <a:latin typeface="Times New Roman"/>
                <a:cs typeface="Times New Roman"/>
              </a:rPr>
              <a:t>P</a:t>
            </a:r>
            <a:r>
              <a:rPr sz="3200" spc="-385" dirty="0">
                <a:latin typeface="Times New Roman"/>
                <a:cs typeface="Times New Roman"/>
              </a:rPr>
              <a:t>.</a:t>
            </a:r>
            <a:r>
              <a:rPr sz="2100" baseline="-5952" dirty="0">
                <a:latin typeface="Times New Roman"/>
                <a:cs typeface="Times New Roman"/>
              </a:rPr>
              <a:t>r</a:t>
            </a:r>
            <a:r>
              <a:rPr sz="2100" spc="-7" baseline="-5952" dirty="0">
                <a:latin typeface="Times New Roman"/>
                <a:cs typeface="Times New Roman"/>
              </a:rPr>
              <a:t>a</a:t>
            </a:r>
            <a:r>
              <a:rPr sz="2100" spc="-907" baseline="-5952" dirty="0">
                <a:latin typeface="Times New Roman"/>
                <a:cs typeface="Times New Roman"/>
              </a:rPr>
              <a:t>d</a:t>
            </a:r>
            <a:r>
              <a:rPr sz="3200" spc="-640" dirty="0">
                <a:latin typeface="Times New Roman"/>
                <a:cs typeface="Times New Roman"/>
              </a:rPr>
              <a:t>s</a:t>
            </a:r>
            <a:r>
              <a:rPr sz="2100" spc="-89" baseline="-5952" dirty="0">
                <a:latin typeface="Times New Roman"/>
                <a:cs typeface="Times New Roman"/>
              </a:rPr>
              <a:t>h</a:t>
            </a:r>
            <a:r>
              <a:rPr sz="3200" spc="-1355" dirty="0">
                <a:latin typeface="Times New Roman"/>
                <a:cs typeface="Times New Roman"/>
              </a:rPr>
              <a:t>e</a:t>
            </a:r>
            <a:r>
              <a:rPr sz="2100" baseline="-5952" dirty="0">
                <a:latin typeface="Times New Roman"/>
                <a:cs typeface="Times New Roman"/>
              </a:rPr>
              <a:t>a</a:t>
            </a:r>
            <a:r>
              <a:rPr sz="2100" spc="37" baseline="-5952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ri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 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A4B4E-A9B6-424E-9BD9-84DF9FADF7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320"/>
            <a:ext cx="6503670" cy="4344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function definition </a:t>
            </a:r>
            <a:r>
              <a:rPr sz="2800" dirty="0">
                <a:latin typeface="Times New Roman"/>
                <a:cs typeface="Times New Roman"/>
              </a:rPr>
              <a:t>+ </a:t>
            </a:r>
            <a:r>
              <a:rPr sz="2800" spc="-5" dirty="0">
                <a:latin typeface="Times New Roman"/>
                <a:cs typeface="Times New Roman"/>
              </a:rPr>
              <a:t>executable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statements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executed </a:t>
            </a:r>
            <a:r>
              <a:rPr sz="2800" dirty="0">
                <a:latin typeface="Times New Roman"/>
                <a:cs typeface="Times New Roman"/>
              </a:rPr>
              <a:t>only </a:t>
            </a:r>
            <a:r>
              <a:rPr sz="2800" spc="-5" dirty="0">
                <a:latin typeface="Times New Roman"/>
                <a:cs typeface="Times New Roman"/>
              </a:rPr>
              <a:t>when module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imported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modules have </a:t>
            </a:r>
            <a:r>
              <a:rPr sz="2800" dirty="0">
                <a:latin typeface="Times New Roman"/>
                <a:cs typeface="Times New Roman"/>
              </a:rPr>
              <a:t>private </a:t>
            </a:r>
            <a:r>
              <a:rPr sz="2800" spc="-5" dirty="0">
                <a:latin typeface="Times New Roman"/>
                <a:cs typeface="Times New Roman"/>
              </a:rPr>
              <a:t>symbol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tables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avoids </a:t>
            </a:r>
            <a:r>
              <a:rPr sz="2800" spc="-10" dirty="0">
                <a:latin typeface="Times New Roman"/>
                <a:cs typeface="Times New Roman"/>
              </a:rPr>
              <a:t>name </a:t>
            </a:r>
            <a:r>
              <a:rPr sz="2800" spc="-5" dirty="0">
                <a:latin typeface="Times New Roman"/>
                <a:cs typeface="Times New Roman"/>
              </a:rPr>
              <a:t>clash for </a:t>
            </a:r>
            <a:r>
              <a:rPr sz="2800" dirty="0">
                <a:latin typeface="Times New Roman"/>
                <a:cs typeface="Times New Roman"/>
              </a:rPr>
              <a:t>global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variables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accessible as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module.globalname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import </a:t>
            </a:r>
            <a:r>
              <a:rPr sz="2800" dirty="0">
                <a:latin typeface="Times New Roman"/>
                <a:cs typeface="Times New Roman"/>
              </a:rPr>
              <a:t>into </a:t>
            </a:r>
            <a:r>
              <a:rPr sz="2800" spc="-10" dirty="0">
                <a:latin typeface="Times New Roman"/>
                <a:cs typeface="Times New Roman"/>
              </a:rPr>
              <a:t>name space: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59"/>
              </a:spcBef>
            </a:pP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from fibo import fib,</a:t>
            </a:r>
            <a:r>
              <a:rPr sz="2000" spc="-35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fib2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</a:pP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</a:t>
            </a:r>
            <a:r>
              <a:rPr sz="2000" spc="-1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fib(500)</a:t>
            </a:r>
            <a:endParaRPr sz="20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import all </a:t>
            </a:r>
            <a:r>
              <a:rPr sz="2800" spc="-10" dirty="0">
                <a:latin typeface="Times New Roman"/>
                <a:cs typeface="Times New Roman"/>
              </a:rPr>
              <a:t>names </a:t>
            </a:r>
            <a:r>
              <a:rPr sz="2800" spc="-5" dirty="0">
                <a:latin typeface="Times New Roman"/>
                <a:cs typeface="Times New Roman"/>
              </a:rPr>
              <a:t>defined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" dirty="0">
                <a:latin typeface="Times New Roman"/>
                <a:cs typeface="Times New Roman"/>
              </a:rPr>
              <a:t> module: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59"/>
              </a:spcBef>
            </a:pPr>
            <a:r>
              <a:rPr sz="2000" spc="-5" dirty="0">
                <a:solidFill>
                  <a:srgbClr val="B1B1B1"/>
                </a:solidFill>
                <a:latin typeface="Courier New"/>
                <a:cs typeface="Courier New"/>
              </a:rPr>
              <a:t>&gt;&gt;&gt; from fibo import</a:t>
            </a:r>
            <a:r>
              <a:rPr sz="2000" spc="-20" dirty="0">
                <a:solidFill>
                  <a:srgbClr val="B1B1B1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B1B1B1"/>
                </a:solidFill>
                <a:latin typeface="Courier New"/>
                <a:cs typeface="Courier New"/>
              </a:rPr>
              <a:t>*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240" y="863600"/>
            <a:ext cx="123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</a:t>
            </a:r>
            <a:r>
              <a:rPr dirty="0"/>
              <a:t>n</a:t>
            </a:r>
            <a:r>
              <a:rPr spc="-20" dirty="0"/>
              <a:t>p</a:t>
            </a:r>
            <a:r>
              <a:rPr spc="-5" dirty="0"/>
              <a:t>u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388859" cy="240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2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raw_input</a:t>
            </a:r>
            <a:r>
              <a:rPr sz="2800" spc="-5" dirty="0">
                <a:latin typeface="Times New Roman"/>
                <a:cs typeface="Times New Roman"/>
              </a:rPr>
              <a:t>(string) method returns </a:t>
            </a:r>
            <a:r>
              <a:rPr sz="2800" dirty="0">
                <a:latin typeface="Times New Roman"/>
                <a:cs typeface="Times New Roman"/>
              </a:rPr>
              <a:t>a line of  </a:t>
            </a:r>
            <a:r>
              <a:rPr sz="2800" spc="-5" dirty="0">
                <a:latin typeface="Times New Roman"/>
                <a:cs typeface="Times New Roman"/>
              </a:rPr>
              <a:t>user </a:t>
            </a:r>
            <a:r>
              <a:rPr sz="2800" dirty="0">
                <a:latin typeface="Times New Roman"/>
                <a:cs typeface="Times New Roman"/>
              </a:rPr>
              <a:t>input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string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parameter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used as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prompt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string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converted </a:t>
            </a:r>
            <a:r>
              <a:rPr sz="2800" dirty="0">
                <a:latin typeface="Times New Roman"/>
                <a:cs typeface="Times New Roman"/>
              </a:rPr>
              <a:t>by using the  </a:t>
            </a:r>
            <a:r>
              <a:rPr sz="2800" spc="-5" dirty="0">
                <a:latin typeface="Times New Roman"/>
                <a:cs typeface="Times New Roman"/>
              </a:rPr>
              <a:t>conversion methods 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int</a:t>
            </a:r>
            <a:r>
              <a:rPr sz="2800" dirty="0">
                <a:latin typeface="Times New Roman"/>
                <a:cs typeface="Times New Roman"/>
              </a:rPr>
              <a:t>(string), 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float</a:t>
            </a:r>
            <a:r>
              <a:rPr sz="2800" dirty="0">
                <a:latin typeface="Times New Roman"/>
                <a:cs typeface="Times New Roman"/>
              </a:rPr>
              <a:t>(string),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350" y="863600"/>
            <a:ext cx="2780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</a:t>
            </a:r>
            <a:r>
              <a:rPr spc="-80" dirty="0"/>
              <a:t>r</a:t>
            </a:r>
            <a:r>
              <a:rPr spc="5" dirty="0"/>
              <a:t>o</a:t>
            </a:r>
            <a:r>
              <a:rPr spc="-5" dirty="0"/>
              <a:t>du</a:t>
            </a:r>
            <a:r>
              <a:rPr spc="-10" dirty="0"/>
              <a:t>c</a:t>
            </a:r>
            <a:r>
              <a:rPr spc="-5" dirty="0"/>
              <a:t>t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639" y="2014220"/>
            <a:ext cx="6680834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27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Multi-purpose </a:t>
            </a:r>
            <a:r>
              <a:rPr sz="3200" spc="-50" dirty="0">
                <a:latin typeface="Times New Roman"/>
                <a:cs typeface="Times New Roman"/>
              </a:rPr>
              <a:t>(Web, </a:t>
            </a:r>
            <a:r>
              <a:rPr sz="3200" spc="-5" dirty="0">
                <a:latin typeface="Times New Roman"/>
                <a:cs typeface="Times New Roman"/>
              </a:rPr>
              <a:t>GUI, Scripting,  </a:t>
            </a:r>
            <a:r>
              <a:rPr sz="3200" dirty="0">
                <a:latin typeface="Times New Roman"/>
                <a:cs typeface="Times New Roman"/>
              </a:rPr>
              <a:t>etc.)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Object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Oriented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Interpreted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Strongly typed </a:t>
            </a:r>
            <a:r>
              <a:rPr sz="3200" spc="-5" dirty="0">
                <a:latin typeface="Times New Roman"/>
                <a:cs typeface="Times New Roman"/>
              </a:rPr>
              <a:t>and Dynamically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typed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Focus on </a:t>
            </a:r>
            <a:r>
              <a:rPr sz="3200" spc="-5" dirty="0">
                <a:latin typeface="Times New Roman"/>
                <a:cs typeface="Times New Roman"/>
              </a:rPr>
              <a:t>readability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productivity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800" y="556259"/>
            <a:ext cx="3452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Input:</a:t>
            </a:r>
            <a:r>
              <a:rPr spc="-70" dirty="0"/>
              <a:t> </a:t>
            </a:r>
            <a:r>
              <a:rPr spc="-5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604519" y="1524000"/>
            <a:ext cx="8158480" cy="2654300"/>
          </a:xfrm>
          <a:custGeom>
            <a:avLst/>
            <a:gdLst/>
            <a:ahLst/>
            <a:cxnLst/>
            <a:rect l="l" t="t" r="r" b="b"/>
            <a:pathLst>
              <a:path w="8158480" h="2654300">
                <a:moveTo>
                  <a:pt x="4079240" y="2654300"/>
                </a:moveTo>
                <a:lnTo>
                  <a:pt x="0" y="2654300"/>
                </a:lnTo>
                <a:lnTo>
                  <a:pt x="0" y="0"/>
                </a:lnTo>
                <a:lnTo>
                  <a:pt x="8158480" y="0"/>
                </a:lnTo>
                <a:lnTo>
                  <a:pt x="8158480" y="2654300"/>
                </a:lnTo>
                <a:lnTo>
                  <a:pt x="4079240" y="26543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990" y="1558290"/>
            <a:ext cx="79971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434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5" dirty="0">
                <a:latin typeface="Times New Roman"/>
                <a:cs typeface="Times New Roman"/>
              </a:rPr>
              <a:t>“enter </a:t>
            </a:r>
            <a:r>
              <a:rPr sz="2400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name?"  </a:t>
            </a:r>
            <a:r>
              <a:rPr sz="2400" spc="-10" dirty="0">
                <a:latin typeface="Times New Roman"/>
                <a:cs typeface="Times New Roman"/>
              </a:rPr>
              <a:t>name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raw_input("&gt;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")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081779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10" dirty="0">
                <a:latin typeface="Times New Roman"/>
                <a:cs typeface="Times New Roman"/>
              </a:rPr>
              <a:t>"When </a:t>
            </a:r>
            <a:r>
              <a:rPr sz="2400" spc="-5" dirty="0">
                <a:latin typeface="Times New Roman"/>
                <a:cs typeface="Times New Roman"/>
              </a:rPr>
              <a:t>were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born?"  birthyear = </a:t>
            </a:r>
            <a:r>
              <a:rPr sz="2400" spc="-5" dirty="0">
                <a:latin typeface="Times New Roman"/>
                <a:cs typeface="Times New Roman"/>
              </a:rPr>
              <a:t>int(raw_input("&gt;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"))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5" dirty="0">
                <a:latin typeface="Times New Roman"/>
                <a:cs typeface="Times New Roman"/>
              </a:rPr>
              <a:t>"Hi %s! You </a:t>
            </a:r>
            <a:r>
              <a:rPr sz="2400" dirty="0">
                <a:latin typeface="Times New Roman"/>
                <a:cs typeface="Times New Roman"/>
              </a:rPr>
              <a:t>are %d years old!" % </a:t>
            </a:r>
            <a:r>
              <a:rPr sz="2400" spc="-5" dirty="0">
                <a:latin typeface="Times New Roman"/>
                <a:cs typeface="Times New Roman"/>
              </a:rPr>
              <a:t>(name, </a:t>
            </a:r>
            <a:r>
              <a:rPr sz="2400" dirty="0">
                <a:latin typeface="Times New Roman"/>
                <a:cs typeface="Times New Roman"/>
              </a:rPr>
              <a:t>2017 -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birthyear)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4267200"/>
            <a:ext cx="438912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195326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 input.py  </a:t>
            </a:r>
            <a:r>
              <a:rPr sz="2400" spc="-10" dirty="0">
                <a:latin typeface="Times New Roman"/>
                <a:cs typeface="Times New Roman"/>
              </a:rPr>
              <a:t>What's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name?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Michael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What </a:t>
            </a:r>
            <a:r>
              <a:rPr sz="2400" spc="5" dirty="0">
                <a:latin typeface="Times New Roman"/>
                <a:cs typeface="Times New Roman"/>
              </a:rPr>
              <a:t>year </a:t>
            </a:r>
            <a:r>
              <a:rPr sz="2400" spc="-5" dirty="0">
                <a:latin typeface="Times New Roman"/>
                <a:cs typeface="Times New Roman"/>
              </a:rPr>
              <a:t>were </a:t>
            </a:r>
            <a:r>
              <a:rPr sz="2400" spc="5" dirty="0">
                <a:latin typeface="Times New Roman"/>
                <a:cs typeface="Times New Roman"/>
              </a:rPr>
              <a:t>you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born?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&gt;1980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Hi </a:t>
            </a:r>
            <a:r>
              <a:rPr sz="2400" dirty="0">
                <a:latin typeface="Times New Roman"/>
                <a:cs typeface="Times New Roman"/>
              </a:rPr>
              <a:t>Michael! </a:t>
            </a:r>
            <a:r>
              <a:rPr sz="2400" spc="-335" dirty="0">
                <a:latin typeface="Times New Roman"/>
                <a:cs typeface="Times New Roman"/>
              </a:rPr>
              <a:t>Yo</a:t>
            </a:r>
            <a:r>
              <a:rPr sz="2100" spc="-502" baseline="-7936" dirty="0">
                <a:latin typeface="Times New Roman"/>
                <a:cs typeface="Times New Roman"/>
              </a:rPr>
              <a:t>P</a:t>
            </a:r>
            <a:r>
              <a:rPr sz="2400" spc="-335" dirty="0">
                <a:latin typeface="Times New Roman"/>
                <a:cs typeface="Times New Roman"/>
              </a:rPr>
              <a:t>u</a:t>
            </a:r>
            <a:r>
              <a:rPr sz="2100" spc="-502" baseline="-7936" dirty="0">
                <a:latin typeface="Times New Roman"/>
                <a:cs typeface="Times New Roman"/>
              </a:rPr>
              <a:t>riy</a:t>
            </a:r>
            <a:r>
              <a:rPr sz="2400" spc="-335" dirty="0">
                <a:latin typeface="Times New Roman"/>
                <a:cs typeface="Times New Roman"/>
              </a:rPr>
              <a:t>a</a:t>
            </a:r>
            <a:r>
              <a:rPr sz="2100" spc="-502" baseline="-7936" dirty="0">
                <a:latin typeface="Times New Roman"/>
                <a:cs typeface="Times New Roman"/>
              </a:rPr>
              <a:t>an</a:t>
            </a:r>
            <a:r>
              <a:rPr sz="2400" spc="-335" dirty="0">
                <a:latin typeface="Times New Roman"/>
                <a:cs typeface="Times New Roman"/>
              </a:rPr>
              <a:t>r</a:t>
            </a:r>
            <a:r>
              <a:rPr sz="2100" spc="-502" baseline="-7936" dirty="0">
                <a:latin typeface="Times New Roman"/>
                <a:cs typeface="Times New Roman"/>
              </a:rPr>
              <a:t>k</a:t>
            </a:r>
            <a:r>
              <a:rPr sz="2400" spc="-335" dirty="0">
                <a:latin typeface="Times New Roman"/>
                <a:cs typeface="Times New Roman"/>
              </a:rPr>
              <a:t>e</a:t>
            </a:r>
            <a:r>
              <a:rPr sz="2100" spc="-502" baseline="-7936" dirty="0">
                <a:latin typeface="Times New Roman"/>
                <a:cs typeface="Times New Roman"/>
              </a:rPr>
              <a:t>a </a:t>
            </a:r>
            <a:r>
              <a:rPr sz="2100" spc="-375" baseline="-7936" dirty="0">
                <a:latin typeface="Times New Roman"/>
                <a:cs typeface="Times New Roman"/>
              </a:rPr>
              <a:t>P</a:t>
            </a:r>
            <a:r>
              <a:rPr sz="2400" spc="-250" dirty="0">
                <a:latin typeface="Times New Roman"/>
                <a:cs typeface="Times New Roman"/>
              </a:rPr>
              <a:t>3</a:t>
            </a:r>
            <a:r>
              <a:rPr sz="2100" spc="-375" baseline="-7936" dirty="0">
                <a:latin typeface="Times New Roman"/>
                <a:cs typeface="Times New Roman"/>
              </a:rPr>
              <a:t>ra</a:t>
            </a:r>
            <a:r>
              <a:rPr sz="2400" spc="-250" dirty="0">
                <a:latin typeface="Times New Roman"/>
                <a:cs typeface="Times New Roman"/>
              </a:rPr>
              <a:t>1</a:t>
            </a:r>
            <a:r>
              <a:rPr sz="2100" spc="-375" baseline="-7936" dirty="0">
                <a:latin typeface="Times New Roman"/>
                <a:cs typeface="Times New Roman"/>
              </a:rPr>
              <a:t>dha</a:t>
            </a:r>
            <a:r>
              <a:rPr sz="2400" spc="-250" dirty="0">
                <a:latin typeface="Times New Roman"/>
                <a:cs typeface="Times New Roman"/>
              </a:rPr>
              <a:t>y</a:t>
            </a:r>
            <a:r>
              <a:rPr sz="2100" spc="-375" baseline="-7936" dirty="0">
                <a:latin typeface="Times New Roman"/>
                <a:cs typeface="Times New Roman"/>
              </a:rPr>
              <a:t>n</a:t>
            </a:r>
            <a:r>
              <a:rPr sz="2400" spc="-250" dirty="0">
                <a:latin typeface="Times New Roman"/>
                <a:cs typeface="Times New Roman"/>
              </a:rPr>
              <a:t>ears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2682-F8C1-4D0C-A082-A2F827897F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209" y="863600"/>
            <a:ext cx="1973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Booleans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926590"/>
            <a:ext cx="7511415" cy="16332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Times New Roman"/>
                <a:cs typeface="Times New Roman"/>
              </a:rPr>
              <a:t>0 </a:t>
            </a:r>
            <a:r>
              <a:rPr sz="2800" spc="-5" dirty="0">
                <a:latin typeface="Times New Roman"/>
                <a:cs typeface="Times New Roman"/>
              </a:rPr>
              <a:t>and None 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false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Times New Roman"/>
                <a:cs typeface="Times New Roman"/>
              </a:rPr>
              <a:t>Everything else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true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30" dirty="0">
                <a:latin typeface="Times New Roman"/>
                <a:cs typeface="Times New Roman"/>
              </a:rPr>
              <a:t>True </a:t>
            </a:r>
            <a:r>
              <a:rPr sz="2800" spc="-5" dirty="0">
                <a:latin typeface="Times New Roman"/>
                <a:cs typeface="Times New Roman"/>
              </a:rPr>
              <a:t>and False are aliases for </a:t>
            </a:r>
            <a:r>
              <a:rPr sz="2800" dirty="0">
                <a:latin typeface="Times New Roman"/>
                <a:cs typeface="Times New Roman"/>
              </a:rPr>
              <a:t>1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0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respectively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5370" y="863600"/>
            <a:ext cx="4490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Boolean</a:t>
            </a:r>
            <a:r>
              <a:rPr spc="-95" dirty="0"/>
              <a:t> </a:t>
            </a:r>
            <a:r>
              <a:rPr spc="-10" dirty="0"/>
              <a:t>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1971040"/>
            <a:ext cx="4993640" cy="29311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8890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Compound boolean expressions  </a:t>
            </a:r>
            <a:r>
              <a:rPr sz="2800" dirty="0">
                <a:latin typeface="Times New Roman"/>
                <a:cs typeface="Times New Roman"/>
              </a:rPr>
              <a:t>short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circuit</a:t>
            </a:r>
            <a:endParaRPr sz="2800">
              <a:latin typeface="Times New Roman"/>
              <a:cs typeface="Times New Roman"/>
            </a:endParaRPr>
          </a:p>
          <a:p>
            <a:pPr marL="355600" marR="68453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and and </a:t>
            </a:r>
            <a:r>
              <a:rPr sz="2800" dirty="0">
                <a:latin typeface="Times New Roman"/>
                <a:cs typeface="Times New Roman"/>
              </a:rPr>
              <a:t>or return one of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10" dirty="0">
                <a:latin typeface="Times New Roman"/>
                <a:cs typeface="Times New Roman"/>
              </a:rPr>
              <a:t>elements </a:t>
            </a:r>
            <a:r>
              <a:rPr sz="2800" dirty="0">
                <a:latin typeface="Times New Roman"/>
                <a:cs typeface="Times New Roman"/>
              </a:rPr>
              <a:t>in 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expression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Note that </a:t>
            </a:r>
            <a:r>
              <a:rPr sz="2800" spc="-10" dirty="0">
                <a:latin typeface="Times New Roman"/>
                <a:cs typeface="Times New Roman"/>
              </a:rPr>
              <a:t>when </a:t>
            </a:r>
            <a:r>
              <a:rPr sz="2800" dirty="0">
                <a:latin typeface="Times New Roman"/>
                <a:cs typeface="Times New Roman"/>
              </a:rPr>
              <a:t>None is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returned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interpreter </a:t>
            </a:r>
            <a:r>
              <a:rPr sz="2800" dirty="0">
                <a:latin typeface="Times New Roman"/>
                <a:cs typeface="Times New Roman"/>
              </a:rPr>
              <a:t>does not print  anything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009" y="1981200"/>
            <a:ext cx="2588260" cy="3751579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8509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True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False  False</a:t>
            </a:r>
            <a:endParaRPr sz="2400">
              <a:latin typeface="Times New Roman"/>
              <a:cs typeface="Times New Roman"/>
            </a:endParaRPr>
          </a:p>
          <a:p>
            <a:pPr marL="89535" marR="27114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False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True  </a:t>
            </a:r>
            <a:r>
              <a:rPr sz="2400" dirty="0">
                <a:latin typeface="Times New Roman"/>
                <a:cs typeface="Times New Roman"/>
              </a:rPr>
              <a:t>True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7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None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89535" marR="6788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None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2  2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859" y="863600"/>
            <a:ext cx="2238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</a:t>
            </a:r>
            <a:r>
              <a:rPr spc="-85" dirty="0"/>
              <a:t> </a:t>
            </a:r>
            <a:r>
              <a:rPr spc="-5" dirty="0"/>
              <a:t>Braces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1971040"/>
            <a:ext cx="8016875" cy="29311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33096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Python </a:t>
            </a:r>
            <a:r>
              <a:rPr sz="2800" spc="-5" dirty="0">
                <a:latin typeface="Times New Roman"/>
                <a:cs typeface="Times New Roman"/>
              </a:rPr>
              <a:t>uses 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indentation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instead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braces </a:t>
            </a:r>
            <a:r>
              <a:rPr sz="2800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determine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scope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expressions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All lines must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indented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amount </a:t>
            </a:r>
            <a:r>
              <a:rPr sz="2800" dirty="0">
                <a:latin typeface="Times New Roman"/>
                <a:cs typeface="Times New Roman"/>
              </a:rPr>
              <a:t>to be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  of the </a:t>
            </a:r>
            <a:r>
              <a:rPr sz="2800" spc="-5" dirty="0">
                <a:latin typeface="Times New Roman"/>
                <a:cs typeface="Times New Roman"/>
              </a:rPr>
              <a:t>scope </a:t>
            </a:r>
            <a:r>
              <a:rPr sz="2800" dirty="0">
                <a:latin typeface="Times New Roman"/>
                <a:cs typeface="Times New Roman"/>
              </a:rPr>
              <a:t>(or </a:t>
            </a:r>
            <a:r>
              <a:rPr sz="2800" spc="-5" dirty="0">
                <a:latin typeface="Times New Roman"/>
                <a:cs typeface="Times New Roman"/>
              </a:rPr>
              <a:t>indented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dirty="0">
                <a:latin typeface="Times New Roman"/>
                <a:cs typeface="Times New Roman"/>
              </a:rPr>
              <a:t>if </a:t>
            </a:r>
            <a:r>
              <a:rPr sz="2800" spc="-5" dirty="0">
                <a:latin typeface="Times New Roman"/>
                <a:cs typeface="Times New Roman"/>
              </a:rPr>
              <a:t>part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an inner  scope)</a:t>
            </a:r>
            <a:endParaRPr sz="2800">
              <a:latin typeface="Times New Roman"/>
              <a:cs typeface="Times New Roman"/>
            </a:endParaRPr>
          </a:p>
          <a:p>
            <a:pPr marL="355600" marR="3175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b="1" spc="-15" dirty="0">
                <a:latin typeface="Times New Roman"/>
                <a:cs typeface="Times New Roman"/>
              </a:rPr>
              <a:t>forces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programmer </a:t>
            </a:r>
            <a:r>
              <a:rPr sz="2800" dirty="0">
                <a:latin typeface="Times New Roman"/>
                <a:cs typeface="Times New Roman"/>
              </a:rPr>
              <a:t>to use proper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indentation  </a:t>
            </a:r>
            <a:r>
              <a:rPr sz="2800" spc="-5" dirty="0">
                <a:latin typeface="Times New Roman"/>
                <a:cs typeface="Times New Roman"/>
              </a:rPr>
              <a:t>since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indenting </a:t>
            </a:r>
            <a:r>
              <a:rPr sz="2800" dirty="0">
                <a:latin typeface="Times New Roman"/>
                <a:cs typeface="Times New Roman"/>
              </a:rPr>
              <a:t>is part of 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2770" y="863600"/>
            <a:ext cx="291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If</a:t>
            </a:r>
            <a:r>
              <a:rPr spc="-75" dirty="0"/>
              <a:t> </a:t>
            </a:r>
            <a:r>
              <a:rPr spc="-5" dirty="0"/>
              <a:t>Statements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550" y="1700529"/>
            <a:ext cx="2942590" cy="3751579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 marR="1349375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Times New Roman"/>
                <a:cs typeface="Times New Roman"/>
              </a:rPr>
              <a:t>import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math  </a:t>
            </a: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  <a:p>
            <a:pPr marL="394335" marR="1279525" indent="-304800">
              <a:lnSpc>
                <a:spcPct val="100000"/>
              </a:lnSpc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if </a:t>
            </a:r>
            <a:r>
              <a:rPr sz="2400" dirty="0">
                <a:latin typeface="Times New Roman"/>
                <a:cs typeface="Times New Roman"/>
              </a:rPr>
              <a:t>x &lt;= </a:t>
            </a:r>
            <a:r>
              <a:rPr sz="2400" spc="-5" dirty="0">
                <a:latin typeface="Times New Roman"/>
                <a:cs typeface="Times New Roman"/>
              </a:rPr>
              <a:t>15 </a:t>
            </a:r>
            <a:r>
              <a:rPr sz="2400" dirty="0">
                <a:latin typeface="Times New Roman"/>
                <a:cs typeface="Times New Roman"/>
              </a:rPr>
              <a:t>:  y = x +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 marL="394335" marR="1169670" indent="-304800">
              <a:lnSpc>
                <a:spcPct val="100000"/>
              </a:lnSpc>
              <a:tabLst>
                <a:tab pos="1679575" algn="l"/>
              </a:tabLst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elif</a:t>
            </a:r>
            <a:r>
              <a:rPr sz="24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 &lt;= </a:t>
            </a:r>
            <a:r>
              <a:rPr sz="2400" spc="-10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0	:  y = x +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else</a:t>
            </a:r>
            <a:r>
              <a:rPr sz="24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9535" marR="1434465" indent="3048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y = x  print ‘y =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‘,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math.sin(y)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989" y="5694679"/>
            <a:ext cx="2571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file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ifstatement.py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2220" y="2305050"/>
            <a:ext cx="3028950" cy="11912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98425">
              <a:lnSpc>
                <a:spcPct val="100000"/>
              </a:lnSpc>
              <a:spcBef>
                <a:spcPts val="370"/>
              </a:spcBef>
              <a:tabLst>
                <a:tab pos="645160" algn="l"/>
              </a:tabLst>
            </a:pPr>
            <a:r>
              <a:rPr sz="2400" spc="-5" dirty="0">
                <a:latin typeface="Times New Roman"/>
                <a:cs typeface="Times New Roman"/>
              </a:rPr>
              <a:t>&gt;&gt;&gt; import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ifstatement 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0.999911860107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5000" y="3615690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interpreter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350" y="519429"/>
            <a:ext cx="2776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While</a:t>
            </a:r>
            <a:r>
              <a:rPr spc="-95" dirty="0"/>
              <a:t> </a:t>
            </a:r>
            <a:r>
              <a:rPr dirty="0"/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2880" y="2057400"/>
            <a:ext cx="189357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394335" marR="82550" indent="-304800">
              <a:lnSpc>
                <a:spcPct val="100000"/>
              </a:lnSpc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x &lt; 10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print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x = x +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0479" y="1676400"/>
            <a:ext cx="2882900" cy="41173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8445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import whileloop 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0" y="4072890"/>
            <a:ext cx="195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whileloop.py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5000" y="5901690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interpreter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529" y="863600"/>
            <a:ext cx="5485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Loop </a:t>
            </a:r>
            <a:r>
              <a:rPr spc="-15" dirty="0"/>
              <a:t>Control</a:t>
            </a:r>
            <a:r>
              <a:rPr spc="-80" dirty="0"/>
              <a:t> </a:t>
            </a:r>
            <a:r>
              <a:rPr spc="-5" dirty="0"/>
              <a:t>Statements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469" y="2129790"/>
            <a:ext cx="913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b</a:t>
            </a:r>
            <a:r>
              <a:rPr sz="28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e</a:t>
            </a:r>
            <a:r>
              <a:rPr sz="28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1670" y="2129790"/>
            <a:ext cx="3439160" cy="84581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spc="-5" dirty="0">
                <a:latin typeface="Times New Roman"/>
                <a:cs typeface="Times New Roman"/>
              </a:rPr>
              <a:t>Jumps </a:t>
            </a:r>
            <a:r>
              <a:rPr sz="2800" dirty="0">
                <a:latin typeface="Times New Roman"/>
                <a:cs typeface="Times New Roman"/>
              </a:rPr>
              <a:t>out of 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closest  enclosing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loop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469" y="3356609"/>
            <a:ext cx="1329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continue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1670" y="3356609"/>
            <a:ext cx="4327525" cy="84581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spc="-5" dirty="0">
                <a:latin typeface="Times New Roman"/>
                <a:cs typeface="Times New Roman"/>
              </a:rPr>
              <a:t>Jumps </a:t>
            </a:r>
            <a:r>
              <a:rPr sz="2800" dirty="0">
                <a:latin typeface="Times New Roman"/>
                <a:cs typeface="Times New Roman"/>
              </a:rPr>
              <a:t>to the top of the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closest  enclosing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loop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4711700"/>
            <a:ext cx="678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pa</a:t>
            </a:r>
            <a:r>
              <a:rPr sz="28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1670" y="4711700"/>
            <a:ext cx="4443095" cy="84581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sz="2800" spc="-5" dirty="0">
                <a:latin typeface="Times New Roman"/>
                <a:cs typeface="Times New Roman"/>
              </a:rPr>
              <a:t>Does </a:t>
            </a:r>
            <a:r>
              <a:rPr sz="2800" dirty="0">
                <a:latin typeface="Times New Roman"/>
                <a:cs typeface="Times New Roman"/>
              </a:rPr>
              <a:t>nothing, </a:t>
            </a:r>
            <a:r>
              <a:rPr sz="2800" spc="-10" dirty="0">
                <a:latin typeface="Times New Roman"/>
                <a:cs typeface="Times New Roman"/>
              </a:rPr>
              <a:t>empty statement  </a:t>
            </a:r>
            <a:r>
              <a:rPr sz="2800" spc="-5" dirty="0">
                <a:latin typeface="Times New Roman"/>
                <a:cs typeface="Times New Roman"/>
              </a:rPr>
              <a:t>placeholder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829" y="863600"/>
            <a:ext cx="4749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Loop Else</a:t>
            </a:r>
            <a:r>
              <a:rPr spc="-75" dirty="0"/>
              <a:t> </a:t>
            </a:r>
            <a:r>
              <a:rPr spc="-5" dirty="0"/>
              <a:t>Clause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5234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optional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else </a:t>
            </a:r>
            <a:r>
              <a:rPr sz="2800" spc="-5" dirty="0">
                <a:latin typeface="Times New Roman"/>
                <a:cs typeface="Times New Roman"/>
              </a:rPr>
              <a:t>clause </a:t>
            </a:r>
            <a:r>
              <a:rPr sz="2800" dirty="0">
                <a:latin typeface="Times New Roman"/>
                <a:cs typeface="Times New Roman"/>
              </a:rPr>
              <a:t>runs only if the loop </a:t>
            </a:r>
            <a:r>
              <a:rPr sz="2800" spc="-5" dirty="0">
                <a:latin typeface="Times New Roman"/>
                <a:cs typeface="Times New Roman"/>
              </a:rPr>
              <a:t>exits  normally </a:t>
            </a:r>
            <a:r>
              <a:rPr sz="2800" dirty="0">
                <a:latin typeface="Times New Roman"/>
                <a:cs typeface="Times New Roman"/>
              </a:rPr>
              <a:t>(not by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break)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276600"/>
            <a:ext cx="205740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94335" marR="415925" indent="-3048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x &lt; 3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print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x = x +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else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0870" y="3505200"/>
            <a:ext cx="304800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1651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whileelse.py 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hello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6079" y="5139690"/>
            <a:ext cx="345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Run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10" dirty="0">
                <a:latin typeface="Times New Roman"/>
                <a:cs typeface="Times New Roman"/>
              </a:rPr>
              <a:t>command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000" y="5977890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whileelse.py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78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829" y="863600"/>
            <a:ext cx="4749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Loop Else</a:t>
            </a:r>
            <a:r>
              <a:rPr spc="-75" dirty="0"/>
              <a:t> </a:t>
            </a:r>
            <a:r>
              <a:rPr spc="-5" dirty="0"/>
              <a:t>Clause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4280" y="2209800"/>
            <a:ext cx="240030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394335" marR="758190" indent="-3048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x &lt; 5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print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394335" marR="89154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x = x +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  break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else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10" dirty="0">
                <a:latin typeface="Times New Roman"/>
                <a:cs typeface="Times New Roman"/>
              </a:rPr>
              <a:t>'i </a:t>
            </a:r>
            <a:r>
              <a:rPr sz="2400" dirty="0">
                <a:latin typeface="Times New Roman"/>
                <a:cs typeface="Times New Roman"/>
              </a:rPr>
              <a:t>got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here'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670" y="3200400"/>
            <a:ext cx="320040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1651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 </a:t>
            </a:r>
            <a:r>
              <a:rPr sz="2400" spc="-5" dirty="0">
                <a:latin typeface="Times New Roman"/>
                <a:cs typeface="Times New Roman"/>
              </a:rPr>
              <a:t>whileelse2.py 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8419" y="5307329"/>
            <a:ext cx="1710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whileelse2.py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519429"/>
            <a:ext cx="2259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</a:t>
            </a:r>
            <a:r>
              <a:rPr spc="-165" dirty="0"/>
              <a:t> </a:t>
            </a:r>
            <a:r>
              <a:rPr dirty="0"/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6689" y="3761740"/>
            <a:ext cx="2951480" cy="192278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17081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forloop1.py 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39" y="2781300"/>
            <a:ext cx="2520950" cy="82550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970" marR="97790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x in </a:t>
            </a:r>
            <a:r>
              <a:rPr sz="2400" spc="-5" dirty="0">
                <a:latin typeface="Times New Roman"/>
                <a:cs typeface="Times New Roman"/>
              </a:rPr>
              <a:t>[1,7,13,2]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339" y="2997200"/>
            <a:ext cx="1615440" cy="45974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forloop1.py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9620" y="3620770"/>
            <a:ext cx="295148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17145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forloop2.py  </a:t>
            </a: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0470" y="2707639"/>
            <a:ext cx="252095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970" marR="255270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x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range(5)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print 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2170" y="2957829"/>
            <a:ext cx="144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oop2.py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6860" y="6092190"/>
            <a:ext cx="6480810" cy="4597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range(N) </a:t>
            </a:r>
            <a:r>
              <a:rPr sz="2400" spc="-195" dirty="0">
                <a:latin typeface="Times New Roman"/>
                <a:cs typeface="Times New Roman"/>
              </a:rPr>
              <a:t>generates</a:t>
            </a:r>
            <a:r>
              <a:rPr sz="2100" spc="-292" baseline="-9920" dirty="0">
                <a:latin typeface="Times New Roman"/>
                <a:cs typeface="Times New Roman"/>
              </a:rPr>
              <a:t>Pr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100" spc="-292" baseline="-9920" dirty="0">
                <a:latin typeface="Times New Roman"/>
                <a:cs typeface="Times New Roman"/>
              </a:rPr>
              <a:t>iya</a:t>
            </a:r>
            <a:r>
              <a:rPr sz="2400" spc="-195" dirty="0">
                <a:latin typeface="Times New Roman"/>
                <a:cs typeface="Times New Roman"/>
              </a:rPr>
              <a:t>l</a:t>
            </a:r>
            <a:r>
              <a:rPr sz="2100" spc="-292" baseline="-9920" dirty="0">
                <a:latin typeface="Times New Roman"/>
                <a:cs typeface="Times New Roman"/>
              </a:rPr>
              <a:t>n</a:t>
            </a:r>
            <a:r>
              <a:rPr sz="2400" spc="-195" dirty="0">
                <a:latin typeface="Times New Roman"/>
                <a:cs typeface="Times New Roman"/>
              </a:rPr>
              <a:t>i</a:t>
            </a:r>
            <a:r>
              <a:rPr sz="2100" spc="-292" baseline="-9920" dirty="0">
                <a:latin typeface="Times New Roman"/>
                <a:cs typeface="Times New Roman"/>
              </a:rPr>
              <a:t>k</a:t>
            </a:r>
            <a:r>
              <a:rPr sz="2400" spc="-195" dirty="0">
                <a:latin typeface="Times New Roman"/>
                <a:cs typeface="Times New Roman"/>
              </a:rPr>
              <a:t>s</a:t>
            </a:r>
            <a:r>
              <a:rPr sz="2100" spc="-292" baseline="-9920" dirty="0">
                <a:latin typeface="Times New Roman"/>
                <a:cs typeface="Times New Roman"/>
              </a:rPr>
              <a:t>a</a:t>
            </a:r>
            <a:r>
              <a:rPr sz="2400" spc="-195" dirty="0">
                <a:latin typeface="Times New Roman"/>
                <a:cs typeface="Times New Roman"/>
              </a:rPr>
              <a:t>t</a:t>
            </a:r>
            <a:r>
              <a:rPr sz="2100" spc="-292" baseline="-9920" dirty="0">
                <a:latin typeface="Times New Roman"/>
                <a:cs typeface="Times New Roman"/>
              </a:rPr>
              <a:t>P</a:t>
            </a:r>
            <a:r>
              <a:rPr sz="2400" spc="-195" dirty="0">
                <a:latin typeface="Times New Roman"/>
                <a:cs typeface="Times New Roman"/>
              </a:rPr>
              <a:t>o</a:t>
            </a:r>
            <a:r>
              <a:rPr sz="2100" spc="-292" baseline="-9920" dirty="0">
                <a:latin typeface="Times New Roman"/>
                <a:cs typeface="Times New Roman"/>
              </a:rPr>
              <a:t>rad</a:t>
            </a:r>
            <a:r>
              <a:rPr sz="2400" spc="-195" dirty="0">
                <a:latin typeface="Times New Roman"/>
                <a:cs typeface="Times New Roman"/>
              </a:rPr>
              <a:t>f</a:t>
            </a:r>
            <a:r>
              <a:rPr sz="2100" spc="-292" baseline="-9920" dirty="0">
                <a:latin typeface="Times New Roman"/>
                <a:cs typeface="Times New Roman"/>
              </a:rPr>
              <a:t>ha</a:t>
            </a:r>
            <a:r>
              <a:rPr sz="2400" spc="-195" dirty="0">
                <a:latin typeface="Times New Roman"/>
                <a:cs typeface="Times New Roman"/>
              </a:rPr>
              <a:t>n</a:t>
            </a:r>
            <a:r>
              <a:rPr sz="2100" spc="-292" baseline="-9920" dirty="0">
                <a:latin typeface="Times New Roman"/>
                <a:cs typeface="Times New Roman"/>
              </a:rPr>
              <a:t>n</a:t>
            </a:r>
            <a:r>
              <a:rPr sz="2400" spc="-195" dirty="0">
                <a:latin typeface="Times New Roman"/>
                <a:cs typeface="Times New Roman"/>
              </a:rPr>
              <a:t>umbers </a:t>
            </a:r>
            <a:r>
              <a:rPr sz="2400" spc="-5" dirty="0">
                <a:latin typeface="Times New Roman"/>
                <a:cs typeface="Times New Roman"/>
              </a:rPr>
              <a:t>[0,1, </a:t>
            </a:r>
            <a:r>
              <a:rPr sz="2400" dirty="0">
                <a:latin typeface="Times New Roman"/>
                <a:cs typeface="Times New Roman"/>
              </a:rPr>
              <a:t>…,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n-1]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729" y="2491739"/>
            <a:ext cx="8827770" cy="3526790"/>
          </a:xfrm>
          <a:custGeom>
            <a:avLst/>
            <a:gdLst/>
            <a:ahLst/>
            <a:cxnLst/>
            <a:rect l="l" t="t" r="r" b="b"/>
            <a:pathLst>
              <a:path w="8827770" h="3526790">
                <a:moveTo>
                  <a:pt x="2222500" y="3512820"/>
                </a:moveTo>
                <a:lnTo>
                  <a:pt x="0" y="3512820"/>
                </a:lnTo>
                <a:lnTo>
                  <a:pt x="0" y="0"/>
                </a:lnTo>
                <a:lnTo>
                  <a:pt x="4446270" y="0"/>
                </a:lnTo>
                <a:lnTo>
                  <a:pt x="4446270" y="3512820"/>
                </a:lnTo>
                <a:lnTo>
                  <a:pt x="2222500" y="3512820"/>
                </a:lnTo>
                <a:close/>
              </a:path>
              <a:path w="8827770" h="3526790">
                <a:moveTo>
                  <a:pt x="6637020" y="3526790"/>
                </a:moveTo>
                <a:lnTo>
                  <a:pt x="4446270" y="3526790"/>
                </a:lnTo>
                <a:lnTo>
                  <a:pt x="4446270" y="0"/>
                </a:lnTo>
                <a:lnTo>
                  <a:pt x="8827770" y="0"/>
                </a:lnTo>
                <a:lnTo>
                  <a:pt x="8827770" y="3526790"/>
                </a:lnTo>
                <a:lnTo>
                  <a:pt x="6637020" y="352679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62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199A70-F564-4D5E-B189-1264D3784E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lang="en-US" smtClean="0"/>
              <a:t>79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879" y="86360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Python</a:t>
            </a:r>
            <a:r>
              <a:rPr spc="-65" dirty="0"/>
              <a:t> </a:t>
            </a:r>
            <a:r>
              <a:rPr spc="-1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6246495" cy="41478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 </a:t>
            </a:r>
            <a:r>
              <a:rPr sz="3200" spc="-5" dirty="0">
                <a:latin typeface="Times New Roman"/>
                <a:cs typeface="Times New Roman"/>
              </a:rPr>
              <a:t>compiling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linking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rapid development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cycle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no type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declarations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Times New Roman"/>
                <a:cs typeface="Times New Roman"/>
              </a:rPr>
              <a:t>simpler, </a:t>
            </a:r>
            <a:r>
              <a:rPr sz="3200" spc="-15" dirty="0">
                <a:latin typeface="Times New Roman"/>
                <a:cs typeface="Times New Roman"/>
              </a:rPr>
              <a:t>shorter, </a:t>
            </a:r>
            <a:r>
              <a:rPr sz="3200" spc="-5" dirty="0">
                <a:latin typeface="Times New Roman"/>
                <a:cs typeface="Times New Roman"/>
              </a:rPr>
              <a:t>more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flexible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automatic memory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garbage</a:t>
            </a:r>
            <a:r>
              <a:rPr sz="3200" spc="-5" dirty="0">
                <a:latin typeface="Times New Roman"/>
                <a:cs typeface="Times New Roman"/>
              </a:rPr>
              <a:t> collection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high-level data types and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operations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519429"/>
            <a:ext cx="2259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</a:t>
            </a:r>
            <a:r>
              <a:rPr spc="-165" dirty="0"/>
              <a:t> </a:t>
            </a:r>
            <a:r>
              <a:rPr dirty="0"/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29" y="1332229"/>
            <a:ext cx="7289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loops </a:t>
            </a:r>
            <a:r>
              <a:rPr sz="2800" spc="-5" dirty="0">
                <a:latin typeface="Times New Roman"/>
                <a:cs typeface="Times New Roman"/>
              </a:rPr>
              <a:t>also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have the </a:t>
            </a:r>
            <a:r>
              <a:rPr sz="2800" spc="-5" dirty="0">
                <a:latin typeface="Times New Roman"/>
                <a:cs typeface="Times New Roman"/>
              </a:rPr>
              <a:t>optional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else</a:t>
            </a:r>
            <a:r>
              <a:rPr sz="2800" b="1" spc="-8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clause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4280" y="2209800"/>
            <a:ext cx="240030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210185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x in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range(5):  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89535" marR="1319530" indent="3048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break  else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print </a:t>
            </a:r>
            <a:r>
              <a:rPr sz="2400" spc="-10" dirty="0">
                <a:latin typeface="Times New Roman"/>
                <a:cs typeface="Times New Roman"/>
              </a:rPr>
              <a:t>'i </a:t>
            </a:r>
            <a:r>
              <a:rPr sz="2400" dirty="0">
                <a:latin typeface="Times New Roman"/>
                <a:cs typeface="Times New Roman"/>
              </a:rPr>
              <a:t>got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here'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400" y="3200400"/>
            <a:ext cx="326771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1651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 </a:t>
            </a:r>
            <a:r>
              <a:rPr sz="2400" spc="-5" dirty="0">
                <a:latin typeface="Times New Roman"/>
                <a:cs typeface="Times New Roman"/>
              </a:rPr>
              <a:t>elseforloop.py 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7160" y="4542790"/>
            <a:ext cx="177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elseforloop.py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800" y="863600"/>
            <a:ext cx="3451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</a:t>
            </a:r>
            <a:r>
              <a:rPr spc="-85" dirty="0"/>
              <a:t> </a:t>
            </a:r>
            <a:r>
              <a:rPr spc="-5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438400"/>
            <a:ext cx="2133600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299720" indent="-3048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def </a:t>
            </a:r>
            <a:r>
              <a:rPr sz="2400" spc="-5" dirty="0">
                <a:latin typeface="Times New Roman"/>
                <a:cs typeface="Times New Roman"/>
              </a:rPr>
              <a:t>max(x,y)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if x &lt; 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 marR="467359" indent="3048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return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  else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6991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return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7079" y="2362200"/>
            <a:ext cx="342519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import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functionbasics</a:t>
            </a:r>
            <a:endParaRPr sz="2400">
              <a:latin typeface="Times New Roman"/>
              <a:cs typeface="Times New Roman"/>
            </a:endParaRPr>
          </a:p>
          <a:p>
            <a:pPr marL="90170" marR="162877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max(3,5)  </a:t>
            </a: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90170" marR="42227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max('hello',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'there')  'there'</a:t>
            </a:r>
            <a:endParaRPr sz="2400">
              <a:latin typeface="Times New Roman"/>
              <a:cs typeface="Times New Roman"/>
            </a:endParaRPr>
          </a:p>
          <a:p>
            <a:pPr marL="90170" marR="98679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max(3,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'hello')  'hello'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4831079"/>
            <a:ext cx="216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functionbasics.py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710" y="863600"/>
            <a:ext cx="6809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Functions </a:t>
            </a:r>
            <a:r>
              <a:rPr spc="-25" dirty="0"/>
              <a:t>are </a:t>
            </a:r>
            <a:r>
              <a:rPr spc="-5" dirty="0"/>
              <a:t>first class</a:t>
            </a:r>
            <a:r>
              <a:rPr spc="-45" dirty="0"/>
              <a:t> </a:t>
            </a:r>
            <a:r>
              <a:rPr spc="-5"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6590"/>
            <a:ext cx="6986905" cy="29375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assigned </a:t>
            </a:r>
            <a:r>
              <a:rPr sz="2800" dirty="0">
                <a:latin typeface="Times New Roman"/>
                <a:cs typeface="Times New Roman"/>
              </a:rPr>
              <a:t>to 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variable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passed as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parameter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returned from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Functions are treated </a:t>
            </a:r>
            <a:r>
              <a:rPr sz="2800" dirty="0">
                <a:latin typeface="Times New Roman"/>
                <a:cs typeface="Times New Roman"/>
              </a:rPr>
              <a:t>like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other </a:t>
            </a:r>
            <a:r>
              <a:rPr sz="2800" spc="-5" dirty="0">
                <a:latin typeface="Times New Roman"/>
                <a:cs typeface="Times New Roman"/>
              </a:rPr>
              <a:t>variable </a:t>
            </a:r>
            <a:r>
              <a:rPr sz="2800" dirty="0">
                <a:latin typeface="Times New Roman"/>
                <a:cs typeface="Times New Roman"/>
              </a:rPr>
              <a:t>in  Python, the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def </a:t>
            </a:r>
            <a:r>
              <a:rPr sz="2800" spc="-5" dirty="0">
                <a:latin typeface="Times New Roman"/>
                <a:cs typeface="Times New Roman"/>
              </a:rPr>
              <a:t>statement simply assigns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function </a:t>
            </a:r>
            <a:r>
              <a:rPr sz="2800" dirty="0">
                <a:latin typeface="Times New Roman"/>
                <a:cs typeface="Times New Roman"/>
              </a:rPr>
              <a:t>to 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variable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728979"/>
            <a:ext cx="8041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 names </a:t>
            </a:r>
            <a:r>
              <a:rPr spc="-25" dirty="0"/>
              <a:t>are </a:t>
            </a:r>
            <a:r>
              <a:rPr spc="-5" dirty="0"/>
              <a:t>like </a:t>
            </a:r>
            <a:r>
              <a:rPr dirty="0"/>
              <a:t>any</a:t>
            </a:r>
            <a:r>
              <a:rPr spc="-25" dirty="0"/>
              <a:t> </a:t>
            </a:r>
            <a:r>
              <a:rPr spc="-5" dirty="0"/>
              <a:t>variable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709" y="2654300"/>
            <a:ext cx="3463290" cy="190753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Functions are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reference  </a:t>
            </a:r>
            <a:r>
              <a:rPr sz="2800" dirty="0">
                <a:latin typeface="Times New Roman"/>
                <a:cs typeface="Times New Roman"/>
              </a:rPr>
              <a:t>rules hold </a:t>
            </a:r>
            <a:r>
              <a:rPr sz="2800" spc="-5" dirty="0">
                <a:latin typeface="Times New Roman"/>
                <a:cs typeface="Times New Roman"/>
              </a:rPr>
              <a:t>for them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0120" y="1799589"/>
            <a:ext cx="3158490" cy="44831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 marL="89535" marR="231521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  10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def </a:t>
            </a:r>
            <a:r>
              <a:rPr sz="2400" dirty="0">
                <a:latin typeface="Times New Roman"/>
                <a:cs typeface="Times New Roman"/>
              </a:rPr>
              <a:t>x ()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...	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'hello'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&lt;function </a:t>
            </a:r>
            <a:r>
              <a:rPr sz="2400" dirty="0">
                <a:latin typeface="Times New Roman"/>
                <a:cs typeface="Times New Roman"/>
              </a:rPr>
              <a:t>x </a:t>
            </a:r>
            <a:r>
              <a:rPr sz="2400" spc="-5" dirty="0">
                <a:latin typeface="Times New Roman"/>
                <a:cs typeface="Times New Roman"/>
              </a:rPr>
              <a:t>at 0x619f0&gt;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x()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hello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 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'blah'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'blah'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329" y="863600"/>
            <a:ext cx="5380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Functions </a:t>
            </a:r>
            <a:r>
              <a:rPr dirty="0"/>
              <a:t>as</a:t>
            </a:r>
            <a:r>
              <a:rPr spc="-90" dirty="0"/>
              <a:t> </a:t>
            </a:r>
            <a:r>
              <a:rPr spc="-5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080" y="2057400"/>
            <a:ext cx="1901189" cy="19227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180340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def foo(f, </a:t>
            </a:r>
            <a:r>
              <a:rPr sz="2400" dirty="0">
                <a:latin typeface="Times New Roman"/>
                <a:cs typeface="Times New Roman"/>
              </a:rPr>
              <a:t>a)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return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f(a)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94335" marR="85090" indent="-3048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def </a:t>
            </a:r>
            <a:r>
              <a:rPr sz="2400" dirty="0">
                <a:latin typeface="Times New Roman"/>
                <a:cs typeface="Times New Roman"/>
              </a:rPr>
              <a:t>bar(x) :  return x *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5090" y="2057400"/>
            <a:ext cx="411226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from funcasparam import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foo(bar,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3)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870" y="4254500"/>
            <a:ext cx="44126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Note </a:t>
            </a:r>
            <a:r>
              <a:rPr sz="2400" dirty="0">
                <a:latin typeface="Times New Roman"/>
                <a:cs typeface="Times New Roman"/>
              </a:rPr>
              <a:t>that the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foo </a:t>
            </a:r>
            <a:r>
              <a:rPr sz="2400" dirty="0">
                <a:latin typeface="Times New Roman"/>
                <a:cs typeface="Times New Roman"/>
              </a:rPr>
              <a:t>takes </a:t>
            </a:r>
            <a:r>
              <a:rPr sz="2400" spc="-5" dirty="0">
                <a:latin typeface="Times New Roman"/>
                <a:cs typeface="Times New Roman"/>
              </a:rPr>
              <a:t>two  parameters </a:t>
            </a:r>
            <a:r>
              <a:rPr sz="2400" dirty="0">
                <a:latin typeface="Times New Roman"/>
                <a:cs typeface="Times New Roman"/>
              </a:rPr>
              <a:t>and applies the </a:t>
            </a:r>
            <a:r>
              <a:rPr sz="2400" spc="-5" dirty="0">
                <a:latin typeface="Times New Roman"/>
                <a:cs typeface="Times New Roman"/>
              </a:rPr>
              <a:t>first </a:t>
            </a:r>
            <a:r>
              <a:rPr sz="2400" dirty="0">
                <a:latin typeface="Times New Roman"/>
                <a:cs typeface="Times New Roman"/>
              </a:rPr>
              <a:t>as a  </a:t>
            </a:r>
            <a:r>
              <a:rPr sz="2400" spc="-5" dirty="0">
                <a:latin typeface="Times New Roman"/>
                <a:cs typeface="Times New Roman"/>
              </a:rPr>
              <a:t>function with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second </a:t>
            </a:r>
            <a:r>
              <a:rPr sz="2400" dirty="0">
                <a:latin typeface="Times New Roman"/>
                <a:cs typeface="Times New Roman"/>
              </a:rPr>
              <a:t>as its  </a:t>
            </a:r>
            <a:r>
              <a:rPr sz="2400" spc="-5" dirty="0">
                <a:latin typeface="Times New Roman"/>
                <a:cs typeface="Times New Roman"/>
              </a:rPr>
              <a:t>parameter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139" y="4254500"/>
            <a:ext cx="19615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funcasparam.py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1660" y="863600"/>
            <a:ext cx="5310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Higher-Order</a:t>
            </a:r>
            <a:r>
              <a:rPr spc="-125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733550"/>
            <a:ext cx="7503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map(func,seq)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all i, applies </a:t>
            </a:r>
            <a:r>
              <a:rPr sz="2400" spc="-5" dirty="0">
                <a:latin typeface="Times New Roman"/>
                <a:cs typeface="Times New Roman"/>
              </a:rPr>
              <a:t>func(seq[i]) </a:t>
            </a:r>
            <a:r>
              <a:rPr sz="2400" dirty="0">
                <a:latin typeface="Times New Roman"/>
                <a:cs typeface="Times New Roman"/>
              </a:rPr>
              <a:t>and returns the  corresponding </a:t>
            </a:r>
            <a:r>
              <a:rPr sz="2400" spc="-5" dirty="0">
                <a:latin typeface="Times New Roman"/>
                <a:cs typeface="Times New Roman"/>
              </a:rPr>
              <a:t>sequence </a:t>
            </a:r>
            <a:r>
              <a:rPr sz="2400" dirty="0">
                <a:latin typeface="Times New Roman"/>
                <a:cs typeface="Times New Roman"/>
              </a:rPr>
              <a:t>of the calculated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950" y="3357879"/>
            <a:ext cx="191770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84455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def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double(x):  return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2*x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5920" y="3068320"/>
            <a:ext cx="547243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from </a:t>
            </a:r>
            <a:r>
              <a:rPr sz="2400" dirty="0">
                <a:latin typeface="Times New Roman"/>
                <a:cs typeface="Times New Roman"/>
              </a:rPr>
              <a:t>highorder </a:t>
            </a:r>
            <a:r>
              <a:rPr sz="2400" spc="-5" dirty="0">
                <a:latin typeface="Times New Roman"/>
                <a:cs typeface="Times New Roman"/>
              </a:rPr>
              <a:t>import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lst =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range(10)</a:t>
            </a:r>
            <a:endParaRPr sz="2400">
              <a:latin typeface="Times New Roman"/>
              <a:cs typeface="Times New Roman"/>
            </a:endParaRPr>
          </a:p>
          <a:p>
            <a:pPr marL="89535" marR="296291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lst  </a:t>
            </a:r>
            <a:r>
              <a:rPr sz="2400" spc="-5" dirty="0">
                <a:latin typeface="Times New Roman"/>
                <a:cs typeface="Times New Roman"/>
              </a:rPr>
              <a:t>[0,1,2,3,4,5,6,7,8,9]</a:t>
            </a:r>
            <a:endParaRPr sz="2400">
              <a:latin typeface="Times New Roman"/>
              <a:cs typeface="Times New Roman"/>
            </a:endParaRPr>
          </a:p>
          <a:p>
            <a:pPr marL="89535" marR="220091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map(double,lst)  [0,2,4,6,8,10,12,14,16,18]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19" y="4615179"/>
            <a:ext cx="159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highorde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1660" y="863600"/>
            <a:ext cx="5310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Higher-Order</a:t>
            </a:r>
            <a:r>
              <a:rPr spc="-125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2094229"/>
            <a:ext cx="8270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filter(boolfunc,seq) </a:t>
            </a:r>
            <a:r>
              <a:rPr sz="2400" dirty="0">
                <a:latin typeface="Times New Roman"/>
                <a:cs typeface="Times New Roman"/>
              </a:rPr>
              <a:t>– returns a </a:t>
            </a:r>
            <a:r>
              <a:rPr sz="2400" spc="-5" dirty="0">
                <a:latin typeface="Times New Roman"/>
                <a:cs typeface="Times New Roman"/>
              </a:rPr>
              <a:t>sequence </a:t>
            </a:r>
            <a:r>
              <a:rPr sz="2400" dirty="0">
                <a:latin typeface="Times New Roman"/>
                <a:cs typeface="Times New Roman"/>
              </a:rPr>
              <a:t>containing all </a:t>
            </a:r>
            <a:r>
              <a:rPr sz="2400" spc="-5" dirty="0">
                <a:latin typeface="Times New Roman"/>
                <a:cs typeface="Times New Roman"/>
              </a:rPr>
              <a:t>those items  </a:t>
            </a:r>
            <a:r>
              <a:rPr sz="2400" dirty="0">
                <a:latin typeface="Times New Roman"/>
                <a:cs typeface="Times New Roman"/>
              </a:rPr>
              <a:t>in seq </a:t>
            </a:r>
            <a:r>
              <a:rPr sz="2400" spc="-5" dirty="0">
                <a:latin typeface="Times New Roman"/>
                <a:cs typeface="Times New Roman"/>
              </a:rPr>
              <a:t>for which boolfunc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579" y="3357879"/>
            <a:ext cx="286385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def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even(x):</a:t>
            </a:r>
            <a:endParaRPr sz="2400">
              <a:latin typeface="Times New Roman"/>
              <a:cs typeface="Times New Roman"/>
            </a:endParaRPr>
          </a:p>
          <a:p>
            <a:pPr marL="3949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return ((x%2 </a:t>
            </a:r>
            <a:r>
              <a:rPr sz="2400" spc="-5" dirty="0">
                <a:latin typeface="Times New Roman"/>
                <a:cs typeface="Times New Roman"/>
              </a:rPr>
              <a:t>==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600" y="3068320"/>
            <a:ext cx="5472430" cy="22885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from </a:t>
            </a:r>
            <a:r>
              <a:rPr sz="2400" dirty="0">
                <a:latin typeface="Times New Roman"/>
                <a:cs typeface="Times New Roman"/>
              </a:rPr>
              <a:t>highorder </a:t>
            </a:r>
            <a:r>
              <a:rPr sz="2400" spc="-5" dirty="0">
                <a:latin typeface="Times New Roman"/>
                <a:cs typeface="Times New Roman"/>
              </a:rPr>
              <a:t>import </a:t>
            </a:r>
            <a:r>
              <a:rPr sz="2400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lst =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range(10)</a:t>
            </a:r>
            <a:endParaRPr sz="2400">
              <a:latin typeface="Times New Roman"/>
              <a:cs typeface="Times New Roman"/>
            </a:endParaRPr>
          </a:p>
          <a:p>
            <a:pPr marL="90170" marR="296291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lst  </a:t>
            </a:r>
            <a:r>
              <a:rPr sz="2400" spc="-5" dirty="0">
                <a:latin typeface="Times New Roman"/>
                <a:cs typeface="Times New Roman"/>
              </a:rPr>
              <a:t>[0,1,2,3,4,5,6,7,8,9]</a:t>
            </a:r>
            <a:endParaRPr sz="2400">
              <a:latin typeface="Times New Roman"/>
              <a:cs typeface="Times New Roman"/>
            </a:endParaRPr>
          </a:p>
          <a:p>
            <a:pPr marL="90170" marR="304419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filter(even,lst)  [0,2,4,6,8]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19" y="4615179"/>
            <a:ext cx="159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highorde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1660" y="863600"/>
            <a:ext cx="5310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Higher-Order</a:t>
            </a:r>
            <a:r>
              <a:rPr spc="-125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2094229"/>
            <a:ext cx="7821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reduce(func,seq) </a:t>
            </a:r>
            <a:r>
              <a:rPr sz="2400" dirty="0">
                <a:latin typeface="Times New Roman"/>
                <a:cs typeface="Times New Roman"/>
              </a:rPr>
              <a:t>– applies </a:t>
            </a:r>
            <a:r>
              <a:rPr sz="2400" spc="-5" dirty="0">
                <a:latin typeface="Times New Roman"/>
                <a:cs typeface="Times New Roman"/>
              </a:rPr>
              <a:t>func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items </a:t>
            </a:r>
            <a:r>
              <a:rPr sz="2400" dirty="0">
                <a:latin typeface="Times New Roman"/>
                <a:cs typeface="Times New Roman"/>
              </a:rPr>
              <a:t>of seq, </a:t>
            </a:r>
            <a:r>
              <a:rPr sz="2400" spc="-5" dirty="0">
                <a:latin typeface="Times New Roman"/>
                <a:cs typeface="Times New Roman"/>
              </a:rPr>
              <a:t>from left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dirty="0">
                <a:latin typeface="Times New Roman"/>
                <a:cs typeface="Times New Roman"/>
              </a:rPr>
              <a:t>right, </a:t>
            </a:r>
            <a:r>
              <a:rPr sz="2400" spc="-5" dirty="0">
                <a:latin typeface="Times New Roman"/>
                <a:cs typeface="Times New Roman"/>
              </a:rPr>
              <a:t>two-at-time, </a:t>
            </a:r>
            <a:r>
              <a:rPr sz="2400" dirty="0">
                <a:latin typeface="Times New Roman"/>
                <a:cs typeface="Times New Roman"/>
              </a:rPr>
              <a:t>to reduce the </a:t>
            </a:r>
            <a:r>
              <a:rPr sz="2400" spc="-5" dirty="0">
                <a:latin typeface="Times New Roman"/>
                <a:cs typeface="Times New Roman"/>
              </a:rPr>
              <a:t>seq </a:t>
            </a:r>
            <a:r>
              <a:rPr sz="2400" dirty="0">
                <a:latin typeface="Times New Roman"/>
                <a:cs typeface="Times New Roman"/>
              </a:rPr>
              <a:t>to a single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579" y="3357879"/>
            <a:ext cx="2863850" cy="8255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970" marR="819785" indent="-30480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def </a:t>
            </a:r>
            <a:r>
              <a:rPr sz="2400" dirty="0">
                <a:latin typeface="Times New Roman"/>
                <a:cs typeface="Times New Roman"/>
              </a:rPr>
              <a:t>plus(x,y):  return (x +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600" y="3068320"/>
            <a:ext cx="547243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from </a:t>
            </a:r>
            <a:r>
              <a:rPr sz="2400" dirty="0">
                <a:latin typeface="Times New Roman"/>
                <a:cs typeface="Times New Roman"/>
              </a:rPr>
              <a:t>highorder </a:t>
            </a:r>
            <a:r>
              <a:rPr sz="2400" spc="-5" dirty="0">
                <a:latin typeface="Times New Roman"/>
                <a:cs typeface="Times New Roman"/>
              </a:rPr>
              <a:t>import </a:t>
            </a:r>
            <a:r>
              <a:rPr sz="2400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lst 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[‘h’,’e’,’l’,’l’,’o’]</a:t>
            </a:r>
            <a:endParaRPr sz="2400">
              <a:latin typeface="Times New Roman"/>
              <a:cs typeface="Times New Roman"/>
            </a:endParaRPr>
          </a:p>
          <a:p>
            <a:pPr marL="90170" marR="28905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reduce(plus,lst)  </a:t>
            </a:r>
            <a:r>
              <a:rPr sz="2400" spc="-5" dirty="0">
                <a:latin typeface="Times New Roman"/>
                <a:cs typeface="Times New Roman"/>
              </a:rPr>
              <a:t>‘hello’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19" y="4615179"/>
            <a:ext cx="159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highorde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330" y="863600"/>
            <a:ext cx="5888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Functions Inside</a:t>
            </a:r>
            <a:r>
              <a:rPr spc="-8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220"/>
            <a:ext cx="74326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Since </a:t>
            </a:r>
            <a:r>
              <a:rPr sz="2800" dirty="0">
                <a:latin typeface="Times New Roman"/>
                <a:cs typeface="Times New Roman"/>
              </a:rPr>
              <a:t>they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like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other </a:t>
            </a:r>
            <a:r>
              <a:rPr sz="2800" spc="-5" dirty="0">
                <a:latin typeface="Times New Roman"/>
                <a:cs typeface="Times New Roman"/>
              </a:rPr>
              <a:t>object, </a:t>
            </a:r>
            <a:r>
              <a:rPr sz="2800" spc="5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can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  functions </a:t>
            </a: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790" y="3368040"/>
            <a:ext cx="251841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685800" indent="-30607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def foo (x,y) :  </a:t>
            </a:r>
            <a:r>
              <a:rPr sz="2400" spc="-5" dirty="0">
                <a:latin typeface="Times New Roman"/>
                <a:cs typeface="Times New Roman"/>
              </a:rPr>
              <a:t>def </a:t>
            </a:r>
            <a:r>
              <a:rPr sz="2400" dirty="0">
                <a:latin typeface="Times New Roman"/>
                <a:cs typeface="Times New Roman"/>
              </a:rPr>
              <a:t>bar (z)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 marR="86995" indent="30353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return z * 2  return bar(x) +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8620" y="3429000"/>
            <a:ext cx="3877310" cy="11912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from funcinfunc import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89535" marR="2197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foo(2,3)  </a:t>
            </a: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019" y="5623559"/>
            <a:ext cx="1725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funcinfunc.py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89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750" y="863600"/>
            <a:ext cx="6789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Functions Returning</a:t>
            </a:r>
            <a:r>
              <a:rPr spc="-9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39" y="1981200"/>
            <a:ext cx="2228850" cy="30200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94335" marR="450215" indent="-3048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def </a:t>
            </a:r>
            <a:r>
              <a:rPr sz="2400" spc="-5" dirty="0">
                <a:latin typeface="Times New Roman"/>
                <a:cs typeface="Times New Roman"/>
              </a:rPr>
              <a:t>foo </a:t>
            </a:r>
            <a:r>
              <a:rPr sz="2400" dirty="0">
                <a:latin typeface="Times New Roman"/>
                <a:cs typeface="Times New Roman"/>
              </a:rPr>
              <a:t>(x) :  def bar(y)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4335" marR="86995" indent="3048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return x +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 return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</a:t>
            </a:r>
            <a:endParaRPr sz="2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#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</a:t>
            </a:r>
            <a:endParaRPr sz="2400">
              <a:latin typeface="Times New Roman"/>
              <a:cs typeface="Times New Roman"/>
            </a:endParaRPr>
          </a:p>
          <a:p>
            <a:pPr marL="89535" marR="9448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 =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foo(3)  </a:t>
            </a:r>
            <a:r>
              <a:rPr sz="2400" dirty="0">
                <a:latin typeface="Times New Roman"/>
                <a:cs typeface="Times New Roman"/>
              </a:rPr>
              <a:t>print f  print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f(2)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2743200"/>
            <a:ext cx="3854450" cy="15570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~: python</a:t>
            </a:r>
            <a:r>
              <a:rPr sz="2400" spc="-5" dirty="0">
                <a:latin typeface="Times New Roman"/>
                <a:cs typeface="Times New Roman"/>
              </a:rPr>
              <a:t> funcreturnfunc.py</a:t>
            </a:r>
            <a:endParaRPr sz="2400">
              <a:latin typeface="Times New Roman"/>
              <a:cs typeface="Times New Roman"/>
            </a:endParaRPr>
          </a:p>
          <a:p>
            <a:pPr marL="90170" marR="49085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&lt;function </a:t>
            </a:r>
            <a:r>
              <a:rPr sz="2400" dirty="0">
                <a:latin typeface="Times New Roman"/>
                <a:cs typeface="Times New Roman"/>
              </a:rPr>
              <a:t>bar 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0x612b0&gt;  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139" y="5334000"/>
            <a:ext cx="2218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funcreturnfunc.py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659" y="863600"/>
            <a:ext cx="1631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</a:t>
            </a:r>
            <a:r>
              <a:rPr dirty="0"/>
              <a:t>o</a:t>
            </a:r>
            <a:r>
              <a:rPr spc="-5" dirty="0"/>
              <a:t>ntd</a:t>
            </a:r>
            <a:r>
              <a:rPr dirty="0"/>
              <a:t>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620"/>
            <a:ext cx="7520940" cy="41478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fast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object-oriented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programming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code </a:t>
            </a:r>
            <a:r>
              <a:rPr sz="3200" spc="-5" dirty="0">
                <a:latin typeface="Times New Roman"/>
                <a:cs typeface="Times New Roman"/>
              </a:rPr>
              <a:t>structuring </a:t>
            </a:r>
            <a:r>
              <a:rPr sz="3200" dirty="0">
                <a:latin typeface="Times New Roman"/>
                <a:cs typeface="Times New Roman"/>
              </a:rPr>
              <a:t>and reuse,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C++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embedding </a:t>
            </a:r>
            <a:r>
              <a:rPr sz="3200" dirty="0">
                <a:latin typeface="Times New Roman"/>
                <a:cs typeface="Times New Roman"/>
              </a:rPr>
              <a:t>and extending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mixed </a:t>
            </a:r>
            <a:r>
              <a:rPr sz="3200" spc="-5" dirty="0">
                <a:latin typeface="Times New Roman"/>
                <a:cs typeface="Times New Roman"/>
              </a:rPr>
              <a:t>language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systems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classes, modules,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exceptions,multithreading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"programming-in-the-large"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support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710" y="863600"/>
            <a:ext cx="4635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Parameters:</a:t>
            </a:r>
            <a:r>
              <a:rPr spc="-55" dirty="0"/>
              <a:t> </a:t>
            </a:r>
            <a:r>
              <a:rPr spc="-5" dirty="0"/>
              <a:t>Defaults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91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/>
              <a:t>Parameters can</a:t>
            </a:r>
            <a:r>
              <a:rPr sz="2800" spc="-55" dirty="0"/>
              <a:t> </a:t>
            </a:r>
            <a:r>
              <a:rPr sz="2800" dirty="0"/>
              <a:t>be  </a:t>
            </a:r>
            <a:r>
              <a:rPr sz="2800" spc="-5" dirty="0"/>
              <a:t>assigned default  values</a:t>
            </a:r>
            <a:endParaRPr sz="2800"/>
          </a:p>
          <a:p>
            <a:pPr marL="355600" marR="5016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/>
              <a:t>They are </a:t>
            </a:r>
            <a:r>
              <a:rPr sz="2800" dirty="0"/>
              <a:t>overridden</a:t>
            </a:r>
            <a:r>
              <a:rPr sz="2800" spc="-90" dirty="0"/>
              <a:t> </a:t>
            </a:r>
            <a:r>
              <a:rPr sz="2800" dirty="0"/>
              <a:t>if  a </a:t>
            </a:r>
            <a:r>
              <a:rPr sz="2800" spc="-10" dirty="0"/>
              <a:t>parameter </a:t>
            </a:r>
            <a:r>
              <a:rPr sz="2800" dirty="0"/>
              <a:t>is given  </a:t>
            </a:r>
            <a:r>
              <a:rPr sz="2800" spc="-5" dirty="0"/>
              <a:t>for</a:t>
            </a:r>
            <a:r>
              <a:rPr sz="2800" dirty="0"/>
              <a:t> them</a:t>
            </a:r>
            <a:endParaRPr sz="2800"/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/>
              <a:t>The </a:t>
            </a:r>
            <a:r>
              <a:rPr sz="2800" dirty="0"/>
              <a:t>type of the</a:t>
            </a:r>
            <a:r>
              <a:rPr sz="2800" spc="-114" dirty="0"/>
              <a:t> </a:t>
            </a:r>
            <a:r>
              <a:rPr sz="2800" spc="-5" dirty="0"/>
              <a:t>default  </a:t>
            </a:r>
            <a:r>
              <a:rPr sz="2800" spc="-10" dirty="0"/>
              <a:t>doesn’t </a:t>
            </a:r>
            <a:r>
              <a:rPr sz="2800" spc="-5" dirty="0"/>
              <a:t>limit </a:t>
            </a:r>
            <a:r>
              <a:rPr sz="2800" dirty="0"/>
              <a:t>the type  of a</a:t>
            </a:r>
            <a:r>
              <a:rPr sz="2800" spc="-45" dirty="0"/>
              <a:t> </a:t>
            </a:r>
            <a:r>
              <a:rPr sz="2800" spc="-10" dirty="0"/>
              <a:t>parameter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40679" y="2211070"/>
            <a:ext cx="2639060" cy="33858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&gt;&gt;&gt; </a:t>
            </a:r>
            <a:r>
              <a:rPr sz="2400" dirty="0">
                <a:latin typeface="Times New Roman"/>
                <a:cs typeface="Times New Roman"/>
              </a:rPr>
              <a:t>def </a:t>
            </a:r>
            <a:r>
              <a:rPr sz="2400" spc="-5" dirty="0">
                <a:latin typeface="Times New Roman"/>
                <a:cs typeface="Times New Roman"/>
              </a:rPr>
              <a:t>foo(x </a:t>
            </a:r>
            <a:r>
              <a:rPr sz="2400" dirty="0">
                <a:latin typeface="Times New Roman"/>
                <a:cs typeface="Times New Roman"/>
              </a:rPr>
              <a:t>= 3)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...	print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...</a:t>
            </a:r>
            <a:endParaRPr sz="2400">
              <a:latin typeface="Times New Roman"/>
              <a:cs typeface="Times New Roman"/>
            </a:endParaRPr>
          </a:p>
          <a:p>
            <a:pPr marL="90170" marR="13404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foo()  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90170" marR="10344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foo(10)  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 marL="90170" marR="6216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&gt;&gt;&gt;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foo('hello')  </a:t>
            </a:r>
            <a:r>
              <a:rPr sz="2400" dirty="0">
                <a:latin typeface="Times New Roman"/>
                <a:cs typeface="Times New Roman"/>
              </a:rPr>
              <a:t>hello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979" y="863600"/>
            <a:ext cx="4380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Parameters:</a:t>
            </a:r>
            <a:r>
              <a:rPr spc="-75" dirty="0"/>
              <a:t> </a:t>
            </a:r>
            <a:r>
              <a:rPr spc="-5" dirty="0"/>
              <a:t>Named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5320"/>
            <a:ext cx="2666365" cy="27622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Call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name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Any positional  </a:t>
            </a:r>
            <a:r>
              <a:rPr sz="2800" spc="-10" dirty="0">
                <a:latin typeface="Times New Roman"/>
                <a:cs typeface="Times New Roman"/>
              </a:rPr>
              <a:t>arguments </a:t>
            </a:r>
            <a:r>
              <a:rPr sz="2800" spc="-5" dirty="0">
                <a:latin typeface="Times New Roman"/>
                <a:cs typeface="Times New Roman"/>
              </a:rPr>
              <a:t>must  </a:t>
            </a:r>
            <a:r>
              <a:rPr sz="2800" spc="-10" dirty="0">
                <a:latin typeface="Times New Roman"/>
                <a:cs typeface="Times New Roman"/>
              </a:rPr>
              <a:t>come </a:t>
            </a:r>
            <a:r>
              <a:rPr sz="2800" spc="-5" dirty="0">
                <a:latin typeface="Times New Roman"/>
                <a:cs typeface="Times New Roman"/>
              </a:rPr>
              <a:t>before  </a:t>
            </a:r>
            <a:r>
              <a:rPr sz="2800" spc="-10" dirty="0">
                <a:latin typeface="Times New Roman"/>
                <a:cs typeface="Times New Roman"/>
              </a:rPr>
              <a:t>named </a:t>
            </a:r>
            <a:r>
              <a:rPr sz="2800" dirty="0">
                <a:latin typeface="Times New Roman"/>
                <a:cs typeface="Times New Roman"/>
              </a:rPr>
              <a:t>ones 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call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490" y="2192020"/>
            <a:ext cx="384810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def </a:t>
            </a:r>
            <a:r>
              <a:rPr sz="2400" spc="-5" dirty="0">
                <a:latin typeface="Times New Roman"/>
                <a:cs typeface="Times New Roman"/>
              </a:rPr>
              <a:t>foo (a,b,c)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...	print a, b,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...</a:t>
            </a:r>
            <a:endParaRPr sz="2400">
              <a:latin typeface="Times New Roman"/>
              <a:cs typeface="Times New Roman"/>
            </a:endParaRPr>
          </a:p>
          <a:p>
            <a:pPr marL="90170" marR="8572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foo(c </a:t>
            </a:r>
            <a:r>
              <a:rPr sz="2400" dirty="0">
                <a:latin typeface="Times New Roman"/>
                <a:cs typeface="Times New Roman"/>
              </a:rPr>
              <a:t>= 10, a = 2, b =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14)  2 14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 marL="90170" marR="69723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</a:t>
            </a:r>
            <a:r>
              <a:rPr sz="2400" spc="-5" dirty="0">
                <a:latin typeface="Times New Roman"/>
                <a:cs typeface="Times New Roman"/>
              </a:rPr>
              <a:t>foo(3, </a:t>
            </a:r>
            <a:r>
              <a:rPr sz="2400" dirty="0">
                <a:latin typeface="Times New Roman"/>
                <a:cs typeface="Times New Roman"/>
              </a:rPr>
              <a:t>c = 2, b =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19)  3 19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979" y="863600"/>
            <a:ext cx="4889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Anonymous</a:t>
            </a:r>
            <a:r>
              <a:rPr spc="-80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1040"/>
            <a:ext cx="3345179" cy="28435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lambda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expression  returns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function  object</a:t>
            </a:r>
            <a:endParaRPr sz="2800">
              <a:latin typeface="Times New Roman"/>
              <a:cs typeface="Times New Roman"/>
            </a:endParaRPr>
          </a:p>
          <a:p>
            <a:pPr marL="355600" marR="175260" indent="-342900">
              <a:lnSpc>
                <a:spcPct val="900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body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only  be a </a:t>
            </a:r>
            <a:r>
              <a:rPr sz="2800" spc="-5" dirty="0">
                <a:latin typeface="Times New Roman"/>
                <a:cs typeface="Times New Roman"/>
              </a:rPr>
              <a:t>simple  expression, </a:t>
            </a:r>
            <a:r>
              <a:rPr sz="2800" dirty="0">
                <a:latin typeface="Times New Roman"/>
                <a:cs typeface="Times New Roman"/>
              </a:rPr>
              <a:t>not  </a:t>
            </a:r>
            <a:r>
              <a:rPr sz="2800" spc="-5" dirty="0">
                <a:latin typeface="Times New Roman"/>
                <a:cs typeface="Times New Roman"/>
              </a:rPr>
              <a:t>complex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statements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7670" y="2565400"/>
            <a:ext cx="4564380" cy="26543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Times New Roman"/>
                <a:cs typeface="Times New Roman"/>
              </a:rPr>
              <a:t>&gt;&gt;&gt; f = </a:t>
            </a:r>
            <a:r>
              <a:rPr sz="2400" spc="-5" dirty="0">
                <a:latin typeface="Times New Roman"/>
                <a:cs typeface="Times New Roman"/>
              </a:rPr>
              <a:t>lambda </a:t>
            </a:r>
            <a:r>
              <a:rPr sz="2400" dirty="0">
                <a:latin typeface="Times New Roman"/>
                <a:cs typeface="Times New Roman"/>
              </a:rPr>
              <a:t>x,y : x +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88900" marR="318960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f(2,3)  </a:t>
            </a: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 lst = </a:t>
            </a:r>
            <a:r>
              <a:rPr sz="2400" spc="-10" dirty="0">
                <a:latin typeface="Times New Roman"/>
                <a:cs typeface="Times New Roman"/>
              </a:rPr>
              <a:t>['one', </a:t>
            </a:r>
            <a:r>
              <a:rPr sz="2400" spc="-5" dirty="0">
                <a:latin typeface="Times New Roman"/>
                <a:cs typeface="Times New Roman"/>
              </a:rPr>
              <a:t>lambda </a:t>
            </a:r>
            <a:r>
              <a:rPr sz="2400" dirty="0">
                <a:latin typeface="Times New Roman"/>
                <a:cs typeface="Times New Roman"/>
              </a:rPr>
              <a:t>x : x * x,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3]</a:t>
            </a:r>
            <a:endParaRPr sz="2400">
              <a:latin typeface="Times New Roman"/>
              <a:cs typeface="Times New Roman"/>
            </a:endParaRPr>
          </a:p>
          <a:p>
            <a:pPr marL="88900" marR="287655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&gt;&gt;&gt;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lst[1](4)  </a:t>
            </a:r>
            <a:r>
              <a:rPr sz="2400" dirty="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93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390" y="863600"/>
            <a:ext cx="1885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</a:t>
            </a:r>
            <a:r>
              <a:rPr dirty="0"/>
              <a:t>o</a:t>
            </a:r>
            <a:r>
              <a:rPr spc="-5" dirty="0"/>
              <a:t>du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2148840"/>
            <a:ext cx="5960110" cy="15722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highest level structure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Python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file with </a:t>
            </a:r>
            <a:r>
              <a:rPr sz="2800" dirty="0">
                <a:latin typeface="Times New Roman"/>
                <a:cs typeface="Times New Roman"/>
              </a:rPr>
              <a:t>the py </a:t>
            </a:r>
            <a:r>
              <a:rPr sz="2800" spc="-15" dirty="0">
                <a:latin typeface="Times New Roman"/>
                <a:cs typeface="Times New Roman"/>
              </a:rPr>
              <a:t>suffix </a:t>
            </a:r>
            <a:r>
              <a:rPr sz="2800" dirty="0">
                <a:latin typeface="Times New Roman"/>
                <a:cs typeface="Times New Roman"/>
              </a:rPr>
              <a:t>is 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module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module </a:t>
            </a:r>
            <a:r>
              <a:rPr sz="2800" dirty="0">
                <a:latin typeface="Times New Roman"/>
                <a:cs typeface="Times New Roman"/>
              </a:rPr>
              <a:t>has </a:t>
            </a:r>
            <a:r>
              <a:rPr sz="2800" spc="-5" dirty="0">
                <a:latin typeface="Times New Roman"/>
                <a:cs typeface="Times New Roman"/>
              </a:rPr>
              <a:t>its own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namespace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4172</Words>
  <Application>Microsoft Office PowerPoint</Application>
  <PresentationFormat>On-screen Show (4:3)</PresentationFormat>
  <Paragraphs>802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Calibri</vt:lpstr>
      <vt:lpstr>Comic Sans MS</vt:lpstr>
      <vt:lpstr>Courier New</vt:lpstr>
      <vt:lpstr>Times New Roman</vt:lpstr>
      <vt:lpstr>UnDotum</vt:lpstr>
      <vt:lpstr>Office Theme</vt:lpstr>
      <vt:lpstr>Python Programming  Language</vt:lpstr>
      <vt:lpstr>Books include:</vt:lpstr>
      <vt:lpstr>4 Major Versions of Python</vt:lpstr>
      <vt:lpstr>Contd…</vt:lpstr>
      <vt:lpstr>Development Environments  IDE</vt:lpstr>
      <vt:lpstr>Web Frameworks</vt:lpstr>
      <vt:lpstr>Introduction</vt:lpstr>
      <vt:lpstr>Python features</vt:lpstr>
      <vt:lpstr>Contd..</vt:lpstr>
      <vt:lpstr>Uses of Python</vt:lpstr>
      <vt:lpstr>Who Uses Python</vt:lpstr>
      <vt:lpstr>Python structure</vt:lpstr>
      <vt:lpstr>Indentation</vt:lpstr>
      <vt:lpstr>Hello World</vt:lpstr>
      <vt:lpstr>Python Overview</vt:lpstr>
      <vt:lpstr>The Python Interpreter</vt:lpstr>
      <vt:lpstr>The print Statement</vt:lpstr>
      <vt:lpstr>Documentation</vt:lpstr>
      <vt:lpstr>Variables</vt:lpstr>
      <vt:lpstr>Everything is an object</vt:lpstr>
      <vt:lpstr>Basic operations</vt:lpstr>
      <vt:lpstr>String operations</vt:lpstr>
      <vt:lpstr>Numbers: Integers</vt:lpstr>
      <vt:lpstr>Numbers: Floating Point</vt:lpstr>
      <vt:lpstr>Numbers: Complex</vt:lpstr>
      <vt:lpstr>Numbers are immutable</vt:lpstr>
      <vt:lpstr>String Literals</vt:lpstr>
      <vt:lpstr>String Literals: Many Kinds</vt:lpstr>
      <vt:lpstr>Substrings and Methods</vt:lpstr>
      <vt:lpstr>String Formatting</vt:lpstr>
      <vt:lpstr>Do nothing</vt:lpstr>
      <vt:lpstr>Operators</vt:lpstr>
      <vt:lpstr>String Manipulation</vt:lpstr>
      <vt:lpstr>Logical Comparison</vt:lpstr>
      <vt:lpstr>Identity Comparison</vt:lpstr>
      <vt:lpstr>Arithmetic Comparison</vt:lpstr>
      <vt:lpstr>Class Declaration</vt:lpstr>
      <vt:lpstr>Class Attributes</vt:lpstr>
      <vt:lpstr>Class Methods</vt:lpstr>
      <vt:lpstr>Class Instantiation &amp; Attribute  Access</vt:lpstr>
      <vt:lpstr>Class Inheritance</vt:lpstr>
      <vt:lpstr>Imports</vt:lpstr>
      <vt:lpstr>Error Handling</vt:lpstr>
      <vt:lpstr>Lists</vt:lpstr>
      <vt:lpstr>List</vt:lpstr>
      <vt:lpstr>List methods</vt:lpstr>
      <vt:lpstr>Contd…</vt:lpstr>
      <vt:lpstr>Lists: Modifying Content</vt:lpstr>
      <vt:lpstr>Lists: Modifying Contents</vt:lpstr>
      <vt:lpstr>Strings share many features with  lists</vt:lpstr>
      <vt:lpstr>String Methods: find, split</vt:lpstr>
      <vt:lpstr>String operators: in, not in</vt:lpstr>
      <vt:lpstr>String Method: “strip”, “rstrip”, “lstrip” are  ways to</vt:lpstr>
      <vt:lpstr>More String methods</vt:lpstr>
      <vt:lpstr>“\” is for special characters</vt:lpstr>
      <vt:lpstr>Tuples</vt:lpstr>
      <vt:lpstr>Tuples and sequences</vt:lpstr>
      <vt:lpstr>Contd…</vt:lpstr>
      <vt:lpstr>Dictionaries</vt:lpstr>
      <vt:lpstr>Contd..</vt:lpstr>
      <vt:lpstr>Dictionaries: Add/Modify</vt:lpstr>
      <vt:lpstr>Dictionaries: Deleting Elements</vt:lpstr>
      <vt:lpstr>Copying Dictionaries and Lists</vt:lpstr>
      <vt:lpstr>Dictionary Methods</vt:lpstr>
      <vt:lpstr>Data Type Summary</vt:lpstr>
      <vt:lpstr>Contd…</vt:lpstr>
      <vt:lpstr>Modules</vt:lpstr>
      <vt:lpstr>Contd…</vt:lpstr>
      <vt:lpstr>Input</vt:lpstr>
      <vt:lpstr>Input: Example</vt:lpstr>
      <vt:lpstr>Booleans</vt:lpstr>
      <vt:lpstr>Boolean Expressions</vt:lpstr>
      <vt:lpstr>No Braces</vt:lpstr>
      <vt:lpstr>If Statements</vt:lpstr>
      <vt:lpstr>While Loops</vt:lpstr>
      <vt:lpstr>Loop Control Statements</vt:lpstr>
      <vt:lpstr>The Loop Else Clause</vt:lpstr>
      <vt:lpstr>The Loop Else Clause</vt:lpstr>
      <vt:lpstr>For Loops</vt:lpstr>
      <vt:lpstr>For Loops</vt:lpstr>
      <vt:lpstr>Function Basics</vt:lpstr>
      <vt:lpstr>Functions are first class objects</vt:lpstr>
      <vt:lpstr>Function names are like any variable</vt:lpstr>
      <vt:lpstr>Functions as Parameters</vt:lpstr>
      <vt:lpstr>Higher-Order Functions</vt:lpstr>
      <vt:lpstr>Higher-Order Functions</vt:lpstr>
      <vt:lpstr>Higher-Order Functions</vt:lpstr>
      <vt:lpstr>Functions Inside Functions</vt:lpstr>
      <vt:lpstr>Functions Returning Functions</vt:lpstr>
      <vt:lpstr>Parameters: Defaults</vt:lpstr>
      <vt:lpstr>Parameters: Named</vt:lpstr>
      <vt:lpstr>Anonymous Functions</vt:lpstr>
      <vt:lpstr>Modules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Programming  Language</dc:title>
  <cp:lastModifiedBy>DIU</cp:lastModifiedBy>
  <cp:revision>1</cp:revision>
  <dcterms:created xsi:type="dcterms:W3CDTF">2020-05-12T20:59:08Z</dcterms:created>
  <dcterms:modified xsi:type="dcterms:W3CDTF">2020-05-12T21:04:42Z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2020-05-12T00:00:00Z</vt:filetime>
  </property>
</Properties>
</file>