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media/audio11.wav" ContentType="audio/x-wav"/>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sldIdLst>
    <p:sldId id="256" r:id="rId2"/>
    <p:sldId id="257" r:id="rId3"/>
    <p:sldId id="267" r:id="rId4"/>
    <p:sldId id="268" r:id="rId5"/>
    <p:sldId id="303" r:id="rId6"/>
    <p:sldId id="304" r:id="rId7"/>
    <p:sldId id="258" r:id="rId8"/>
    <p:sldId id="30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4DC0927F-E5F2-424D-B206-88DBCABC4B6B}">
          <p14:sldIdLst>
            <p14:sldId id="256"/>
            <p14:sldId id="257"/>
            <p14:sldId id="267"/>
            <p14:sldId id="268"/>
            <p14:sldId id="258"/>
            <p14:sldId id="274"/>
            <p14:sldId id="259"/>
            <p14:sldId id="271"/>
            <p14:sldId id="275"/>
            <p14:sldId id="297"/>
            <p14:sldId id="277"/>
            <p14:sldId id="278"/>
            <p14:sldId id="279"/>
            <p14:sldId id="280"/>
            <p14:sldId id="303"/>
            <p14:sldId id="304"/>
            <p14:sldId id="292"/>
            <p14:sldId id="305"/>
            <p14:sldId id="306"/>
            <p14:sldId id="293"/>
            <p14:sldId id="294"/>
            <p14:sldId id="300"/>
            <p14:sldId id="301"/>
            <p14:sldId id="302"/>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1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CE1DDF-F53B-456A-97AC-3A747C69A45F}" type="datetimeFigureOut">
              <a:rPr lang="en-US" smtClean="0"/>
              <a:pPr/>
              <a:t>5/31/2020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D3B696-168C-4BB3-AB60-2E5C8FB14086}" type="slidenum">
              <a:rPr lang="en-US" smtClean="0"/>
              <a:pPr/>
              <a:t>‹#›</a:t>
            </a:fld>
            <a:endParaRPr lang="en-US"/>
          </a:p>
        </p:txBody>
      </p:sp>
    </p:spTree>
    <p:extLst>
      <p:ext uri="{BB962C8B-B14F-4D97-AF65-F5344CB8AC3E}">
        <p14:creationId xmlns:p14="http://schemas.microsoft.com/office/powerpoint/2010/main" xmlns="" val="2611503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8D3B696-168C-4BB3-AB60-2E5C8FB14086}" type="slidenum">
              <a:rPr lang="en-US" smtClean="0"/>
              <a:pPr/>
              <a:t>2</a:t>
            </a:fld>
            <a:endParaRPr lang="en-US"/>
          </a:p>
        </p:txBody>
      </p:sp>
    </p:spTree>
    <p:extLst>
      <p:ext uri="{BB962C8B-B14F-4D97-AF65-F5344CB8AC3E}">
        <p14:creationId xmlns:p14="http://schemas.microsoft.com/office/powerpoint/2010/main" xmlns="" val="2495748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8D3B696-168C-4BB3-AB60-2E5C8FB14086}" type="slidenum">
              <a:rPr lang="en-US" smtClean="0"/>
              <a:pPr/>
              <a:t>7</a:t>
            </a:fld>
            <a:endParaRPr lang="en-US"/>
          </a:p>
        </p:txBody>
      </p:sp>
    </p:spTree>
    <p:extLst>
      <p:ext uri="{BB962C8B-B14F-4D97-AF65-F5344CB8AC3E}">
        <p14:creationId xmlns:p14="http://schemas.microsoft.com/office/powerpoint/2010/main" xmlns="" val="33880226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r>
              <a:rPr lang="en-US" smtClean="0"/>
              <a:t>16th August,2016</a:t>
            </a:r>
            <a:endParaRPr lang="en-US"/>
          </a:p>
        </p:txBody>
      </p:sp>
      <p:sp>
        <p:nvSpPr>
          <p:cNvPr id="17" name="Footer Placeholder 16"/>
          <p:cNvSpPr>
            <a:spLocks noGrp="1"/>
          </p:cNvSpPr>
          <p:nvPr>
            <p:ph type="ftr" sz="quarter" idx="11"/>
          </p:nvPr>
        </p:nvSpPr>
        <p:spPr/>
        <p:txBody>
          <a:bodyPr/>
          <a:lstStyle/>
          <a:p>
            <a:r>
              <a:rPr lang="en-US" smtClean="0"/>
              <a:t>Fiat Jusitia</a:t>
            </a:r>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F7919B05-0C33-4DD2-B460-0407A4388DC1}" type="slidenum">
              <a:rPr lang="en-US" smtClean="0"/>
              <a:pPr/>
              <a:t>‹#›</a:t>
            </a:fld>
            <a:endParaRPr lang="en-US"/>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fade/>
    <p:sndAc>
      <p:stSnd>
        <p:snd r:embed="rId1" name="explode.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16th August,2016</a:t>
            </a:r>
            <a:endParaRPr lang="en-US"/>
          </a:p>
        </p:txBody>
      </p:sp>
      <p:sp>
        <p:nvSpPr>
          <p:cNvPr id="5" name="Footer Placeholder 4"/>
          <p:cNvSpPr>
            <a:spLocks noGrp="1"/>
          </p:cNvSpPr>
          <p:nvPr>
            <p:ph type="ftr" sz="quarter" idx="11"/>
          </p:nvPr>
        </p:nvSpPr>
        <p:spPr/>
        <p:txBody>
          <a:bodyPr/>
          <a:lstStyle/>
          <a:p>
            <a:r>
              <a:rPr lang="en-US" smtClean="0"/>
              <a:t>Fiat Jusitia</a:t>
            </a:r>
            <a:endParaRPr lang="en-US" dirty="0"/>
          </a:p>
        </p:txBody>
      </p:sp>
      <p:sp>
        <p:nvSpPr>
          <p:cNvPr id="6" name="Slide Number Placeholder 5"/>
          <p:cNvSpPr>
            <a:spLocks noGrp="1"/>
          </p:cNvSpPr>
          <p:nvPr>
            <p:ph type="sldNum" sz="quarter" idx="12"/>
          </p:nvPr>
        </p:nvSpPr>
        <p:spPr/>
        <p:txBody>
          <a:bodyPr/>
          <a:lstStyle/>
          <a:p>
            <a:fld id="{F7919B05-0C33-4DD2-B460-0407A4388DC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p:sndAc>
      <p:stSnd>
        <p:snd r:embed="rId1" name="explode.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9221216" y="3009902"/>
            <a:ext cx="609600" cy="441325"/>
          </a:xfrm>
        </p:spPr>
        <p:txBody>
          <a:bodyPr/>
          <a:lstStyle/>
          <a:p>
            <a:fld id="{F7919B05-0C33-4DD2-B460-0407A4388DC1}" type="slidenum">
              <a:rPr lang="en-US" smtClean="0"/>
              <a:pPr/>
              <a:t>‹#›</a:t>
            </a:fld>
            <a:endParaRPr lang="en-US"/>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16th August,2016</a:t>
            </a:r>
            <a:endParaRPr lang="en-US"/>
          </a:p>
        </p:txBody>
      </p:sp>
      <p:sp>
        <p:nvSpPr>
          <p:cNvPr id="5" name="Footer Placeholder 4"/>
          <p:cNvSpPr>
            <a:spLocks noGrp="1"/>
          </p:cNvSpPr>
          <p:nvPr>
            <p:ph type="ftr" sz="quarter" idx="11"/>
          </p:nvPr>
        </p:nvSpPr>
        <p:spPr/>
        <p:txBody>
          <a:bodyPr/>
          <a:lstStyle/>
          <a:p>
            <a:r>
              <a:rPr lang="en-US" smtClean="0"/>
              <a:t>Fiat Jusitia</a:t>
            </a:r>
            <a:endParaRPr lang="en-US" dirty="0"/>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fade/>
    <p:sndAc>
      <p:stSnd>
        <p:snd r:embed="rId1" name="explode.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t>16th August,2016</a:t>
            </a:r>
            <a:endParaRPr lang="en-US"/>
          </a:p>
        </p:txBody>
      </p:sp>
      <p:sp>
        <p:nvSpPr>
          <p:cNvPr id="5" name="Footer Placeholder 4"/>
          <p:cNvSpPr>
            <a:spLocks noGrp="1"/>
          </p:cNvSpPr>
          <p:nvPr>
            <p:ph type="ftr" sz="quarter" idx="11"/>
          </p:nvPr>
        </p:nvSpPr>
        <p:spPr/>
        <p:txBody>
          <a:bodyPr/>
          <a:lstStyle/>
          <a:p>
            <a:r>
              <a:rPr lang="en-US" smtClean="0"/>
              <a:t>Fiat Jusitia</a:t>
            </a:r>
            <a:endParaRPr lang="en-US" dirty="0"/>
          </a:p>
        </p:txBody>
      </p:sp>
      <p:sp>
        <p:nvSpPr>
          <p:cNvPr id="6" name="Slide Number Placeholder 5"/>
          <p:cNvSpPr>
            <a:spLocks noGrp="1"/>
          </p:cNvSpPr>
          <p:nvPr>
            <p:ph type="sldNum" sz="quarter" idx="12"/>
          </p:nvPr>
        </p:nvSpPr>
        <p:spPr>
          <a:xfrm>
            <a:off x="5815584" y="1026373"/>
            <a:ext cx="609600" cy="441325"/>
          </a:xfrm>
        </p:spPr>
        <p:txBody>
          <a:bodyPr/>
          <a:lstStyle/>
          <a:p>
            <a:fld id="{F7919B05-0C33-4DD2-B460-0407A4388DC1}" type="slidenum">
              <a:rPr lang="en-US" smtClean="0"/>
              <a:pPr/>
              <a:t>‹#›</a:t>
            </a:fld>
            <a:endParaRPr lang="en-US"/>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fade/>
    <p:sndAc>
      <p:stSnd>
        <p:snd r:embed="rId1" name="explode.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Fiat Jusitia</a:t>
            </a:r>
            <a:endParaRPr lang="en-US" dirty="0"/>
          </a:p>
        </p:txBody>
      </p:sp>
      <p:sp>
        <p:nvSpPr>
          <p:cNvPr id="4" name="Date Placeholder 3"/>
          <p:cNvSpPr>
            <a:spLocks noGrp="1"/>
          </p:cNvSpPr>
          <p:nvPr>
            <p:ph type="dt" sz="half" idx="10"/>
          </p:nvPr>
        </p:nvSpPr>
        <p:spPr/>
        <p:txBody>
          <a:bodyPr/>
          <a:lstStyle/>
          <a:p>
            <a:r>
              <a:rPr lang="en-US" smtClean="0"/>
              <a:t>16th August,2016</a:t>
            </a:r>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F7919B05-0C33-4DD2-B460-0407A4388DC1}" type="slidenum">
              <a:rPr lang="en-US" smtClean="0"/>
              <a:pPr/>
              <a:t>‹#›</a:t>
            </a:fld>
            <a:endParaRPr lang="en-US"/>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fade/>
    <p:sndAc>
      <p:stSnd>
        <p:snd r:embed="rId1" name="explode.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r>
              <a:rPr lang="en-US" smtClean="0"/>
              <a:t>16th August,2016</a:t>
            </a:r>
            <a:endParaRPr lang="en-US"/>
          </a:p>
        </p:txBody>
      </p:sp>
      <p:sp>
        <p:nvSpPr>
          <p:cNvPr id="6" name="Footer Placeholder 5"/>
          <p:cNvSpPr>
            <a:spLocks noGrp="1"/>
          </p:cNvSpPr>
          <p:nvPr>
            <p:ph type="ftr" sz="quarter" idx="11"/>
          </p:nvPr>
        </p:nvSpPr>
        <p:spPr/>
        <p:txBody>
          <a:bodyPr/>
          <a:lstStyle/>
          <a:p>
            <a:r>
              <a:rPr lang="en-US" smtClean="0"/>
              <a:t>Fiat Jusitia</a:t>
            </a:r>
            <a:endParaRPr lang="en-US" dirty="0"/>
          </a:p>
        </p:txBody>
      </p:sp>
      <p:sp>
        <p:nvSpPr>
          <p:cNvPr id="7" name="Slide Number Placeholder 6"/>
          <p:cNvSpPr>
            <a:spLocks noGrp="1"/>
          </p:cNvSpPr>
          <p:nvPr>
            <p:ph type="sldNum" sz="quarter" idx="12"/>
          </p:nvPr>
        </p:nvSpPr>
        <p:spPr/>
        <p:txBody>
          <a:bodyPr/>
          <a:lstStyle/>
          <a:p>
            <a:fld id="{F7919B05-0C33-4DD2-B460-0407A4388DC1}" type="slidenum">
              <a:rPr lang="en-US" smtClean="0"/>
              <a:pPr/>
              <a:t>‹#›</a:t>
            </a:fld>
            <a:endParaRPr lang="en-US"/>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fade/>
    <p:sndAc>
      <p:stSnd>
        <p:snd r:embed="rId1" name="explode.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smtClean="0"/>
              <a:t>16th August,2016</a:t>
            </a:r>
            <a:endParaRPr lang="en-US"/>
          </a:p>
        </p:txBody>
      </p:sp>
      <p:sp>
        <p:nvSpPr>
          <p:cNvPr id="8" name="Footer Placeholder 7"/>
          <p:cNvSpPr>
            <a:spLocks noGrp="1"/>
          </p:cNvSpPr>
          <p:nvPr>
            <p:ph type="ftr" sz="quarter" idx="11"/>
          </p:nvPr>
        </p:nvSpPr>
        <p:spPr>
          <a:xfrm>
            <a:off x="406400" y="6409944"/>
            <a:ext cx="4775200" cy="365760"/>
          </a:xfrm>
        </p:spPr>
        <p:txBody>
          <a:bodyPr/>
          <a:lstStyle/>
          <a:p>
            <a:r>
              <a:rPr lang="en-US" smtClean="0"/>
              <a:t>Fiat Jusitia</a:t>
            </a:r>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F7919B05-0C33-4DD2-B460-0407A4388DC1}"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fade/>
    <p:sndAc>
      <p:stSnd>
        <p:snd r:embed="rId1" name="explode.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16th August,2016</a:t>
            </a:r>
            <a:endParaRPr lang="en-US"/>
          </a:p>
        </p:txBody>
      </p:sp>
      <p:sp>
        <p:nvSpPr>
          <p:cNvPr id="4" name="Footer Placeholder 3"/>
          <p:cNvSpPr>
            <a:spLocks noGrp="1"/>
          </p:cNvSpPr>
          <p:nvPr>
            <p:ph type="ftr" sz="quarter" idx="11"/>
          </p:nvPr>
        </p:nvSpPr>
        <p:spPr/>
        <p:txBody>
          <a:bodyPr/>
          <a:lstStyle/>
          <a:p>
            <a:r>
              <a:rPr lang="en-US" smtClean="0"/>
              <a:t>Fiat Jusitia</a:t>
            </a:r>
            <a:endParaRPr lang="en-US" dirty="0"/>
          </a:p>
        </p:txBody>
      </p:sp>
      <p:sp>
        <p:nvSpPr>
          <p:cNvPr id="5" name="Slide Number Placeholder 4"/>
          <p:cNvSpPr>
            <a:spLocks noGrp="1"/>
          </p:cNvSpPr>
          <p:nvPr>
            <p:ph type="sldNum" sz="quarter" idx="12"/>
          </p:nvPr>
        </p:nvSpPr>
        <p:spPr>
          <a:xfrm>
            <a:off x="5791200" y="1036021"/>
            <a:ext cx="609600" cy="441325"/>
          </a:xfrm>
        </p:spPr>
        <p:txBody>
          <a:bodyPr/>
          <a:lstStyle/>
          <a:p>
            <a:fld id="{F7919B05-0C33-4DD2-B460-0407A4388DC1}" type="slidenum">
              <a:rPr lang="en-US" smtClean="0"/>
              <a:pPr/>
              <a:t>‹#›</a:t>
            </a:fld>
            <a:endParaRPr lang="en-US"/>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r>
              <a:rPr lang="en-US" smtClean="0"/>
              <a:t>16th August,2016</a:t>
            </a:r>
            <a:endParaRPr lang="en-US"/>
          </a:p>
        </p:txBody>
      </p:sp>
      <p:sp>
        <p:nvSpPr>
          <p:cNvPr id="3" name="Footer Placeholder 2"/>
          <p:cNvSpPr>
            <a:spLocks noGrp="1"/>
          </p:cNvSpPr>
          <p:nvPr>
            <p:ph type="ftr" sz="quarter" idx="11"/>
          </p:nvPr>
        </p:nvSpPr>
        <p:spPr/>
        <p:txBody>
          <a:bodyPr/>
          <a:lstStyle/>
          <a:p>
            <a:r>
              <a:rPr lang="en-US" smtClean="0"/>
              <a:t>Fiat Jusitia</a:t>
            </a:r>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F7919B05-0C33-4DD2-B460-0407A4388DC1}" type="slidenum">
              <a:rPr lang="en-US" smtClean="0"/>
              <a:pPr/>
              <a:t>‹#›</a:t>
            </a:fld>
            <a:endParaRPr lang="en-US"/>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F7919B05-0C33-4DD2-B460-0407A4388DC1}" type="slidenum">
              <a:rPr lang="en-US" smtClean="0"/>
              <a:pPr/>
              <a:t>‹#›</a:t>
            </a:fld>
            <a:endParaRPr lang="en-US"/>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r>
              <a:rPr lang="en-US" smtClean="0"/>
              <a:t>16th August,2016</a:t>
            </a:r>
            <a:endParaRPr lang="en-US"/>
          </a:p>
        </p:txBody>
      </p:sp>
      <p:sp>
        <p:nvSpPr>
          <p:cNvPr id="6" name="Footer Placeholder 5"/>
          <p:cNvSpPr>
            <a:spLocks noGrp="1"/>
          </p:cNvSpPr>
          <p:nvPr>
            <p:ph type="ftr" sz="quarter" idx="11"/>
          </p:nvPr>
        </p:nvSpPr>
        <p:spPr>
          <a:xfrm>
            <a:off x="402336" y="6410848"/>
            <a:ext cx="4511040" cy="365760"/>
          </a:xfrm>
        </p:spPr>
        <p:txBody>
          <a:bodyPr/>
          <a:lstStyle/>
          <a:p>
            <a:r>
              <a:rPr lang="en-US" smtClean="0"/>
              <a:t>Fiat Jusitia</a:t>
            </a:r>
            <a:endParaRPr lang="en-US" dirty="0"/>
          </a:p>
        </p:txBody>
      </p:sp>
    </p:spTree>
  </p:cSld>
  <p:clrMapOvr>
    <a:overrideClrMapping bg1="lt1" tx1="dk1" bg2="lt2" tx2="dk2" accent1="accent1" accent2="accent2" accent3="accent3" accent4="accent4" accent5="accent5" accent6="accent6" hlink="hlink" folHlink="folHlink"/>
  </p:clrMapOvr>
  <p:transition>
    <p:fade/>
    <p:sndAc>
      <p:stSnd>
        <p:snd r:embed="rId1" name="explode.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p>
            <a:fld id="{F7919B05-0C33-4DD2-B460-0407A4388DC1}" type="slidenum">
              <a:rPr lang="en-US" smtClean="0"/>
              <a:pPr/>
              <a:t>‹#›</a:t>
            </a:fld>
            <a:endParaRPr lang="en-US"/>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7717536" y="6404984"/>
            <a:ext cx="4059936" cy="365760"/>
          </a:xfrm>
        </p:spPr>
        <p:txBody>
          <a:bodyPr/>
          <a:lstStyle/>
          <a:p>
            <a:r>
              <a:rPr lang="en-US" smtClean="0"/>
              <a:t>16th August,2016</a:t>
            </a:r>
            <a:endParaRPr lang="en-US"/>
          </a:p>
        </p:txBody>
      </p:sp>
      <p:sp>
        <p:nvSpPr>
          <p:cNvPr id="6" name="Footer Placeholder 5"/>
          <p:cNvSpPr>
            <a:spLocks noGrp="1"/>
          </p:cNvSpPr>
          <p:nvPr>
            <p:ph type="ftr" sz="quarter" idx="11"/>
          </p:nvPr>
        </p:nvSpPr>
        <p:spPr>
          <a:xfrm>
            <a:off x="402336" y="6410848"/>
            <a:ext cx="4779264" cy="365760"/>
          </a:xfrm>
        </p:spPr>
        <p:txBody>
          <a:bodyPr/>
          <a:lstStyle/>
          <a:p>
            <a:r>
              <a:rPr lang="en-US" smtClean="0"/>
              <a:t>Fiat Jusitia</a:t>
            </a:r>
            <a:endParaRPr lang="en-US" dirty="0"/>
          </a:p>
        </p:txBody>
      </p:sp>
    </p:spTree>
  </p:cSld>
  <p:clrMapOvr>
    <a:masterClrMapping/>
  </p:clrMapOvr>
  <p:transition>
    <p:fade/>
    <p:sndAc>
      <p:stSnd>
        <p:snd r:embed="rId1" name="explode.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r>
              <a:rPr lang="en-US" smtClean="0"/>
              <a:t>16th August,2016</a:t>
            </a:r>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r>
              <a:rPr lang="en-US" smtClean="0"/>
              <a:t>Fiat Jusitia</a:t>
            </a:r>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7919B05-0C33-4DD2-B460-0407A4388DC1}" type="slidenum">
              <a:rPr lang="en-US" smtClean="0"/>
              <a:pPr/>
              <a:t>‹#›</a:t>
            </a:fld>
            <a:endParaRPr lang="en-US"/>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sndAc>
      <p:stSnd>
        <p:snd r:embed="rId13" name="explode.wav"/>
      </p:stSnd>
    </p:sndAc>
  </p:transition>
  <p:timing>
    <p:tnLst>
      <p:par>
        <p:cTn id="1" dur="indefinite" restart="never" nodeType="tmRoot"/>
      </p:par>
    </p:tnLst>
  </p:timing>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audio" Target="../media/audio11.wav"/></Relationships>
</file>

<file path=ppt/slides/_rels/slide8.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7463" y="2521131"/>
            <a:ext cx="9611749" cy="3470765"/>
          </a:xfrm>
        </p:spPr>
        <p:txBody>
          <a:bodyPr>
            <a:normAutofit/>
          </a:bodyPr>
          <a:lstStyle/>
          <a:p>
            <a:pPr algn="l"/>
            <a:r>
              <a:rPr lang="en-US" b="1" u="sng" dirty="0" smtClean="0"/>
              <a:t>Contents:</a:t>
            </a:r>
            <a:endParaRPr lang="en-US" dirty="0" smtClean="0"/>
          </a:p>
          <a:p>
            <a:pPr algn="l"/>
            <a:r>
              <a:rPr lang="en-US" dirty="0" smtClean="0"/>
              <a:t>Concept on Condition and Warranty</a:t>
            </a:r>
          </a:p>
          <a:p>
            <a:pPr algn="l"/>
            <a:r>
              <a:rPr lang="en-US" dirty="0" smtClean="0"/>
              <a:t>Distinction between the Condition and warranty</a:t>
            </a:r>
          </a:p>
          <a:p>
            <a:pPr algn="l"/>
            <a:r>
              <a:rPr lang="en-US" dirty="0" smtClean="0"/>
              <a:t>When a breach of a condition be treated as a breach of a warranty</a:t>
            </a:r>
          </a:p>
          <a:p>
            <a:pPr algn="l"/>
            <a:endParaRPr lang="en-US" dirty="0"/>
          </a:p>
        </p:txBody>
      </p:sp>
      <p:sp>
        <p:nvSpPr>
          <p:cNvPr id="2" name="Title 1"/>
          <p:cNvSpPr>
            <a:spLocks noGrp="1"/>
          </p:cNvSpPr>
          <p:nvPr>
            <p:ph type="ctrTitle"/>
          </p:nvPr>
        </p:nvSpPr>
        <p:spPr>
          <a:xfrm>
            <a:off x="1395212" y="0"/>
            <a:ext cx="9144000" cy="2387600"/>
          </a:xfrm>
        </p:spPr>
        <p:txBody>
          <a:bodyPr>
            <a:normAutofit fontScale="90000"/>
          </a:bodyPr>
          <a:lstStyle/>
          <a:p>
            <a:r>
              <a:rPr lang="en-US" dirty="0" smtClean="0"/>
              <a:t/>
            </a:r>
            <a:br>
              <a:rPr lang="en-US" dirty="0" smtClean="0"/>
            </a:br>
            <a:r>
              <a:rPr lang="en-US" b="1" dirty="0" smtClean="0"/>
              <a:t>Lecture on</a:t>
            </a:r>
            <a:br>
              <a:rPr lang="en-US" b="1" dirty="0" smtClean="0"/>
            </a:br>
            <a:r>
              <a:rPr lang="en-US" b="1" dirty="0" smtClean="0"/>
              <a:t> Condition and Warranty </a:t>
            </a:r>
            <a:r>
              <a:rPr lang="en-US" dirty="0" smtClean="0"/>
              <a:t/>
            </a:r>
            <a:br>
              <a:rPr lang="en-US" dirty="0" smtClean="0"/>
            </a:br>
            <a:endParaRPr lang="en-US" dirty="0">
              <a:solidFill>
                <a:srgbClr val="00B0F0"/>
              </a:solidFill>
            </a:endParaRPr>
          </a:p>
        </p:txBody>
      </p:sp>
    </p:spTree>
    <p:extLst>
      <p:ext uri="{BB962C8B-B14F-4D97-AF65-F5344CB8AC3E}">
        <p14:creationId xmlns:p14="http://schemas.microsoft.com/office/powerpoint/2010/main" xmlns="" val="3254229620"/>
      </p:ext>
    </p:extLst>
  </p:cSld>
  <p:clrMapOvr>
    <a:masterClrMapping/>
  </p:clrMapOvr>
  <mc:AlternateContent xmlns:mc="http://schemas.openxmlformats.org/markup-compatibility/2006">
    <mc:Choice xmlns:p14="http://schemas.microsoft.com/office/powerpoint/2010/main" xmlns="" Requires="p14">
      <p:transition p14:dur="250">
        <p14:prism isContent="1" isInverted="1"/>
        <p:sndAc>
          <p:stSnd>
            <p:snd r:embed="rId3" name="explode.wav"/>
          </p:stSnd>
        </p:sndAc>
      </p:transition>
    </mc:Choice>
    <mc:Fallback>
      <p:transition>
        <p:fade/>
        <p:sndAc>
          <p:stSnd>
            <p:snd r:embed="rId2" name="explode.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Concept on Condition and Warranty:</a:t>
            </a:r>
          </a:p>
        </p:txBody>
      </p:sp>
      <p:sp>
        <p:nvSpPr>
          <p:cNvPr id="5" name="Slide Number Placeholder 4"/>
          <p:cNvSpPr>
            <a:spLocks noGrp="1"/>
          </p:cNvSpPr>
          <p:nvPr>
            <p:ph type="sldNum" sz="quarter" idx="12"/>
          </p:nvPr>
        </p:nvSpPr>
        <p:spPr/>
        <p:txBody>
          <a:bodyPr/>
          <a:lstStyle/>
          <a:p>
            <a:fld id="{F7919B05-0C33-4DD2-B460-0407A4388DC1}" type="slidenum">
              <a:rPr lang="en-US" smtClean="0"/>
              <a:pPr/>
              <a:t>2</a:t>
            </a:fld>
            <a:endParaRPr lang="en-US"/>
          </a:p>
        </p:txBody>
      </p:sp>
      <p:sp>
        <p:nvSpPr>
          <p:cNvPr id="3" name="Content Placeholder 2"/>
          <p:cNvSpPr>
            <a:spLocks noGrp="1"/>
          </p:cNvSpPr>
          <p:nvPr>
            <p:ph sz="quarter" idx="1"/>
          </p:nvPr>
        </p:nvSpPr>
        <p:spPr/>
        <p:txBody>
          <a:bodyPr>
            <a:normAutofit fontScale="70000" lnSpcReduction="20000"/>
          </a:bodyPr>
          <a:lstStyle/>
          <a:p>
            <a:pPr marL="0" indent="0">
              <a:buNone/>
            </a:pPr>
            <a:endParaRPr lang="en-US" dirty="0"/>
          </a:p>
          <a:p>
            <a:pPr lvl="0"/>
            <a:r>
              <a:rPr lang="en-US" b="1" u="sng" dirty="0" smtClean="0"/>
              <a:t>What is Condition and Warranty?</a:t>
            </a:r>
            <a:endParaRPr lang="en-US" dirty="0" smtClean="0"/>
          </a:p>
          <a:p>
            <a:r>
              <a:rPr lang="en-US" u="sng" dirty="0" smtClean="0"/>
              <a:t>According to section 12(2) of The Sale of Goods Act,1930,</a:t>
            </a:r>
            <a:endParaRPr lang="en-US" dirty="0" smtClean="0"/>
          </a:p>
          <a:p>
            <a:r>
              <a:rPr lang="en-US" dirty="0" smtClean="0"/>
              <a:t>                 “A condition is a stipulation which is essential to the main purpose of the contract and the breach of the condition gives the aggrieved party a right to treat the contract as repudiate “</a:t>
            </a:r>
          </a:p>
          <a:p>
            <a:r>
              <a:rPr lang="en-US" b="1" dirty="0" smtClean="0"/>
              <a:t>Example:</a:t>
            </a:r>
            <a:r>
              <a:rPr lang="en-US" dirty="0" smtClean="0"/>
              <a:t> A want to buy a horse which can run at a speed of 30 kilometers per hour. B (horse dealer) points out a particular horse and A buys this one. Later on A finds that the horse can run only at a speed of 20 kilometers per hour. There is a breach of condition.</a:t>
            </a:r>
          </a:p>
          <a:p>
            <a:r>
              <a:rPr lang="en-US" u="sng" dirty="0" smtClean="0"/>
              <a:t>According to section 12(3) 0f The Sale of Goods Act,1930,</a:t>
            </a:r>
            <a:endParaRPr lang="en-US" dirty="0" smtClean="0"/>
          </a:p>
          <a:p>
            <a:r>
              <a:rPr lang="en-US" dirty="0" smtClean="0"/>
              <a:t>               “A warranty is a stipulation which is collateral to the main purpose of the contract and breach of which gives the aggrieved party a right to claim damages only but not to a right reject the goods and treat the contract as repudiate”</a:t>
            </a:r>
          </a:p>
          <a:p>
            <a:r>
              <a:rPr lang="en-US" b="1" dirty="0" smtClean="0"/>
              <a:t>Example: </a:t>
            </a:r>
            <a:r>
              <a:rPr lang="en-US" dirty="0" smtClean="0"/>
              <a:t>A want to buy a good horse. B (horse dealer) shows a horse and says this is a good horse and it can run at a speed of 30 kilometers. But later on A find that it can run at a speed of 20 kilometers per hour. There is breach of warranty because this is made by seller not made by basis of contract.</a:t>
            </a:r>
          </a:p>
          <a:p>
            <a:pPr marL="0" indent="0">
              <a:buNone/>
            </a:pPr>
            <a:endParaRPr lang="en-US" dirty="0"/>
          </a:p>
        </p:txBody>
      </p:sp>
    </p:spTree>
    <p:extLst>
      <p:ext uri="{BB962C8B-B14F-4D97-AF65-F5344CB8AC3E}">
        <p14:creationId xmlns:p14="http://schemas.microsoft.com/office/powerpoint/2010/main" xmlns="" val="2818938174"/>
      </p:ext>
    </p:extLst>
  </p:cSld>
  <p:clrMapOvr>
    <a:masterClrMapping/>
  </p:clrMapOvr>
  <mc:AlternateContent xmlns:mc="http://schemas.openxmlformats.org/markup-compatibility/2006">
    <mc:Choice xmlns:p14="http://schemas.microsoft.com/office/powerpoint/2010/main" xmlns="" Requires="p14">
      <p:transition p14:dur="250">
        <p14:honeycomb/>
      </p:transition>
    </mc:Choice>
    <mc:Fallback>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u="sng" dirty="0" smtClean="0"/>
              <a:t>Distinction between the Condition and warranty: </a:t>
            </a:r>
            <a:endParaRPr lang="en-US" dirty="0"/>
          </a:p>
        </p:txBody>
      </p:sp>
      <p:sp>
        <p:nvSpPr>
          <p:cNvPr id="5" name="Slide Number Placeholder 4"/>
          <p:cNvSpPr>
            <a:spLocks noGrp="1"/>
          </p:cNvSpPr>
          <p:nvPr>
            <p:ph type="sldNum" sz="quarter" idx="12"/>
          </p:nvPr>
        </p:nvSpPr>
        <p:spPr/>
        <p:txBody>
          <a:bodyPr/>
          <a:lstStyle/>
          <a:p>
            <a:fld id="{F7919B05-0C33-4DD2-B460-0407A4388DC1}" type="slidenum">
              <a:rPr lang="en-US" smtClean="0"/>
              <a:pPr/>
              <a:t>3</a:t>
            </a:fld>
            <a:endParaRPr lang="en-US"/>
          </a:p>
        </p:txBody>
      </p:sp>
      <p:sp>
        <p:nvSpPr>
          <p:cNvPr id="3" name="Content Placeholder 2"/>
          <p:cNvSpPr>
            <a:spLocks noGrp="1"/>
          </p:cNvSpPr>
          <p:nvPr>
            <p:ph sz="quarter" idx="1"/>
          </p:nvPr>
        </p:nvSpPr>
        <p:spPr/>
        <p:txBody>
          <a:bodyPr>
            <a:normAutofit fontScale="77500" lnSpcReduction="20000"/>
          </a:bodyPr>
          <a:lstStyle/>
          <a:p>
            <a:r>
              <a:rPr lang="en-US" b="1" dirty="0" smtClean="0"/>
              <a:t>1. Essential vs. Collateral: </a:t>
            </a:r>
            <a:endParaRPr lang="en-US" dirty="0" smtClean="0"/>
          </a:p>
          <a:p>
            <a:r>
              <a:rPr lang="en-US" dirty="0" smtClean="0"/>
              <a:t>Condition is a stipulation essential to the main purpose of the contract hut, warranty is a stipulation which is not essential of the contract but, it is collateral to the main purpose of the contract. </a:t>
            </a:r>
          </a:p>
          <a:p>
            <a:r>
              <a:rPr lang="en-US" b="1" dirty="0" smtClean="0"/>
              <a:t>2. Repudiate the contract: </a:t>
            </a:r>
            <a:endParaRPr lang="en-US" dirty="0" smtClean="0"/>
          </a:p>
          <a:p>
            <a:r>
              <a:rPr lang="en-US" dirty="0" smtClean="0"/>
              <a:t>The breach of condition gives rise to repudiate the contract but, the breach of warranty does not give rise to repudiate the contract. </a:t>
            </a:r>
          </a:p>
          <a:p>
            <a:r>
              <a:rPr lang="en-US" b="1" dirty="0" smtClean="0"/>
              <a:t>3. Right in case of breach: </a:t>
            </a:r>
            <a:endParaRPr lang="en-US" dirty="0" smtClean="0"/>
          </a:p>
          <a:p>
            <a:r>
              <a:rPr lang="en-US" dirty="0" smtClean="0"/>
              <a:t>The breach of condition not only gives a right to treat the contract void but also gives a right to claim damages but, the breach of warranty gives right to claim damages only. </a:t>
            </a:r>
          </a:p>
          <a:p>
            <a:r>
              <a:rPr lang="en-US" b="1" dirty="0" smtClean="0"/>
              <a:t>4. Treatment: </a:t>
            </a:r>
            <a:endParaRPr lang="en-US" dirty="0" smtClean="0"/>
          </a:p>
          <a:p>
            <a:r>
              <a:rPr lang="en-US" dirty="0" smtClean="0"/>
              <a:t>In certain circumstances the breach of condition can be unilaterally treated as breach of warranty by the affected party but, the breach of warranty cannot in any circumstances be treated as breach of condition unilaterally by the affected party. </a:t>
            </a:r>
          </a:p>
          <a:p>
            <a:pPr>
              <a:buClr>
                <a:srgbClr val="FF0000"/>
              </a:buClr>
              <a:buFont typeface="Wingdings" panose="05000000000000000000" pitchFamily="2" charset="2"/>
              <a:buChar char="Ø"/>
            </a:pPr>
            <a:endParaRPr lang="en-US" dirty="0" smtClean="0"/>
          </a:p>
        </p:txBody>
      </p:sp>
    </p:spTree>
    <p:extLst>
      <p:ext uri="{BB962C8B-B14F-4D97-AF65-F5344CB8AC3E}">
        <p14:creationId xmlns:p14="http://schemas.microsoft.com/office/powerpoint/2010/main" xmlns="" val="42530189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sndAc>
          <p:stSnd>
            <p:snd r:embed="rId3" name="explode.wav"/>
          </p:stSnd>
        </p:sndAc>
      </p:transition>
    </mc:Choice>
    <mc:Fallback>
      <p:transition spd="slow">
        <p:fade/>
        <p:sndAc>
          <p:stSnd>
            <p:snd r:embed="rId2" name="explode.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061"/>
            <a:ext cx="10604863" cy="930407"/>
          </a:xfrm>
        </p:spPr>
        <p:txBody>
          <a:bodyPr>
            <a:noAutofit/>
          </a:bodyPr>
          <a:lstStyle/>
          <a:p>
            <a:pPr lvl="0"/>
            <a:r>
              <a:rPr lang="en-US" sz="2800" b="1" u="sng" dirty="0" smtClean="0"/>
              <a:t>WHEN A BREACH OFC A CONDITION BE TREATED AS A BREACH OF A WARRANTY</a:t>
            </a:r>
            <a:endParaRPr lang="en-US" sz="2800" dirty="0" smtClean="0"/>
          </a:p>
        </p:txBody>
      </p:sp>
      <p:sp>
        <p:nvSpPr>
          <p:cNvPr id="5" name="Slide Number Placeholder 4"/>
          <p:cNvSpPr>
            <a:spLocks noGrp="1"/>
          </p:cNvSpPr>
          <p:nvPr>
            <p:ph type="sldNum" sz="quarter" idx="12"/>
          </p:nvPr>
        </p:nvSpPr>
        <p:spPr/>
        <p:txBody>
          <a:bodyPr/>
          <a:lstStyle/>
          <a:p>
            <a:fld id="{F7919B05-0C33-4DD2-B460-0407A4388DC1}" type="slidenum">
              <a:rPr lang="en-US" smtClean="0"/>
              <a:pPr/>
              <a:t>4</a:t>
            </a:fld>
            <a:endParaRPr lang="en-US"/>
          </a:p>
        </p:txBody>
      </p:sp>
      <p:sp>
        <p:nvSpPr>
          <p:cNvPr id="3" name="Content Placeholder 2"/>
          <p:cNvSpPr>
            <a:spLocks noGrp="1"/>
          </p:cNvSpPr>
          <p:nvPr>
            <p:ph sz="quarter" idx="1"/>
          </p:nvPr>
        </p:nvSpPr>
        <p:spPr>
          <a:xfrm>
            <a:off x="862148" y="1515291"/>
            <a:ext cx="10491651" cy="4661672"/>
          </a:xfrm>
        </p:spPr>
        <p:txBody>
          <a:bodyPr>
            <a:noAutofit/>
          </a:bodyPr>
          <a:lstStyle/>
          <a:p>
            <a:pPr lvl="0"/>
            <a:r>
              <a:rPr lang="en-US" sz="2400" b="1" u="sng" dirty="0" smtClean="0"/>
              <a:t>WHEN A BREACH OFC A CONDITION BE TREATED AS A BREACH OF A WARRANTY</a:t>
            </a:r>
            <a:endParaRPr lang="en-US" sz="2400" dirty="0" smtClean="0"/>
          </a:p>
          <a:p>
            <a:r>
              <a:rPr lang="en-US" sz="2400" dirty="0" smtClean="0"/>
              <a:t>Section 13 specifies cases where a breach of a condition be treated as a breach of a warranty. As a result of which the buyer loses his right to rescind the contract and can claim for damages only.</a:t>
            </a:r>
          </a:p>
          <a:p>
            <a:r>
              <a:rPr lang="en-US" sz="2400" b="1" u="sng" dirty="0" smtClean="0"/>
              <a:t>1.Voluntary waiver by buyer</a:t>
            </a:r>
            <a:r>
              <a:rPr lang="en-US" sz="2400" dirty="0" smtClean="0"/>
              <a:t> :Although on a breach of condition by the seller the buyer has a right to treat the contract as repudiate and reject the goods but he is not bound to do so.  He may instead elect to waiver the condition and accept the goods and sue the seller for damages for breach of warranty.</a:t>
            </a:r>
          </a:p>
          <a:p>
            <a:r>
              <a:rPr lang="en-US" sz="2400" b="1" u="sng" dirty="0" smtClean="0"/>
              <a:t>2. Acceptance of goods by buyer:</a:t>
            </a:r>
            <a:r>
              <a:rPr lang="en-US" sz="2400" dirty="0" smtClean="0"/>
              <a:t> where the buyer has accepted the goods and subsequently he comes to know of the breach of condition he cannot reject them but can only maintain an action for damages.</a:t>
            </a:r>
          </a:p>
          <a:p>
            <a:pPr marL="0" indent="0">
              <a:buNone/>
            </a:pPr>
            <a:endParaRPr lang="en-US" sz="2400" dirty="0" smtClean="0"/>
          </a:p>
          <a:p>
            <a:pPr>
              <a:buFont typeface="Wingdings" panose="05000000000000000000" pitchFamily="2" charset="2"/>
              <a:buChar char="§"/>
            </a:pPr>
            <a:endParaRPr lang="en-US" sz="2400" dirty="0"/>
          </a:p>
          <a:p>
            <a:pPr>
              <a:buFont typeface="Wingdings" panose="05000000000000000000" pitchFamily="2" charset="2"/>
              <a:buChar char="§"/>
            </a:pPr>
            <a:endParaRPr lang="en-US" sz="2400" dirty="0" smtClean="0"/>
          </a:p>
        </p:txBody>
      </p:sp>
    </p:spTree>
    <p:extLst>
      <p:ext uri="{BB962C8B-B14F-4D97-AF65-F5344CB8AC3E}">
        <p14:creationId xmlns:p14="http://schemas.microsoft.com/office/powerpoint/2010/main" xmlns="" val="199609830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crush"/>
        <p:sndAc>
          <p:stSnd>
            <p:snd r:embed="rId3" name="explode.wav"/>
          </p:stSnd>
        </p:sndAc>
      </p:transition>
    </mc:Choice>
    <mc:Fallback>
      <p:transition spd="slow">
        <p:fade/>
        <p:sndAc>
          <p:stSnd>
            <p:snd r:embed="rId2" name="explode.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u="sng" smtClean="0"/>
              <a:t>Express and Implied Condition and Warranty</a:t>
            </a:r>
            <a:endParaRPr lang="en-US"/>
          </a:p>
        </p:txBody>
      </p:sp>
      <p:sp>
        <p:nvSpPr>
          <p:cNvPr id="3" name="Slide Number Placeholder 2"/>
          <p:cNvSpPr>
            <a:spLocks noGrp="1"/>
          </p:cNvSpPr>
          <p:nvPr>
            <p:ph type="sldNum" sz="quarter" idx="12"/>
          </p:nvPr>
        </p:nvSpPr>
        <p:spPr/>
        <p:txBody>
          <a:bodyPr/>
          <a:lstStyle/>
          <a:p>
            <a:fld id="{F7919B05-0C33-4DD2-B460-0407A4388DC1}" type="slidenum">
              <a:rPr lang="en-US" smtClean="0"/>
              <a:pPr/>
              <a:t>5</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smtClean="0"/>
              <a:t>1. </a:t>
            </a:r>
            <a:r>
              <a:rPr lang="en-US" u="sng" dirty="0" smtClean="0"/>
              <a:t>Express Conditions and Warranties</a:t>
            </a:r>
            <a:r>
              <a:rPr lang="en-US" dirty="0" smtClean="0"/>
              <a:t>- When any stipulation is inserted in the contract at the will of the parties, it is said to be expressed conditions and warranties.</a:t>
            </a:r>
          </a:p>
          <a:p>
            <a:r>
              <a:rPr lang="en-US" dirty="0" smtClean="0"/>
              <a:t>2. </a:t>
            </a:r>
            <a:r>
              <a:rPr lang="en-US" u="sng" dirty="0" smtClean="0"/>
              <a:t>Implied Conditions and Warranties</a:t>
            </a:r>
            <a:r>
              <a:rPr lang="en-US" dirty="0" smtClean="0"/>
              <a:t>- The implied conditions and warranties, are those which are presumed by law to be present in the contract thought they have not been put into it in expressed words.</a:t>
            </a:r>
          </a:p>
          <a:p>
            <a:r>
              <a:rPr lang="en-US" b="1" u="sng" dirty="0" smtClean="0"/>
              <a:t>Implied Conditions</a:t>
            </a:r>
            <a:r>
              <a:rPr lang="en-US" dirty="0" smtClean="0"/>
              <a:t>- Implied conditions are dealt with in Sections 14 to 17 of the Sale of Goods Act, 1930.</a:t>
            </a:r>
          </a:p>
          <a:p>
            <a:r>
              <a:rPr lang="en-US" u="sng" dirty="0" smtClean="0"/>
              <a:t>As to title to goods</a:t>
            </a:r>
            <a:r>
              <a:rPr lang="en-US" u="sng" dirty="0" smtClean="0"/>
              <a:t>:</a:t>
            </a:r>
          </a:p>
          <a:p>
            <a:r>
              <a:rPr lang="en-US" u="sng" dirty="0" smtClean="0"/>
              <a:t>Sale by description:</a:t>
            </a:r>
            <a:r>
              <a:rPr lang="en-US" dirty="0" smtClean="0"/>
              <a:t> </a:t>
            </a:r>
            <a:endParaRPr lang="en-US" dirty="0" smtClean="0"/>
          </a:p>
          <a:p>
            <a:r>
              <a:rPr lang="en-US" u="sng" dirty="0" smtClean="0"/>
              <a:t>Sale by sample:</a:t>
            </a:r>
            <a:r>
              <a:rPr lang="en-US" dirty="0" smtClean="0"/>
              <a:t> </a:t>
            </a:r>
            <a:endParaRPr lang="en-US" dirty="0"/>
          </a:p>
        </p:txBody>
      </p:sp>
    </p:spTree>
  </p:cSld>
  <p:clrMapOvr>
    <a:masterClrMapping/>
  </p:clrMapOvr>
  <p:transition>
    <p:fade/>
    <p:sndAc>
      <p:stSnd>
        <p:snd r:embed="rId2" name="explode.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Cont….</a:t>
            </a:r>
            <a:endParaRPr lang="en-US" b="1" dirty="0"/>
          </a:p>
        </p:txBody>
      </p:sp>
      <p:sp>
        <p:nvSpPr>
          <p:cNvPr id="3" name="Slide Number Placeholder 2"/>
          <p:cNvSpPr>
            <a:spLocks noGrp="1"/>
          </p:cNvSpPr>
          <p:nvPr>
            <p:ph type="sldNum" sz="quarter" idx="12"/>
          </p:nvPr>
        </p:nvSpPr>
        <p:spPr/>
        <p:txBody>
          <a:bodyPr/>
          <a:lstStyle/>
          <a:p>
            <a:fld id="{F7919B05-0C33-4DD2-B460-0407A4388DC1}" type="slidenum">
              <a:rPr lang="en-US" smtClean="0"/>
              <a:pPr/>
              <a:t>6</a:t>
            </a:fld>
            <a:endParaRPr lang="en-US"/>
          </a:p>
        </p:txBody>
      </p:sp>
      <p:sp>
        <p:nvSpPr>
          <p:cNvPr id="4" name="Content Placeholder 3"/>
          <p:cNvSpPr>
            <a:spLocks noGrp="1"/>
          </p:cNvSpPr>
          <p:nvPr>
            <p:ph sz="quarter" idx="1"/>
          </p:nvPr>
        </p:nvSpPr>
        <p:spPr/>
        <p:txBody>
          <a:bodyPr/>
          <a:lstStyle/>
          <a:p>
            <a:r>
              <a:rPr lang="en-US" u="sng" dirty="0" smtClean="0"/>
              <a:t>Sale by sample as well </a:t>
            </a:r>
            <a:r>
              <a:rPr lang="en-US" u="sng" dirty="0" smtClean="0"/>
              <a:t>as </a:t>
            </a:r>
            <a:r>
              <a:rPr lang="en-US" u="sng" dirty="0" smtClean="0"/>
              <a:t>description</a:t>
            </a:r>
            <a:r>
              <a:rPr lang="en-US" dirty="0" smtClean="0"/>
              <a:t>: </a:t>
            </a:r>
            <a:endParaRPr lang="en-US" dirty="0" smtClean="0"/>
          </a:p>
          <a:p>
            <a:r>
              <a:rPr lang="en-US" u="sng" dirty="0" smtClean="0"/>
              <a:t>As to quality or fitness:</a:t>
            </a:r>
            <a:r>
              <a:rPr lang="en-US" dirty="0" smtClean="0"/>
              <a:t> </a:t>
            </a:r>
            <a:endParaRPr lang="en-US" dirty="0" smtClean="0"/>
          </a:p>
          <a:p>
            <a:r>
              <a:rPr lang="en-US" u="sng" dirty="0" smtClean="0"/>
              <a:t>As to Merchantability:</a:t>
            </a:r>
            <a:r>
              <a:rPr lang="en-US" dirty="0" smtClean="0"/>
              <a:t> </a:t>
            </a:r>
            <a:endParaRPr lang="en-US" dirty="0" smtClean="0"/>
          </a:p>
          <a:p>
            <a:r>
              <a:rPr lang="en-US" b="1" u="sng" dirty="0" smtClean="0"/>
              <a:t>Implied Warranties</a:t>
            </a:r>
            <a:r>
              <a:rPr lang="en-US" dirty="0" smtClean="0"/>
              <a:t>- A condition may reach the level of warranty in case where buyer is content with his right of damages or cannot reject the goods. The examination of Section 14 and 16 of the Sale of Goods Act, 1930 disclosed the following implied warranties:</a:t>
            </a:r>
          </a:p>
          <a:p>
            <a:r>
              <a:rPr lang="en-US" u="sng" dirty="0" smtClean="0"/>
              <a:t>Warranty of Quiet Possession</a:t>
            </a:r>
            <a:r>
              <a:rPr lang="en-US" dirty="0" smtClean="0"/>
              <a:t>:</a:t>
            </a:r>
          </a:p>
          <a:p>
            <a:r>
              <a:rPr lang="en-US" u="sng" dirty="0" smtClean="0"/>
              <a:t>Warranty against Encumbrances</a:t>
            </a:r>
            <a:r>
              <a:rPr lang="en-US" dirty="0" smtClean="0"/>
              <a:t>: </a:t>
            </a:r>
            <a:endParaRPr lang="en-US" dirty="0"/>
          </a:p>
        </p:txBody>
      </p:sp>
    </p:spTree>
  </p:cSld>
  <p:clrMapOvr>
    <a:masterClrMapping/>
  </p:clrMapOvr>
  <p:transition>
    <p:fade/>
    <p:sndAc>
      <p:stSnd>
        <p:snd r:embed="rId2" name="explode.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86" y="365126"/>
            <a:ext cx="10047514" cy="1045664"/>
          </a:xfrm>
        </p:spPr>
        <p:txBody>
          <a:bodyPr/>
          <a:lstStyle/>
          <a:p>
            <a:pPr lvl="0"/>
            <a:r>
              <a:rPr lang="en-US" b="1" u="sng" dirty="0" smtClean="0"/>
              <a:t>Doctrine of Caveat Emptor</a:t>
            </a:r>
            <a:endParaRPr lang="en-US" dirty="0" smtClean="0"/>
          </a:p>
        </p:txBody>
      </p:sp>
      <p:sp>
        <p:nvSpPr>
          <p:cNvPr id="5" name="Slide Number Placeholder 4"/>
          <p:cNvSpPr>
            <a:spLocks noGrp="1"/>
          </p:cNvSpPr>
          <p:nvPr>
            <p:ph type="sldNum" sz="quarter" idx="12"/>
          </p:nvPr>
        </p:nvSpPr>
        <p:spPr/>
        <p:txBody>
          <a:bodyPr/>
          <a:lstStyle/>
          <a:p>
            <a:fld id="{F7919B05-0C33-4DD2-B460-0407A4388DC1}" type="slidenum">
              <a:rPr lang="en-US" smtClean="0"/>
              <a:pPr/>
              <a:t>7</a:t>
            </a:fld>
            <a:endParaRPr lang="en-US"/>
          </a:p>
        </p:txBody>
      </p:sp>
      <p:sp>
        <p:nvSpPr>
          <p:cNvPr id="3" name="Content Placeholder 2"/>
          <p:cNvSpPr>
            <a:spLocks noGrp="1"/>
          </p:cNvSpPr>
          <p:nvPr>
            <p:ph sz="quarter" idx="1"/>
          </p:nvPr>
        </p:nvSpPr>
        <p:spPr>
          <a:xfrm>
            <a:off x="809897" y="1489166"/>
            <a:ext cx="10543903" cy="4687797"/>
          </a:xfrm>
        </p:spPr>
        <p:txBody>
          <a:bodyPr>
            <a:normAutofit fontScale="70000" lnSpcReduction="20000"/>
          </a:bodyPr>
          <a:lstStyle/>
          <a:p>
            <a:pPr lvl="0"/>
            <a:r>
              <a:rPr lang="en-US" b="1" u="sng" dirty="0" smtClean="0"/>
              <a:t>Doctrine of Caveat Emptor</a:t>
            </a:r>
            <a:endParaRPr lang="en-US" dirty="0" smtClean="0"/>
          </a:p>
          <a:p>
            <a:r>
              <a:rPr lang="en-US" dirty="0" smtClean="0"/>
              <a:t>The maxim of caveat emptor means “let the buyer beware”. According to the doctrine of caveat emptor it is duly of the buyer to be careful while purchasing goods of his requirements. If the </a:t>
            </a:r>
            <a:r>
              <a:rPr lang="en-US" dirty="0" err="1" smtClean="0"/>
              <a:t>the</a:t>
            </a:r>
            <a:r>
              <a:rPr lang="en-US" dirty="0" smtClean="0"/>
              <a:t> goods turn out to be defective the buyer cannot hold the seller liable for the same as there is no implied undertaking by the seller that he shall supply such goods as suit the buyer purpose .</a:t>
            </a:r>
          </a:p>
          <a:p>
            <a:r>
              <a:rPr lang="en-US" b="1" dirty="0" smtClean="0"/>
              <a:t>Example: </a:t>
            </a:r>
            <a:r>
              <a:rPr lang="en-US" dirty="0" smtClean="0"/>
              <a:t>A buy a horse form B A needed the horse for riding but he did not mention it here Caveat Emptor rule ,A neither reject the horse nor can he claim any compensation form B.</a:t>
            </a:r>
          </a:p>
          <a:p>
            <a:r>
              <a:rPr lang="en-US" b="1" u="sng" dirty="0" smtClean="0"/>
              <a:t>Exception</a:t>
            </a:r>
            <a:endParaRPr lang="en-US" dirty="0" smtClean="0"/>
          </a:p>
          <a:p>
            <a:pPr lvl="0"/>
            <a:r>
              <a:rPr lang="en-US" dirty="0" smtClean="0"/>
              <a:t>Where the seller makes a misrepresentation.</a:t>
            </a:r>
          </a:p>
          <a:p>
            <a:pPr lvl="0"/>
            <a:r>
              <a:rPr lang="en-US" dirty="0" smtClean="0"/>
              <a:t>Where the seller makes a false representation</a:t>
            </a:r>
          </a:p>
          <a:p>
            <a:pPr lvl="0"/>
            <a:r>
              <a:rPr lang="en-US" dirty="0" smtClean="0"/>
              <a:t>Where the goods are purchased by description and they are not correspondent with the description</a:t>
            </a:r>
          </a:p>
          <a:p>
            <a:pPr lvl="0"/>
            <a:r>
              <a:rPr lang="en-US" dirty="0" smtClean="0"/>
              <a:t>Where the goods are bought by sample</a:t>
            </a:r>
          </a:p>
          <a:p>
            <a:pPr lvl="0"/>
            <a:r>
              <a:rPr lang="en-US" dirty="0" smtClean="0"/>
              <a:t>Where the goods are brought by sample as well as description.</a:t>
            </a:r>
            <a:endParaRPr lang="en-US" dirty="0"/>
          </a:p>
        </p:txBody>
      </p:sp>
    </p:spTree>
    <p:extLst>
      <p:ext uri="{BB962C8B-B14F-4D97-AF65-F5344CB8AC3E}">
        <p14:creationId xmlns:p14="http://schemas.microsoft.com/office/powerpoint/2010/main" xmlns="" val="323544686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3250">
        <p15:prstTrans prst="origami"/>
        <p:sndAc>
          <p:stSnd>
            <p:snd r:embed="rId4" name="explode.wav"/>
          </p:stSnd>
        </p:sndAc>
      </p:transition>
    </mc:Choice>
    <mc:Fallback>
      <p:transition spd="slow">
        <p:fade/>
        <p:sndAc>
          <p:stSnd>
            <p:snd r:embed="rId3" name="explode.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7919B05-0C33-4DD2-B460-0407A4388DC1}" type="slidenum">
              <a:rPr lang="en-US" smtClean="0"/>
              <a:pPr/>
              <a:t>8</a:t>
            </a:fld>
            <a:endParaRPr lang="en-US"/>
          </a:p>
        </p:txBody>
      </p:sp>
      <p:sp>
        <p:nvSpPr>
          <p:cNvPr id="3" name="Content Placeholder 2"/>
          <p:cNvSpPr>
            <a:spLocks noGrp="1"/>
          </p:cNvSpPr>
          <p:nvPr>
            <p:ph sz="quarter" idx="1"/>
          </p:nvPr>
        </p:nvSpPr>
        <p:spPr/>
        <p:txBody>
          <a:bodyPr/>
          <a:lstStyle/>
          <a:p>
            <a:pPr marL="0" indent="0">
              <a:buNone/>
            </a:pPr>
            <a:r>
              <a:rPr lang="en-US" dirty="0" smtClean="0"/>
              <a:t> </a:t>
            </a:r>
          </a:p>
          <a:p>
            <a:pPr marL="0" indent="0">
              <a:buNone/>
            </a:pPr>
            <a:endParaRPr lang="en-US" dirty="0"/>
          </a:p>
          <a:p>
            <a:pPr marL="0" indent="0" algn="ctr">
              <a:buNone/>
            </a:pPr>
            <a:r>
              <a:rPr lang="en-US" smtClean="0"/>
              <a:t>Q &amp; A</a:t>
            </a:r>
            <a:endParaRPr lang="en-US" dirty="0" smtClean="0"/>
          </a:p>
          <a:p>
            <a:pPr marL="0" indent="0">
              <a:buNone/>
            </a:pPr>
            <a:endParaRPr lang="en-US" dirty="0"/>
          </a:p>
          <a:p>
            <a:pPr marL="0" indent="0">
              <a:buNone/>
            </a:pPr>
            <a:r>
              <a:rPr lang="en-US" dirty="0" smtClean="0"/>
              <a:t>                                                Thank You</a:t>
            </a:r>
            <a:endParaRPr lang="en-US" dirty="0"/>
          </a:p>
        </p:txBody>
      </p:sp>
    </p:spTree>
    <p:extLst>
      <p:ext uri="{BB962C8B-B14F-4D97-AF65-F5344CB8AC3E}">
        <p14:creationId xmlns:p14="http://schemas.microsoft.com/office/powerpoint/2010/main" xmlns="" val="2132853614"/>
      </p:ext>
    </p:extLst>
  </p:cSld>
  <p:clrMapOvr>
    <a:masterClrMapping/>
  </p:clrMapOvr>
  <mc:AlternateContent xmlns:mc="http://schemas.openxmlformats.org/markup-compatibility/2006">
    <mc:Choice xmlns:p14="http://schemas.microsoft.com/office/powerpoint/2010/main" xmlns="" Requires="p14">
      <p:transition p14:dur="250">
        <p14:prism isContent="1" isInverted="1"/>
        <p:sndAc>
          <p:stSnd>
            <p:snd r:embed="rId3" name="explode.wav"/>
          </p:stSnd>
        </p:sndAc>
      </p:transition>
    </mc:Choice>
    <mc:Fallback>
      <p:transition>
        <p:fade/>
        <p:sndAc>
          <p:stSnd>
            <p:snd r:embed="rId2" name="explode.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830</TotalTime>
  <Words>834</Words>
  <Application>Microsoft Office PowerPoint</Application>
  <PresentationFormat>Custom</PresentationFormat>
  <Paragraphs>67</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Civic</vt:lpstr>
      <vt:lpstr> Lecture on  Condition and Warranty  </vt:lpstr>
      <vt:lpstr>Concept on Condition and Warranty:</vt:lpstr>
      <vt:lpstr>Distinction between the Condition and warranty: </vt:lpstr>
      <vt:lpstr>WHEN A BREACH OFC A CONDITION BE TREATED AS A BREACH OF A WARRANTY</vt:lpstr>
      <vt:lpstr>Express and Implied Condition and Warranty</vt:lpstr>
      <vt:lpstr>Cont….</vt:lpstr>
      <vt:lpstr>Doctrine of Caveat Emptor</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Court Fees’ Act, 1870</dc:title>
  <dc:creator>Noyon Islam</dc:creator>
  <cp:lastModifiedBy>Md.Shafiullah</cp:lastModifiedBy>
  <cp:revision>98</cp:revision>
  <dcterms:created xsi:type="dcterms:W3CDTF">2016-08-15T08:34:52Z</dcterms:created>
  <dcterms:modified xsi:type="dcterms:W3CDTF">2020-05-31T04:10:52Z</dcterms:modified>
</cp:coreProperties>
</file>