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30"/>
  </p:notesMasterIdLst>
  <p:sldIdLst>
    <p:sldId id="256" r:id="rId2"/>
    <p:sldId id="277" r:id="rId3"/>
    <p:sldId id="293" r:id="rId4"/>
    <p:sldId id="294" r:id="rId5"/>
    <p:sldId id="295" r:id="rId6"/>
    <p:sldId id="298" r:id="rId7"/>
    <p:sldId id="259" r:id="rId8"/>
    <p:sldId id="257" r:id="rId9"/>
    <p:sldId id="288" r:id="rId10"/>
    <p:sldId id="289" r:id="rId11"/>
    <p:sldId id="290" r:id="rId12"/>
    <p:sldId id="291" r:id="rId13"/>
    <p:sldId id="262" r:id="rId14"/>
    <p:sldId id="300" r:id="rId15"/>
    <p:sldId id="263" r:id="rId16"/>
    <p:sldId id="264" r:id="rId17"/>
    <p:sldId id="265" r:id="rId18"/>
    <p:sldId id="276" r:id="rId19"/>
    <p:sldId id="305" r:id="rId20"/>
    <p:sldId id="306" r:id="rId21"/>
    <p:sldId id="307" r:id="rId22"/>
    <p:sldId id="308" r:id="rId23"/>
    <p:sldId id="309" r:id="rId24"/>
    <p:sldId id="281" r:id="rId25"/>
    <p:sldId id="282" r:id="rId26"/>
    <p:sldId id="285" r:id="rId27"/>
    <p:sldId id="303" r:id="rId28"/>
    <p:sldId id="280" r:id="rId29"/>
  </p:sldIdLst>
  <p:sldSz cx="10972800" cy="7315200"/>
  <p:notesSz cx="6858000" cy="9144000"/>
  <p:defaultTextStyle>
    <a:defPPr>
      <a:defRPr lang="en-US"/>
    </a:defPPr>
    <a:lvl1pPr marL="0" algn="l" defTabSz="1044976" rtl="0" eaLnBrk="1" latinLnBrk="0" hangingPunct="1">
      <a:defRPr sz="2100" kern="1200">
        <a:solidFill>
          <a:schemeClr val="tx1"/>
        </a:solidFill>
        <a:latin typeface="+mn-lt"/>
        <a:ea typeface="+mn-ea"/>
        <a:cs typeface="+mn-cs"/>
      </a:defRPr>
    </a:lvl1pPr>
    <a:lvl2pPr marL="522488" algn="l" defTabSz="1044976" rtl="0" eaLnBrk="1" latinLnBrk="0" hangingPunct="1">
      <a:defRPr sz="2100" kern="1200">
        <a:solidFill>
          <a:schemeClr val="tx1"/>
        </a:solidFill>
        <a:latin typeface="+mn-lt"/>
        <a:ea typeface="+mn-ea"/>
        <a:cs typeface="+mn-cs"/>
      </a:defRPr>
    </a:lvl2pPr>
    <a:lvl3pPr marL="1044976" algn="l" defTabSz="1044976" rtl="0" eaLnBrk="1" latinLnBrk="0" hangingPunct="1">
      <a:defRPr sz="2100" kern="1200">
        <a:solidFill>
          <a:schemeClr val="tx1"/>
        </a:solidFill>
        <a:latin typeface="+mn-lt"/>
        <a:ea typeface="+mn-ea"/>
        <a:cs typeface="+mn-cs"/>
      </a:defRPr>
    </a:lvl3pPr>
    <a:lvl4pPr marL="1567464" algn="l" defTabSz="1044976" rtl="0" eaLnBrk="1" latinLnBrk="0" hangingPunct="1">
      <a:defRPr sz="2100" kern="1200">
        <a:solidFill>
          <a:schemeClr val="tx1"/>
        </a:solidFill>
        <a:latin typeface="+mn-lt"/>
        <a:ea typeface="+mn-ea"/>
        <a:cs typeface="+mn-cs"/>
      </a:defRPr>
    </a:lvl4pPr>
    <a:lvl5pPr marL="2089953" algn="l" defTabSz="1044976" rtl="0" eaLnBrk="1" latinLnBrk="0" hangingPunct="1">
      <a:defRPr sz="2100" kern="1200">
        <a:solidFill>
          <a:schemeClr val="tx1"/>
        </a:solidFill>
        <a:latin typeface="+mn-lt"/>
        <a:ea typeface="+mn-ea"/>
        <a:cs typeface="+mn-cs"/>
      </a:defRPr>
    </a:lvl5pPr>
    <a:lvl6pPr marL="2612441" algn="l" defTabSz="1044976" rtl="0" eaLnBrk="1" latinLnBrk="0" hangingPunct="1">
      <a:defRPr sz="2100" kern="1200">
        <a:solidFill>
          <a:schemeClr val="tx1"/>
        </a:solidFill>
        <a:latin typeface="+mn-lt"/>
        <a:ea typeface="+mn-ea"/>
        <a:cs typeface="+mn-cs"/>
      </a:defRPr>
    </a:lvl6pPr>
    <a:lvl7pPr marL="3134929" algn="l" defTabSz="1044976" rtl="0" eaLnBrk="1" latinLnBrk="0" hangingPunct="1">
      <a:defRPr sz="2100" kern="1200">
        <a:solidFill>
          <a:schemeClr val="tx1"/>
        </a:solidFill>
        <a:latin typeface="+mn-lt"/>
        <a:ea typeface="+mn-ea"/>
        <a:cs typeface="+mn-cs"/>
      </a:defRPr>
    </a:lvl7pPr>
    <a:lvl8pPr marL="3657417" algn="l" defTabSz="1044976" rtl="0" eaLnBrk="1" latinLnBrk="0" hangingPunct="1">
      <a:defRPr sz="2100" kern="1200">
        <a:solidFill>
          <a:schemeClr val="tx1"/>
        </a:solidFill>
        <a:latin typeface="+mn-lt"/>
        <a:ea typeface="+mn-ea"/>
        <a:cs typeface="+mn-cs"/>
      </a:defRPr>
    </a:lvl8pPr>
    <a:lvl9pPr marL="4179905" algn="l" defTabSz="1044976"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04">
          <p15:clr>
            <a:srgbClr val="A4A3A4"/>
          </p15:clr>
        </p15:guide>
        <p15:guide id="2" pos="345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33"/>
    <a:srgbClr val="99FF66"/>
    <a:srgbClr val="00FFFF"/>
    <a:srgbClr val="FF5050"/>
    <a:srgbClr val="EE1EA9"/>
    <a:srgbClr val="292929"/>
    <a:srgbClr val="FFFFCC"/>
    <a:srgbClr val="0000FF"/>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1128" y="84"/>
      </p:cViewPr>
      <p:guideLst>
        <p:guide orient="horz" pos="2304"/>
        <p:guide pos="345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CD5289-B1D7-4446-A436-04D79C0B8D0C}" type="datetimeFigureOut">
              <a:rPr lang="en-US" smtClean="0"/>
              <a:pPr/>
              <a:t>1/26/2024</a:t>
            </a:fld>
            <a:endParaRPr lang="en-US"/>
          </a:p>
        </p:txBody>
      </p:sp>
      <p:sp>
        <p:nvSpPr>
          <p:cNvPr id="4" name="Slide Image Placeholder 3"/>
          <p:cNvSpPr>
            <a:spLocks noGrp="1" noRot="1" noChangeAspect="1"/>
          </p:cNvSpPr>
          <p:nvPr>
            <p:ph type="sldImg" idx="2"/>
          </p:nvPr>
        </p:nvSpPr>
        <p:spPr>
          <a:xfrm>
            <a:off x="857250" y="685800"/>
            <a:ext cx="51435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8BB431-3057-4D9F-9E0E-6F68514AC0C8}" type="slidenum">
              <a:rPr lang="en-US" smtClean="0"/>
              <a:pPr/>
              <a:t>‹#›</a:t>
            </a:fld>
            <a:endParaRPr lang="en-US"/>
          </a:p>
        </p:txBody>
      </p:sp>
    </p:spTree>
    <p:extLst>
      <p:ext uri="{BB962C8B-B14F-4D97-AF65-F5344CB8AC3E}">
        <p14:creationId xmlns:p14="http://schemas.microsoft.com/office/powerpoint/2010/main" val="1115182843"/>
      </p:ext>
    </p:extLst>
  </p:cSld>
  <p:clrMap bg1="lt1" tx1="dk1" bg2="lt2" tx2="dk2" accent1="accent1" accent2="accent2" accent3="accent3" accent4="accent4" accent5="accent5" accent6="accent6" hlink="hlink" folHlink="folHlink"/>
  <p:notesStyle>
    <a:lvl1pPr marL="0" algn="l" defTabSz="1044976" rtl="0" eaLnBrk="1" latinLnBrk="0" hangingPunct="1">
      <a:defRPr sz="1400" kern="1200">
        <a:solidFill>
          <a:schemeClr val="tx1"/>
        </a:solidFill>
        <a:latin typeface="+mn-lt"/>
        <a:ea typeface="+mn-ea"/>
        <a:cs typeface="+mn-cs"/>
      </a:defRPr>
    </a:lvl1pPr>
    <a:lvl2pPr marL="522488" algn="l" defTabSz="1044976" rtl="0" eaLnBrk="1" latinLnBrk="0" hangingPunct="1">
      <a:defRPr sz="1400" kern="1200">
        <a:solidFill>
          <a:schemeClr val="tx1"/>
        </a:solidFill>
        <a:latin typeface="+mn-lt"/>
        <a:ea typeface="+mn-ea"/>
        <a:cs typeface="+mn-cs"/>
      </a:defRPr>
    </a:lvl2pPr>
    <a:lvl3pPr marL="1044976" algn="l" defTabSz="1044976" rtl="0" eaLnBrk="1" latinLnBrk="0" hangingPunct="1">
      <a:defRPr sz="1400" kern="1200">
        <a:solidFill>
          <a:schemeClr val="tx1"/>
        </a:solidFill>
        <a:latin typeface="+mn-lt"/>
        <a:ea typeface="+mn-ea"/>
        <a:cs typeface="+mn-cs"/>
      </a:defRPr>
    </a:lvl3pPr>
    <a:lvl4pPr marL="1567464" algn="l" defTabSz="1044976" rtl="0" eaLnBrk="1" latinLnBrk="0" hangingPunct="1">
      <a:defRPr sz="1400" kern="1200">
        <a:solidFill>
          <a:schemeClr val="tx1"/>
        </a:solidFill>
        <a:latin typeface="+mn-lt"/>
        <a:ea typeface="+mn-ea"/>
        <a:cs typeface="+mn-cs"/>
      </a:defRPr>
    </a:lvl4pPr>
    <a:lvl5pPr marL="2089953" algn="l" defTabSz="1044976" rtl="0" eaLnBrk="1" latinLnBrk="0" hangingPunct="1">
      <a:defRPr sz="1400" kern="1200">
        <a:solidFill>
          <a:schemeClr val="tx1"/>
        </a:solidFill>
        <a:latin typeface="+mn-lt"/>
        <a:ea typeface="+mn-ea"/>
        <a:cs typeface="+mn-cs"/>
      </a:defRPr>
    </a:lvl5pPr>
    <a:lvl6pPr marL="2612441" algn="l" defTabSz="1044976" rtl="0" eaLnBrk="1" latinLnBrk="0" hangingPunct="1">
      <a:defRPr sz="1400" kern="1200">
        <a:solidFill>
          <a:schemeClr val="tx1"/>
        </a:solidFill>
        <a:latin typeface="+mn-lt"/>
        <a:ea typeface="+mn-ea"/>
        <a:cs typeface="+mn-cs"/>
      </a:defRPr>
    </a:lvl6pPr>
    <a:lvl7pPr marL="3134929" algn="l" defTabSz="1044976" rtl="0" eaLnBrk="1" latinLnBrk="0" hangingPunct="1">
      <a:defRPr sz="1400" kern="1200">
        <a:solidFill>
          <a:schemeClr val="tx1"/>
        </a:solidFill>
        <a:latin typeface="+mn-lt"/>
        <a:ea typeface="+mn-ea"/>
        <a:cs typeface="+mn-cs"/>
      </a:defRPr>
    </a:lvl7pPr>
    <a:lvl8pPr marL="3657417" algn="l" defTabSz="1044976" rtl="0" eaLnBrk="1" latinLnBrk="0" hangingPunct="1">
      <a:defRPr sz="1400" kern="1200">
        <a:solidFill>
          <a:schemeClr val="tx1"/>
        </a:solidFill>
        <a:latin typeface="+mn-lt"/>
        <a:ea typeface="+mn-ea"/>
        <a:cs typeface="+mn-cs"/>
      </a:defRPr>
    </a:lvl8pPr>
    <a:lvl9pPr marL="4179905" algn="l" defTabSz="1044976"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58BB431-3057-4D9F-9E0E-6F68514AC0C8}" type="slidenum">
              <a:rPr lang="en-US" smtClean="0"/>
              <a:pPr/>
              <a:t>14</a:t>
            </a:fld>
            <a:endParaRPr lang="en-US"/>
          </a:p>
        </p:txBody>
      </p:sp>
    </p:spTree>
    <p:extLst>
      <p:ext uri="{BB962C8B-B14F-4D97-AF65-F5344CB8AC3E}">
        <p14:creationId xmlns:p14="http://schemas.microsoft.com/office/powerpoint/2010/main" val="19669035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22960" y="2272454"/>
            <a:ext cx="9326880" cy="1568027"/>
          </a:xfrm>
        </p:spPr>
        <p:txBody>
          <a:bodyPr/>
          <a:lstStyle/>
          <a:p>
            <a:r>
              <a:rPr lang="en-US" smtClean="0"/>
              <a:t>Click to edit Master title style</a:t>
            </a:r>
            <a:endParaRPr lang="en-US"/>
          </a:p>
        </p:txBody>
      </p:sp>
      <p:sp>
        <p:nvSpPr>
          <p:cNvPr id="3" name="Subtitle 2"/>
          <p:cNvSpPr>
            <a:spLocks noGrp="1"/>
          </p:cNvSpPr>
          <p:nvPr>
            <p:ph type="subTitle" idx="1"/>
          </p:nvPr>
        </p:nvSpPr>
        <p:spPr>
          <a:xfrm>
            <a:off x="1645920" y="4145280"/>
            <a:ext cx="7680960" cy="1869440"/>
          </a:xfrm>
        </p:spPr>
        <p:txBody>
          <a:bodyPr/>
          <a:lstStyle>
            <a:lvl1pPr marL="0" indent="0" algn="ctr">
              <a:buNone/>
              <a:defRPr>
                <a:solidFill>
                  <a:schemeClr val="tx1">
                    <a:tint val="75000"/>
                  </a:schemeClr>
                </a:solidFill>
              </a:defRPr>
            </a:lvl1pPr>
            <a:lvl2pPr marL="522488" indent="0" algn="ctr">
              <a:buNone/>
              <a:defRPr>
                <a:solidFill>
                  <a:schemeClr val="tx1">
                    <a:tint val="75000"/>
                  </a:schemeClr>
                </a:solidFill>
              </a:defRPr>
            </a:lvl2pPr>
            <a:lvl3pPr marL="1044976" indent="0" algn="ctr">
              <a:buNone/>
              <a:defRPr>
                <a:solidFill>
                  <a:schemeClr val="tx1">
                    <a:tint val="75000"/>
                  </a:schemeClr>
                </a:solidFill>
              </a:defRPr>
            </a:lvl3pPr>
            <a:lvl4pPr marL="1567464" indent="0" algn="ctr">
              <a:buNone/>
              <a:defRPr>
                <a:solidFill>
                  <a:schemeClr val="tx1">
                    <a:tint val="75000"/>
                  </a:schemeClr>
                </a:solidFill>
              </a:defRPr>
            </a:lvl4pPr>
            <a:lvl5pPr marL="2089953" indent="0" algn="ctr">
              <a:buNone/>
              <a:defRPr>
                <a:solidFill>
                  <a:schemeClr val="tx1">
                    <a:tint val="75000"/>
                  </a:schemeClr>
                </a:solidFill>
              </a:defRPr>
            </a:lvl5pPr>
            <a:lvl6pPr marL="2612441" indent="0" algn="ctr">
              <a:buNone/>
              <a:defRPr>
                <a:solidFill>
                  <a:schemeClr val="tx1">
                    <a:tint val="75000"/>
                  </a:schemeClr>
                </a:solidFill>
              </a:defRPr>
            </a:lvl6pPr>
            <a:lvl7pPr marL="3134929" indent="0" algn="ctr">
              <a:buNone/>
              <a:defRPr>
                <a:solidFill>
                  <a:schemeClr val="tx1">
                    <a:tint val="75000"/>
                  </a:schemeClr>
                </a:solidFill>
              </a:defRPr>
            </a:lvl7pPr>
            <a:lvl8pPr marL="3657417" indent="0" algn="ctr">
              <a:buNone/>
              <a:defRPr>
                <a:solidFill>
                  <a:schemeClr val="tx1">
                    <a:tint val="75000"/>
                  </a:schemeClr>
                </a:solidFill>
              </a:defRPr>
            </a:lvl8pPr>
            <a:lvl9pPr marL="4179905"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1BE680F-0766-42E7-BF08-164EBA9F5B55}" type="datetime1">
              <a:rPr lang="en-US" smtClean="0"/>
              <a:pPr/>
              <a:t>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FFBBF8-C1C1-4918-A762-D099AA9EF11F}" type="slidenum">
              <a:rPr lang="en-US" smtClean="0"/>
              <a:pPr/>
              <a:t>‹#›</a:t>
            </a:fld>
            <a:endParaRPr lang="en-US"/>
          </a:p>
        </p:txBody>
      </p:sp>
    </p:spTree>
    <p:extLst>
      <p:ext uri="{BB962C8B-B14F-4D97-AF65-F5344CB8AC3E}">
        <p14:creationId xmlns:p14="http://schemas.microsoft.com/office/powerpoint/2010/main" val="41166623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7F4D33-CA41-4E02-807E-0EDAFAE580B4}" type="datetime1">
              <a:rPr lang="en-US" smtClean="0"/>
              <a:pPr/>
              <a:t>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FFBBF8-C1C1-4918-A762-D099AA9EF11F}" type="slidenum">
              <a:rPr lang="en-US" smtClean="0"/>
              <a:pPr/>
              <a:t>‹#›</a:t>
            </a:fld>
            <a:endParaRPr lang="en-US"/>
          </a:p>
        </p:txBody>
      </p:sp>
    </p:spTree>
    <p:extLst>
      <p:ext uri="{BB962C8B-B14F-4D97-AF65-F5344CB8AC3E}">
        <p14:creationId xmlns:p14="http://schemas.microsoft.com/office/powerpoint/2010/main" val="1896900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55280" y="292948"/>
            <a:ext cx="2468880" cy="624162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48640" y="292948"/>
            <a:ext cx="7223760" cy="62416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6CEE19-778F-4D63-B407-21D9AE62A58B}" type="datetime1">
              <a:rPr lang="en-US" smtClean="0"/>
              <a:pPr/>
              <a:t>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FFBBF8-C1C1-4918-A762-D099AA9EF11F}" type="slidenum">
              <a:rPr lang="en-US" smtClean="0"/>
              <a:pPr/>
              <a:t>‹#›</a:t>
            </a:fld>
            <a:endParaRPr lang="en-US"/>
          </a:p>
        </p:txBody>
      </p:sp>
    </p:spTree>
    <p:extLst>
      <p:ext uri="{BB962C8B-B14F-4D97-AF65-F5344CB8AC3E}">
        <p14:creationId xmlns:p14="http://schemas.microsoft.com/office/powerpoint/2010/main" val="1010815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090A84-711B-46A2-85B9-B5C8329F4E81}" type="datetime1">
              <a:rPr lang="en-US" smtClean="0"/>
              <a:pPr/>
              <a:t>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FFBBF8-C1C1-4918-A762-D099AA9EF11F}" type="slidenum">
              <a:rPr lang="en-US" smtClean="0"/>
              <a:pPr/>
              <a:t>‹#›</a:t>
            </a:fld>
            <a:endParaRPr lang="en-US"/>
          </a:p>
        </p:txBody>
      </p:sp>
    </p:spTree>
    <p:extLst>
      <p:ext uri="{BB962C8B-B14F-4D97-AF65-F5344CB8AC3E}">
        <p14:creationId xmlns:p14="http://schemas.microsoft.com/office/powerpoint/2010/main" val="25481874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776" y="4700694"/>
            <a:ext cx="9326880" cy="1452880"/>
          </a:xfrm>
        </p:spPr>
        <p:txBody>
          <a:bodyPr anchor="t"/>
          <a:lstStyle>
            <a:lvl1pPr algn="l">
              <a:defRPr sz="4600" b="1" cap="all"/>
            </a:lvl1pPr>
          </a:lstStyle>
          <a:p>
            <a:r>
              <a:rPr lang="en-US" smtClean="0"/>
              <a:t>Click to edit Master title style</a:t>
            </a:r>
            <a:endParaRPr lang="en-US"/>
          </a:p>
        </p:txBody>
      </p:sp>
      <p:sp>
        <p:nvSpPr>
          <p:cNvPr id="3" name="Text Placeholder 2"/>
          <p:cNvSpPr>
            <a:spLocks noGrp="1"/>
          </p:cNvSpPr>
          <p:nvPr>
            <p:ph type="body" idx="1"/>
          </p:nvPr>
        </p:nvSpPr>
        <p:spPr>
          <a:xfrm>
            <a:off x="866776" y="3100495"/>
            <a:ext cx="9326880" cy="1600199"/>
          </a:xfrm>
        </p:spPr>
        <p:txBody>
          <a:bodyPr anchor="b"/>
          <a:lstStyle>
            <a:lvl1pPr marL="0" indent="0">
              <a:buNone/>
              <a:defRPr sz="2300">
                <a:solidFill>
                  <a:schemeClr val="tx1">
                    <a:tint val="75000"/>
                  </a:schemeClr>
                </a:solidFill>
              </a:defRPr>
            </a:lvl1pPr>
            <a:lvl2pPr marL="522488" indent="0">
              <a:buNone/>
              <a:defRPr sz="2100">
                <a:solidFill>
                  <a:schemeClr val="tx1">
                    <a:tint val="75000"/>
                  </a:schemeClr>
                </a:solidFill>
              </a:defRPr>
            </a:lvl2pPr>
            <a:lvl3pPr marL="1044976" indent="0">
              <a:buNone/>
              <a:defRPr sz="1800">
                <a:solidFill>
                  <a:schemeClr val="tx1">
                    <a:tint val="75000"/>
                  </a:schemeClr>
                </a:solidFill>
              </a:defRPr>
            </a:lvl3pPr>
            <a:lvl4pPr marL="1567464" indent="0">
              <a:buNone/>
              <a:defRPr sz="1600">
                <a:solidFill>
                  <a:schemeClr val="tx1">
                    <a:tint val="75000"/>
                  </a:schemeClr>
                </a:solidFill>
              </a:defRPr>
            </a:lvl4pPr>
            <a:lvl5pPr marL="2089953" indent="0">
              <a:buNone/>
              <a:defRPr sz="1600">
                <a:solidFill>
                  <a:schemeClr val="tx1">
                    <a:tint val="75000"/>
                  </a:schemeClr>
                </a:solidFill>
              </a:defRPr>
            </a:lvl5pPr>
            <a:lvl6pPr marL="2612441" indent="0">
              <a:buNone/>
              <a:defRPr sz="1600">
                <a:solidFill>
                  <a:schemeClr val="tx1">
                    <a:tint val="75000"/>
                  </a:schemeClr>
                </a:solidFill>
              </a:defRPr>
            </a:lvl6pPr>
            <a:lvl7pPr marL="3134929" indent="0">
              <a:buNone/>
              <a:defRPr sz="1600">
                <a:solidFill>
                  <a:schemeClr val="tx1">
                    <a:tint val="75000"/>
                  </a:schemeClr>
                </a:solidFill>
              </a:defRPr>
            </a:lvl7pPr>
            <a:lvl8pPr marL="3657417" indent="0">
              <a:buNone/>
              <a:defRPr sz="1600">
                <a:solidFill>
                  <a:schemeClr val="tx1">
                    <a:tint val="75000"/>
                  </a:schemeClr>
                </a:solidFill>
              </a:defRPr>
            </a:lvl8pPr>
            <a:lvl9pPr marL="4179905"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5EF398-A339-4AAE-929E-E1BCD5B5B080}" type="datetime1">
              <a:rPr lang="en-US" smtClean="0"/>
              <a:pPr/>
              <a:t>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FFBBF8-C1C1-4918-A762-D099AA9EF11F}" type="slidenum">
              <a:rPr lang="en-US" smtClean="0"/>
              <a:pPr/>
              <a:t>‹#›</a:t>
            </a:fld>
            <a:endParaRPr lang="en-US"/>
          </a:p>
        </p:txBody>
      </p:sp>
    </p:spTree>
    <p:extLst>
      <p:ext uri="{BB962C8B-B14F-4D97-AF65-F5344CB8AC3E}">
        <p14:creationId xmlns:p14="http://schemas.microsoft.com/office/powerpoint/2010/main" val="1479843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48640" y="1706880"/>
            <a:ext cx="4846320" cy="4827694"/>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577840" y="1706880"/>
            <a:ext cx="4846320" cy="4827694"/>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CD6695B-CA91-4ECC-881A-C91E65703631}" type="datetime1">
              <a:rPr lang="en-US" smtClean="0"/>
              <a:pPr/>
              <a:t>1/26/2024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FFBBF8-C1C1-4918-A762-D099AA9EF11F}" type="slidenum">
              <a:rPr lang="en-US" smtClean="0"/>
              <a:pPr/>
              <a:t>‹#›</a:t>
            </a:fld>
            <a:endParaRPr lang="en-US"/>
          </a:p>
        </p:txBody>
      </p:sp>
    </p:spTree>
    <p:extLst>
      <p:ext uri="{BB962C8B-B14F-4D97-AF65-F5344CB8AC3E}">
        <p14:creationId xmlns:p14="http://schemas.microsoft.com/office/powerpoint/2010/main" val="1228131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48640" y="1637454"/>
            <a:ext cx="4848226" cy="682413"/>
          </a:xfrm>
        </p:spPr>
        <p:txBody>
          <a:bodyPr anchor="b"/>
          <a:lstStyle>
            <a:lvl1pPr marL="0" indent="0">
              <a:buNone/>
              <a:defRPr sz="2700" b="1"/>
            </a:lvl1pPr>
            <a:lvl2pPr marL="522488" indent="0">
              <a:buNone/>
              <a:defRPr sz="2300" b="1"/>
            </a:lvl2pPr>
            <a:lvl3pPr marL="1044976" indent="0">
              <a:buNone/>
              <a:defRPr sz="2100" b="1"/>
            </a:lvl3pPr>
            <a:lvl4pPr marL="1567464" indent="0">
              <a:buNone/>
              <a:defRPr sz="1800" b="1"/>
            </a:lvl4pPr>
            <a:lvl5pPr marL="2089953" indent="0">
              <a:buNone/>
              <a:defRPr sz="1800" b="1"/>
            </a:lvl5pPr>
            <a:lvl6pPr marL="2612441" indent="0">
              <a:buNone/>
              <a:defRPr sz="1800" b="1"/>
            </a:lvl6pPr>
            <a:lvl7pPr marL="3134929" indent="0">
              <a:buNone/>
              <a:defRPr sz="1800" b="1"/>
            </a:lvl7pPr>
            <a:lvl8pPr marL="3657417" indent="0">
              <a:buNone/>
              <a:defRPr sz="1800" b="1"/>
            </a:lvl8pPr>
            <a:lvl9pPr marL="4179905"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548640" y="2319867"/>
            <a:ext cx="4848226" cy="4214707"/>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574031" y="1637454"/>
            <a:ext cx="4850130" cy="682413"/>
          </a:xfrm>
        </p:spPr>
        <p:txBody>
          <a:bodyPr anchor="b"/>
          <a:lstStyle>
            <a:lvl1pPr marL="0" indent="0">
              <a:buNone/>
              <a:defRPr sz="2700" b="1"/>
            </a:lvl1pPr>
            <a:lvl2pPr marL="522488" indent="0">
              <a:buNone/>
              <a:defRPr sz="2300" b="1"/>
            </a:lvl2pPr>
            <a:lvl3pPr marL="1044976" indent="0">
              <a:buNone/>
              <a:defRPr sz="2100" b="1"/>
            </a:lvl3pPr>
            <a:lvl4pPr marL="1567464" indent="0">
              <a:buNone/>
              <a:defRPr sz="1800" b="1"/>
            </a:lvl4pPr>
            <a:lvl5pPr marL="2089953" indent="0">
              <a:buNone/>
              <a:defRPr sz="1800" b="1"/>
            </a:lvl5pPr>
            <a:lvl6pPr marL="2612441" indent="0">
              <a:buNone/>
              <a:defRPr sz="1800" b="1"/>
            </a:lvl6pPr>
            <a:lvl7pPr marL="3134929" indent="0">
              <a:buNone/>
              <a:defRPr sz="1800" b="1"/>
            </a:lvl7pPr>
            <a:lvl8pPr marL="3657417" indent="0">
              <a:buNone/>
              <a:defRPr sz="1800" b="1"/>
            </a:lvl8pPr>
            <a:lvl9pPr marL="4179905"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5574031" y="2319867"/>
            <a:ext cx="4850130" cy="4214707"/>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6F9A5AC-36C2-45FF-B766-6705A2000ECA}" type="datetime1">
              <a:rPr lang="en-US" smtClean="0"/>
              <a:pPr/>
              <a:t>1/26/2024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FFBBF8-C1C1-4918-A762-D099AA9EF11F}" type="slidenum">
              <a:rPr lang="en-US" smtClean="0"/>
              <a:pPr/>
              <a:t>‹#›</a:t>
            </a:fld>
            <a:endParaRPr lang="en-US"/>
          </a:p>
        </p:txBody>
      </p:sp>
    </p:spTree>
    <p:extLst>
      <p:ext uri="{BB962C8B-B14F-4D97-AF65-F5344CB8AC3E}">
        <p14:creationId xmlns:p14="http://schemas.microsoft.com/office/powerpoint/2010/main" val="3014292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46B9ECD-3F8D-4AB1-BFF9-06D6D64EA3D0}" type="datetime1">
              <a:rPr lang="en-US" smtClean="0"/>
              <a:pPr/>
              <a:t>1/26/2024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FFBBF8-C1C1-4918-A762-D099AA9EF11F}" type="slidenum">
              <a:rPr lang="en-US" smtClean="0"/>
              <a:pPr/>
              <a:t>‹#›</a:t>
            </a:fld>
            <a:endParaRPr lang="en-US"/>
          </a:p>
        </p:txBody>
      </p:sp>
    </p:spTree>
    <p:extLst>
      <p:ext uri="{BB962C8B-B14F-4D97-AF65-F5344CB8AC3E}">
        <p14:creationId xmlns:p14="http://schemas.microsoft.com/office/powerpoint/2010/main" val="1267328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5A658E-0212-4B94-BE4C-D334028F45CE}" type="datetime1">
              <a:rPr lang="en-US" smtClean="0"/>
              <a:pPr/>
              <a:t>1/26/2024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FFBBF8-C1C1-4918-A762-D099AA9EF11F}" type="slidenum">
              <a:rPr lang="en-US" smtClean="0"/>
              <a:pPr/>
              <a:t>‹#›</a:t>
            </a:fld>
            <a:endParaRPr lang="en-US"/>
          </a:p>
        </p:txBody>
      </p:sp>
    </p:spTree>
    <p:extLst>
      <p:ext uri="{BB962C8B-B14F-4D97-AF65-F5344CB8AC3E}">
        <p14:creationId xmlns:p14="http://schemas.microsoft.com/office/powerpoint/2010/main" val="3518811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8640" y="291253"/>
            <a:ext cx="3609976" cy="1239520"/>
          </a:xfrm>
        </p:spPr>
        <p:txBody>
          <a:bodyPr anchor="b"/>
          <a:lstStyle>
            <a:lvl1pPr algn="l">
              <a:defRPr sz="2300" b="1"/>
            </a:lvl1pPr>
          </a:lstStyle>
          <a:p>
            <a:r>
              <a:rPr lang="en-US" smtClean="0"/>
              <a:t>Click to edit Master title style</a:t>
            </a:r>
            <a:endParaRPr lang="en-US"/>
          </a:p>
        </p:txBody>
      </p:sp>
      <p:sp>
        <p:nvSpPr>
          <p:cNvPr id="3" name="Content Placeholder 2"/>
          <p:cNvSpPr>
            <a:spLocks noGrp="1"/>
          </p:cNvSpPr>
          <p:nvPr>
            <p:ph idx="1"/>
          </p:nvPr>
        </p:nvSpPr>
        <p:spPr>
          <a:xfrm>
            <a:off x="4290060" y="291254"/>
            <a:ext cx="6134100" cy="6243321"/>
          </a:xfrm>
        </p:spPr>
        <p:txBody>
          <a:bodyPr/>
          <a:lstStyle>
            <a:lvl1pPr>
              <a:defRPr sz="37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48640" y="1530774"/>
            <a:ext cx="3609976" cy="5003801"/>
          </a:xfrm>
        </p:spPr>
        <p:txBody>
          <a:bodyPr/>
          <a:lstStyle>
            <a:lvl1pPr marL="0" indent="0">
              <a:buNone/>
              <a:defRPr sz="1600"/>
            </a:lvl1pPr>
            <a:lvl2pPr marL="522488" indent="0">
              <a:buNone/>
              <a:defRPr sz="1400"/>
            </a:lvl2pPr>
            <a:lvl3pPr marL="1044976" indent="0">
              <a:buNone/>
              <a:defRPr sz="1100"/>
            </a:lvl3pPr>
            <a:lvl4pPr marL="1567464" indent="0">
              <a:buNone/>
              <a:defRPr sz="1000"/>
            </a:lvl4pPr>
            <a:lvl5pPr marL="2089953" indent="0">
              <a:buNone/>
              <a:defRPr sz="1000"/>
            </a:lvl5pPr>
            <a:lvl6pPr marL="2612441" indent="0">
              <a:buNone/>
              <a:defRPr sz="1000"/>
            </a:lvl6pPr>
            <a:lvl7pPr marL="3134929" indent="0">
              <a:buNone/>
              <a:defRPr sz="1000"/>
            </a:lvl7pPr>
            <a:lvl8pPr marL="3657417" indent="0">
              <a:buNone/>
              <a:defRPr sz="1000"/>
            </a:lvl8pPr>
            <a:lvl9pPr marL="4179905"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BCB5DC-9F86-4BC3-AD45-E03536463EEE}" type="datetime1">
              <a:rPr lang="en-US" smtClean="0"/>
              <a:pPr/>
              <a:t>1/26/2024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FFBBF8-C1C1-4918-A762-D099AA9EF11F}" type="slidenum">
              <a:rPr lang="en-US" smtClean="0"/>
              <a:pPr/>
              <a:t>‹#›</a:t>
            </a:fld>
            <a:endParaRPr lang="en-US"/>
          </a:p>
        </p:txBody>
      </p:sp>
    </p:spTree>
    <p:extLst>
      <p:ext uri="{BB962C8B-B14F-4D97-AF65-F5344CB8AC3E}">
        <p14:creationId xmlns:p14="http://schemas.microsoft.com/office/powerpoint/2010/main" val="38669821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50746" y="5120640"/>
            <a:ext cx="6583680" cy="604521"/>
          </a:xfrm>
        </p:spPr>
        <p:txBody>
          <a:bodyPr anchor="b"/>
          <a:lstStyle>
            <a:lvl1pPr algn="l">
              <a:defRPr sz="2300" b="1"/>
            </a:lvl1pPr>
          </a:lstStyle>
          <a:p>
            <a:r>
              <a:rPr lang="en-US" smtClean="0"/>
              <a:t>Click to edit Master title style</a:t>
            </a:r>
            <a:endParaRPr lang="en-US"/>
          </a:p>
        </p:txBody>
      </p:sp>
      <p:sp>
        <p:nvSpPr>
          <p:cNvPr id="3" name="Picture Placeholder 2"/>
          <p:cNvSpPr>
            <a:spLocks noGrp="1"/>
          </p:cNvSpPr>
          <p:nvPr>
            <p:ph type="pic" idx="1"/>
          </p:nvPr>
        </p:nvSpPr>
        <p:spPr>
          <a:xfrm>
            <a:off x="2150746" y="653627"/>
            <a:ext cx="6583680" cy="4389120"/>
          </a:xfrm>
        </p:spPr>
        <p:txBody>
          <a:bodyPr/>
          <a:lstStyle>
            <a:lvl1pPr marL="0" indent="0">
              <a:buNone/>
              <a:defRPr sz="3700"/>
            </a:lvl1pPr>
            <a:lvl2pPr marL="522488" indent="0">
              <a:buNone/>
              <a:defRPr sz="3200"/>
            </a:lvl2pPr>
            <a:lvl3pPr marL="1044976" indent="0">
              <a:buNone/>
              <a:defRPr sz="2700"/>
            </a:lvl3pPr>
            <a:lvl4pPr marL="1567464" indent="0">
              <a:buNone/>
              <a:defRPr sz="2300"/>
            </a:lvl4pPr>
            <a:lvl5pPr marL="2089953" indent="0">
              <a:buNone/>
              <a:defRPr sz="2300"/>
            </a:lvl5pPr>
            <a:lvl6pPr marL="2612441" indent="0">
              <a:buNone/>
              <a:defRPr sz="2300"/>
            </a:lvl6pPr>
            <a:lvl7pPr marL="3134929" indent="0">
              <a:buNone/>
              <a:defRPr sz="2300"/>
            </a:lvl7pPr>
            <a:lvl8pPr marL="3657417" indent="0">
              <a:buNone/>
              <a:defRPr sz="2300"/>
            </a:lvl8pPr>
            <a:lvl9pPr marL="4179905" indent="0">
              <a:buNone/>
              <a:defRPr sz="2300"/>
            </a:lvl9pPr>
          </a:lstStyle>
          <a:p>
            <a:endParaRPr lang="en-US"/>
          </a:p>
        </p:txBody>
      </p:sp>
      <p:sp>
        <p:nvSpPr>
          <p:cNvPr id="4" name="Text Placeholder 3"/>
          <p:cNvSpPr>
            <a:spLocks noGrp="1"/>
          </p:cNvSpPr>
          <p:nvPr>
            <p:ph type="body" sz="half" idx="2"/>
          </p:nvPr>
        </p:nvSpPr>
        <p:spPr>
          <a:xfrm>
            <a:off x="2150746" y="5725161"/>
            <a:ext cx="6583680" cy="858519"/>
          </a:xfrm>
        </p:spPr>
        <p:txBody>
          <a:bodyPr/>
          <a:lstStyle>
            <a:lvl1pPr marL="0" indent="0">
              <a:buNone/>
              <a:defRPr sz="1600"/>
            </a:lvl1pPr>
            <a:lvl2pPr marL="522488" indent="0">
              <a:buNone/>
              <a:defRPr sz="1400"/>
            </a:lvl2pPr>
            <a:lvl3pPr marL="1044976" indent="0">
              <a:buNone/>
              <a:defRPr sz="1100"/>
            </a:lvl3pPr>
            <a:lvl4pPr marL="1567464" indent="0">
              <a:buNone/>
              <a:defRPr sz="1000"/>
            </a:lvl4pPr>
            <a:lvl5pPr marL="2089953" indent="0">
              <a:buNone/>
              <a:defRPr sz="1000"/>
            </a:lvl5pPr>
            <a:lvl6pPr marL="2612441" indent="0">
              <a:buNone/>
              <a:defRPr sz="1000"/>
            </a:lvl6pPr>
            <a:lvl7pPr marL="3134929" indent="0">
              <a:buNone/>
              <a:defRPr sz="1000"/>
            </a:lvl7pPr>
            <a:lvl8pPr marL="3657417" indent="0">
              <a:buNone/>
              <a:defRPr sz="1000"/>
            </a:lvl8pPr>
            <a:lvl9pPr marL="4179905"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4E15AC-35FF-463C-B093-DB1D1D9B5AB9}" type="datetime1">
              <a:rPr lang="en-US" smtClean="0"/>
              <a:pPr/>
              <a:t>1/26/2024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FFBBF8-C1C1-4918-A762-D099AA9EF11F}" type="slidenum">
              <a:rPr lang="en-US" smtClean="0"/>
              <a:pPr/>
              <a:t>‹#›</a:t>
            </a:fld>
            <a:endParaRPr lang="en-US"/>
          </a:p>
        </p:txBody>
      </p:sp>
    </p:spTree>
    <p:extLst>
      <p:ext uri="{BB962C8B-B14F-4D97-AF65-F5344CB8AC3E}">
        <p14:creationId xmlns:p14="http://schemas.microsoft.com/office/powerpoint/2010/main" val="15000349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8640" y="292947"/>
            <a:ext cx="9875520" cy="1219200"/>
          </a:xfrm>
          <a:prstGeom prst="rect">
            <a:avLst/>
          </a:prstGeom>
        </p:spPr>
        <p:txBody>
          <a:bodyPr vert="horz" lIns="104498" tIns="52249" rIns="104498" bIns="52249"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548640" y="1706880"/>
            <a:ext cx="9875520" cy="4827694"/>
          </a:xfrm>
          <a:prstGeom prst="rect">
            <a:avLst/>
          </a:prstGeom>
        </p:spPr>
        <p:txBody>
          <a:bodyPr vert="horz" lIns="104498" tIns="52249" rIns="104498" bIns="5224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548640" y="6780107"/>
            <a:ext cx="2560320" cy="389467"/>
          </a:xfrm>
          <a:prstGeom prst="rect">
            <a:avLst/>
          </a:prstGeom>
        </p:spPr>
        <p:txBody>
          <a:bodyPr vert="horz" lIns="104498" tIns="52249" rIns="104498" bIns="52249" rtlCol="0" anchor="ctr"/>
          <a:lstStyle>
            <a:lvl1pPr algn="l">
              <a:defRPr sz="1400">
                <a:solidFill>
                  <a:schemeClr val="tx1">
                    <a:tint val="75000"/>
                  </a:schemeClr>
                </a:solidFill>
              </a:defRPr>
            </a:lvl1pPr>
          </a:lstStyle>
          <a:p>
            <a:fld id="{7D9F2D31-F729-4B38-A148-4603E8B97B70}" type="datetime1">
              <a:rPr lang="en-US" smtClean="0"/>
              <a:pPr/>
              <a:t>1/26/2024</a:t>
            </a:fld>
            <a:endParaRPr lang="en-US"/>
          </a:p>
        </p:txBody>
      </p:sp>
      <p:sp>
        <p:nvSpPr>
          <p:cNvPr id="5" name="Footer Placeholder 4"/>
          <p:cNvSpPr>
            <a:spLocks noGrp="1"/>
          </p:cNvSpPr>
          <p:nvPr>
            <p:ph type="ftr" sz="quarter" idx="3"/>
          </p:nvPr>
        </p:nvSpPr>
        <p:spPr>
          <a:xfrm>
            <a:off x="3749040" y="6780107"/>
            <a:ext cx="3474720" cy="389467"/>
          </a:xfrm>
          <a:prstGeom prst="rect">
            <a:avLst/>
          </a:prstGeom>
        </p:spPr>
        <p:txBody>
          <a:bodyPr vert="horz" lIns="104498" tIns="52249" rIns="104498" bIns="52249" rtlCol="0" anchor="ctr"/>
          <a:lstStyle>
            <a:lvl1pPr algn="ctr">
              <a:defRPr sz="14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863840" y="6780107"/>
            <a:ext cx="2560320" cy="389467"/>
          </a:xfrm>
          <a:prstGeom prst="rect">
            <a:avLst/>
          </a:prstGeom>
        </p:spPr>
        <p:txBody>
          <a:bodyPr vert="horz" lIns="104498" tIns="52249" rIns="104498" bIns="52249" rtlCol="0" anchor="ctr"/>
          <a:lstStyle>
            <a:lvl1pPr algn="r">
              <a:defRPr sz="1400">
                <a:solidFill>
                  <a:schemeClr val="tx1">
                    <a:tint val="75000"/>
                  </a:schemeClr>
                </a:solidFill>
              </a:defRPr>
            </a:lvl1pPr>
          </a:lstStyle>
          <a:p>
            <a:fld id="{95FFBBF8-C1C1-4918-A762-D099AA9EF11F}" type="slidenum">
              <a:rPr lang="en-US" smtClean="0"/>
              <a:pPr/>
              <a:t>‹#›</a:t>
            </a:fld>
            <a:endParaRPr lang="en-US"/>
          </a:p>
        </p:txBody>
      </p:sp>
    </p:spTree>
    <p:extLst>
      <p:ext uri="{BB962C8B-B14F-4D97-AF65-F5344CB8AC3E}">
        <p14:creationId xmlns:p14="http://schemas.microsoft.com/office/powerpoint/2010/main" val="1074773749"/>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ftr="0" dt="0"/>
  <p:txStyles>
    <p:titleStyle>
      <a:lvl1pPr algn="ctr" defTabSz="1044976" rtl="0" eaLnBrk="1" latinLnBrk="0" hangingPunct="1">
        <a:spcBef>
          <a:spcPct val="0"/>
        </a:spcBef>
        <a:buNone/>
        <a:defRPr sz="5000" kern="1200">
          <a:solidFill>
            <a:schemeClr val="tx1"/>
          </a:solidFill>
          <a:latin typeface="+mj-lt"/>
          <a:ea typeface="+mj-ea"/>
          <a:cs typeface="+mj-cs"/>
        </a:defRPr>
      </a:lvl1pPr>
    </p:titleStyle>
    <p:bodyStyle>
      <a:lvl1pPr marL="391866" indent="-391866" algn="l" defTabSz="1044976" rtl="0" eaLnBrk="1" latinLnBrk="0" hangingPunct="1">
        <a:spcBef>
          <a:spcPct val="20000"/>
        </a:spcBef>
        <a:buFont typeface="Arial" pitchFamily="34" charset="0"/>
        <a:buChar char="•"/>
        <a:defRPr sz="3700" kern="1200">
          <a:solidFill>
            <a:schemeClr val="tx1"/>
          </a:solidFill>
          <a:latin typeface="+mn-lt"/>
          <a:ea typeface="+mn-ea"/>
          <a:cs typeface="+mn-cs"/>
        </a:defRPr>
      </a:lvl1pPr>
      <a:lvl2pPr marL="849043" indent="-326555" algn="l" defTabSz="1044976" rtl="0" eaLnBrk="1" latinLnBrk="0" hangingPunct="1">
        <a:spcBef>
          <a:spcPct val="20000"/>
        </a:spcBef>
        <a:buFont typeface="Arial" pitchFamily="34" charset="0"/>
        <a:buChar char="–"/>
        <a:defRPr sz="3200" kern="1200">
          <a:solidFill>
            <a:schemeClr val="tx1"/>
          </a:solidFill>
          <a:latin typeface="+mn-lt"/>
          <a:ea typeface="+mn-ea"/>
          <a:cs typeface="+mn-cs"/>
        </a:defRPr>
      </a:lvl2pPr>
      <a:lvl3pPr marL="1306220" indent="-261244" algn="l" defTabSz="1044976"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828709" indent="-261244" algn="l" defTabSz="104497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351197" indent="-261244" algn="l" defTabSz="104497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873685" indent="-261244" algn="l" defTabSz="104497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96173" indent="-261244" algn="l" defTabSz="104497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8661" indent="-261244" algn="l" defTabSz="104497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41149" indent="-261244" algn="l" defTabSz="104497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en-US"/>
      </a:defPPr>
      <a:lvl1pPr marL="0" algn="l" defTabSz="1044976" rtl="0" eaLnBrk="1" latinLnBrk="0" hangingPunct="1">
        <a:defRPr sz="2100" kern="1200">
          <a:solidFill>
            <a:schemeClr val="tx1"/>
          </a:solidFill>
          <a:latin typeface="+mn-lt"/>
          <a:ea typeface="+mn-ea"/>
          <a:cs typeface="+mn-cs"/>
        </a:defRPr>
      </a:lvl1pPr>
      <a:lvl2pPr marL="522488" algn="l" defTabSz="1044976" rtl="0" eaLnBrk="1" latinLnBrk="0" hangingPunct="1">
        <a:defRPr sz="2100" kern="1200">
          <a:solidFill>
            <a:schemeClr val="tx1"/>
          </a:solidFill>
          <a:latin typeface="+mn-lt"/>
          <a:ea typeface="+mn-ea"/>
          <a:cs typeface="+mn-cs"/>
        </a:defRPr>
      </a:lvl2pPr>
      <a:lvl3pPr marL="1044976" algn="l" defTabSz="1044976" rtl="0" eaLnBrk="1" latinLnBrk="0" hangingPunct="1">
        <a:defRPr sz="2100" kern="1200">
          <a:solidFill>
            <a:schemeClr val="tx1"/>
          </a:solidFill>
          <a:latin typeface="+mn-lt"/>
          <a:ea typeface="+mn-ea"/>
          <a:cs typeface="+mn-cs"/>
        </a:defRPr>
      </a:lvl3pPr>
      <a:lvl4pPr marL="1567464" algn="l" defTabSz="1044976" rtl="0" eaLnBrk="1" latinLnBrk="0" hangingPunct="1">
        <a:defRPr sz="2100" kern="1200">
          <a:solidFill>
            <a:schemeClr val="tx1"/>
          </a:solidFill>
          <a:latin typeface="+mn-lt"/>
          <a:ea typeface="+mn-ea"/>
          <a:cs typeface="+mn-cs"/>
        </a:defRPr>
      </a:lvl4pPr>
      <a:lvl5pPr marL="2089953" algn="l" defTabSz="1044976" rtl="0" eaLnBrk="1" latinLnBrk="0" hangingPunct="1">
        <a:defRPr sz="2100" kern="1200">
          <a:solidFill>
            <a:schemeClr val="tx1"/>
          </a:solidFill>
          <a:latin typeface="+mn-lt"/>
          <a:ea typeface="+mn-ea"/>
          <a:cs typeface="+mn-cs"/>
        </a:defRPr>
      </a:lvl5pPr>
      <a:lvl6pPr marL="2612441" algn="l" defTabSz="1044976" rtl="0" eaLnBrk="1" latinLnBrk="0" hangingPunct="1">
        <a:defRPr sz="2100" kern="1200">
          <a:solidFill>
            <a:schemeClr val="tx1"/>
          </a:solidFill>
          <a:latin typeface="+mn-lt"/>
          <a:ea typeface="+mn-ea"/>
          <a:cs typeface="+mn-cs"/>
        </a:defRPr>
      </a:lvl6pPr>
      <a:lvl7pPr marL="3134929" algn="l" defTabSz="1044976" rtl="0" eaLnBrk="1" latinLnBrk="0" hangingPunct="1">
        <a:defRPr sz="2100" kern="1200">
          <a:solidFill>
            <a:schemeClr val="tx1"/>
          </a:solidFill>
          <a:latin typeface="+mn-lt"/>
          <a:ea typeface="+mn-ea"/>
          <a:cs typeface="+mn-cs"/>
        </a:defRPr>
      </a:lvl7pPr>
      <a:lvl8pPr marL="3657417" algn="l" defTabSz="1044976" rtl="0" eaLnBrk="1" latinLnBrk="0" hangingPunct="1">
        <a:defRPr sz="2100" kern="1200">
          <a:solidFill>
            <a:schemeClr val="tx1"/>
          </a:solidFill>
          <a:latin typeface="+mn-lt"/>
          <a:ea typeface="+mn-ea"/>
          <a:cs typeface="+mn-cs"/>
        </a:defRPr>
      </a:lvl8pPr>
      <a:lvl9pPr marL="4179905" algn="l" defTabSz="1044976"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67000"/>
            <a:ext cx="9326880" cy="1568027"/>
          </a:xfrm>
          <a:solidFill>
            <a:srgbClr val="292929"/>
          </a:solidFill>
        </p:spPr>
        <p:txBody>
          <a:bodyPr/>
          <a:lstStyle/>
          <a:p>
            <a:r>
              <a:rPr lang="en-US" b="1" dirty="0" smtClean="0">
                <a:solidFill>
                  <a:srgbClr val="92D050"/>
                </a:solidFill>
                <a:latin typeface="Cambria" pitchFamily="18" charset="0"/>
                <a:ea typeface="Cambria" pitchFamily="18" charset="0"/>
              </a:rPr>
              <a:t>NGOs: Concepts and Key Issues </a:t>
            </a:r>
            <a:endParaRPr lang="en-US" b="1" dirty="0">
              <a:solidFill>
                <a:srgbClr val="92D050"/>
              </a:solidFill>
              <a:latin typeface="Cambria" pitchFamily="18" charset="0"/>
              <a:ea typeface="Cambria" pitchFamily="18" charset="0"/>
            </a:endParaRPr>
          </a:p>
        </p:txBody>
      </p:sp>
      <p:sp>
        <p:nvSpPr>
          <p:cNvPr id="3" name="Subtitle 2"/>
          <p:cNvSpPr>
            <a:spLocks noGrp="1"/>
          </p:cNvSpPr>
          <p:nvPr>
            <p:ph type="subTitle" idx="1"/>
          </p:nvPr>
        </p:nvSpPr>
        <p:spPr>
          <a:xfrm>
            <a:off x="1645920" y="4876800"/>
            <a:ext cx="7680960" cy="1828800"/>
          </a:xfrm>
          <a:solidFill>
            <a:srgbClr val="FFFFCC"/>
          </a:solidFill>
        </p:spPr>
        <p:txBody>
          <a:bodyPr>
            <a:noAutofit/>
          </a:bodyPr>
          <a:lstStyle/>
          <a:p>
            <a:r>
              <a:rPr lang="en-US" sz="3000" b="1" dirty="0" smtClean="0">
                <a:solidFill>
                  <a:srgbClr val="0070C0"/>
                </a:solidFill>
                <a:latin typeface="Cambria" pitchFamily="18" charset="0"/>
                <a:ea typeface="Cambria" pitchFamily="18" charset="0"/>
              </a:rPr>
              <a:t>Mohammad Faisal </a:t>
            </a:r>
            <a:r>
              <a:rPr lang="en-US" sz="3000" b="1" dirty="0" err="1" smtClean="0">
                <a:solidFill>
                  <a:srgbClr val="0070C0"/>
                </a:solidFill>
                <a:latin typeface="Cambria" pitchFamily="18" charset="0"/>
                <a:ea typeface="Cambria" pitchFamily="18" charset="0"/>
              </a:rPr>
              <a:t>Akber</a:t>
            </a:r>
            <a:endParaRPr lang="en-US" sz="3000" b="1" dirty="0" smtClean="0">
              <a:solidFill>
                <a:srgbClr val="0070C0"/>
              </a:solidFill>
              <a:latin typeface="Cambria" pitchFamily="18" charset="0"/>
              <a:ea typeface="Cambria" pitchFamily="18" charset="0"/>
            </a:endParaRPr>
          </a:p>
          <a:p>
            <a:r>
              <a:rPr lang="en-US" sz="3000" dirty="0" smtClean="0">
                <a:solidFill>
                  <a:srgbClr val="0070C0"/>
                </a:solidFill>
                <a:latin typeface="Cambria" pitchFamily="18" charset="0"/>
                <a:ea typeface="Cambria" pitchFamily="18" charset="0"/>
              </a:rPr>
              <a:t>Department </a:t>
            </a:r>
            <a:r>
              <a:rPr lang="en-US" sz="3000" dirty="0" smtClean="0">
                <a:solidFill>
                  <a:srgbClr val="0070C0"/>
                </a:solidFill>
                <a:latin typeface="Cambria" pitchFamily="18" charset="0"/>
                <a:ea typeface="Cambria" pitchFamily="18" charset="0"/>
              </a:rPr>
              <a:t>of Development Studies</a:t>
            </a:r>
          </a:p>
          <a:p>
            <a:r>
              <a:rPr lang="en-US" sz="3000" dirty="0" smtClean="0">
                <a:solidFill>
                  <a:srgbClr val="0070C0"/>
                </a:solidFill>
                <a:latin typeface="Cambria" pitchFamily="18" charset="0"/>
                <a:ea typeface="Cambria" pitchFamily="18" charset="0"/>
              </a:rPr>
              <a:t>Daffodil International University  </a:t>
            </a:r>
          </a:p>
        </p:txBody>
      </p:sp>
      <p:sp>
        <p:nvSpPr>
          <p:cNvPr id="6" name="Rectangle 5"/>
          <p:cNvSpPr/>
          <p:nvPr/>
        </p:nvSpPr>
        <p:spPr>
          <a:xfrm>
            <a:off x="0" y="0"/>
            <a:ext cx="10972800" cy="12192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104498" tIns="52249" rIns="104498" bIns="52249" rtlCol="0" anchor="ctr"/>
          <a:lstStyle/>
          <a:p>
            <a:pPr algn="ctr"/>
            <a:r>
              <a:rPr lang="en-US" sz="4000" b="1" dirty="0">
                <a:solidFill>
                  <a:srgbClr val="FF0000"/>
                </a:solidFill>
                <a:latin typeface="Cambria" pitchFamily="18" charset="0"/>
                <a:ea typeface="Cambria" pitchFamily="18" charset="0"/>
              </a:rPr>
              <a:t>0319-714	</a:t>
            </a:r>
            <a:endParaRPr lang="en-US" sz="4000" b="1" dirty="0" smtClean="0">
              <a:solidFill>
                <a:srgbClr val="FF0000"/>
              </a:solidFill>
              <a:latin typeface="Cambria" pitchFamily="18" charset="0"/>
              <a:ea typeface="Cambria" pitchFamily="18" charset="0"/>
            </a:endParaRPr>
          </a:p>
          <a:p>
            <a:pPr algn="ctr"/>
            <a:r>
              <a:rPr lang="en-US" sz="4000" b="1" dirty="0" smtClean="0">
                <a:solidFill>
                  <a:srgbClr val="FF0000"/>
                </a:solidFill>
                <a:latin typeface="Cambria" pitchFamily="18" charset="0"/>
                <a:ea typeface="Cambria" pitchFamily="18" charset="0"/>
              </a:rPr>
              <a:t>Development </a:t>
            </a:r>
            <a:r>
              <a:rPr lang="en-US" sz="4000" b="1" dirty="0">
                <a:solidFill>
                  <a:srgbClr val="FF0000"/>
                </a:solidFill>
                <a:latin typeface="Cambria" pitchFamily="18" charset="0"/>
                <a:ea typeface="Cambria" pitchFamily="18" charset="0"/>
              </a:rPr>
              <a:t>Management: The Third Sector</a:t>
            </a:r>
            <a:endParaRPr lang="en-US" sz="4000" b="1" dirty="0">
              <a:solidFill>
                <a:srgbClr val="FF0000"/>
              </a:solidFill>
              <a:latin typeface="Cambria" pitchFamily="18" charset="0"/>
              <a:ea typeface="Cambria" pitchFamily="18" charset="0"/>
            </a:endParaRPr>
          </a:p>
        </p:txBody>
      </p:sp>
    </p:spTree>
    <p:extLst>
      <p:ext uri="{BB962C8B-B14F-4D97-AF65-F5344CB8AC3E}">
        <p14:creationId xmlns:p14="http://schemas.microsoft.com/office/powerpoint/2010/main" val="8742442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914400"/>
            <a:ext cx="10591800" cy="6172200"/>
          </a:xfrm>
        </p:spPr>
        <p:txBody>
          <a:bodyPr>
            <a:noAutofit/>
          </a:bodyPr>
          <a:lstStyle/>
          <a:p>
            <a:pPr marL="0" indent="0" algn="just">
              <a:spcBef>
                <a:spcPts val="600"/>
              </a:spcBef>
              <a:buNone/>
            </a:pPr>
            <a:r>
              <a:rPr lang="en-US" sz="3000" b="1" dirty="0" smtClean="0">
                <a:latin typeface="Cambria" pitchFamily="18" charset="0"/>
                <a:ea typeface="Cambria" pitchFamily="18" charset="0"/>
              </a:rPr>
              <a:t>Charitable Orientation: </a:t>
            </a:r>
            <a:r>
              <a:rPr lang="en-US" sz="3000" dirty="0" smtClean="0">
                <a:latin typeface="Cambria" pitchFamily="18" charset="0"/>
                <a:ea typeface="Cambria" pitchFamily="18" charset="0"/>
              </a:rPr>
              <a:t>distribution of food, clothing or medicine, provision of housing, transport, schools etc. </a:t>
            </a:r>
          </a:p>
          <a:p>
            <a:pPr marL="0" indent="0" algn="just">
              <a:spcBef>
                <a:spcPts val="600"/>
              </a:spcBef>
              <a:buNone/>
            </a:pPr>
            <a:endParaRPr lang="en-US" sz="1000" dirty="0" smtClean="0">
              <a:latin typeface="Cambria" pitchFamily="18" charset="0"/>
              <a:ea typeface="Cambria" pitchFamily="18" charset="0"/>
            </a:endParaRPr>
          </a:p>
          <a:p>
            <a:pPr marL="0" indent="0" algn="just">
              <a:spcBef>
                <a:spcPts val="600"/>
              </a:spcBef>
              <a:buNone/>
            </a:pPr>
            <a:r>
              <a:rPr lang="en-US" sz="3000" b="1" dirty="0" smtClean="0">
                <a:latin typeface="Cambria" pitchFamily="18" charset="0"/>
                <a:ea typeface="Cambria" pitchFamily="18" charset="0"/>
              </a:rPr>
              <a:t>Service Orientation: </a:t>
            </a:r>
            <a:r>
              <a:rPr lang="en-US" sz="3000" dirty="0" smtClean="0">
                <a:latin typeface="Cambria" pitchFamily="18" charset="0"/>
                <a:ea typeface="Cambria" pitchFamily="18" charset="0"/>
              </a:rPr>
              <a:t>Provision of health, family planning or education services in which programs are designed by the NGO</a:t>
            </a:r>
          </a:p>
          <a:p>
            <a:pPr marL="0" indent="0" algn="just">
              <a:spcBef>
                <a:spcPts val="600"/>
              </a:spcBef>
              <a:buNone/>
            </a:pPr>
            <a:endParaRPr lang="en-US" sz="1000" dirty="0" smtClean="0">
              <a:latin typeface="Cambria" pitchFamily="18" charset="0"/>
              <a:ea typeface="Cambria" pitchFamily="18" charset="0"/>
            </a:endParaRPr>
          </a:p>
          <a:p>
            <a:pPr marL="0" indent="0" algn="just">
              <a:spcBef>
                <a:spcPts val="600"/>
              </a:spcBef>
              <a:buNone/>
            </a:pPr>
            <a:r>
              <a:rPr lang="en-US" sz="3000" b="1" dirty="0" smtClean="0">
                <a:latin typeface="Cambria" pitchFamily="18" charset="0"/>
                <a:ea typeface="Cambria" pitchFamily="18" charset="0"/>
              </a:rPr>
              <a:t>Participatory Orientation: </a:t>
            </a:r>
            <a:r>
              <a:rPr lang="en-US" sz="3000" dirty="0" smtClean="0">
                <a:latin typeface="Cambria" pitchFamily="18" charset="0"/>
                <a:ea typeface="Cambria" pitchFamily="18" charset="0"/>
              </a:rPr>
              <a:t>Self-help projects where local people are involved; particularly in the implementation of a project by contributing cash, tools, lands,  materials, labor etc. </a:t>
            </a:r>
          </a:p>
          <a:p>
            <a:pPr marL="0" indent="0" algn="just">
              <a:spcBef>
                <a:spcPts val="600"/>
              </a:spcBef>
              <a:buNone/>
            </a:pPr>
            <a:endParaRPr lang="en-US" sz="1000" dirty="0" smtClean="0">
              <a:latin typeface="Cambria" pitchFamily="18" charset="0"/>
              <a:ea typeface="Cambria" pitchFamily="18" charset="0"/>
            </a:endParaRPr>
          </a:p>
          <a:p>
            <a:pPr marL="0" indent="0" algn="just">
              <a:spcBef>
                <a:spcPts val="600"/>
              </a:spcBef>
              <a:buNone/>
            </a:pPr>
            <a:r>
              <a:rPr lang="en-US" sz="3000" b="1" dirty="0">
                <a:latin typeface="Cambria" pitchFamily="18" charset="0"/>
                <a:ea typeface="Cambria" pitchFamily="18" charset="0"/>
              </a:rPr>
              <a:t>Empowering Orientation: </a:t>
            </a:r>
            <a:r>
              <a:rPr lang="en-US" sz="3000" dirty="0">
                <a:latin typeface="Cambria" pitchFamily="18" charset="0"/>
                <a:ea typeface="Cambria" pitchFamily="18" charset="0"/>
              </a:rPr>
              <a:t>The aim is to help poor people develop a clearer understanding of the social, political and economic factors affecting their lives, and to strengthen their awareness of their own potential power to control their lives</a:t>
            </a:r>
            <a:r>
              <a:rPr lang="en-US" sz="3000" dirty="0" smtClean="0">
                <a:latin typeface="Cambria" pitchFamily="18" charset="0"/>
                <a:ea typeface="Cambria" pitchFamily="18" charset="0"/>
              </a:rPr>
              <a:t>.</a:t>
            </a:r>
            <a:endParaRPr lang="en-US" sz="3000" dirty="0"/>
          </a:p>
        </p:txBody>
      </p:sp>
      <p:sp>
        <p:nvSpPr>
          <p:cNvPr id="5" name="Rectangle 4"/>
          <p:cNvSpPr/>
          <p:nvPr/>
        </p:nvSpPr>
        <p:spPr>
          <a:xfrm>
            <a:off x="0" y="0"/>
            <a:ext cx="10972800" cy="73152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104498" tIns="52249" rIns="104498" bIns="52249" rtlCol="0" anchor="ctr"/>
          <a:lstStyle/>
          <a:p>
            <a:pPr algn="ctr"/>
            <a:r>
              <a:rPr lang="en-US" sz="5000" b="1" dirty="0" smtClean="0">
                <a:solidFill>
                  <a:srgbClr val="FF0000"/>
                </a:solidFill>
                <a:latin typeface="Cambria" pitchFamily="18" charset="0"/>
                <a:ea typeface="Cambria" pitchFamily="18" charset="0"/>
              </a:rPr>
              <a:t>Types of NGOs: By Orientation</a:t>
            </a:r>
            <a:endParaRPr lang="en-US" sz="5000" b="1" dirty="0">
              <a:solidFill>
                <a:srgbClr val="FF0000"/>
              </a:solidFill>
              <a:latin typeface="Cambria" pitchFamily="18" charset="0"/>
              <a:ea typeface="Cambria" pitchFamily="18" charset="0"/>
            </a:endParaRPr>
          </a:p>
        </p:txBody>
      </p:sp>
    </p:spTree>
    <p:extLst>
      <p:ext uri="{BB962C8B-B14F-4D97-AF65-F5344CB8AC3E}">
        <p14:creationId xmlns:p14="http://schemas.microsoft.com/office/powerpoint/2010/main" val="4318617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10210800" cy="6019800"/>
          </a:xfrm>
        </p:spPr>
        <p:txBody>
          <a:bodyPr>
            <a:noAutofit/>
          </a:bodyPr>
          <a:lstStyle/>
          <a:p>
            <a:pPr algn="just">
              <a:buFont typeface="Wingdings" pitchFamily="2" charset="2"/>
              <a:buChar char="§"/>
            </a:pPr>
            <a:r>
              <a:rPr lang="en-US" sz="3000" b="1" dirty="0" smtClean="0">
                <a:latin typeface="Cambria" pitchFamily="18" charset="0"/>
                <a:ea typeface="Cambria" pitchFamily="18" charset="0"/>
              </a:rPr>
              <a:t>Community-based Organizations: </a:t>
            </a:r>
            <a:r>
              <a:rPr lang="en-US" sz="3000" dirty="0" smtClean="0">
                <a:latin typeface="Cambria" pitchFamily="18" charset="0"/>
                <a:ea typeface="Cambria" pitchFamily="18" charset="0"/>
              </a:rPr>
              <a:t>Sports Clubs, Women’s Organizations, religious or educational organizations etc. </a:t>
            </a:r>
          </a:p>
          <a:p>
            <a:pPr algn="just">
              <a:buNone/>
            </a:pPr>
            <a:endParaRPr lang="en-US" sz="1000" dirty="0" smtClean="0">
              <a:latin typeface="Cambria" pitchFamily="18" charset="0"/>
              <a:ea typeface="Cambria" pitchFamily="18" charset="0"/>
            </a:endParaRPr>
          </a:p>
          <a:p>
            <a:pPr algn="just">
              <a:buFont typeface="Wingdings" pitchFamily="2" charset="2"/>
              <a:buChar char="§"/>
            </a:pPr>
            <a:r>
              <a:rPr lang="en-US" sz="3000" b="1" dirty="0" smtClean="0">
                <a:latin typeface="Cambria" pitchFamily="18" charset="0"/>
                <a:ea typeface="Cambria" pitchFamily="18" charset="0"/>
              </a:rPr>
              <a:t>Citywide Organizations: </a:t>
            </a:r>
            <a:r>
              <a:rPr lang="en-US" sz="3000" dirty="0" smtClean="0">
                <a:latin typeface="Cambria" pitchFamily="18" charset="0"/>
                <a:ea typeface="Cambria" pitchFamily="18" charset="0"/>
              </a:rPr>
              <a:t>Rotary or Lion’s Club, coalitions of businesses, ethnic or educational groups etc. </a:t>
            </a:r>
          </a:p>
          <a:p>
            <a:pPr algn="just">
              <a:buNone/>
            </a:pPr>
            <a:endParaRPr lang="en-US" sz="1000" dirty="0" smtClean="0">
              <a:latin typeface="Cambria" pitchFamily="18" charset="0"/>
              <a:ea typeface="Cambria" pitchFamily="18" charset="0"/>
            </a:endParaRPr>
          </a:p>
          <a:p>
            <a:pPr algn="just">
              <a:buFont typeface="Wingdings" pitchFamily="2" charset="2"/>
              <a:buChar char="§"/>
            </a:pPr>
            <a:r>
              <a:rPr lang="en-US" sz="3000" b="1" dirty="0" smtClean="0">
                <a:latin typeface="Cambria" pitchFamily="18" charset="0"/>
                <a:ea typeface="Cambria" pitchFamily="18" charset="0"/>
              </a:rPr>
              <a:t>National NGOs: </a:t>
            </a:r>
            <a:r>
              <a:rPr lang="en-US" sz="3000" dirty="0" smtClean="0">
                <a:latin typeface="Cambria" pitchFamily="18" charset="0"/>
                <a:ea typeface="Cambria" pitchFamily="18" charset="0"/>
              </a:rPr>
              <a:t>BRAC, BAPA, ASA in Bangladesh; Total Care Unit, Theresa </a:t>
            </a:r>
            <a:r>
              <a:rPr lang="en-US" sz="3000" dirty="0" err="1" smtClean="0">
                <a:latin typeface="Cambria" pitchFamily="18" charset="0"/>
                <a:ea typeface="Cambria" pitchFamily="18" charset="0"/>
              </a:rPr>
              <a:t>Karis</a:t>
            </a:r>
            <a:r>
              <a:rPr lang="en-US" sz="3000" dirty="0" smtClean="0">
                <a:latin typeface="Cambria" pitchFamily="18" charset="0"/>
                <a:ea typeface="Cambria" pitchFamily="18" charset="0"/>
              </a:rPr>
              <a:t> Foundation, Lets Talk Humanity in Nigeria; Action-Aid International Somaliland, Adventist Development and Relief Agency ADRA, Islamic Relief Worldwide in Somalia</a:t>
            </a:r>
          </a:p>
          <a:p>
            <a:pPr algn="just">
              <a:buNone/>
            </a:pPr>
            <a:endParaRPr lang="en-US" sz="1000" dirty="0" smtClean="0">
              <a:latin typeface="Cambria" pitchFamily="18" charset="0"/>
              <a:ea typeface="Cambria" pitchFamily="18" charset="0"/>
            </a:endParaRPr>
          </a:p>
          <a:p>
            <a:pPr algn="just">
              <a:buFont typeface="Wingdings" pitchFamily="2" charset="2"/>
              <a:buChar char="§"/>
            </a:pPr>
            <a:r>
              <a:rPr lang="en-US" sz="3000" b="1" dirty="0" smtClean="0">
                <a:latin typeface="Cambria" pitchFamily="18" charset="0"/>
                <a:ea typeface="Cambria" pitchFamily="18" charset="0"/>
              </a:rPr>
              <a:t>International NGOs: </a:t>
            </a:r>
            <a:r>
              <a:rPr lang="en-US" sz="3000" dirty="0" smtClean="0">
                <a:latin typeface="Cambria" pitchFamily="18" charset="0"/>
                <a:ea typeface="Cambria" pitchFamily="18" charset="0"/>
              </a:rPr>
              <a:t>Save the children, Oxfam, Care, Caritas, JICA etc. </a:t>
            </a:r>
            <a:endParaRPr lang="en-US" sz="3000" dirty="0">
              <a:latin typeface="Cambria" pitchFamily="18" charset="0"/>
              <a:ea typeface="Cambria" pitchFamily="18" charset="0"/>
            </a:endParaRPr>
          </a:p>
        </p:txBody>
      </p:sp>
      <p:sp>
        <p:nvSpPr>
          <p:cNvPr id="5" name="Rectangle 4"/>
          <p:cNvSpPr/>
          <p:nvPr/>
        </p:nvSpPr>
        <p:spPr>
          <a:xfrm>
            <a:off x="0" y="0"/>
            <a:ext cx="10972800" cy="73152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104498" tIns="52249" rIns="104498" bIns="52249" rtlCol="0" anchor="ctr"/>
          <a:lstStyle/>
          <a:p>
            <a:pPr algn="ctr"/>
            <a:r>
              <a:rPr lang="en-US" sz="5000" b="1" dirty="0" smtClean="0">
                <a:solidFill>
                  <a:srgbClr val="FF0000"/>
                </a:solidFill>
                <a:latin typeface="Cambria" pitchFamily="18" charset="0"/>
                <a:ea typeface="Cambria" pitchFamily="18" charset="0"/>
              </a:rPr>
              <a:t>Types of NGOs: By Operation</a:t>
            </a:r>
            <a:endParaRPr lang="en-US" sz="5000" b="1" dirty="0">
              <a:solidFill>
                <a:srgbClr val="FF0000"/>
              </a:solidFill>
              <a:latin typeface="Cambria" pitchFamily="18" charset="0"/>
              <a:ea typeface="Cambria" pitchFamily="18" charset="0"/>
            </a:endParaRPr>
          </a:p>
        </p:txBody>
      </p:sp>
    </p:spTree>
    <p:extLst>
      <p:ext uri="{BB962C8B-B14F-4D97-AF65-F5344CB8AC3E}">
        <p14:creationId xmlns:p14="http://schemas.microsoft.com/office/powerpoint/2010/main" val="30932463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5FFBBF8-C1C1-4918-A762-D099AA9EF11F}" type="slidenum">
              <a:rPr lang="en-US" smtClean="0"/>
              <a:pPr/>
              <a:t>12</a:t>
            </a:fld>
            <a:endParaRPr lang="en-US"/>
          </a:p>
        </p:txBody>
      </p:sp>
      <p:pic>
        <p:nvPicPr>
          <p:cNvPr id="1026" name="Picture 2" descr="Image result for Cartoons about NG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38200"/>
            <a:ext cx="10972800" cy="6477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0"/>
            <a:ext cx="10972800" cy="73152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104498" tIns="52249" rIns="104498" bIns="52249" rtlCol="0" anchor="ctr"/>
          <a:lstStyle/>
          <a:p>
            <a:pPr algn="ctr"/>
            <a:r>
              <a:rPr lang="en-US" sz="5000" b="1" dirty="0" smtClean="0">
                <a:solidFill>
                  <a:srgbClr val="FF0000"/>
                </a:solidFill>
                <a:latin typeface="Cambria" pitchFamily="18" charset="0"/>
                <a:ea typeface="Cambria" pitchFamily="18" charset="0"/>
              </a:rPr>
              <a:t>NGOs Action Process</a:t>
            </a:r>
            <a:endParaRPr lang="en-US" sz="5000" b="1" dirty="0">
              <a:solidFill>
                <a:srgbClr val="FF0000"/>
              </a:solidFill>
              <a:latin typeface="Cambria" pitchFamily="18" charset="0"/>
              <a:ea typeface="Cambria" pitchFamily="18" charset="0"/>
            </a:endParaRPr>
          </a:p>
        </p:txBody>
      </p:sp>
    </p:spTree>
    <p:extLst>
      <p:ext uri="{BB962C8B-B14F-4D97-AF65-F5344CB8AC3E}">
        <p14:creationId xmlns:p14="http://schemas.microsoft.com/office/powerpoint/2010/main" val="39707564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Arrow 2"/>
          <p:cNvSpPr/>
          <p:nvPr/>
        </p:nvSpPr>
        <p:spPr>
          <a:xfrm>
            <a:off x="0" y="1066800"/>
            <a:ext cx="3276600" cy="2667000"/>
          </a:xfrm>
          <a:prstGeom prst="rightArrow">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lIns="104498" tIns="52249" rIns="104498" bIns="52249" rtlCol="0" anchor="ctr"/>
          <a:lstStyle/>
          <a:p>
            <a:pPr algn="ctr"/>
            <a:r>
              <a:rPr lang="en-US" sz="4000" b="1" dirty="0" smtClean="0">
                <a:solidFill>
                  <a:srgbClr val="C00000"/>
                </a:solidFill>
                <a:latin typeface="Cambria" pitchFamily="18" charset="0"/>
              </a:rPr>
              <a:t>Northern NGO </a:t>
            </a:r>
            <a:endParaRPr lang="en-US" sz="4000" b="1" dirty="0">
              <a:solidFill>
                <a:srgbClr val="C00000"/>
              </a:solidFill>
              <a:latin typeface="Cambria" pitchFamily="18" charset="0"/>
            </a:endParaRPr>
          </a:p>
        </p:txBody>
      </p:sp>
      <p:sp>
        <p:nvSpPr>
          <p:cNvPr id="4" name="Left Arrow 3"/>
          <p:cNvSpPr/>
          <p:nvPr/>
        </p:nvSpPr>
        <p:spPr>
          <a:xfrm>
            <a:off x="0" y="4632960"/>
            <a:ext cx="3276600" cy="2682240"/>
          </a:xfrm>
          <a:prstGeom prst="lef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lIns="104498" tIns="52249" rIns="104498" bIns="52249" rtlCol="0" anchor="ctr"/>
          <a:lstStyle/>
          <a:p>
            <a:pPr algn="ctr"/>
            <a:r>
              <a:rPr lang="en-US" sz="4000" b="1" dirty="0" smtClean="0">
                <a:solidFill>
                  <a:srgbClr val="C00000"/>
                </a:solidFill>
                <a:latin typeface="Cambria" pitchFamily="18" charset="0"/>
              </a:rPr>
              <a:t>Southern NGO </a:t>
            </a:r>
            <a:endParaRPr lang="en-US" sz="4000" b="1" dirty="0">
              <a:solidFill>
                <a:srgbClr val="C00000"/>
              </a:solidFill>
              <a:latin typeface="Cambria" pitchFamily="18" charset="0"/>
            </a:endParaRPr>
          </a:p>
        </p:txBody>
      </p:sp>
      <p:sp>
        <p:nvSpPr>
          <p:cNvPr id="5" name="Slide Number Placeholder 4"/>
          <p:cNvSpPr>
            <a:spLocks noGrp="1"/>
          </p:cNvSpPr>
          <p:nvPr>
            <p:ph type="sldNum" sz="quarter" idx="12"/>
          </p:nvPr>
        </p:nvSpPr>
        <p:spPr/>
        <p:txBody>
          <a:bodyPr/>
          <a:lstStyle/>
          <a:p>
            <a:fld id="{95FFBBF8-C1C1-4918-A762-D099AA9EF11F}" type="slidenum">
              <a:rPr lang="en-US" smtClean="0"/>
              <a:pPr/>
              <a:t>13</a:t>
            </a:fld>
            <a:endParaRPr lang="en-US"/>
          </a:p>
        </p:txBody>
      </p:sp>
      <p:sp>
        <p:nvSpPr>
          <p:cNvPr id="6" name="Rectangle 5"/>
          <p:cNvSpPr/>
          <p:nvPr/>
        </p:nvSpPr>
        <p:spPr>
          <a:xfrm>
            <a:off x="0" y="0"/>
            <a:ext cx="10972800" cy="73152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104498" tIns="52249" rIns="104498" bIns="52249" rtlCol="0" anchor="ctr"/>
          <a:lstStyle/>
          <a:p>
            <a:pPr algn="ctr"/>
            <a:r>
              <a:rPr lang="en-US" sz="5000" b="1" dirty="0" smtClean="0">
                <a:solidFill>
                  <a:srgbClr val="FF0000"/>
                </a:solidFill>
                <a:latin typeface="Cambria" pitchFamily="18" charset="0"/>
                <a:ea typeface="Cambria" pitchFamily="18" charset="0"/>
              </a:rPr>
              <a:t>Interesting Terms </a:t>
            </a:r>
            <a:endParaRPr lang="en-US" sz="5000" b="1" dirty="0">
              <a:solidFill>
                <a:srgbClr val="FF0000"/>
              </a:solidFill>
              <a:latin typeface="Cambria" pitchFamily="18" charset="0"/>
              <a:ea typeface="Cambria" pitchFamily="18" charset="0"/>
            </a:endParaRPr>
          </a:p>
        </p:txBody>
      </p:sp>
      <p:pic>
        <p:nvPicPr>
          <p:cNvPr id="20482" name="Picture 2" descr="What is Northern NGO? এর ছবির ফলাফল&quot;"/>
          <p:cNvPicPr>
            <a:picLocks noChangeAspect="1" noChangeArrowheads="1"/>
          </p:cNvPicPr>
          <p:nvPr/>
        </p:nvPicPr>
        <p:blipFill>
          <a:blip r:embed="rId2"/>
          <a:srcRect/>
          <a:stretch>
            <a:fillRect/>
          </a:stretch>
        </p:blipFill>
        <p:spPr bwMode="auto">
          <a:xfrm>
            <a:off x="3429001" y="1219200"/>
            <a:ext cx="7543800" cy="6096000"/>
          </a:xfrm>
          <a:prstGeom prst="rect">
            <a:avLst/>
          </a:prstGeom>
          <a:noFill/>
        </p:spPr>
      </p:pic>
    </p:spTree>
    <p:extLst>
      <p:ext uri="{BB962C8B-B14F-4D97-AF65-F5344CB8AC3E}">
        <p14:creationId xmlns:p14="http://schemas.microsoft.com/office/powerpoint/2010/main" val="23767114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722753207"/>
              </p:ext>
            </p:extLst>
          </p:nvPr>
        </p:nvGraphicFramePr>
        <p:xfrm>
          <a:off x="91440" y="964136"/>
          <a:ext cx="10789920" cy="5665265"/>
        </p:xfrm>
        <a:graphic>
          <a:graphicData uri="http://schemas.openxmlformats.org/drawingml/2006/table">
            <a:tbl>
              <a:tblPr firstRow="1" bandRow="1">
                <a:tableStyleId>{D7AC3CCA-C797-4891-BE02-D94E43425B78}</a:tableStyleId>
              </a:tblPr>
              <a:tblGrid>
                <a:gridCol w="1584960"/>
                <a:gridCol w="1828800"/>
                <a:gridCol w="2209800"/>
                <a:gridCol w="2743200"/>
                <a:gridCol w="2423160"/>
              </a:tblGrid>
              <a:tr h="1159714">
                <a:tc>
                  <a:txBody>
                    <a:bodyPr/>
                    <a:lstStyle/>
                    <a:p>
                      <a:endParaRPr lang="en-US" sz="2000" b="1" dirty="0">
                        <a:solidFill>
                          <a:schemeClr val="tx1"/>
                        </a:solidFill>
                      </a:endParaRPr>
                    </a:p>
                  </a:txBody>
                  <a:tcPr marL="109728" marR="109728" marT="48768" marB="48768">
                    <a:solidFill>
                      <a:schemeClr val="accent3">
                        <a:lumMod val="50000"/>
                      </a:schemeClr>
                    </a:solidFill>
                  </a:tcPr>
                </a:tc>
                <a:tc>
                  <a:txBody>
                    <a:bodyPr/>
                    <a:lstStyle/>
                    <a:p>
                      <a:pPr algn="ctr"/>
                      <a:r>
                        <a:rPr lang="en-US" sz="2000" b="1" dirty="0" smtClean="0">
                          <a:solidFill>
                            <a:schemeClr val="tx1"/>
                          </a:solidFill>
                          <a:latin typeface="Cambria" pitchFamily="18" charset="0"/>
                        </a:rPr>
                        <a:t>First</a:t>
                      </a:r>
                      <a:r>
                        <a:rPr lang="en-US" sz="2000" b="1" baseline="0" dirty="0" smtClean="0">
                          <a:solidFill>
                            <a:schemeClr val="tx1"/>
                          </a:solidFill>
                          <a:latin typeface="Cambria" pitchFamily="18" charset="0"/>
                        </a:rPr>
                        <a:t> </a:t>
                      </a:r>
                    </a:p>
                    <a:p>
                      <a:pPr algn="ctr"/>
                      <a:r>
                        <a:rPr lang="en-US" sz="2000" b="1" baseline="0" dirty="0" smtClean="0">
                          <a:solidFill>
                            <a:schemeClr val="tx1"/>
                          </a:solidFill>
                          <a:latin typeface="Cambria" pitchFamily="18" charset="0"/>
                        </a:rPr>
                        <a:t>(Relief and Welfare) </a:t>
                      </a:r>
                      <a:endParaRPr lang="en-US" sz="2000" b="1" dirty="0">
                        <a:solidFill>
                          <a:schemeClr val="tx1"/>
                        </a:solidFill>
                        <a:latin typeface="Cambria" pitchFamily="18" charset="0"/>
                      </a:endParaRPr>
                    </a:p>
                  </a:txBody>
                  <a:tcPr marL="109728" marR="109728" marT="48768" marB="48768">
                    <a:solidFill>
                      <a:schemeClr val="accent3">
                        <a:lumMod val="50000"/>
                      </a:schemeClr>
                    </a:solidFill>
                  </a:tcPr>
                </a:tc>
                <a:tc>
                  <a:txBody>
                    <a:bodyPr/>
                    <a:lstStyle/>
                    <a:p>
                      <a:pPr algn="ctr"/>
                      <a:r>
                        <a:rPr lang="en-US" sz="2000" b="1" dirty="0" smtClean="0">
                          <a:solidFill>
                            <a:schemeClr val="tx1"/>
                          </a:solidFill>
                          <a:latin typeface="Cambria" pitchFamily="18" charset="0"/>
                        </a:rPr>
                        <a:t>Second (Community Development)</a:t>
                      </a:r>
                      <a:endParaRPr lang="en-US" sz="2000" b="1" dirty="0">
                        <a:solidFill>
                          <a:schemeClr val="tx1"/>
                        </a:solidFill>
                        <a:latin typeface="Cambria" pitchFamily="18" charset="0"/>
                      </a:endParaRPr>
                    </a:p>
                  </a:txBody>
                  <a:tcPr marL="109728" marR="109728" marT="48768" marB="48768">
                    <a:solidFill>
                      <a:schemeClr val="accent3">
                        <a:lumMod val="50000"/>
                      </a:schemeClr>
                    </a:solidFill>
                  </a:tcPr>
                </a:tc>
                <a:tc>
                  <a:txBody>
                    <a:bodyPr/>
                    <a:lstStyle/>
                    <a:p>
                      <a:pPr algn="ctr"/>
                      <a:r>
                        <a:rPr lang="en-US" sz="2000" b="1" dirty="0" smtClean="0">
                          <a:solidFill>
                            <a:schemeClr val="tx1"/>
                          </a:solidFill>
                          <a:latin typeface="Cambria" pitchFamily="18" charset="0"/>
                        </a:rPr>
                        <a:t>Third </a:t>
                      </a:r>
                    </a:p>
                    <a:p>
                      <a:pPr algn="ctr"/>
                      <a:r>
                        <a:rPr lang="en-US" sz="2000" b="1" dirty="0" smtClean="0">
                          <a:solidFill>
                            <a:schemeClr val="tx1"/>
                          </a:solidFill>
                          <a:latin typeface="Cambria" pitchFamily="18" charset="0"/>
                        </a:rPr>
                        <a:t>(Sustainable Systems Development) </a:t>
                      </a:r>
                      <a:endParaRPr lang="en-US" sz="2000" b="1" dirty="0">
                        <a:solidFill>
                          <a:schemeClr val="tx1"/>
                        </a:solidFill>
                        <a:latin typeface="Cambria" pitchFamily="18" charset="0"/>
                      </a:endParaRPr>
                    </a:p>
                  </a:txBody>
                  <a:tcPr marL="109728" marR="109728" marT="48768" marB="48768">
                    <a:solidFill>
                      <a:schemeClr val="accent3">
                        <a:lumMod val="50000"/>
                      </a:schemeClr>
                    </a:solidFill>
                  </a:tcPr>
                </a:tc>
                <a:tc>
                  <a:txBody>
                    <a:bodyPr/>
                    <a:lstStyle/>
                    <a:p>
                      <a:pPr algn="ctr"/>
                      <a:r>
                        <a:rPr lang="en-US" sz="2000" b="1" dirty="0" smtClean="0">
                          <a:solidFill>
                            <a:schemeClr val="tx1"/>
                          </a:solidFill>
                          <a:latin typeface="Cambria" pitchFamily="18" charset="0"/>
                        </a:rPr>
                        <a:t>Fourth </a:t>
                      </a:r>
                    </a:p>
                    <a:p>
                      <a:pPr algn="ctr"/>
                      <a:r>
                        <a:rPr lang="en-US" sz="2000" b="1" dirty="0" smtClean="0">
                          <a:solidFill>
                            <a:schemeClr val="tx1"/>
                          </a:solidFill>
                          <a:latin typeface="Cambria" pitchFamily="18" charset="0"/>
                        </a:rPr>
                        <a:t>(People’s Movements) </a:t>
                      </a:r>
                      <a:endParaRPr lang="en-US" sz="2000" b="1" dirty="0">
                        <a:solidFill>
                          <a:schemeClr val="tx1"/>
                        </a:solidFill>
                        <a:latin typeface="Cambria" pitchFamily="18" charset="0"/>
                      </a:endParaRPr>
                    </a:p>
                  </a:txBody>
                  <a:tcPr marL="109728" marR="109728" marT="48768" marB="48768">
                    <a:solidFill>
                      <a:schemeClr val="accent3">
                        <a:lumMod val="50000"/>
                      </a:schemeClr>
                    </a:solidFill>
                  </a:tcPr>
                </a:tc>
              </a:tr>
              <a:tr h="985955">
                <a:tc>
                  <a:txBody>
                    <a:bodyPr/>
                    <a:lstStyle/>
                    <a:p>
                      <a:r>
                        <a:rPr lang="en-US" sz="2000" b="1" dirty="0" smtClean="0">
                          <a:latin typeface="Cambria" pitchFamily="18" charset="0"/>
                        </a:rPr>
                        <a:t>Problem Definition </a:t>
                      </a:r>
                      <a:endParaRPr lang="en-US" sz="2000" b="1" dirty="0">
                        <a:latin typeface="Cambria" pitchFamily="18" charset="0"/>
                      </a:endParaRPr>
                    </a:p>
                  </a:txBody>
                  <a:tcPr marL="109728" marR="109728" marT="48768" marB="48768">
                    <a:solidFill>
                      <a:schemeClr val="accent3"/>
                    </a:solidFill>
                  </a:tcPr>
                </a:tc>
                <a:tc>
                  <a:txBody>
                    <a:bodyPr/>
                    <a:lstStyle/>
                    <a:p>
                      <a:r>
                        <a:rPr lang="en-US" sz="2000" b="1" dirty="0" smtClean="0">
                          <a:latin typeface="Cambria" pitchFamily="18" charset="0"/>
                        </a:rPr>
                        <a:t>Shortage</a:t>
                      </a:r>
                      <a:endParaRPr lang="en-US" sz="2000" b="1" dirty="0">
                        <a:latin typeface="Cambria" pitchFamily="18" charset="0"/>
                      </a:endParaRPr>
                    </a:p>
                  </a:txBody>
                  <a:tcPr marL="109728" marR="109728" marT="48768" marB="48768">
                    <a:solidFill>
                      <a:schemeClr val="accent3"/>
                    </a:solidFill>
                  </a:tcPr>
                </a:tc>
                <a:tc>
                  <a:txBody>
                    <a:bodyPr/>
                    <a:lstStyle/>
                    <a:p>
                      <a:r>
                        <a:rPr lang="en-US" sz="2000" b="1" dirty="0" smtClean="0">
                          <a:latin typeface="Cambria" pitchFamily="18" charset="0"/>
                        </a:rPr>
                        <a:t>Local Inertia</a:t>
                      </a:r>
                      <a:endParaRPr lang="en-US" sz="2000" b="1" dirty="0">
                        <a:latin typeface="Cambria" pitchFamily="18" charset="0"/>
                      </a:endParaRPr>
                    </a:p>
                  </a:txBody>
                  <a:tcPr marL="109728" marR="109728" marT="48768" marB="48768">
                    <a:solidFill>
                      <a:schemeClr val="accent3"/>
                    </a:solidFill>
                  </a:tcPr>
                </a:tc>
                <a:tc>
                  <a:txBody>
                    <a:bodyPr/>
                    <a:lstStyle/>
                    <a:p>
                      <a:r>
                        <a:rPr lang="en-US" sz="2000" b="1" dirty="0" smtClean="0">
                          <a:latin typeface="Cambria" pitchFamily="18" charset="0"/>
                        </a:rPr>
                        <a:t>Institutional and Policy</a:t>
                      </a:r>
                      <a:r>
                        <a:rPr lang="en-US" sz="2000" b="1" baseline="0" dirty="0" smtClean="0">
                          <a:latin typeface="Cambria" pitchFamily="18" charset="0"/>
                        </a:rPr>
                        <a:t> Constraints </a:t>
                      </a:r>
                      <a:endParaRPr lang="en-US" sz="2000" b="1" dirty="0">
                        <a:latin typeface="Cambria" pitchFamily="18" charset="0"/>
                      </a:endParaRPr>
                    </a:p>
                  </a:txBody>
                  <a:tcPr marL="109728" marR="109728" marT="48768" marB="48768">
                    <a:solidFill>
                      <a:schemeClr val="accent3"/>
                    </a:solidFill>
                  </a:tcPr>
                </a:tc>
                <a:tc>
                  <a:txBody>
                    <a:bodyPr/>
                    <a:lstStyle/>
                    <a:p>
                      <a:r>
                        <a:rPr lang="en-US" sz="2000" b="1" dirty="0" smtClean="0">
                          <a:latin typeface="Cambria" pitchFamily="18" charset="0"/>
                        </a:rPr>
                        <a:t>Inadequate mobilizing vision</a:t>
                      </a:r>
                      <a:endParaRPr lang="en-US" sz="2000" b="1" dirty="0">
                        <a:latin typeface="Cambria" pitchFamily="18" charset="0"/>
                      </a:endParaRPr>
                    </a:p>
                  </a:txBody>
                  <a:tcPr marL="109728" marR="109728" marT="48768" marB="48768">
                    <a:solidFill>
                      <a:schemeClr val="accent3"/>
                    </a:solidFill>
                  </a:tcPr>
                </a:tc>
              </a:tr>
              <a:tr h="686355">
                <a:tc>
                  <a:txBody>
                    <a:bodyPr/>
                    <a:lstStyle/>
                    <a:p>
                      <a:r>
                        <a:rPr lang="en-US" sz="2000" b="1" dirty="0" smtClean="0">
                          <a:latin typeface="Cambria" pitchFamily="18" charset="0"/>
                        </a:rPr>
                        <a:t>Timeframe</a:t>
                      </a:r>
                      <a:endParaRPr lang="en-US" sz="2000" b="1" dirty="0">
                        <a:latin typeface="Cambria" pitchFamily="18" charset="0"/>
                      </a:endParaRPr>
                    </a:p>
                  </a:txBody>
                  <a:tcPr marL="109728" marR="109728" marT="48768" marB="48768">
                    <a:solidFill>
                      <a:schemeClr val="tx2">
                        <a:lumMod val="60000"/>
                        <a:lumOff val="40000"/>
                      </a:schemeClr>
                    </a:solidFill>
                  </a:tcPr>
                </a:tc>
                <a:tc>
                  <a:txBody>
                    <a:bodyPr/>
                    <a:lstStyle/>
                    <a:p>
                      <a:r>
                        <a:rPr lang="en-US" sz="2000" b="1" dirty="0" smtClean="0">
                          <a:latin typeface="Cambria" pitchFamily="18" charset="0"/>
                        </a:rPr>
                        <a:t>Immediate </a:t>
                      </a:r>
                      <a:endParaRPr lang="en-US" sz="2000" b="1" dirty="0">
                        <a:latin typeface="Cambria" pitchFamily="18" charset="0"/>
                      </a:endParaRPr>
                    </a:p>
                  </a:txBody>
                  <a:tcPr marL="109728" marR="109728" marT="48768" marB="48768">
                    <a:solidFill>
                      <a:schemeClr val="tx2">
                        <a:lumMod val="60000"/>
                        <a:lumOff val="40000"/>
                      </a:schemeClr>
                    </a:solidFill>
                  </a:tcPr>
                </a:tc>
                <a:tc>
                  <a:txBody>
                    <a:bodyPr/>
                    <a:lstStyle/>
                    <a:p>
                      <a:r>
                        <a:rPr lang="en-US" sz="2000" b="1" dirty="0" smtClean="0">
                          <a:latin typeface="Cambria" pitchFamily="18" charset="0"/>
                        </a:rPr>
                        <a:t>Project life </a:t>
                      </a:r>
                      <a:endParaRPr lang="en-US" sz="2000" b="1" dirty="0">
                        <a:latin typeface="Cambria" pitchFamily="18" charset="0"/>
                      </a:endParaRPr>
                    </a:p>
                  </a:txBody>
                  <a:tcPr marL="109728" marR="109728" marT="48768" marB="48768">
                    <a:solidFill>
                      <a:schemeClr val="tx2">
                        <a:lumMod val="60000"/>
                        <a:lumOff val="40000"/>
                      </a:schemeClr>
                    </a:solidFill>
                  </a:tcPr>
                </a:tc>
                <a:tc>
                  <a:txBody>
                    <a:bodyPr/>
                    <a:lstStyle/>
                    <a:p>
                      <a:r>
                        <a:rPr lang="en-US" sz="2000" b="1" dirty="0" smtClean="0">
                          <a:latin typeface="Cambria" pitchFamily="18" charset="0"/>
                        </a:rPr>
                        <a:t>10-20 years </a:t>
                      </a:r>
                      <a:endParaRPr lang="en-US" sz="2000" b="1" dirty="0">
                        <a:latin typeface="Cambria" pitchFamily="18" charset="0"/>
                      </a:endParaRPr>
                    </a:p>
                  </a:txBody>
                  <a:tcPr marL="109728" marR="109728" marT="48768" marB="48768">
                    <a:solidFill>
                      <a:schemeClr val="tx2">
                        <a:lumMod val="60000"/>
                        <a:lumOff val="40000"/>
                      </a:schemeClr>
                    </a:solidFill>
                  </a:tcPr>
                </a:tc>
                <a:tc>
                  <a:txBody>
                    <a:bodyPr/>
                    <a:lstStyle/>
                    <a:p>
                      <a:r>
                        <a:rPr lang="en-US" sz="2000" b="1" dirty="0" smtClean="0">
                          <a:latin typeface="Cambria" pitchFamily="18" charset="0"/>
                        </a:rPr>
                        <a:t>Indefinite Future </a:t>
                      </a:r>
                      <a:endParaRPr lang="en-US" sz="2000" b="1" dirty="0">
                        <a:latin typeface="Cambria" pitchFamily="18" charset="0"/>
                      </a:endParaRPr>
                    </a:p>
                  </a:txBody>
                  <a:tcPr marL="109728" marR="109728" marT="48768" marB="48768">
                    <a:solidFill>
                      <a:schemeClr val="tx2">
                        <a:lumMod val="60000"/>
                        <a:lumOff val="40000"/>
                      </a:schemeClr>
                    </a:solidFill>
                  </a:tcPr>
                </a:tc>
              </a:tr>
              <a:tr h="750117">
                <a:tc>
                  <a:txBody>
                    <a:bodyPr/>
                    <a:lstStyle/>
                    <a:p>
                      <a:r>
                        <a:rPr lang="en-US" sz="2000" b="1" dirty="0" smtClean="0">
                          <a:latin typeface="Cambria" pitchFamily="18" charset="0"/>
                        </a:rPr>
                        <a:t>Scope</a:t>
                      </a:r>
                      <a:endParaRPr lang="en-US" sz="2000" b="1" dirty="0">
                        <a:latin typeface="Cambria" pitchFamily="18" charset="0"/>
                      </a:endParaRPr>
                    </a:p>
                  </a:txBody>
                  <a:tcPr marL="109728" marR="109728" marT="48768" marB="48768">
                    <a:solidFill>
                      <a:schemeClr val="accent6">
                        <a:lumMod val="75000"/>
                      </a:schemeClr>
                    </a:solidFill>
                  </a:tcPr>
                </a:tc>
                <a:tc>
                  <a:txBody>
                    <a:bodyPr/>
                    <a:lstStyle/>
                    <a:p>
                      <a:r>
                        <a:rPr lang="en-US" sz="2000" b="1" dirty="0" smtClean="0">
                          <a:latin typeface="Cambria" pitchFamily="18" charset="0"/>
                        </a:rPr>
                        <a:t>Individual or family</a:t>
                      </a:r>
                      <a:endParaRPr lang="en-US" sz="2000" b="1" dirty="0">
                        <a:latin typeface="Cambria" pitchFamily="18" charset="0"/>
                      </a:endParaRPr>
                    </a:p>
                  </a:txBody>
                  <a:tcPr marL="109728" marR="109728" marT="48768" marB="48768">
                    <a:solidFill>
                      <a:schemeClr val="accent6">
                        <a:lumMod val="75000"/>
                      </a:schemeClr>
                    </a:solidFill>
                  </a:tcPr>
                </a:tc>
                <a:tc>
                  <a:txBody>
                    <a:bodyPr/>
                    <a:lstStyle/>
                    <a:p>
                      <a:r>
                        <a:rPr lang="en-US" sz="2000" b="1" dirty="0" smtClean="0">
                          <a:latin typeface="Cambria" pitchFamily="18" charset="0"/>
                        </a:rPr>
                        <a:t>Neighborhood or village </a:t>
                      </a:r>
                      <a:endParaRPr lang="en-US" sz="2000" b="1" dirty="0">
                        <a:latin typeface="Cambria" pitchFamily="18" charset="0"/>
                      </a:endParaRPr>
                    </a:p>
                  </a:txBody>
                  <a:tcPr marL="109728" marR="109728" marT="48768" marB="48768">
                    <a:solidFill>
                      <a:schemeClr val="accent6">
                        <a:lumMod val="75000"/>
                      </a:schemeClr>
                    </a:solidFill>
                  </a:tcPr>
                </a:tc>
                <a:tc>
                  <a:txBody>
                    <a:bodyPr/>
                    <a:lstStyle/>
                    <a:p>
                      <a:r>
                        <a:rPr lang="en-US" sz="2000" b="1" dirty="0" smtClean="0">
                          <a:latin typeface="Cambria" pitchFamily="18" charset="0"/>
                        </a:rPr>
                        <a:t>Region</a:t>
                      </a:r>
                      <a:r>
                        <a:rPr lang="en-US" sz="2000" b="1" baseline="0" dirty="0" smtClean="0">
                          <a:latin typeface="Cambria" pitchFamily="18" charset="0"/>
                        </a:rPr>
                        <a:t> or nation </a:t>
                      </a:r>
                      <a:endParaRPr lang="en-US" sz="2000" b="1" dirty="0">
                        <a:latin typeface="Cambria" pitchFamily="18" charset="0"/>
                      </a:endParaRPr>
                    </a:p>
                  </a:txBody>
                  <a:tcPr marL="109728" marR="109728" marT="48768" marB="48768">
                    <a:solidFill>
                      <a:schemeClr val="accent6">
                        <a:lumMod val="75000"/>
                      </a:schemeClr>
                    </a:solidFill>
                  </a:tcPr>
                </a:tc>
                <a:tc>
                  <a:txBody>
                    <a:bodyPr/>
                    <a:lstStyle/>
                    <a:p>
                      <a:r>
                        <a:rPr lang="en-US" sz="2000" b="1" dirty="0" smtClean="0">
                          <a:latin typeface="Cambria" pitchFamily="18" charset="0"/>
                        </a:rPr>
                        <a:t>National or global</a:t>
                      </a:r>
                      <a:endParaRPr lang="en-US" sz="2000" b="1" dirty="0">
                        <a:latin typeface="Cambria" pitchFamily="18" charset="0"/>
                      </a:endParaRPr>
                    </a:p>
                  </a:txBody>
                  <a:tcPr marL="109728" marR="109728" marT="48768" marB="48768">
                    <a:solidFill>
                      <a:schemeClr val="accent6">
                        <a:lumMod val="75000"/>
                      </a:schemeClr>
                    </a:solidFill>
                  </a:tcPr>
                </a:tc>
              </a:tr>
              <a:tr h="1396769">
                <a:tc>
                  <a:txBody>
                    <a:bodyPr/>
                    <a:lstStyle/>
                    <a:p>
                      <a:r>
                        <a:rPr lang="en-US" sz="2000" b="1" dirty="0" smtClean="0">
                          <a:latin typeface="Cambria" pitchFamily="18" charset="0"/>
                        </a:rPr>
                        <a:t>Main Actors </a:t>
                      </a:r>
                      <a:endParaRPr lang="en-US" sz="2000" b="1" dirty="0">
                        <a:latin typeface="Cambria" pitchFamily="18" charset="0"/>
                      </a:endParaRPr>
                    </a:p>
                  </a:txBody>
                  <a:tcPr marL="109728" marR="109728" marT="48768" marB="48768">
                    <a:solidFill>
                      <a:srgbClr val="00FFFF"/>
                    </a:solidFill>
                  </a:tcPr>
                </a:tc>
                <a:tc>
                  <a:txBody>
                    <a:bodyPr/>
                    <a:lstStyle/>
                    <a:p>
                      <a:r>
                        <a:rPr lang="en-US" sz="2000" b="1" dirty="0" smtClean="0">
                          <a:latin typeface="Cambria" pitchFamily="18" charset="0"/>
                        </a:rPr>
                        <a:t>NGO</a:t>
                      </a:r>
                      <a:endParaRPr lang="en-US" sz="2000" b="1" dirty="0">
                        <a:latin typeface="Cambria" pitchFamily="18" charset="0"/>
                      </a:endParaRPr>
                    </a:p>
                  </a:txBody>
                  <a:tcPr marL="109728" marR="109728" marT="48768" marB="48768">
                    <a:solidFill>
                      <a:srgbClr val="00FFFF"/>
                    </a:solidFill>
                  </a:tcPr>
                </a:tc>
                <a:tc>
                  <a:txBody>
                    <a:bodyPr/>
                    <a:lstStyle/>
                    <a:p>
                      <a:r>
                        <a:rPr lang="en-US" sz="2000" b="1" dirty="0" smtClean="0">
                          <a:latin typeface="Cambria" pitchFamily="18" charset="0"/>
                        </a:rPr>
                        <a:t>NGO plus Community</a:t>
                      </a:r>
                      <a:endParaRPr lang="en-US" sz="2000" b="1" dirty="0">
                        <a:latin typeface="Cambria" pitchFamily="18" charset="0"/>
                      </a:endParaRPr>
                    </a:p>
                  </a:txBody>
                  <a:tcPr marL="109728" marR="109728" marT="48768" marB="48768">
                    <a:solidFill>
                      <a:srgbClr val="00FFFF"/>
                    </a:solidFill>
                  </a:tcPr>
                </a:tc>
                <a:tc>
                  <a:txBody>
                    <a:bodyPr/>
                    <a:lstStyle/>
                    <a:p>
                      <a:r>
                        <a:rPr lang="en-US" sz="2000" b="1" dirty="0" smtClean="0">
                          <a:latin typeface="Cambria" pitchFamily="18" charset="0"/>
                        </a:rPr>
                        <a:t>All relevant public and private institutions </a:t>
                      </a:r>
                      <a:endParaRPr lang="en-US" sz="2000" b="1" dirty="0">
                        <a:latin typeface="Cambria" pitchFamily="18" charset="0"/>
                      </a:endParaRPr>
                    </a:p>
                  </a:txBody>
                  <a:tcPr marL="109728" marR="109728" marT="48768" marB="48768">
                    <a:solidFill>
                      <a:srgbClr val="00FFFF"/>
                    </a:solidFill>
                  </a:tcPr>
                </a:tc>
                <a:tc>
                  <a:txBody>
                    <a:bodyPr/>
                    <a:lstStyle/>
                    <a:p>
                      <a:r>
                        <a:rPr lang="en-US" sz="2000" b="1" dirty="0" smtClean="0">
                          <a:latin typeface="Cambria" pitchFamily="18" charset="0"/>
                        </a:rPr>
                        <a:t>Loosely defined networks of people and organizations </a:t>
                      </a:r>
                      <a:endParaRPr lang="en-US" sz="2000" b="1" dirty="0">
                        <a:latin typeface="Cambria" pitchFamily="18" charset="0"/>
                      </a:endParaRPr>
                    </a:p>
                  </a:txBody>
                  <a:tcPr marL="109728" marR="109728" marT="48768" marB="48768">
                    <a:solidFill>
                      <a:srgbClr val="00FFFF"/>
                    </a:solidFill>
                  </a:tcPr>
                </a:tc>
              </a:tr>
              <a:tr h="686355">
                <a:tc>
                  <a:txBody>
                    <a:bodyPr/>
                    <a:lstStyle/>
                    <a:p>
                      <a:r>
                        <a:rPr lang="en-US" sz="2000" b="1" dirty="0" smtClean="0">
                          <a:latin typeface="Cambria" pitchFamily="18" charset="0"/>
                        </a:rPr>
                        <a:t>NGO role</a:t>
                      </a:r>
                      <a:endParaRPr lang="en-US" sz="2000" b="1" dirty="0">
                        <a:latin typeface="Cambria" pitchFamily="18" charset="0"/>
                      </a:endParaRPr>
                    </a:p>
                  </a:txBody>
                  <a:tcPr marL="109728" marR="109728" marT="48768" marB="48768">
                    <a:solidFill>
                      <a:srgbClr val="99FF66"/>
                    </a:solidFill>
                  </a:tcPr>
                </a:tc>
                <a:tc>
                  <a:txBody>
                    <a:bodyPr/>
                    <a:lstStyle/>
                    <a:p>
                      <a:r>
                        <a:rPr lang="en-US" sz="2200" b="1" dirty="0" smtClean="0"/>
                        <a:t>Doer </a:t>
                      </a:r>
                      <a:endParaRPr lang="en-US" sz="2200" b="1" dirty="0"/>
                    </a:p>
                  </a:txBody>
                  <a:tcPr marL="109728" marR="109728" marT="48768" marB="48768">
                    <a:solidFill>
                      <a:srgbClr val="99FF66"/>
                    </a:solidFill>
                  </a:tcPr>
                </a:tc>
                <a:tc>
                  <a:txBody>
                    <a:bodyPr/>
                    <a:lstStyle/>
                    <a:p>
                      <a:r>
                        <a:rPr lang="en-US" sz="2200" b="1" dirty="0" smtClean="0"/>
                        <a:t>Mobilizer</a:t>
                      </a:r>
                      <a:endParaRPr lang="en-US" sz="2200" b="1" dirty="0"/>
                    </a:p>
                  </a:txBody>
                  <a:tcPr marL="109728" marR="109728" marT="48768" marB="48768">
                    <a:solidFill>
                      <a:srgbClr val="99FF66"/>
                    </a:solidFill>
                  </a:tcPr>
                </a:tc>
                <a:tc>
                  <a:txBody>
                    <a:bodyPr/>
                    <a:lstStyle/>
                    <a:p>
                      <a:r>
                        <a:rPr lang="en-US" sz="2200" b="1" dirty="0" smtClean="0"/>
                        <a:t>Catalyst</a:t>
                      </a:r>
                      <a:endParaRPr lang="en-US" sz="2200" b="1" dirty="0"/>
                    </a:p>
                  </a:txBody>
                  <a:tcPr marL="109728" marR="109728" marT="48768" marB="48768">
                    <a:solidFill>
                      <a:srgbClr val="99FF66"/>
                    </a:solidFill>
                  </a:tcPr>
                </a:tc>
                <a:tc>
                  <a:txBody>
                    <a:bodyPr/>
                    <a:lstStyle/>
                    <a:p>
                      <a:r>
                        <a:rPr lang="en-US" sz="2200" b="1" dirty="0" smtClean="0"/>
                        <a:t>Activist/educator</a:t>
                      </a:r>
                      <a:endParaRPr lang="en-US" sz="2200" b="1" dirty="0"/>
                    </a:p>
                  </a:txBody>
                  <a:tcPr marL="109728" marR="109728" marT="48768" marB="48768">
                    <a:solidFill>
                      <a:srgbClr val="99FF66"/>
                    </a:solidFill>
                  </a:tcPr>
                </a:tc>
              </a:tr>
            </a:tbl>
          </a:graphicData>
        </a:graphic>
      </p:graphicFrame>
      <p:sp>
        <p:nvSpPr>
          <p:cNvPr id="5" name="TextBox 4"/>
          <p:cNvSpPr txBox="1"/>
          <p:nvPr/>
        </p:nvSpPr>
        <p:spPr>
          <a:xfrm>
            <a:off x="0" y="6827520"/>
            <a:ext cx="10972800" cy="367129"/>
          </a:xfrm>
          <a:prstGeom prst="rect">
            <a:avLst/>
          </a:prstGeom>
          <a:noFill/>
        </p:spPr>
        <p:txBody>
          <a:bodyPr wrap="square" lIns="104498" tIns="52249" rIns="104498" bIns="52249" rtlCol="0">
            <a:spAutoFit/>
          </a:bodyPr>
          <a:lstStyle/>
          <a:p>
            <a:r>
              <a:rPr lang="en-US" sz="1700" b="1" dirty="0" smtClean="0">
                <a:solidFill>
                  <a:srgbClr val="222222"/>
                </a:solidFill>
                <a:latin typeface="Cambria" pitchFamily="18" charset="0"/>
              </a:rPr>
              <a:t>Source: </a:t>
            </a:r>
            <a:r>
              <a:rPr lang="en-US" sz="1700" dirty="0" err="1" smtClean="0">
                <a:solidFill>
                  <a:srgbClr val="222222"/>
                </a:solidFill>
                <a:latin typeface="Cambria" pitchFamily="18" charset="0"/>
              </a:rPr>
              <a:t>Korten</a:t>
            </a:r>
            <a:r>
              <a:rPr lang="en-US" sz="1700" dirty="0">
                <a:solidFill>
                  <a:srgbClr val="222222"/>
                </a:solidFill>
                <a:latin typeface="Cambria" pitchFamily="18" charset="0"/>
              </a:rPr>
              <a:t>, D. C. (1990). </a:t>
            </a:r>
            <a:r>
              <a:rPr lang="en-US" sz="1700" i="1" dirty="0">
                <a:solidFill>
                  <a:srgbClr val="222222"/>
                </a:solidFill>
                <a:latin typeface="Cambria" pitchFamily="18" charset="0"/>
              </a:rPr>
              <a:t>Getting to the 21st century: Voluntary action and the global agenda</a:t>
            </a:r>
            <a:r>
              <a:rPr lang="en-US" sz="1700" dirty="0">
                <a:solidFill>
                  <a:srgbClr val="222222"/>
                </a:solidFill>
                <a:latin typeface="Cambria" pitchFamily="18" charset="0"/>
              </a:rPr>
              <a:t>. </a:t>
            </a:r>
            <a:r>
              <a:rPr lang="en-US" sz="1700" dirty="0" err="1">
                <a:solidFill>
                  <a:srgbClr val="222222"/>
                </a:solidFill>
                <a:latin typeface="Cambria" pitchFamily="18" charset="0"/>
              </a:rPr>
              <a:t>Kumarian</a:t>
            </a:r>
            <a:r>
              <a:rPr lang="en-US" sz="1700" dirty="0">
                <a:solidFill>
                  <a:srgbClr val="222222"/>
                </a:solidFill>
                <a:latin typeface="Cambria" pitchFamily="18" charset="0"/>
              </a:rPr>
              <a:t> Press.</a:t>
            </a:r>
            <a:endParaRPr lang="en-US" sz="1700" dirty="0">
              <a:latin typeface="Cambria" pitchFamily="18" charset="0"/>
            </a:endParaRPr>
          </a:p>
        </p:txBody>
      </p:sp>
      <p:sp>
        <p:nvSpPr>
          <p:cNvPr id="7" name="Rectangle 6"/>
          <p:cNvSpPr/>
          <p:nvPr/>
        </p:nvSpPr>
        <p:spPr>
          <a:xfrm>
            <a:off x="0" y="0"/>
            <a:ext cx="10972800" cy="73152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104498" tIns="52249" rIns="104498" bIns="52249" rtlCol="0" anchor="ctr"/>
          <a:lstStyle/>
          <a:p>
            <a:pPr algn="ctr"/>
            <a:r>
              <a:rPr lang="en-US" sz="5000" b="1" dirty="0" smtClean="0">
                <a:solidFill>
                  <a:srgbClr val="FF0000"/>
                </a:solidFill>
                <a:latin typeface="Cambria" pitchFamily="18" charset="0"/>
              </a:rPr>
              <a:t>Generations of NGOs</a:t>
            </a:r>
            <a:endParaRPr lang="en-US" sz="5000" b="1" dirty="0">
              <a:solidFill>
                <a:srgbClr val="FF0000"/>
              </a:solidFill>
              <a:latin typeface="Cambria" pitchFamily="18" charset="0"/>
              <a:ea typeface="Cambria" pitchFamily="18" charset="0"/>
            </a:endParaRPr>
          </a:p>
        </p:txBody>
      </p:sp>
    </p:spTree>
    <p:extLst>
      <p:ext uri="{BB962C8B-B14F-4D97-AF65-F5344CB8AC3E}">
        <p14:creationId xmlns:p14="http://schemas.microsoft.com/office/powerpoint/2010/main" val="32609912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447800"/>
            <a:ext cx="9875520" cy="4827694"/>
          </a:xfrm>
        </p:spPr>
        <p:txBody>
          <a:bodyPr anchor="ctr">
            <a:normAutofit/>
          </a:bodyPr>
          <a:lstStyle/>
          <a:p>
            <a:pPr marL="0" indent="0" algn="ctr">
              <a:buNone/>
            </a:pPr>
            <a:r>
              <a:rPr lang="en-US" sz="8000" b="1" dirty="0" smtClean="0">
                <a:solidFill>
                  <a:schemeClr val="accent1">
                    <a:lumMod val="75000"/>
                  </a:schemeClr>
                </a:solidFill>
                <a:latin typeface="Cambria" pitchFamily="18" charset="0"/>
                <a:ea typeface="Cambria" pitchFamily="18" charset="0"/>
              </a:rPr>
              <a:t>Implementers </a:t>
            </a:r>
          </a:p>
          <a:p>
            <a:pPr marL="0" indent="0" algn="ctr">
              <a:buNone/>
            </a:pPr>
            <a:r>
              <a:rPr lang="en-US" sz="8000" b="1" dirty="0" smtClean="0">
                <a:solidFill>
                  <a:schemeClr val="accent2">
                    <a:lumMod val="75000"/>
                  </a:schemeClr>
                </a:solidFill>
                <a:latin typeface="Cambria" pitchFamily="18" charset="0"/>
                <a:ea typeface="Cambria" pitchFamily="18" charset="0"/>
              </a:rPr>
              <a:t>Catalysts </a:t>
            </a:r>
          </a:p>
          <a:p>
            <a:pPr marL="0" indent="0" algn="ctr">
              <a:buNone/>
            </a:pPr>
            <a:r>
              <a:rPr lang="en-US" sz="8000" b="1" dirty="0" smtClean="0">
                <a:solidFill>
                  <a:schemeClr val="accent3">
                    <a:lumMod val="50000"/>
                  </a:schemeClr>
                </a:solidFill>
                <a:latin typeface="Cambria" pitchFamily="18" charset="0"/>
                <a:ea typeface="Cambria" pitchFamily="18" charset="0"/>
              </a:rPr>
              <a:t>Partners </a:t>
            </a:r>
            <a:endParaRPr lang="en-US" sz="8000" b="1" dirty="0">
              <a:solidFill>
                <a:schemeClr val="accent3">
                  <a:lumMod val="50000"/>
                </a:schemeClr>
              </a:solidFill>
              <a:latin typeface="Cambria" pitchFamily="18" charset="0"/>
              <a:ea typeface="Cambria" pitchFamily="18" charset="0"/>
            </a:endParaRPr>
          </a:p>
        </p:txBody>
      </p:sp>
      <p:sp>
        <p:nvSpPr>
          <p:cNvPr id="5" name="Rectangle 4"/>
          <p:cNvSpPr/>
          <p:nvPr/>
        </p:nvSpPr>
        <p:spPr>
          <a:xfrm>
            <a:off x="0" y="0"/>
            <a:ext cx="10972800" cy="73152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104498" tIns="52249" rIns="104498" bIns="52249" rtlCol="0" anchor="ctr"/>
          <a:lstStyle/>
          <a:p>
            <a:pPr algn="ctr"/>
            <a:r>
              <a:rPr lang="en-US" sz="5000" b="1" dirty="0" smtClean="0">
                <a:solidFill>
                  <a:srgbClr val="FF0000"/>
                </a:solidFill>
                <a:latin typeface="Cambria" pitchFamily="18" charset="0"/>
                <a:ea typeface="Cambria" pitchFamily="18" charset="0"/>
              </a:rPr>
              <a:t>What Do NGOs Do? </a:t>
            </a:r>
            <a:endParaRPr lang="en-US" sz="5000" b="1" dirty="0">
              <a:solidFill>
                <a:srgbClr val="FF0000"/>
              </a:solidFill>
              <a:latin typeface="Cambria" pitchFamily="18" charset="0"/>
              <a:ea typeface="Cambria" pitchFamily="18" charset="0"/>
            </a:endParaRPr>
          </a:p>
        </p:txBody>
      </p:sp>
    </p:spTree>
    <p:extLst>
      <p:ext uri="{BB962C8B-B14F-4D97-AF65-F5344CB8AC3E}">
        <p14:creationId xmlns:p14="http://schemas.microsoft.com/office/powerpoint/2010/main" val="11565111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14400"/>
            <a:ext cx="5715000" cy="5867400"/>
          </a:xfrm>
        </p:spPr>
        <p:txBody>
          <a:bodyPr>
            <a:normAutofit fontScale="85000" lnSpcReduction="20000"/>
          </a:bodyPr>
          <a:lstStyle/>
          <a:p>
            <a:pPr marL="274320" indent="-274320" algn="ctr">
              <a:lnSpc>
                <a:spcPct val="110000"/>
              </a:lnSpc>
              <a:spcBef>
                <a:spcPts val="600"/>
              </a:spcBef>
              <a:buNone/>
            </a:pPr>
            <a:r>
              <a:rPr lang="en-US" sz="4700" b="1" dirty="0" smtClean="0">
                <a:solidFill>
                  <a:srgbClr val="FF0000"/>
                </a:solidFill>
                <a:latin typeface="Cambria" pitchFamily="18" charset="0"/>
                <a:ea typeface="Cambria" pitchFamily="18" charset="0"/>
              </a:rPr>
              <a:t>Implementers</a:t>
            </a:r>
          </a:p>
          <a:p>
            <a:pPr marL="274320" indent="-274320" algn="ctr">
              <a:lnSpc>
                <a:spcPct val="110000"/>
              </a:lnSpc>
              <a:spcBef>
                <a:spcPts val="600"/>
              </a:spcBef>
              <a:buNone/>
            </a:pPr>
            <a:endParaRPr lang="en-US" sz="1200" dirty="0" smtClean="0">
              <a:latin typeface="Cambria" pitchFamily="18" charset="0"/>
              <a:ea typeface="Cambria" pitchFamily="18" charset="0"/>
            </a:endParaRPr>
          </a:p>
          <a:p>
            <a:pPr marL="274320" indent="-274320" algn="just">
              <a:lnSpc>
                <a:spcPct val="110000"/>
              </a:lnSpc>
              <a:spcBef>
                <a:spcPts val="600"/>
              </a:spcBef>
              <a:buFont typeface="Wingdings" pitchFamily="2" charset="2"/>
              <a:buChar char="§"/>
            </a:pPr>
            <a:r>
              <a:rPr lang="en-US" sz="3300" dirty="0" smtClean="0">
                <a:latin typeface="Cambria" pitchFamily="18" charset="0"/>
                <a:ea typeface="Cambria" pitchFamily="18" charset="0"/>
              </a:rPr>
              <a:t>As implementers, NGOs mobilize resources to provide goods and services to people who need them.</a:t>
            </a:r>
          </a:p>
          <a:p>
            <a:pPr marL="274320" indent="-274320" algn="just">
              <a:lnSpc>
                <a:spcPct val="110000"/>
              </a:lnSpc>
              <a:spcBef>
                <a:spcPts val="600"/>
              </a:spcBef>
              <a:buFont typeface="Wingdings" pitchFamily="2" charset="2"/>
              <a:buChar char="§"/>
            </a:pPr>
            <a:r>
              <a:rPr lang="en-US" sz="3300" dirty="0" smtClean="0">
                <a:latin typeface="Cambria" pitchFamily="18" charset="0"/>
                <a:ea typeface="Cambria" pitchFamily="18" charset="0"/>
              </a:rPr>
              <a:t>Healthcare, microfinance, agricultural extension, emergency relief and human rights – are only a few of the huge activities NGOs carry out. </a:t>
            </a:r>
          </a:p>
          <a:p>
            <a:pPr marL="274320" indent="-274320" algn="just">
              <a:lnSpc>
                <a:spcPct val="110000"/>
              </a:lnSpc>
              <a:spcBef>
                <a:spcPts val="600"/>
              </a:spcBef>
              <a:buFont typeface="Wingdings" pitchFamily="2" charset="2"/>
              <a:buChar char="§"/>
            </a:pPr>
            <a:r>
              <a:rPr lang="en-US" sz="3300" dirty="0" smtClean="0">
                <a:latin typeface="Cambria" pitchFamily="18" charset="0"/>
                <a:ea typeface="Cambria" pitchFamily="18" charset="0"/>
              </a:rPr>
              <a:t>Within the last two decades, NGOs have been increasingly “contracted” by governments </a:t>
            </a:r>
            <a:br>
              <a:rPr lang="en-US" sz="3300" dirty="0" smtClean="0">
                <a:latin typeface="Cambria" pitchFamily="18" charset="0"/>
                <a:ea typeface="Cambria" pitchFamily="18" charset="0"/>
              </a:rPr>
            </a:br>
            <a:r>
              <a:rPr lang="en-US" sz="3300" dirty="0" smtClean="0">
                <a:latin typeface="Cambria" pitchFamily="18" charset="0"/>
                <a:ea typeface="Cambria" pitchFamily="18" charset="0"/>
              </a:rPr>
              <a:t>and donors. </a:t>
            </a:r>
            <a:endParaRPr lang="en-US" sz="3300" dirty="0">
              <a:latin typeface="Cambria" pitchFamily="18" charset="0"/>
              <a:ea typeface="Cambria" pitchFamily="18" charset="0"/>
            </a:endParaRPr>
          </a:p>
        </p:txBody>
      </p:sp>
      <p:sp>
        <p:nvSpPr>
          <p:cNvPr id="4" name="TextBox 3"/>
          <p:cNvSpPr txBox="1"/>
          <p:nvPr/>
        </p:nvSpPr>
        <p:spPr>
          <a:xfrm>
            <a:off x="0" y="6827521"/>
            <a:ext cx="10972800" cy="413295"/>
          </a:xfrm>
          <a:prstGeom prst="rect">
            <a:avLst/>
          </a:prstGeom>
          <a:noFill/>
        </p:spPr>
        <p:txBody>
          <a:bodyPr wrap="square" lIns="104498" tIns="52249" rIns="104498" bIns="52249" rtlCol="0">
            <a:spAutoFit/>
          </a:bodyPr>
          <a:lstStyle/>
          <a:p>
            <a:pPr algn="ctr"/>
            <a:r>
              <a:rPr lang="en-US" sz="2000" b="1" dirty="0" smtClean="0">
                <a:latin typeface="Cambria" pitchFamily="18" charset="0"/>
              </a:rPr>
              <a:t>Source: Lewis</a:t>
            </a:r>
            <a:r>
              <a:rPr lang="en-US" sz="2000" b="1" dirty="0">
                <a:latin typeface="Cambria" pitchFamily="18" charset="0"/>
              </a:rPr>
              <a:t>, D., &amp; Kanji, N. </a:t>
            </a:r>
            <a:r>
              <a:rPr lang="en-US" sz="2000" b="1" i="1" dirty="0" smtClean="0">
                <a:latin typeface="Cambria" pitchFamily="18" charset="0"/>
              </a:rPr>
              <a:t>Non-governmental </a:t>
            </a:r>
            <a:r>
              <a:rPr lang="en-US" sz="2000" b="1" i="1" dirty="0">
                <a:latin typeface="Cambria" pitchFamily="18" charset="0"/>
              </a:rPr>
              <a:t>organizations and development</a:t>
            </a:r>
            <a:r>
              <a:rPr lang="en-US" sz="2000" b="1" dirty="0">
                <a:latin typeface="Cambria" pitchFamily="18" charset="0"/>
              </a:rPr>
              <a:t>. </a:t>
            </a:r>
            <a:r>
              <a:rPr lang="en-US" sz="2000" b="1" dirty="0" err="1" smtClean="0">
                <a:latin typeface="Cambria" pitchFamily="18" charset="0"/>
              </a:rPr>
              <a:t>Routledge</a:t>
            </a:r>
            <a:endParaRPr lang="en-US" sz="2000" b="1" dirty="0">
              <a:latin typeface="Cambria" pitchFamily="18" charset="0"/>
            </a:endParaRPr>
          </a:p>
        </p:txBody>
      </p:sp>
      <p:sp>
        <p:nvSpPr>
          <p:cNvPr id="6" name="Rectangle 5"/>
          <p:cNvSpPr/>
          <p:nvPr/>
        </p:nvSpPr>
        <p:spPr>
          <a:xfrm>
            <a:off x="0" y="0"/>
            <a:ext cx="10972800" cy="73152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104498" tIns="52249" rIns="104498" bIns="52249" rtlCol="0" anchor="ctr"/>
          <a:lstStyle/>
          <a:p>
            <a:pPr algn="ctr"/>
            <a:r>
              <a:rPr lang="en-US" sz="5000" b="1" dirty="0" smtClean="0">
                <a:solidFill>
                  <a:srgbClr val="FF0000"/>
                </a:solidFill>
                <a:latin typeface="Cambria" pitchFamily="18" charset="0"/>
                <a:ea typeface="Cambria" pitchFamily="18" charset="0"/>
              </a:rPr>
              <a:t>NGOs as Implementers and Partners </a:t>
            </a:r>
            <a:endParaRPr lang="en-US" sz="5000" b="1" dirty="0">
              <a:solidFill>
                <a:srgbClr val="FF0000"/>
              </a:solidFill>
              <a:latin typeface="Cambria" pitchFamily="18" charset="0"/>
              <a:ea typeface="Cambria" pitchFamily="18" charset="0"/>
            </a:endParaRPr>
          </a:p>
        </p:txBody>
      </p:sp>
      <p:sp>
        <p:nvSpPr>
          <p:cNvPr id="8" name="Content Placeholder 2"/>
          <p:cNvSpPr txBox="1">
            <a:spLocks/>
          </p:cNvSpPr>
          <p:nvPr/>
        </p:nvSpPr>
        <p:spPr>
          <a:xfrm>
            <a:off x="6019800" y="914400"/>
            <a:ext cx="4953000" cy="5867400"/>
          </a:xfrm>
          <a:prstGeom prst="rect">
            <a:avLst/>
          </a:prstGeom>
        </p:spPr>
        <p:txBody>
          <a:bodyPr vert="horz" lIns="104498" tIns="52249" rIns="104498" bIns="52249" rtlCol="0">
            <a:normAutofit fontScale="92500" lnSpcReduction="10000"/>
          </a:bodyPr>
          <a:lstStyle/>
          <a:p>
            <a:pPr marL="274320" indent="-274320" algn="ctr"/>
            <a:r>
              <a:rPr lang="en-US" sz="4300" b="1" dirty="0" smtClean="0">
                <a:solidFill>
                  <a:srgbClr val="FF0000"/>
                </a:solidFill>
                <a:latin typeface="Cambria" pitchFamily="18" charset="0"/>
                <a:ea typeface="Cambria" pitchFamily="18" charset="0"/>
              </a:rPr>
              <a:t>Partners</a:t>
            </a:r>
          </a:p>
          <a:p>
            <a:pPr marL="274320" indent="-274320" algn="ctr"/>
            <a:endParaRPr lang="en-US" sz="1100" b="1" dirty="0" smtClean="0">
              <a:solidFill>
                <a:srgbClr val="FF0000"/>
              </a:solidFill>
              <a:latin typeface="Cambria" pitchFamily="18" charset="0"/>
              <a:ea typeface="Cambria" pitchFamily="18" charset="0"/>
            </a:endParaRPr>
          </a:p>
          <a:p>
            <a:pPr marL="274320" indent="-274320" algn="just">
              <a:buFont typeface="Wingdings" pitchFamily="2" charset="2"/>
              <a:buChar char="§"/>
            </a:pPr>
            <a:r>
              <a:rPr lang="en-US" sz="3000" dirty="0" smtClean="0">
                <a:latin typeface="Cambria" pitchFamily="18" charset="0"/>
                <a:ea typeface="Cambria" pitchFamily="18" charset="0"/>
              </a:rPr>
              <a:t>As partners, NGOs are working with governments, donors and the private sector on joint activities. </a:t>
            </a:r>
          </a:p>
          <a:p>
            <a:pPr marL="274320" indent="-274320" algn="just"/>
            <a:endParaRPr lang="en-US" sz="1600" dirty="0" smtClean="0">
              <a:latin typeface="Cambria" pitchFamily="18" charset="0"/>
              <a:ea typeface="Cambria" pitchFamily="18" charset="0"/>
            </a:endParaRPr>
          </a:p>
          <a:p>
            <a:pPr marL="274320" indent="-274320" algn="just">
              <a:buFont typeface="Wingdings" pitchFamily="2" charset="2"/>
              <a:buChar char="§"/>
            </a:pPr>
            <a:r>
              <a:rPr lang="en-US" sz="3000" dirty="0" smtClean="0">
                <a:latin typeface="Cambria" pitchFamily="18" charset="0"/>
                <a:ea typeface="Cambria" pitchFamily="18" charset="0"/>
              </a:rPr>
              <a:t>‘Capacity building work’ is also done by NGOs as partners. </a:t>
            </a:r>
          </a:p>
          <a:p>
            <a:pPr marL="274320" indent="-274320" algn="just"/>
            <a:endParaRPr lang="en-US" sz="1600" dirty="0" smtClean="0">
              <a:latin typeface="Cambria" pitchFamily="18" charset="0"/>
              <a:ea typeface="Cambria" pitchFamily="18" charset="0"/>
            </a:endParaRPr>
          </a:p>
          <a:p>
            <a:pPr marL="274320" indent="-274320" algn="just">
              <a:buFont typeface="Wingdings" pitchFamily="2" charset="2"/>
              <a:buChar char="§"/>
            </a:pPr>
            <a:r>
              <a:rPr lang="en-US" sz="3000" dirty="0" smtClean="0">
                <a:latin typeface="Cambria" pitchFamily="18" charset="0"/>
                <a:ea typeface="Cambria" pitchFamily="18" charset="0"/>
              </a:rPr>
              <a:t>The concept of “partnership” creates a crucial challenge for NGOs to establish mutually beneficial relationships. </a:t>
            </a:r>
            <a:endParaRPr lang="en-US" sz="3000" dirty="0">
              <a:latin typeface="Cambria" pitchFamily="18" charset="0"/>
              <a:ea typeface="Cambria" pitchFamily="18" charset="0"/>
            </a:endParaRPr>
          </a:p>
        </p:txBody>
      </p:sp>
    </p:spTree>
    <p:extLst>
      <p:ext uri="{BB962C8B-B14F-4D97-AF65-F5344CB8AC3E}">
        <p14:creationId xmlns:p14="http://schemas.microsoft.com/office/powerpoint/2010/main" val="7927743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990600"/>
            <a:ext cx="9875520" cy="5715000"/>
          </a:xfrm>
        </p:spPr>
        <p:txBody>
          <a:bodyPr>
            <a:noAutofit/>
          </a:bodyPr>
          <a:lstStyle/>
          <a:p>
            <a:pPr algn="just">
              <a:lnSpc>
                <a:spcPct val="120000"/>
              </a:lnSpc>
              <a:buFont typeface="Wingdings" pitchFamily="2" charset="2"/>
              <a:buChar char="§"/>
            </a:pPr>
            <a:r>
              <a:rPr lang="en-US" sz="3000" dirty="0" smtClean="0">
                <a:latin typeface="Cambria" pitchFamily="18" charset="0"/>
                <a:ea typeface="Cambria" pitchFamily="18" charset="0"/>
              </a:rPr>
              <a:t>As catalysts, NGOs can inspire,  facilitate or contribute to improved thinking and action to promote change. </a:t>
            </a:r>
          </a:p>
          <a:p>
            <a:pPr algn="just">
              <a:lnSpc>
                <a:spcPct val="120000"/>
              </a:lnSpc>
              <a:buFont typeface="Wingdings" pitchFamily="2" charset="2"/>
              <a:buChar char="§"/>
            </a:pPr>
            <a:r>
              <a:rPr lang="en-US" sz="3000" dirty="0" smtClean="0">
                <a:latin typeface="Cambria" pitchFamily="18" charset="0"/>
                <a:ea typeface="Cambria" pitchFamily="18" charset="0"/>
              </a:rPr>
              <a:t>Individuals or groups in local communities, government, business or donors can be benefitted from  an NGO’s role as a catalyst. </a:t>
            </a:r>
          </a:p>
          <a:p>
            <a:pPr algn="just">
              <a:lnSpc>
                <a:spcPct val="120000"/>
              </a:lnSpc>
              <a:buFont typeface="Wingdings" pitchFamily="2" charset="2"/>
              <a:buChar char="§"/>
            </a:pPr>
            <a:r>
              <a:rPr lang="en-US" sz="3000" dirty="0" smtClean="0">
                <a:latin typeface="Cambria" pitchFamily="18" charset="0"/>
                <a:ea typeface="Cambria" pitchFamily="18" charset="0"/>
              </a:rPr>
              <a:t>As catalysts, NGOs carry out diverse activities like – grassroots organizing and group formation, gender and empowerment work, lobbying and advocacy work, undertaking and disseminating research etc. </a:t>
            </a:r>
            <a:endParaRPr lang="en-US" sz="3000" dirty="0">
              <a:latin typeface="Cambria" pitchFamily="18" charset="0"/>
              <a:ea typeface="Cambria" pitchFamily="18" charset="0"/>
            </a:endParaRPr>
          </a:p>
        </p:txBody>
      </p:sp>
      <p:sp>
        <p:nvSpPr>
          <p:cNvPr id="4" name="TextBox 3"/>
          <p:cNvSpPr txBox="1"/>
          <p:nvPr/>
        </p:nvSpPr>
        <p:spPr>
          <a:xfrm>
            <a:off x="640080" y="6827521"/>
            <a:ext cx="9509760" cy="351740"/>
          </a:xfrm>
          <a:prstGeom prst="rect">
            <a:avLst/>
          </a:prstGeom>
          <a:noFill/>
        </p:spPr>
        <p:txBody>
          <a:bodyPr wrap="square" lIns="104498" tIns="52249" rIns="104498" bIns="52249" rtlCol="0">
            <a:spAutoFit/>
          </a:bodyPr>
          <a:lstStyle/>
          <a:p>
            <a:pPr algn="ctr"/>
            <a:r>
              <a:rPr lang="en-US" sz="1600" b="1" dirty="0" smtClean="0">
                <a:latin typeface="Cambria" pitchFamily="18" charset="0"/>
              </a:rPr>
              <a:t>Source: Lewis</a:t>
            </a:r>
            <a:r>
              <a:rPr lang="en-US" sz="1600" b="1" dirty="0">
                <a:latin typeface="Cambria" pitchFamily="18" charset="0"/>
              </a:rPr>
              <a:t>, D., &amp; Kanji, N. (2009). </a:t>
            </a:r>
            <a:r>
              <a:rPr lang="en-US" sz="1600" b="1" i="1" dirty="0">
                <a:latin typeface="Cambria" pitchFamily="18" charset="0"/>
              </a:rPr>
              <a:t>Non-governmental organizations and development</a:t>
            </a:r>
            <a:r>
              <a:rPr lang="en-US" sz="1600" b="1" dirty="0">
                <a:latin typeface="Cambria" pitchFamily="18" charset="0"/>
              </a:rPr>
              <a:t>. </a:t>
            </a:r>
            <a:r>
              <a:rPr lang="en-US" sz="1600" b="1" dirty="0" err="1">
                <a:latin typeface="Cambria" pitchFamily="18" charset="0"/>
              </a:rPr>
              <a:t>Routledge</a:t>
            </a:r>
            <a:r>
              <a:rPr lang="en-US" sz="1600" b="1" dirty="0">
                <a:latin typeface="Cambria" pitchFamily="18" charset="0"/>
              </a:rPr>
              <a:t>.</a:t>
            </a:r>
          </a:p>
        </p:txBody>
      </p:sp>
      <p:sp>
        <p:nvSpPr>
          <p:cNvPr id="6" name="Rectangle 5"/>
          <p:cNvSpPr/>
          <p:nvPr/>
        </p:nvSpPr>
        <p:spPr>
          <a:xfrm>
            <a:off x="0" y="0"/>
            <a:ext cx="10972800" cy="73152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104498" tIns="52249" rIns="104498" bIns="52249" rtlCol="0" anchor="ctr"/>
          <a:lstStyle/>
          <a:p>
            <a:pPr algn="ctr"/>
            <a:r>
              <a:rPr lang="en-US" sz="5000" b="1" dirty="0" smtClean="0">
                <a:solidFill>
                  <a:srgbClr val="FF0000"/>
                </a:solidFill>
                <a:latin typeface="Cambria" pitchFamily="18" charset="0"/>
                <a:ea typeface="Cambria" pitchFamily="18" charset="0"/>
              </a:rPr>
              <a:t>NGOs as Catalysts</a:t>
            </a:r>
            <a:endParaRPr lang="en-US" sz="5000" b="1" dirty="0">
              <a:solidFill>
                <a:srgbClr val="FF0000"/>
              </a:solidFill>
              <a:latin typeface="Cambria" pitchFamily="18" charset="0"/>
              <a:ea typeface="Cambria" pitchFamily="18" charset="0"/>
            </a:endParaRPr>
          </a:p>
        </p:txBody>
      </p:sp>
    </p:spTree>
    <p:extLst>
      <p:ext uri="{BB962C8B-B14F-4D97-AF65-F5344CB8AC3E}">
        <p14:creationId xmlns:p14="http://schemas.microsoft.com/office/powerpoint/2010/main" val="20332437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age result for ngos in banglades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 y="1143000"/>
            <a:ext cx="10424160" cy="585724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0" y="0"/>
            <a:ext cx="10972800" cy="73152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104498" tIns="52249" rIns="104498" bIns="52249" rtlCol="0" anchor="ctr"/>
          <a:lstStyle/>
          <a:p>
            <a:pPr algn="ctr"/>
            <a:r>
              <a:rPr lang="en-US" sz="5000" b="1" dirty="0" smtClean="0">
                <a:solidFill>
                  <a:srgbClr val="FF0000"/>
                </a:solidFill>
                <a:latin typeface="Cambria" pitchFamily="18" charset="0"/>
                <a:ea typeface="Cambria" pitchFamily="18" charset="0"/>
              </a:rPr>
              <a:t>NGOs as Catalyst </a:t>
            </a:r>
            <a:endParaRPr lang="en-US" sz="5000" b="1" dirty="0">
              <a:solidFill>
                <a:srgbClr val="FF0000"/>
              </a:solidFill>
              <a:latin typeface="Cambria" pitchFamily="18" charset="0"/>
              <a:ea typeface="Cambria" pitchFamily="18" charset="0"/>
            </a:endParaRPr>
          </a:p>
        </p:txBody>
      </p:sp>
    </p:spTree>
    <p:extLst>
      <p:ext uri="{BB962C8B-B14F-4D97-AF65-F5344CB8AC3E}">
        <p14:creationId xmlns:p14="http://schemas.microsoft.com/office/powerpoint/2010/main" val="14859703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838200"/>
            <a:ext cx="10515600" cy="6477000"/>
          </a:xfrm>
        </p:spPr>
        <p:txBody>
          <a:bodyPr>
            <a:noAutofit/>
          </a:bodyPr>
          <a:lstStyle/>
          <a:p>
            <a:pPr algn="just">
              <a:buFont typeface="Wingdings" pitchFamily="2" charset="2"/>
              <a:buChar char="§"/>
            </a:pPr>
            <a:r>
              <a:rPr lang="en-US" sz="2600" dirty="0" smtClean="0">
                <a:latin typeface="Cambria" pitchFamily="18" charset="0"/>
              </a:rPr>
              <a:t>The concept of “Development” is neither new or old. It is continuously changing and dynamic. </a:t>
            </a:r>
          </a:p>
          <a:p>
            <a:pPr algn="just">
              <a:buFont typeface="Wingdings" pitchFamily="2" charset="2"/>
              <a:buChar char="§"/>
            </a:pPr>
            <a:r>
              <a:rPr lang="en-US" sz="2600" dirty="0" smtClean="0">
                <a:latin typeface="Cambria" pitchFamily="18" charset="0"/>
              </a:rPr>
              <a:t>The nature of development as seen in any point of time is different from the other. </a:t>
            </a:r>
          </a:p>
          <a:p>
            <a:pPr algn="just">
              <a:buNone/>
            </a:pPr>
            <a:endParaRPr lang="en-US" sz="2600" dirty="0" smtClean="0">
              <a:latin typeface="Cambria" pitchFamily="18" charset="0"/>
            </a:endParaRPr>
          </a:p>
          <a:p>
            <a:pPr algn="just">
              <a:buFont typeface="Wingdings" pitchFamily="2" charset="2"/>
              <a:buChar char="§"/>
            </a:pPr>
            <a:r>
              <a:rPr lang="en-US" sz="2600" dirty="0" smtClean="0">
                <a:latin typeface="Cambria" pitchFamily="18" charset="0"/>
              </a:rPr>
              <a:t>Development is a complex phenomenon comprising many dimensions: economic, social, political and administrative etc. It varies context to context, country to country, region to region. To define development, economic indicators are mostly used in the globe. </a:t>
            </a:r>
          </a:p>
          <a:p>
            <a:pPr algn="just">
              <a:buNone/>
            </a:pPr>
            <a:endParaRPr lang="en-US" sz="2600" dirty="0" smtClean="0">
              <a:latin typeface="Cambria" pitchFamily="18" charset="0"/>
            </a:endParaRPr>
          </a:p>
          <a:p>
            <a:pPr algn="just">
              <a:buFont typeface="Wingdings" pitchFamily="2" charset="2"/>
              <a:buChar char="§"/>
            </a:pPr>
            <a:r>
              <a:rPr lang="en-US" sz="2600" dirty="0" smtClean="0">
                <a:latin typeface="Cambria" pitchFamily="18" charset="0"/>
              </a:rPr>
              <a:t>Different disciplines have viewed development from various perspectives: </a:t>
            </a:r>
            <a:r>
              <a:rPr lang="en-US" sz="2600" b="1" i="1" dirty="0" smtClean="0">
                <a:latin typeface="Cambria" pitchFamily="18" charset="0"/>
              </a:rPr>
              <a:t>Economist argue that economic development is the basic indicator measured through the GDP distribution per capita.</a:t>
            </a:r>
          </a:p>
          <a:p>
            <a:pPr algn="just">
              <a:buNone/>
            </a:pPr>
            <a:r>
              <a:rPr lang="en-US" sz="2600" b="1" i="1" dirty="0" smtClean="0">
                <a:latin typeface="Cambria" pitchFamily="18" charset="0"/>
              </a:rPr>
              <a:t> </a:t>
            </a:r>
            <a:endParaRPr lang="en-US" sz="2600" dirty="0" smtClean="0">
              <a:latin typeface="Cambria" pitchFamily="18" charset="0"/>
            </a:endParaRPr>
          </a:p>
        </p:txBody>
      </p:sp>
      <p:sp>
        <p:nvSpPr>
          <p:cNvPr id="6" name="Rectangle 5"/>
          <p:cNvSpPr/>
          <p:nvPr/>
        </p:nvSpPr>
        <p:spPr>
          <a:xfrm>
            <a:off x="0" y="0"/>
            <a:ext cx="10972800" cy="73152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104498" tIns="52249" rIns="104498" bIns="52249" rtlCol="0" anchor="ctr"/>
          <a:lstStyle/>
          <a:p>
            <a:pPr algn="ctr"/>
            <a:r>
              <a:rPr lang="en-US" sz="5000" b="1" dirty="0" smtClean="0">
                <a:solidFill>
                  <a:srgbClr val="0000FF"/>
                </a:solidFill>
                <a:latin typeface="Cambria" pitchFamily="18" charset="0"/>
              </a:rPr>
              <a:t>Development as a Concept</a:t>
            </a:r>
            <a:endParaRPr lang="en-US" sz="5000" b="1" dirty="0">
              <a:solidFill>
                <a:srgbClr val="0000FF"/>
              </a:solidFill>
              <a:latin typeface="Cambria" pitchFamily="18" charset="0"/>
              <a:ea typeface="Cambria" pitchFamily="18" charset="0"/>
            </a:endParaRPr>
          </a:p>
        </p:txBody>
      </p:sp>
    </p:spTree>
    <p:extLst>
      <p:ext uri="{BB962C8B-B14F-4D97-AF65-F5344CB8AC3E}">
        <p14:creationId xmlns:p14="http://schemas.microsoft.com/office/powerpoint/2010/main" val="20332437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Image result for Images of Inequal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650240"/>
            <a:ext cx="9220200" cy="6207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1534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838200"/>
            <a:ext cx="10439400" cy="6477000"/>
          </a:xfrm>
        </p:spPr>
        <p:txBody>
          <a:bodyPr>
            <a:noAutofit/>
          </a:bodyPr>
          <a:lstStyle/>
          <a:p>
            <a:pPr marL="274320" indent="-274320" algn="ctr">
              <a:spcBef>
                <a:spcPts val="0"/>
              </a:spcBef>
              <a:buNone/>
              <a:defRPr/>
            </a:pPr>
            <a:r>
              <a:rPr lang="en-US" sz="2600" b="1" dirty="0" smtClean="0">
                <a:latin typeface="Cambria" pitchFamily="18" charset="0"/>
              </a:rPr>
              <a:t>Development is intended to bring a positive change for human </a:t>
            </a:r>
          </a:p>
          <a:p>
            <a:pPr marL="274320" indent="-274320" algn="ctr">
              <a:spcBef>
                <a:spcPts val="0"/>
              </a:spcBef>
              <a:buNone/>
              <a:defRPr/>
            </a:pPr>
            <a:r>
              <a:rPr lang="en-US" sz="2600" b="1" dirty="0" smtClean="0">
                <a:latin typeface="Cambria" pitchFamily="18" charset="0"/>
              </a:rPr>
              <a:t>being and its surroundings. Development could be economic, social (social indicators), environmental (sustainable use of natural resources) or </a:t>
            </a:r>
            <a:r>
              <a:rPr lang="en-US" sz="2600" b="1" dirty="0" err="1" smtClean="0">
                <a:latin typeface="Cambria" pitchFamily="18" charset="0"/>
              </a:rPr>
              <a:t>sectoral</a:t>
            </a:r>
            <a:r>
              <a:rPr lang="en-US" sz="2600" b="1" dirty="0" smtClean="0">
                <a:latin typeface="Cambria" pitchFamily="18" charset="0"/>
              </a:rPr>
              <a:t> (Agricultural, Industrial, Service</a:t>
            </a:r>
          </a:p>
          <a:p>
            <a:pPr marL="274320" indent="-274320" algn="ctr">
              <a:spcBef>
                <a:spcPts val="0"/>
              </a:spcBef>
              <a:buNone/>
              <a:defRPr/>
            </a:pPr>
            <a:r>
              <a:rPr lang="en-US" sz="2600" b="1" dirty="0" smtClean="0">
                <a:latin typeface="Cambria" pitchFamily="18" charset="0"/>
              </a:rPr>
              <a:t>sectors for example).</a:t>
            </a:r>
          </a:p>
          <a:p>
            <a:pPr marL="274320" indent="-274320" algn="ctr">
              <a:spcBef>
                <a:spcPts val="0"/>
              </a:spcBef>
              <a:buNone/>
              <a:defRPr/>
            </a:pPr>
            <a:endParaRPr lang="en-US" sz="2000" b="1" dirty="0" smtClean="0">
              <a:latin typeface="Cambria" pitchFamily="18" charset="0"/>
            </a:endParaRPr>
          </a:p>
          <a:p>
            <a:pPr marL="274320" indent="-274320" algn="just">
              <a:spcBef>
                <a:spcPts val="0"/>
              </a:spcBef>
              <a:buFont typeface="Wingdings" pitchFamily="2" charset="2"/>
              <a:buChar char="§"/>
            </a:pPr>
            <a:r>
              <a:rPr lang="en-US" sz="2600" dirty="0" smtClean="0">
                <a:latin typeface="Cambria" pitchFamily="18" charset="0"/>
              </a:rPr>
              <a:t>According to Gunnar Myrdal, Development means “the process away from underdevelopment of rising out of poverty.”</a:t>
            </a:r>
          </a:p>
          <a:p>
            <a:pPr marL="274320" indent="-274320" algn="just">
              <a:spcBef>
                <a:spcPts val="0"/>
              </a:spcBef>
              <a:buFont typeface="Wingdings" pitchFamily="2" charset="2"/>
              <a:buChar char="§"/>
            </a:pPr>
            <a:r>
              <a:rPr lang="en-US" sz="2600" dirty="0" smtClean="0">
                <a:latin typeface="Cambria" pitchFamily="18" charset="0"/>
              </a:rPr>
              <a:t>E. W. </a:t>
            </a:r>
            <a:r>
              <a:rPr lang="en-US" sz="2600" dirty="0" err="1" smtClean="0">
                <a:latin typeface="Cambria" pitchFamily="18" charset="0"/>
              </a:rPr>
              <a:t>Weidener</a:t>
            </a:r>
            <a:r>
              <a:rPr lang="en-US" sz="2600" dirty="0" smtClean="0">
                <a:latin typeface="Cambria" pitchFamily="18" charset="0"/>
              </a:rPr>
              <a:t> told that “Development is a state of mind, a tendency, a direction rather than a fixed goal, it is a rate of change in a particular direction.” </a:t>
            </a:r>
          </a:p>
          <a:p>
            <a:pPr marL="274320" indent="-274320" algn="just">
              <a:spcBef>
                <a:spcPts val="0"/>
              </a:spcBef>
              <a:buFont typeface="Wingdings" pitchFamily="2" charset="2"/>
              <a:buChar char="§"/>
            </a:pPr>
            <a:r>
              <a:rPr lang="en-US" sz="2600" dirty="0" smtClean="0">
                <a:latin typeface="Cambria" pitchFamily="18" charset="0"/>
              </a:rPr>
              <a:t>UN Asian Development Institute defines “Development may be understood as </a:t>
            </a:r>
            <a:r>
              <a:rPr lang="en-US" sz="2600" b="1" dirty="0" smtClean="0">
                <a:latin typeface="Cambria" pitchFamily="18" charset="0"/>
              </a:rPr>
              <a:t>organized growth</a:t>
            </a:r>
            <a:r>
              <a:rPr lang="en-US" sz="2600" dirty="0" smtClean="0">
                <a:latin typeface="Cambria" pitchFamily="18" charset="0"/>
              </a:rPr>
              <a:t>, i.e. growth which is brought about economically and efficiently and growth which is associated with the desired change in attitude, institutions, conditions of production and the levels of living of people.”</a:t>
            </a:r>
          </a:p>
        </p:txBody>
      </p:sp>
      <p:sp>
        <p:nvSpPr>
          <p:cNvPr id="6" name="Rectangle 5"/>
          <p:cNvSpPr/>
          <p:nvPr/>
        </p:nvSpPr>
        <p:spPr>
          <a:xfrm>
            <a:off x="0" y="0"/>
            <a:ext cx="10972800" cy="73152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104498" tIns="52249" rIns="104498" bIns="52249" rtlCol="0" anchor="ctr"/>
          <a:lstStyle/>
          <a:p>
            <a:pPr algn="ctr"/>
            <a:r>
              <a:rPr lang="en-US" sz="5000" b="1" dirty="0" smtClean="0">
                <a:solidFill>
                  <a:srgbClr val="0000FF"/>
                </a:solidFill>
                <a:latin typeface="Cambria" pitchFamily="18" charset="0"/>
              </a:rPr>
              <a:t>Development as a Concept  </a:t>
            </a:r>
            <a:endParaRPr lang="en-US" sz="5000" b="1" dirty="0">
              <a:solidFill>
                <a:srgbClr val="0000FF"/>
              </a:solidFill>
              <a:latin typeface="Cambria" pitchFamily="18" charset="0"/>
              <a:ea typeface="Cambria" pitchFamily="18" charset="0"/>
            </a:endParaRPr>
          </a:p>
        </p:txBody>
      </p:sp>
    </p:spTree>
    <p:extLst>
      <p:ext uri="{BB962C8B-B14F-4D97-AF65-F5344CB8AC3E}">
        <p14:creationId xmlns:p14="http://schemas.microsoft.com/office/powerpoint/2010/main" val="20332437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838200"/>
            <a:ext cx="10591800" cy="6477000"/>
          </a:xfrm>
        </p:spPr>
        <p:txBody>
          <a:bodyPr>
            <a:noAutofit/>
          </a:bodyPr>
          <a:lstStyle/>
          <a:p>
            <a:pPr marL="0" indent="0" algn="just">
              <a:spcBef>
                <a:spcPts val="600"/>
              </a:spcBef>
              <a:buNone/>
            </a:pPr>
            <a:r>
              <a:rPr lang="en-US" sz="2700" dirty="0" smtClean="0">
                <a:latin typeface="Cambria" pitchFamily="18" charset="0"/>
                <a:ea typeface="Cambria" pitchFamily="18" charset="0"/>
              </a:rPr>
              <a:t>The use of the term development to refer to economic growth. It is a both physical reality and a state of mind in which society has, through some combination of social, economic and institutional processes, secured the means for obtaining a better life.  </a:t>
            </a:r>
          </a:p>
          <a:p>
            <a:pPr marL="0" indent="0" algn="just">
              <a:spcBef>
                <a:spcPts val="600"/>
              </a:spcBef>
              <a:buNone/>
            </a:pPr>
            <a:endParaRPr lang="en-US" sz="2700" dirty="0" smtClean="0">
              <a:latin typeface="Cambria" pitchFamily="18" charset="0"/>
              <a:ea typeface="Cambria" pitchFamily="18" charset="0"/>
            </a:endParaRPr>
          </a:p>
          <a:p>
            <a:pPr marL="0" indent="0" algn="just">
              <a:spcBef>
                <a:spcPts val="600"/>
              </a:spcBef>
              <a:buNone/>
            </a:pPr>
            <a:r>
              <a:rPr lang="en-US" sz="2700" b="1" dirty="0" err="1" smtClean="0">
                <a:latin typeface="Cambria" pitchFamily="18" charset="0"/>
                <a:ea typeface="Cambria" pitchFamily="18" charset="0"/>
              </a:rPr>
              <a:t>Tayebwa</a:t>
            </a:r>
            <a:r>
              <a:rPr lang="en-US" sz="2700" b="1" dirty="0" smtClean="0">
                <a:latin typeface="Cambria" pitchFamily="18" charset="0"/>
                <a:ea typeface="Cambria" pitchFamily="18" charset="0"/>
              </a:rPr>
              <a:t> told </a:t>
            </a:r>
            <a:r>
              <a:rPr lang="en-US" sz="2700" b="1" dirty="0" smtClean="0">
                <a:latin typeface="Cambria" pitchFamily="18" charset="0"/>
              </a:rPr>
              <a:t>that </a:t>
            </a:r>
            <a:r>
              <a:rPr lang="en-US" sz="2700" b="1" dirty="0" smtClean="0">
                <a:solidFill>
                  <a:srgbClr val="339933"/>
                </a:solidFill>
                <a:latin typeface="Cambria" pitchFamily="18" charset="0"/>
              </a:rPr>
              <a:t>“</a:t>
            </a:r>
            <a:r>
              <a:rPr lang="en-US" sz="2700" dirty="0" smtClean="0">
                <a:solidFill>
                  <a:srgbClr val="339933"/>
                </a:solidFill>
                <a:latin typeface="Cambria" pitchFamily="18" charset="0"/>
              </a:rPr>
              <a:t>development is a broad term which should not be limited to mean economic development, economic welfare or material wellbeing as per, </a:t>
            </a:r>
            <a:r>
              <a:rPr lang="en-US" sz="2700" b="1" dirty="0" smtClean="0">
                <a:solidFill>
                  <a:srgbClr val="339933"/>
                </a:solidFill>
                <a:latin typeface="Cambria" pitchFamily="18" charset="0"/>
              </a:rPr>
              <a:t>development in general includes improvements in economic, social and political aspects of whole society like security, culture, social activities and political institutions. </a:t>
            </a:r>
            <a:endParaRPr lang="en-US" sz="2700" b="1" dirty="0" smtClean="0">
              <a:latin typeface="Cambria" pitchFamily="18" charset="0"/>
            </a:endParaRPr>
          </a:p>
          <a:p>
            <a:pPr marL="0" indent="0" algn="just">
              <a:spcBef>
                <a:spcPts val="600"/>
              </a:spcBef>
              <a:buNone/>
            </a:pPr>
            <a:r>
              <a:rPr lang="en-US" sz="2700" b="1" dirty="0" smtClean="0">
                <a:latin typeface="Cambria" pitchFamily="18" charset="0"/>
                <a:ea typeface="Cambria" pitchFamily="18" charset="0"/>
              </a:rPr>
              <a:t>Rogers told that </a:t>
            </a:r>
            <a:r>
              <a:rPr lang="en-US" sz="2700" dirty="0" smtClean="0">
                <a:solidFill>
                  <a:srgbClr val="339933"/>
                </a:solidFill>
                <a:latin typeface="Cambria" pitchFamily="18" charset="0"/>
                <a:ea typeface="Cambria" pitchFamily="18" charset="0"/>
              </a:rPr>
              <a:t>“development is </a:t>
            </a:r>
            <a:r>
              <a:rPr lang="en-US" sz="2700" b="1" dirty="0" smtClean="0">
                <a:solidFill>
                  <a:srgbClr val="339933"/>
                </a:solidFill>
                <a:latin typeface="Cambria" pitchFamily="18" charset="0"/>
                <a:ea typeface="Cambria" pitchFamily="18" charset="0"/>
              </a:rPr>
              <a:t>a long participatory process of social change in the society </a:t>
            </a:r>
            <a:r>
              <a:rPr lang="en-US" sz="2700" dirty="0" smtClean="0">
                <a:solidFill>
                  <a:srgbClr val="339933"/>
                </a:solidFill>
                <a:latin typeface="Cambria" pitchFamily="18" charset="0"/>
                <a:ea typeface="Cambria" pitchFamily="18" charset="0"/>
              </a:rPr>
              <a:t>whose objective is the material and social progress for the majority of population through a better understanding of their environment.”</a:t>
            </a:r>
            <a:endParaRPr lang="en-US" sz="2700" dirty="0" smtClean="0">
              <a:latin typeface="Cambria" pitchFamily="18" charset="0"/>
              <a:ea typeface="Cambria" pitchFamily="18" charset="0"/>
            </a:endParaRPr>
          </a:p>
          <a:p>
            <a:pPr marL="274320" indent="-274320" algn="just">
              <a:spcBef>
                <a:spcPts val="600"/>
              </a:spcBef>
              <a:buNone/>
            </a:pPr>
            <a:endParaRPr lang="en-US" sz="2700" dirty="0">
              <a:latin typeface="Cambria" pitchFamily="18" charset="0"/>
              <a:ea typeface="Cambria" pitchFamily="18" charset="0"/>
            </a:endParaRPr>
          </a:p>
        </p:txBody>
      </p:sp>
      <p:sp>
        <p:nvSpPr>
          <p:cNvPr id="6" name="Rectangle 5"/>
          <p:cNvSpPr/>
          <p:nvPr/>
        </p:nvSpPr>
        <p:spPr>
          <a:xfrm>
            <a:off x="0" y="0"/>
            <a:ext cx="10972800" cy="73152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104498" tIns="52249" rIns="104498" bIns="52249" rtlCol="0" anchor="ctr"/>
          <a:lstStyle/>
          <a:p>
            <a:pPr algn="ctr"/>
            <a:r>
              <a:rPr lang="en-US" sz="5000" b="1" dirty="0" smtClean="0">
                <a:solidFill>
                  <a:srgbClr val="0000FF"/>
                </a:solidFill>
                <a:latin typeface="Cambria" pitchFamily="18" charset="0"/>
                <a:ea typeface="Cambria" pitchFamily="18" charset="0"/>
              </a:rPr>
              <a:t>What is Development?</a:t>
            </a:r>
            <a:endParaRPr lang="en-US" sz="5000" b="1" dirty="0">
              <a:solidFill>
                <a:srgbClr val="0000FF"/>
              </a:solidFill>
              <a:latin typeface="Cambria" pitchFamily="18" charset="0"/>
              <a:ea typeface="Cambria" pitchFamily="18" charset="0"/>
            </a:endParaRPr>
          </a:p>
        </p:txBody>
      </p:sp>
    </p:spTree>
    <p:extLst>
      <p:ext uri="{BB962C8B-B14F-4D97-AF65-F5344CB8AC3E}">
        <p14:creationId xmlns:p14="http://schemas.microsoft.com/office/powerpoint/2010/main" val="20332437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838200"/>
            <a:ext cx="10515600" cy="6477000"/>
          </a:xfrm>
        </p:spPr>
        <p:txBody>
          <a:bodyPr>
            <a:noAutofit/>
          </a:bodyPr>
          <a:lstStyle/>
          <a:p>
            <a:pPr marL="0" indent="0" algn="ctr">
              <a:spcBef>
                <a:spcPts val="0"/>
              </a:spcBef>
              <a:buNone/>
            </a:pPr>
            <a:r>
              <a:rPr lang="en-US" sz="2400" b="1" dirty="0" smtClean="0">
                <a:latin typeface="Cambria" pitchFamily="18" charset="0"/>
              </a:rPr>
              <a:t>Development should not be viewed in terms of economic development alone. It encompasses many other aspects as well, such as, political, social, cultural and administrative.</a:t>
            </a:r>
          </a:p>
          <a:p>
            <a:pPr marL="0" indent="0" algn="ctr">
              <a:spcBef>
                <a:spcPts val="0"/>
              </a:spcBef>
              <a:buNone/>
            </a:pPr>
            <a:endParaRPr lang="en-US" sz="2400" b="1" dirty="0" smtClean="0">
              <a:latin typeface="Cambria" pitchFamily="18" charset="0"/>
            </a:endParaRPr>
          </a:p>
          <a:p>
            <a:pPr marL="274320" indent="-274320" algn="just">
              <a:spcBef>
                <a:spcPts val="0"/>
              </a:spcBef>
              <a:buFont typeface="Wingdings" pitchFamily="2" charset="2"/>
              <a:buChar char="§"/>
            </a:pPr>
            <a:r>
              <a:rPr lang="en-US" sz="2400" b="1" dirty="0" smtClean="0">
                <a:latin typeface="Cambria" pitchFamily="18" charset="0"/>
              </a:rPr>
              <a:t>Economic development</a:t>
            </a:r>
            <a:r>
              <a:rPr lang="en-US" sz="2400" dirty="0" smtClean="0">
                <a:latin typeface="Cambria" pitchFamily="18" charset="0"/>
              </a:rPr>
              <a:t>: raising national income, reducing poverty and more equitable distribution of wealth and income are all essential components of economic development </a:t>
            </a:r>
          </a:p>
          <a:p>
            <a:pPr marL="274320" indent="-274320" algn="just">
              <a:spcBef>
                <a:spcPts val="0"/>
              </a:spcBef>
              <a:buFont typeface="Wingdings" pitchFamily="2" charset="2"/>
              <a:buChar char="§"/>
            </a:pPr>
            <a:r>
              <a:rPr lang="en-US" sz="2400" b="1" dirty="0" smtClean="0">
                <a:latin typeface="Cambria" pitchFamily="18" charset="0"/>
              </a:rPr>
              <a:t>Political development</a:t>
            </a:r>
            <a:r>
              <a:rPr lang="en-US" sz="2400" dirty="0" smtClean="0">
                <a:latin typeface="Cambria" pitchFamily="18" charset="0"/>
              </a:rPr>
              <a:t>: is the capacity of a political system to deal with its own fundamental problems more effectively while responding to the changing political demands of the people</a:t>
            </a:r>
          </a:p>
          <a:p>
            <a:pPr marL="274320" indent="-274320" algn="just">
              <a:spcBef>
                <a:spcPts val="0"/>
              </a:spcBef>
              <a:buFont typeface="Wingdings" pitchFamily="2" charset="2"/>
              <a:buChar char="§"/>
            </a:pPr>
            <a:r>
              <a:rPr lang="en-US" sz="2400" b="1" dirty="0" smtClean="0">
                <a:latin typeface="Cambria" pitchFamily="18" charset="0"/>
              </a:rPr>
              <a:t>Social development</a:t>
            </a:r>
            <a:r>
              <a:rPr lang="en-US" sz="2400" dirty="0" smtClean="0">
                <a:latin typeface="Cambria" pitchFamily="18" charset="0"/>
              </a:rPr>
              <a:t>: It means bringing about improvement in the social being of the people. It lays stress on provision of health services, education, housing, cultural amenities etc.  </a:t>
            </a:r>
          </a:p>
          <a:p>
            <a:pPr marL="274320" indent="-274320" algn="just">
              <a:spcBef>
                <a:spcPts val="0"/>
              </a:spcBef>
              <a:buFont typeface="Wingdings" pitchFamily="2" charset="2"/>
              <a:buChar char="§"/>
            </a:pPr>
            <a:r>
              <a:rPr lang="en-US" sz="2400" b="1" dirty="0" smtClean="0">
                <a:latin typeface="Cambria" pitchFamily="18" charset="0"/>
              </a:rPr>
              <a:t>Administrative development</a:t>
            </a:r>
            <a:r>
              <a:rPr lang="en-US" sz="2400" dirty="0" smtClean="0">
                <a:latin typeface="Cambria" pitchFamily="18" charset="0"/>
              </a:rPr>
              <a:t>: It covers both the development of administration and the administration of development. The former refers to strengthening and improving administrative capabilities and the latter is concerned with the organization and management of development. </a:t>
            </a:r>
          </a:p>
        </p:txBody>
      </p:sp>
      <p:sp>
        <p:nvSpPr>
          <p:cNvPr id="6" name="Rectangle 5"/>
          <p:cNvSpPr/>
          <p:nvPr/>
        </p:nvSpPr>
        <p:spPr>
          <a:xfrm>
            <a:off x="0" y="0"/>
            <a:ext cx="10972800" cy="73152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104498" tIns="52249" rIns="104498" bIns="52249" rtlCol="0" anchor="ctr"/>
          <a:lstStyle/>
          <a:p>
            <a:pPr algn="ctr"/>
            <a:r>
              <a:rPr lang="en-US" sz="5000" b="1" dirty="0" smtClean="0">
                <a:solidFill>
                  <a:srgbClr val="0000FF"/>
                </a:solidFill>
                <a:latin typeface="Cambria" pitchFamily="18" charset="0"/>
              </a:rPr>
              <a:t>Dimensions of Development</a:t>
            </a:r>
            <a:endParaRPr lang="en-US" sz="5000" b="1" dirty="0">
              <a:solidFill>
                <a:srgbClr val="0000FF"/>
              </a:solidFill>
              <a:latin typeface="Cambria" pitchFamily="18" charset="0"/>
              <a:ea typeface="Cambria" pitchFamily="18" charset="0"/>
            </a:endParaRPr>
          </a:p>
        </p:txBody>
      </p:sp>
    </p:spTree>
    <p:extLst>
      <p:ext uri="{BB962C8B-B14F-4D97-AF65-F5344CB8AC3E}">
        <p14:creationId xmlns:p14="http://schemas.microsoft.com/office/powerpoint/2010/main" val="20332437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838200"/>
            <a:ext cx="10439400" cy="6172200"/>
          </a:xfrm>
        </p:spPr>
        <p:txBody>
          <a:bodyPr>
            <a:noAutofit/>
          </a:bodyPr>
          <a:lstStyle/>
          <a:p>
            <a:pPr algn="ctr">
              <a:buNone/>
            </a:pPr>
            <a:r>
              <a:rPr lang="en-US" sz="2600" b="1" dirty="0" smtClean="0">
                <a:latin typeface="Cambria" pitchFamily="18" charset="0"/>
              </a:rPr>
              <a:t>Development can be seen… as a process of expanding the real </a:t>
            </a:r>
          </a:p>
          <a:p>
            <a:pPr algn="ctr">
              <a:buNone/>
            </a:pPr>
            <a:r>
              <a:rPr lang="en-US" sz="2600" b="1" dirty="0" smtClean="0">
                <a:latin typeface="Cambria" pitchFamily="18" charset="0"/>
              </a:rPr>
              <a:t>freedoms that people enjoy (</a:t>
            </a:r>
            <a:r>
              <a:rPr lang="en-US" sz="2600" b="1" dirty="0" err="1" smtClean="0">
                <a:latin typeface="Cambria" pitchFamily="18" charset="0"/>
              </a:rPr>
              <a:t>Amarya</a:t>
            </a:r>
            <a:r>
              <a:rPr lang="en-US" sz="2600" b="1" dirty="0" smtClean="0">
                <a:latin typeface="Cambria" pitchFamily="18" charset="0"/>
              </a:rPr>
              <a:t> </a:t>
            </a:r>
            <a:r>
              <a:rPr lang="en-US" sz="2600" b="1" dirty="0" err="1" smtClean="0">
                <a:latin typeface="Cambria" pitchFamily="18" charset="0"/>
              </a:rPr>
              <a:t>Sen</a:t>
            </a:r>
            <a:r>
              <a:rPr lang="en-US" sz="2600" b="1" dirty="0" smtClean="0">
                <a:latin typeface="Cambria" pitchFamily="18" charset="0"/>
              </a:rPr>
              <a:t>). </a:t>
            </a:r>
          </a:p>
          <a:p>
            <a:pPr algn="ctr">
              <a:buNone/>
            </a:pPr>
            <a:endParaRPr lang="en-US" sz="2600" b="1" dirty="0" smtClean="0">
              <a:latin typeface="Cambria" pitchFamily="18" charset="0"/>
            </a:endParaRPr>
          </a:p>
          <a:p>
            <a:pPr marL="0" indent="0" algn="just">
              <a:spcBef>
                <a:spcPts val="0"/>
              </a:spcBef>
              <a:buNone/>
            </a:pPr>
            <a:r>
              <a:rPr lang="en-US" sz="2600" dirty="0" smtClean="0">
                <a:latin typeface="Cambria" pitchFamily="18" charset="0"/>
              </a:rPr>
              <a:t>Three basic components that serve as a conceptual basis for understanding the inner meaning of development.</a:t>
            </a:r>
          </a:p>
          <a:p>
            <a:pPr marL="0" indent="0" algn="just">
              <a:spcBef>
                <a:spcPts val="0"/>
              </a:spcBef>
              <a:buNone/>
            </a:pPr>
            <a:endParaRPr lang="en-US" sz="2600" dirty="0" smtClean="0">
              <a:latin typeface="Cambria" pitchFamily="18" charset="0"/>
            </a:endParaRPr>
          </a:p>
          <a:p>
            <a:pPr marL="274320" indent="-274320" algn="just">
              <a:spcBef>
                <a:spcPts val="0"/>
              </a:spcBef>
              <a:buFont typeface="Wingdings" pitchFamily="2" charset="2"/>
              <a:buChar char="§"/>
            </a:pPr>
            <a:r>
              <a:rPr lang="en-US" sz="2600" b="1" dirty="0" smtClean="0">
                <a:latin typeface="Cambria" pitchFamily="18" charset="0"/>
              </a:rPr>
              <a:t>Life sustenance</a:t>
            </a:r>
            <a:r>
              <a:rPr lang="en-US" sz="2600" dirty="0" smtClean="0">
                <a:latin typeface="Cambria" pitchFamily="18" charset="0"/>
              </a:rPr>
              <a:t>: the ability to provide basic needs that include food, shelter, health and protection. Improvement in the ‘quality of life is called development</a:t>
            </a:r>
          </a:p>
          <a:p>
            <a:pPr marL="274320" indent="-274320" algn="just">
              <a:spcBef>
                <a:spcPts val="0"/>
              </a:spcBef>
              <a:buFont typeface="Wingdings" pitchFamily="2" charset="2"/>
              <a:buChar char="§"/>
            </a:pPr>
            <a:r>
              <a:rPr lang="en-US" sz="2600" b="1" dirty="0" smtClean="0">
                <a:latin typeface="Cambria" pitchFamily="18" charset="0"/>
              </a:rPr>
              <a:t>Self-esteem</a:t>
            </a:r>
            <a:r>
              <a:rPr lang="en-US" sz="2600" dirty="0" smtClean="0">
                <a:latin typeface="Cambria" pitchFamily="18" charset="0"/>
              </a:rPr>
              <a:t>: to be a person, it means a sense of worth and self respect that includes identity, dignity, respect, honor or recognition.</a:t>
            </a:r>
          </a:p>
          <a:p>
            <a:pPr marL="274320" indent="-274320" algn="just">
              <a:spcBef>
                <a:spcPts val="0"/>
              </a:spcBef>
              <a:buFont typeface="Wingdings" pitchFamily="2" charset="2"/>
              <a:buChar char="§"/>
            </a:pPr>
            <a:r>
              <a:rPr lang="en-US" sz="2600" b="1" dirty="0" smtClean="0">
                <a:latin typeface="Cambria" pitchFamily="18" charset="0"/>
              </a:rPr>
              <a:t>Freedom from Servitude</a:t>
            </a:r>
            <a:r>
              <a:rPr lang="en-US" sz="2600" dirty="0" smtClean="0">
                <a:latin typeface="Cambria" pitchFamily="18" charset="0"/>
              </a:rPr>
              <a:t>: to be able to choose, it means freedom or emancipation from alienating material conditions of life and from social servitude to nature, ignorance, misery, institutions and dogmatic beliefs.</a:t>
            </a:r>
          </a:p>
        </p:txBody>
      </p:sp>
      <p:sp>
        <p:nvSpPr>
          <p:cNvPr id="6" name="Rectangle 5"/>
          <p:cNvSpPr/>
          <p:nvPr/>
        </p:nvSpPr>
        <p:spPr>
          <a:xfrm>
            <a:off x="0" y="0"/>
            <a:ext cx="10972800" cy="73152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104498" tIns="52249" rIns="104498" bIns="52249" rtlCol="0" anchor="ctr"/>
          <a:lstStyle/>
          <a:p>
            <a:pPr algn="ctr"/>
            <a:r>
              <a:rPr lang="en-US" sz="4800" b="1" dirty="0" smtClean="0">
                <a:solidFill>
                  <a:srgbClr val="0000FF"/>
                </a:solidFill>
                <a:latin typeface="Cambria" pitchFamily="18" charset="0"/>
              </a:rPr>
              <a:t>Core values of Development</a:t>
            </a:r>
            <a:endParaRPr lang="en-US" sz="4800" b="1" dirty="0">
              <a:solidFill>
                <a:srgbClr val="0000FF"/>
              </a:solidFill>
              <a:latin typeface="Cambria" pitchFamily="18" charset="0"/>
              <a:ea typeface="Cambria" pitchFamily="18" charset="0"/>
            </a:endParaRPr>
          </a:p>
        </p:txBody>
      </p:sp>
    </p:spTree>
    <p:extLst>
      <p:ext uri="{BB962C8B-B14F-4D97-AF65-F5344CB8AC3E}">
        <p14:creationId xmlns:p14="http://schemas.microsoft.com/office/powerpoint/2010/main" val="20332437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914400"/>
            <a:ext cx="10668000" cy="6172200"/>
          </a:xfrm>
        </p:spPr>
        <p:txBody>
          <a:bodyPr>
            <a:noAutofit/>
          </a:bodyPr>
          <a:lstStyle/>
          <a:p>
            <a:pPr marL="274320" indent="-274320" algn="just">
              <a:spcBef>
                <a:spcPts val="600"/>
              </a:spcBef>
              <a:buFont typeface="Wingdings" pitchFamily="2" charset="2"/>
              <a:buChar char="§"/>
            </a:pPr>
            <a:r>
              <a:rPr lang="en-US" sz="2800" b="1" dirty="0" smtClean="0">
                <a:latin typeface="Cambria" pitchFamily="18" charset="0"/>
                <a:ea typeface="Cambria" pitchFamily="18" charset="0"/>
              </a:rPr>
              <a:t>In 1980s, </a:t>
            </a:r>
            <a:r>
              <a:rPr lang="en-US" sz="2800" dirty="0" smtClean="0">
                <a:latin typeface="Cambria" pitchFamily="18" charset="0"/>
                <a:ea typeface="Cambria" pitchFamily="18" charset="0"/>
              </a:rPr>
              <a:t>NGOs appealed to different sections of the development Community for different reasons.</a:t>
            </a:r>
          </a:p>
          <a:p>
            <a:pPr marL="274320" indent="-274320" algn="just">
              <a:spcBef>
                <a:spcPts val="600"/>
              </a:spcBef>
              <a:buFont typeface="Wingdings" pitchFamily="2" charset="2"/>
              <a:buChar char="§"/>
            </a:pPr>
            <a:r>
              <a:rPr lang="en-US" sz="2800" dirty="0" smtClean="0">
                <a:latin typeface="Cambria" pitchFamily="18" charset="0"/>
                <a:ea typeface="Cambria" pitchFamily="18" charset="0"/>
              </a:rPr>
              <a:t>Some Western </a:t>
            </a:r>
            <a:r>
              <a:rPr lang="en-US" sz="2800" b="1" dirty="0" smtClean="0">
                <a:latin typeface="Cambria" pitchFamily="18" charset="0"/>
                <a:ea typeface="Cambria" pitchFamily="18" charset="0"/>
              </a:rPr>
              <a:t>donors were frustrated </a:t>
            </a:r>
            <a:r>
              <a:rPr lang="en-US" sz="2800" dirty="0" smtClean="0">
                <a:latin typeface="Cambria" pitchFamily="18" charset="0"/>
                <a:ea typeface="Cambria" pitchFamily="18" charset="0"/>
              </a:rPr>
              <a:t>with bureaucratic and ineffective</a:t>
            </a:r>
            <a:r>
              <a:rPr lang="en-US" sz="2800" b="1" dirty="0" smtClean="0">
                <a:latin typeface="Cambria" pitchFamily="18" charset="0"/>
                <a:ea typeface="Cambria" pitchFamily="18" charset="0"/>
              </a:rPr>
              <a:t> </a:t>
            </a:r>
            <a:r>
              <a:rPr lang="en-US" sz="2800" dirty="0" smtClean="0">
                <a:latin typeface="Cambria" pitchFamily="18" charset="0"/>
                <a:ea typeface="Cambria" pitchFamily="18" charset="0"/>
              </a:rPr>
              <a:t>government-to-government, project based aid system. </a:t>
            </a:r>
          </a:p>
          <a:p>
            <a:pPr marL="274320" indent="-274320" algn="just">
              <a:spcBef>
                <a:spcPts val="600"/>
              </a:spcBef>
              <a:buFont typeface="Wingdings" pitchFamily="2" charset="2"/>
              <a:buChar char="§"/>
            </a:pPr>
            <a:r>
              <a:rPr lang="en-US" sz="2800" dirty="0" smtClean="0">
                <a:latin typeface="Cambria" pitchFamily="18" charset="0"/>
                <a:ea typeface="Cambria" pitchFamily="18" charset="0"/>
              </a:rPr>
              <a:t>NGOs </a:t>
            </a:r>
            <a:r>
              <a:rPr lang="en-US" sz="2800" b="1" dirty="0" smtClean="0">
                <a:latin typeface="Cambria" pitchFamily="18" charset="0"/>
                <a:ea typeface="Cambria" pitchFamily="18" charset="0"/>
              </a:rPr>
              <a:t>were capable of providing an alternative </a:t>
            </a:r>
            <a:r>
              <a:rPr lang="en-US" sz="2800" dirty="0" smtClean="0">
                <a:latin typeface="Cambria" pitchFamily="18" charset="0"/>
                <a:ea typeface="Cambria" pitchFamily="18" charset="0"/>
              </a:rPr>
              <a:t>and more flexible funding channel.</a:t>
            </a:r>
          </a:p>
          <a:p>
            <a:pPr marL="274320" indent="-274320" algn="just">
              <a:spcBef>
                <a:spcPts val="600"/>
              </a:spcBef>
              <a:buFont typeface="Wingdings" pitchFamily="2" charset="2"/>
              <a:buChar char="§"/>
            </a:pPr>
            <a:r>
              <a:rPr lang="en-US" sz="2800" dirty="0" smtClean="0">
                <a:latin typeface="Cambria" pitchFamily="18" charset="0"/>
                <a:ea typeface="Cambria" pitchFamily="18" charset="0"/>
              </a:rPr>
              <a:t>Higher chance of local level implementation and </a:t>
            </a:r>
            <a:r>
              <a:rPr lang="en-US" sz="2800" b="1" dirty="0" smtClean="0">
                <a:latin typeface="Cambria" pitchFamily="18" charset="0"/>
                <a:ea typeface="Cambria" pitchFamily="18" charset="0"/>
              </a:rPr>
              <a:t>grassroots participation</a:t>
            </a:r>
            <a:r>
              <a:rPr lang="en-US" sz="2800" dirty="0" smtClean="0">
                <a:latin typeface="Cambria" pitchFamily="18" charset="0"/>
                <a:ea typeface="Cambria" pitchFamily="18" charset="0"/>
              </a:rPr>
              <a:t> were expected </a:t>
            </a:r>
          </a:p>
          <a:p>
            <a:pPr marL="274320" indent="-274320" algn="just">
              <a:spcBef>
                <a:spcPts val="600"/>
              </a:spcBef>
              <a:buFont typeface="Wingdings" pitchFamily="2" charset="2"/>
              <a:buChar char="§"/>
            </a:pPr>
            <a:r>
              <a:rPr lang="en-US" sz="2800" dirty="0" smtClean="0">
                <a:latin typeface="Cambria" pitchFamily="18" charset="0"/>
                <a:ea typeface="Cambria" pitchFamily="18" charset="0"/>
              </a:rPr>
              <a:t>NGOs recognized the centrality of people in development policies. </a:t>
            </a:r>
          </a:p>
          <a:p>
            <a:pPr marL="274320" indent="-274320" algn="just">
              <a:spcBef>
                <a:spcPts val="600"/>
              </a:spcBef>
              <a:buFont typeface="Wingdings" pitchFamily="2" charset="2"/>
              <a:buChar char="§"/>
            </a:pPr>
            <a:r>
              <a:rPr lang="en-US" sz="2800" dirty="0" smtClean="0">
                <a:latin typeface="Cambria" pitchFamily="18" charset="0"/>
                <a:ea typeface="Cambria" pitchFamily="18" charset="0"/>
              </a:rPr>
              <a:t>NGOs were expected to have comparative advantages over government and public sector. </a:t>
            </a:r>
          </a:p>
          <a:p>
            <a:pPr marL="274320" indent="-274320" algn="just">
              <a:spcBef>
                <a:spcPts val="600"/>
              </a:spcBef>
              <a:buFont typeface="Wingdings" pitchFamily="2" charset="2"/>
              <a:buChar char="§"/>
            </a:pPr>
            <a:r>
              <a:rPr lang="en-US" sz="2800" dirty="0" smtClean="0">
                <a:latin typeface="Cambria" pitchFamily="18" charset="0"/>
                <a:ea typeface="Cambria" pitchFamily="18" charset="0"/>
              </a:rPr>
              <a:t>Since NGOs were more </a:t>
            </a:r>
            <a:r>
              <a:rPr lang="en-US" sz="2800" b="1" dirty="0" smtClean="0">
                <a:latin typeface="Cambria" pitchFamily="18" charset="0"/>
                <a:ea typeface="Cambria" pitchFamily="18" charset="0"/>
              </a:rPr>
              <a:t>locally rooted organizations</a:t>
            </a:r>
            <a:r>
              <a:rPr lang="en-US" sz="2800" dirty="0" smtClean="0">
                <a:latin typeface="Cambria" pitchFamily="18" charset="0"/>
                <a:ea typeface="Cambria" pitchFamily="18" charset="0"/>
              </a:rPr>
              <a:t>, they were expected to promote local participation. </a:t>
            </a:r>
          </a:p>
        </p:txBody>
      </p:sp>
      <p:sp>
        <p:nvSpPr>
          <p:cNvPr id="5" name="Rectangle 4"/>
          <p:cNvSpPr/>
          <p:nvPr/>
        </p:nvSpPr>
        <p:spPr>
          <a:xfrm>
            <a:off x="0" y="0"/>
            <a:ext cx="10972800" cy="73152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104498" tIns="52249" rIns="104498" bIns="52249" rtlCol="0" anchor="ctr"/>
          <a:lstStyle/>
          <a:p>
            <a:pPr algn="ctr"/>
            <a:r>
              <a:rPr lang="en-US" sz="5000" b="1" dirty="0" smtClean="0">
                <a:solidFill>
                  <a:srgbClr val="FF0000"/>
                </a:solidFill>
                <a:latin typeface="Cambria" pitchFamily="18" charset="0"/>
                <a:ea typeface="Cambria" pitchFamily="18" charset="0"/>
              </a:rPr>
              <a:t>NGOs and Development </a:t>
            </a:r>
            <a:endParaRPr lang="en-US" sz="5000" b="1" dirty="0">
              <a:solidFill>
                <a:srgbClr val="FF0000"/>
              </a:solidFill>
              <a:latin typeface="Cambria" pitchFamily="18" charset="0"/>
              <a:ea typeface="Cambria" pitchFamily="18" charset="0"/>
            </a:endParaRPr>
          </a:p>
        </p:txBody>
      </p:sp>
    </p:spTree>
    <p:extLst>
      <p:ext uri="{BB962C8B-B14F-4D97-AF65-F5344CB8AC3E}">
        <p14:creationId xmlns:p14="http://schemas.microsoft.com/office/powerpoint/2010/main" val="6182356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914400"/>
            <a:ext cx="10515600" cy="6172200"/>
          </a:xfrm>
        </p:spPr>
        <p:txBody>
          <a:bodyPr>
            <a:noAutofit/>
          </a:bodyPr>
          <a:lstStyle/>
          <a:p>
            <a:pPr marL="274320" indent="-274320" algn="just">
              <a:spcBef>
                <a:spcPts val="600"/>
              </a:spcBef>
              <a:buFont typeface="Wingdings" pitchFamily="2" charset="2"/>
              <a:buChar char="§"/>
            </a:pPr>
            <a:r>
              <a:rPr lang="en-US" sz="2800" dirty="0" smtClean="0">
                <a:latin typeface="Cambria" pitchFamily="18" charset="0"/>
                <a:ea typeface="Cambria" pitchFamily="18" charset="0"/>
              </a:rPr>
              <a:t>NGOs were supposed to be </a:t>
            </a:r>
            <a:r>
              <a:rPr lang="en-US" sz="2800" b="1" dirty="0" smtClean="0">
                <a:latin typeface="Cambria" pitchFamily="18" charset="0"/>
                <a:ea typeface="Cambria" pitchFamily="18" charset="0"/>
              </a:rPr>
              <a:t>closer to marginalized </a:t>
            </a:r>
            <a:r>
              <a:rPr lang="en-US" sz="2800" dirty="0" smtClean="0">
                <a:latin typeface="Cambria" pitchFamily="18" charset="0"/>
                <a:ea typeface="Cambria" pitchFamily="18" charset="0"/>
              </a:rPr>
              <a:t>people than government officials. </a:t>
            </a:r>
          </a:p>
          <a:p>
            <a:pPr marL="274320" indent="-274320" algn="just">
              <a:spcBef>
                <a:spcPts val="600"/>
              </a:spcBef>
              <a:buFont typeface="Wingdings" pitchFamily="2" charset="2"/>
              <a:buChar char="§"/>
            </a:pPr>
            <a:r>
              <a:rPr lang="en-US" sz="2800" dirty="0" smtClean="0">
                <a:latin typeface="Cambria" pitchFamily="18" charset="0"/>
                <a:ea typeface="Cambria" pitchFamily="18" charset="0"/>
              </a:rPr>
              <a:t>Government </a:t>
            </a:r>
            <a:r>
              <a:rPr lang="en-US" sz="2800" b="1" dirty="0" smtClean="0">
                <a:latin typeface="Cambria" pitchFamily="18" charset="0"/>
                <a:ea typeface="Cambria" pitchFamily="18" charset="0"/>
              </a:rPr>
              <a:t>agencies faced resource shortages </a:t>
            </a:r>
            <a:r>
              <a:rPr lang="en-US" sz="2800" dirty="0" smtClean="0">
                <a:latin typeface="Cambria" pitchFamily="18" charset="0"/>
                <a:ea typeface="Cambria" pitchFamily="18" charset="0"/>
              </a:rPr>
              <a:t>and their </a:t>
            </a:r>
            <a:r>
              <a:rPr lang="en-US" sz="2800" b="1" dirty="0" smtClean="0">
                <a:latin typeface="Cambria" pitchFamily="18" charset="0"/>
                <a:ea typeface="Cambria" pitchFamily="18" charset="0"/>
              </a:rPr>
              <a:t>decision making process was manipulated by the elites. </a:t>
            </a:r>
          </a:p>
          <a:p>
            <a:pPr marL="274320" indent="-274320" algn="just">
              <a:spcBef>
                <a:spcPts val="600"/>
              </a:spcBef>
              <a:buFont typeface="Wingdings" pitchFamily="2" charset="2"/>
              <a:buChar char="§"/>
            </a:pPr>
            <a:r>
              <a:rPr lang="en-US" sz="2800" dirty="0" smtClean="0">
                <a:latin typeface="Cambria" pitchFamily="18" charset="0"/>
                <a:ea typeface="Cambria" pitchFamily="18" charset="0"/>
              </a:rPr>
              <a:t>Due to their use of </a:t>
            </a:r>
            <a:r>
              <a:rPr lang="en-US" sz="2800" b="1" dirty="0" smtClean="0">
                <a:latin typeface="Cambria" pitchFamily="18" charset="0"/>
                <a:ea typeface="Cambria" pitchFamily="18" charset="0"/>
              </a:rPr>
              <a:t>voluntary</a:t>
            </a:r>
            <a:r>
              <a:rPr lang="en-US" sz="2800" dirty="0" smtClean="0">
                <a:latin typeface="Cambria" pitchFamily="18" charset="0"/>
                <a:ea typeface="Cambria" pitchFamily="18" charset="0"/>
              </a:rPr>
              <a:t> community input, NGOs were expected to operate at </a:t>
            </a:r>
            <a:r>
              <a:rPr lang="en-US" sz="2800" b="1" dirty="0" smtClean="0">
                <a:latin typeface="Cambria" pitchFamily="18" charset="0"/>
                <a:ea typeface="Cambria" pitchFamily="18" charset="0"/>
              </a:rPr>
              <a:t>a lower cost. </a:t>
            </a:r>
          </a:p>
          <a:p>
            <a:pPr marL="274320" indent="-274320" algn="just">
              <a:spcBef>
                <a:spcPts val="600"/>
              </a:spcBef>
              <a:buFont typeface="Wingdings" pitchFamily="2" charset="2"/>
              <a:buChar char="§"/>
            </a:pPr>
            <a:r>
              <a:rPr lang="en-US" sz="2800" dirty="0" smtClean="0">
                <a:latin typeface="Cambria" pitchFamily="18" charset="0"/>
                <a:ea typeface="Cambria" pitchFamily="18" charset="0"/>
              </a:rPr>
              <a:t>NGOs possess the scope to experiment and innovate with alternative ideas and approaches to development. </a:t>
            </a:r>
          </a:p>
          <a:p>
            <a:pPr marL="274320" indent="-274320" algn="just">
              <a:spcBef>
                <a:spcPts val="600"/>
              </a:spcBef>
              <a:buFont typeface="Wingdings" pitchFamily="2" charset="2"/>
              <a:buChar char="§"/>
            </a:pPr>
            <a:r>
              <a:rPr lang="en-US" sz="2800" dirty="0" smtClean="0">
                <a:latin typeface="Cambria" pitchFamily="18" charset="0"/>
                <a:ea typeface="Cambria" pitchFamily="18" charset="0"/>
              </a:rPr>
              <a:t>NGOs were bringing a set of new and progressive development agendas of participation, gender, environment and empowerment.</a:t>
            </a:r>
          </a:p>
          <a:p>
            <a:pPr marL="274320" indent="-274320" algn="just">
              <a:spcBef>
                <a:spcPts val="600"/>
              </a:spcBef>
              <a:buFont typeface="Wingdings" pitchFamily="2" charset="2"/>
              <a:buChar char="§"/>
            </a:pPr>
            <a:r>
              <a:rPr lang="en-US" sz="2800" dirty="0" smtClean="0">
                <a:latin typeface="Cambria" pitchFamily="18" charset="0"/>
                <a:ea typeface="Cambria" pitchFamily="18" charset="0"/>
              </a:rPr>
              <a:t>As part of Structural Adjustment Policies (SAPs), NGOs were </a:t>
            </a:r>
            <a:r>
              <a:rPr lang="en-US" sz="2800" b="1" dirty="0" smtClean="0">
                <a:latin typeface="Cambria" pitchFamily="18" charset="0"/>
                <a:ea typeface="Cambria" pitchFamily="18" charset="0"/>
              </a:rPr>
              <a:t>perceived as a cost-effective and efficient alternative </a:t>
            </a:r>
            <a:r>
              <a:rPr lang="en-US" sz="2800" dirty="0" smtClean="0">
                <a:latin typeface="Cambria" pitchFamily="18" charset="0"/>
                <a:ea typeface="Cambria" pitchFamily="18" charset="0"/>
              </a:rPr>
              <a:t>to public sector service delivery.  </a:t>
            </a:r>
          </a:p>
        </p:txBody>
      </p:sp>
      <p:sp>
        <p:nvSpPr>
          <p:cNvPr id="5" name="Rectangle 4"/>
          <p:cNvSpPr/>
          <p:nvPr/>
        </p:nvSpPr>
        <p:spPr>
          <a:xfrm>
            <a:off x="0" y="0"/>
            <a:ext cx="10972800" cy="73152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104498" tIns="52249" rIns="104498" bIns="52249" rtlCol="0" anchor="ctr"/>
          <a:lstStyle/>
          <a:p>
            <a:pPr algn="ctr"/>
            <a:r>
              <a:rPr lang="en-US" sz="5000" b="1" dirty="0" smtClean="0">
                <a:solidFill>
                  <a:srgbClr val="FF0000"/>
                </a:solidFill>
                <a:latin typeface="Cambria" pitchFamily="18" charset="0"/>
                <a:ea typeface="Cambria" pitchFamily="18" charset="0"/>
              </a:rPr>
              <a:t>NGOs and Development </a:t>
            </a:r>
            <a:endParaRPr lang="en-US" sz="5000" b="1" dirty="0">
              <a:solidFill>
                <a:srgbClr val="FF0000"/>
              </a:solidFill>
              <a:latin typeface="Cambria" pitchFamily="18" charset="0"/>
              <a:ea typeface="Cambria" pitchFamily="18" charset="0"/>
            </a:endParaRPr>
          </a:p>
        </p:txBody>
      </p:sp>
    </p:spTree>
    <p:extLst>
      <p:ext uri="{BB962C8B-B14F-4D97-AF65-F5344CB8AC3E}">
        <p14:creationId xmlns:p14="http://schemas.microsoft.com/office/powerpoint/2010/main" val="13329693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914400"/>
            <a:ext cx="10591800" cy="6172200"/>
          </a:xfrm>
        </p:spPr>
        <p:txBody>
          <a:bodyPr>
            <a:noAutofit/>
          </a:bodyPr>
          <a:lstStyle/>
          <a:p>
            <a:pPr marL="274320" indent="-274320" algn="just">
              <a:spcBef>
                <a:spcPts val="600"/>
              </a:spcBef>
              <a:buFont typeface="Wingdings" pitchFamily="2" charset="2"/>
              <a:buChar char="§"/>
            </a:pPr>
            <a:r>
              <a:rPr lang="en-US" sz="2800" dirty="0" smtClean="0">
                <a:latin typeface="Cambria" pitchFamily="18" charset="0"/>
                <a:ea typeface="Cambria" pitchFamily="18" charset="0"/>
              </a:rPr>
              <a:t>From the late 1970s, World Bank and the IMF provided loans to governments on </a:t>
            </a:r>
            <a:r>
              <a:rPr lang="en-US" sz="2800" b="1" dirty="0" smtClean="0">
                <a:latin typeface="Cambria" pitchFamily="18" charset="0"/>
                <a:ea typeface="Cambria" pitchFamily="18" charset="0"/>
              </a:rPr>
              <a:t>one condition – Structural Adjustment. </a:t>
            </a:r>
          </a:p>
          <a:p>
            <a:pPr marL="274320" indent="-274320" algn="just">
              <a:spcBef>
                <a:spcPts val="600"/>
              </a:spcBef>
              <a:buFont typeface="Wingdings" pitchFamily="2" charset="2"/>
              <a:buChar char="§"/>
            </a:pPr>
            <a:r>
              <a:rPr lang="en-US" sz="2800" dirty="0" smtClean="0">
                <a:latin typeface="Cambria" pitchFamily="18" charset="0"/>
                <a:ea typeface="Cambria" pitchFamily="18" charset="0"/>
              </a:rPr>
              <a:t>Under Structural Adjustment,  </a:t>
            </a:r>
            <a:r>
              <a:rPr lang="en-US" sz="2800" b="1" dirty="0" smtClean="0">
                <a:latin typeface="Cambria" pitchFamily="18" charset="0"/>
                <a:ea typeface="Cambria" pitchFamily="18" charset="0"/>
              </a:rPr>
              <a:t>govt. had to reduce the role </a:t>
            </a:r>
            <a:r>
              <a:rPr lang="en-US" sz="2800" dirty="0" smtClean="0">
                <a:latin typeface="Cambria" pitchFamily="18" charset="0"/>
                <a:ea typeface="Cambria" pitchFamily="18" charset="0"/>
              </a:rPr>
              <a:t>of the state in running of the economy and social  sectors. </a:t>
            </a:r>
          </a:p>
          <a:p>
            <a:pPr marL="274320" indent="-274320" algn="just">
              <a:spcBef>
                <a:spcPts val="600"/>
              </a:spcBef>
              <a:buFont typeface="Wingdings" pitchFamily="2" charset="2"/>
              <a:buChar char="§"/>
            </a:pPr>
            <a:r>
              <a:rPr lang="en-US" sz="2800" dirty="0" smtClean="0">
                <a:latin typeface="Cambria" pitchFamily="18" charset="0"/>
                <a:ea typeface="Cambria" pitchFamily="18" charset="0"/>
              </a:rPr>
              <a:t>Governments had to open up the economy to foreign investment and to reduce barriers to trade. </a:t>
            </a:r>
          </a:p>
          <a:p>
            <a:pPr marL="274320" indent="-274320" algn="just">
              <a:spcBef>
                <a:spcPts val="600"/>
              </a:spcBef>
              <a:buFont typeface="Wingdings" pitchFamily="2" charset="2"/>
              <a:buChar char="§"/>
            </a:pPr>
            <a:r>
              <a:rPr lang="en-US" sz="2800" dirty="0" smtClean="0">
                <a:latin typeface="Cambria" pitchFamily="18" charset="0"/>
                <a:ea typeface="Cambria" pitchFamily="18" charset="0"/>
              </a:rPr>
              <a:t>After the ending of the Cold War, international donor community was backing a new policy agenda of </a:t>
            </a:r>
            <a:r>
              <a:rPr lang="en-US" sz="2800" b="1" dirty="0" smtClean="0">
                <a:latin typeface="Cambria" pitchFamily="18" charset="0"/>
                <a:ea typeface="Cambria" pitchFamily="18" charset="0"/>
              </a:rPr>
              <a:t>“good governance”. </a:t>
            </a:r>
          </a:p>
          <a:p>
            <a:pPr marL="274320" indent="-274320" algn="just">
              <a:spcBef>
                <a:spcPts val="600"/>
              </a:spcBef>
              <a:buFont typeface="Wingdings" pitchFamily="2" charset="2"/>
              <a:buChar char="§"/>
            </a:pPr>
            <a:r>
              <a:rPr lang="en-US" sz="2800" b="1" dirty="0" smtClean="0">
                <a:latin typeface="Cambria" pitchFamily="18" charset="0"/>
                <a:ea typeface="Cambria" pitchFamily="18" charset="0"/>
              </a:rPr>
              <a:t>“Good Governance” </a:t>
            </a:r>
            <a:r>
              <a:rPr lang="en-US" sz="2800" dirty="0" smtClean="0">
                <a:latin typeface="Cambria" pitchFamily="18" charset="0"/>
                <a:ea typeface="Cambria" pitchFamily="18" charset="0"/>
              </a:rPr>
              <a:t>perceive development outcomes as emerging from a balanced relationship  between government, market and third sector. </a:t>
            </a:r>
          </a:p>
          <a:p>
            <a:pPr marL="274320" indent="-274320" algn="just">
              <a:spcBef>
                <a:spcPts val="600"/>
              </a:spcBef>
              <a:buFont typeface="Wingdings" pitchFamily="2" charset="2"/>
              <a:buChar char="§"/>
            </a:pPr>
            <a:r>
              <a:rPr lang="en-US" sz="2800" b="1" dirty="0" smtClean="0">
                <a:latin typeface="Cambria" pitchFamily="18" charset="0"/>
                <a:ea typeface="Cambria" pitchFamily="18" charset="0"/>
              </a:rPr>
              <a:t>NGOs became a part of “Good Governance” concept as an emerging civil society. </a:t>
            </a:r>
          </a:p>
        </p:txBody>
      </p:sp>
      <p:sp>
        <p:nvSpPr>
          <p:cNvPr id="5" name="Rectangle 4"/>
          <p:cNvSpPr/>
          <p:nvPr/>
        </p:nvSpPr>
        <p:spPr>
          <a:xfrm>
            <a:off x="0" y="0"/>
            <a:ext cx="10972800" cy="73152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104498" tIns="52249" rIns="104498" bIns="52249" rtlCol="0" anchor="ctr"/>
          <a:lstStyle/>
          <a:p>
            <a:pPr algn="ctr"/>
            <a:r>
              <a:rPr lang="en-US" sz="5000" b="1" dirty="0" smtClean="0">
                <a:solidFill>
                  <a:srgbClr val="FF0000"/>
                </a:solidFill>
                <a:latin typeface="Cambria" pitchFamily="18" charset="0"/>
                <a:ea typeface="Cambria" pitchFamily="18" charset="0"/>
              </a:rPr>
              <a:t>NGOs and Development </a:t>
            </a:r>
            <a:endParaRPr lang="en-US" sz="5000" b="1" dirty="0">
              <a:solidFill>
                <a:srgbClr val="FF0000"/>
              </a:solidFill>
              <a:latin typeface="Cambria" pitchFamily="18" charset="0"/>
              <a:ea typeface="Cambria" pitchFamily="18" charset="0"/>
            </a:endParaRPr>
          </a:p>
        </p:txBody>
      </p:sp>
    </p:spTree>
    <p:extLst>
      <p:ext uri="{BB962C8B-B14F-4D97-AF65-F5344CB8AC3E}">
        <p14:creationId xmlns:p14="http://schemas.microsoft.com/office/powerpoint/2010/main" val="23229263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txBox="1">
            <a:spLocks/>
          </p:cNvSpPr>
          <p:nvPr/>
        </p:nvSpPr>
        <p:spPr>
          <a:xfrm>
            <a:off x="228600" y="762000"/>
            <a:ext cx="10515600" cy="914400"/>
          </a:xfrm>
          <a:prstGeom prst="rect">
            <a:avLst/>
          </a:prstGeom>
        </p:spPr>
        <p:style>
          <a:lnRef idx="1">
            <a:schemeClr val="accent1"/>
          </a:lnRef>
          <a:fillRef idx="2">
            <a:schemeClr val="accent1"/>
          </a:fillRef>
          <a:effectRef idx="1">
            <a:schemeClr val="accent1"/>
          </a:effectRef>
          <a:fontRef idx="minor">
            <a:schemeClr val="dk1"/>
          </a:fontRef>
        </p:style>
        <p:txBody>
          <a:bodyPr lIns="73152" tIns="36576" rIns="73152" bIns="36576"/>
          <a:lstStyle/>
          <a:p>
            <a:pPr algn="ctr"/>
            <a:r>
              <a:rPr lang="en-US" sz="3000" dirty="0" smtClean="0">
                <a:latin typeface="Cambria" pitchFamily="18" charset="0"/>
                <a:ea typeface="Tahoma" pitchFamily="34" charset="0"/>
                <a:cs typeface="Tahoma" pitchFamily="34" charset="0"/>
              </a:rPr>
              <a:t>In 2015, The UN General Assembly adopted a new development agenda for the period 2016-2030 that includes a set of goals. </a:t>
            </a:r>
          </a:p>
        </p:txBody>
      </p:sp>
      <p:pic>
        <p:nvPicPr>
          <p:cNvPr id="6" name="Picture 2" descr="http://www.hungerexplained.org/Hungerexplained/News_9_August_2015_files/17%20SDGs.jpg"/>
          <p:cNvPicPr>
            <a:picLocks noChangeAspect="1" noChangeArrowheads="1"/>
          </p:cNvPicPr>
          <p:nvPr/>
        </p:nvPicPr>
        <p:blipFill>
          <a:blip r:embed="rId2"/>
          <a:srcRect/>
          <a:stretch>
            <a:fillRect/>
          </a:stretch>
        </p:blipFill>
        <p:spPr bwMode="auto">
          <a:xfrm>
            <a:off x="152400" y="1676400"/>
            <a:ext cx="10668000" cy="5638801"/>
          </a:xfrm>
          <a:prstGeom prst="rect">
            <a:avLst/>
          </a:prstGeom>
          <a:noFill/>
        </p:spPr>
      </p:pic>
      <p:sp>
        <p:nvSpPr>
          <p:cNvPr id="7" name="Rectangle 6"/>
          <p:cNvSpPr/>
          <p:nvPr/>
        </p:nvSpPr>
        <p:spPr>
          <a:xfrm>
            <a:off x="0" y="0"/>
            <a:ext cx="10972800" cy="73152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104498" tIns="52249" rIns="104498" bIns="52249" rtlCol="0" anchor="ctr"/>
          <a:lstStyle/>
          <a:p>
            <a:pPr algn="ctr" fontAlgn="auto">
              <a:spcBef>
                <a:spcPts val="0"/>
              </a:spcBef>
              <a:spcAft>
                <a:spcPts val="0"/>
              </a:spcAft>
              <a:defRPr/>
            </a:pPr>
            <a:r>
              <a:rPr lang="en-US" sz="4000" b="1" dirty="0" smtClean="0">
                <a:solidFill>
                  <a:srgbClr val="FF0000"/>
                </a:solidFill>
                <a:latin typeface="Tahoma" pitchFamily="34" charset="0"/>
                <a:ea typeface="Tahoma" pitchFamily="34" charset="0"/>
                <a:cs typeface="Tahoma" pitchFamily="34" charset="0"/>
              </a:rPr>
              <a:t>Sustainable Development Goals (SDGs)</a:t>
            </a:r>
            <a:endParaRPr lang="en-US" sz="4000" b="1" dirty="0">
              <a:solidFill>
                <a:srgbClr val="FF0000"/>
              </a:solidFill>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additive="base">
                                        <p:cTn id="7" dur="500" fill="hold"/>
                                        <p:tgtEl>
                                          <p:spTgt spid="5">
                                            <p:bg/>
                                          </p:spTgt>
                                        </p:tgtEl>
                                        <p:attrNameLst>
                                          <p:attrName>ppt_x</p:attrName>
                                        </p:attrNameLst>
                                      </p:cBhvr>
                                      <p:tavLst>
                                        <p:tav tm="0">
                                          <p:val>
                                            <p:strVal val="#ppt_x"/>
                                          </p:val>
                                        </p:tav>
                                        <p:tav tm="100000">
                                          <p:val>
                                            <p:strVal val="#ppt_x"/>
                                          </p:val>
                                        </p:tav>
                                      </p:tavLst>
                                    </p:anim>
                                    <p:anim calcmode="lin" valueType="num">
                                      <p:cBhvr additive="base">
                                        <p:cTn id="8" dur="500" fill="hold"/>
                                        <p:tgtEl>
                                          <p:spTgt spid="5">
                                            <p:bg/>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143000"/>
            <a:ext cx="10515600" cy="5867400"/>
          </a:xfrm>
        </p:spPr>
        <p:txBody>
          <a:bodyPr>
            <a:noAutofit/>
          </a:bodyPr>
          <a:lstStyle/>
          <a:p>
            <a:pPr marL="274320" lvl="0" indent="-274320" algn="just">
              <a:spcBef>
                <a:spcPts val="600"/>
              </a:spcBef>
              <a:buFont typeface="Wingdings" pitchFamily="2" charset="2"/>
              <a:buChar char="§"/>
            </a:pPr>
            <a:r>
              <a:rPr lang="en-US" sz="2600" dirty="0" smtClean="0">
                <a:solidFill>
                  <a:srgbClr val="222222"/>
                </a:solidFill>
                <a:latin typeface="Cambria" pitchFamily="18" charset="0"/>
                <a:ea typeface="Cambria" pitchFamily="18" charset="0"/>
              </a:rPr>
              <a:t>Lewis, D., &amp; Kanji, N. (2009). </a:t>
            </a:r>
            <a:r>
              <a:rPr lang="en-US" sz="2600" i="1" dirty="0" smtClean="0">
                <a:solidFill>
                  <a:srgbClr val="222222"/>
                </a:solidFill>
                <a:latin typeface="Cambria" pitchFamily="18" charset="0"/>
                <a:ea typeface="Cambria" pitchFamily="18" charset="0"/>
              </a:rPr>
              <a:t>Non-governmental organizations and development</a:t>
            </a:r>
            <a:r>
              <a:rPr lang="en-US" sz="2600" dirty="0" smtClean="0">
                <a:solidFill>
                  <a:srgbClr val="222222"/>
                </a:solidFill>
                <a:latin typeface="Cambria" pitchFamily="18" charset="0"/>
                <a:ea typeface="Cambria" pitchFamily="18" charset="0"/>
              </a:rPr>
              <a:t>. </a:t>
            </a:r>
            <a:r>
              <a:rPr lang="en-US" sz="2600" dirty="0" err="1" smtClean="0">
                <a:solidFill>
                  <a:srgbClr val="222222"/>
                </a:solidFill>
                <a:latin typeface="Cambria" pitchFamily="18" charset="0"/>
                <a:ea typeface="Cambria" pitchFamily="18" charset="0"/>
              </a:rPr>
              <a:t>Routledge</a:t>
            </a:r>
            <a:r>
              <a:rPr lang="en-US" sz="2600" dirty="0" smtClean="0">
                <a:solidFill>
                  <a:srgbClr val="222222"/>
                </a:solidFill>
                <a:latin typeface="Cambria" pitchFamily="18" charset="0"/>
                <a:ea typeface="Cambria" pitchFamily="18" charset="0"/>
              </a:rPr>
              <a:t>. </a:t>
            </a:r>
          </a:p>
          <a:p>
            <a:pPr marL="274320" lvl="0" indent="-274320" algn="just">
              <a:spcBef>
                <a:spcPts val="600"/>
              </a:spcBef>
              <a:buFont typeface="Wingdings" pitchFamily="2" charset="2"/>
              <a:buChar char="§"/>
            </a:pPr>
            <a:r>
              <a:rPr lang="en-US" sz="2600" dirty="0" err="1" smtClean="0">
                <a:solidFill>
                  <a:prstClr val="black"/>
                </a:solidFill>
                <a:latin typeface="Cambria" pitchFamily="18" charset="0"/>
                <a:ea typeface="Cambria" pitchFamily="18" charset="0"/>
              </a:rPr>
              <a:t>Vakil</a:t>
            </a:r>
            <a:r>
              <a:rPr lang="en-US" sz="2600" dirty="0" smtClean="0">
                <a:solidFill>
                  <a:prstClr val="black"/>
                </a:solidFill>
                <a:latin typeface="Cambria" pitchFamily="18" charset="0"/>
                <a:ea typeface="Cambria" pitchFamily="18" charset="0"/>
              </a:rPr>
              <a:t>, A. C. (1997). Confronting the classification problem: Toward a taxonomy of NGOs. </a:t>
            </a:r>
            <a:r>
              <a:rPr lang="en-US" sz="2600" i="1" dirty="0" smtClean="0">
                <a:solidFill>
                  <a:prstClr val="black"/>
                </a:solidFill>
                <a:latin typeface="Cambria" pitchFamily="18" charset="0"/>
                <a:ea typeface="Cambria" pitchFamily="18" charset="0"/>
              </a:rPr>
              <a:t>World development</a:t>
            </a:r>
            <a:r>
              <a:rPr lang="en-US" sz="2600" dirty="0" smtClean="0">
                <a:solidFill>
                  <a:prstClr val="black"/>
                </a:solidFill>
                <a:latin typeface="Cambria" pitchFamily="18" charset="0"/>
                <a:ea typeface="Cambria" pitchFamily="18" charset="0"/>
              </a:rPr>
              <a:t>, </a:t>
            </a:r>
            <a:r>
              <a:rPr lang="en-US" sz="2600" i="1" dirty="0" smtClean="0">
                <a:solidFill>
                  <a:prstClr val="black"/>
                </a:solidFill>
                <a:latin typeface="Cambria" pitchFamily="18" charset="0"/>
                <a:ea typeface="Cambria" pitchFamily="18" charset="0"/>
              </a:rPr>
              <a:t>25</a:t>
            </a:r>
            <a:r>
              <a:rPr lang="en-US" sz="2600" dirty="0" smtClean="0">
                <a:solidFill>
                  <a:prstClr val="black"/>
                </a:solidFill>
                <a:latin typeface="Cambria" pitchFamily="18" charset="0"/>
                <a:ea typeface="Cambria" pitchFamily="18" charset="0"/>
              </a:rPr>
              <a:t>(12), 2057-2070.</a:t>
            </a:r>
          </a:p>
          <a:p>
            <a:pPr marL="274320" lvl="0" indent="-274320" algn="just">
              <a:spcBef>
                <a:spcPts val="600"/>
              </a:spcBef>
              <a:buFont typeface="Wingdings" pitchFamily="2" charset="2"/>
              <a:buChar char="§"/>
            </a:pPr>
            <a:r>
              <a:rPr lang="en-US" sz="2600" dirty="0" err="1" smtClean="0">
                <a:solidFill>
                  <a:srgbClr val="222222"/>
                </a:solidFill>
                <a:latin typeface="Cambria" pitchFamily="18" charset="0"/>
                <a:ea typeface="Cambria" pitchFamily="18" charset="0"/>
              </a:rPr>
              <a:t>Charnovitz</a:t>
            </a:r>
            <a:r>
              <a:rPr lang="en-US" sz="2600" dirty="0" smtClean="0">
                <a:solidFill>
                  <a:srgbClr val="222222"/>
                </a:solidFill>
                <a:latin typeface="Cambria" pitchFamily="18" charset="0"/>
                <a:ea typeface="Cambria" pitchFamily="18" charset="0"/>
              </a:rPr>
              <a:t>, S. (1997). Two centuries of participation: NGOs and international governance. </a:t>
            </a:r>
            <a:r>
              <a:rPr lang="en-US" sz="2600" i="1" dirty="0" smtClean="0">
                <a:solidFill>
                  <a:srgbClr val="222222"/>
                </a:solidFill>
                <a:latin typeface="Cambria" pitchFamily="18" charset="0"/>
                <a:ea typeface="Cambria" pitchFamily="18" charset="0"/>
              </a:rPr>
              <a:t>Mich. J. Int'l L.</a:t>
            </a:r>
            <a:r>
              <a:rPr lang="en-US" sz="2600" dirty="0" smtClean="0">
                <a:solidFill>
                  <a:srgbClr val="222222"/>
                </a:solidFill>
                <a:latin typeface="Cambria" pitchFamily="18" charset="0"/>
                <a:ea typeface="Cambria" pitchFamily="18" charset="0"/>
              </a:rPr>
              <a:t>, </a:t>
            </a:r>
            <a:r>
              <a:rPr lang="en-US" sz="2600" i="1" dirty="0" smtClean="0">
                <a:solidFill>
                  <a:srgbClr val="222222"/>
                </a:solidFill>
                <a:latin typeface="Cambria" pitchFamily="18" charset="0"/>
                <a:ea typeface="Cambria" pitchFamily="18" charset="0"/>
              </a:rPr>
              <a:t>18</a:t>
            </a:r>
            <a:r>
              <a:rPr lang="en-US" sz="2600" dirty="0" smtClean="0">
                <a:solidFill>
                  <a:srgbClr val="222222"/>
                </a:solidFill>
                <a:latin typeface="Cambria" pitchFamily="18" charset="0"/>
                <a:ea typeface="Cambria" pitchFamily="18" charset="0"/>
              </a:rPr>
              <a:t>, 183.</a:t>
            </a:r>
          </a:p>
          <a:p>
            <a:pPr marL="274320" indent="-274320" algn="just">
              <a:spcBef>
                <a:spcPts val="600"/>
              </a:spcBef>
              <a:buFont typeface="Wingdings" pitchFamily="2" charset="2"/>
              <a:buChar char="§"/>
            </a:pPr>
            <a:r>
              <a:rPr lang="en-GB" sz="2600" dirty="0" smtClean="0">
                <a:latin typeface="Cambria" pitchFamily="18" charset="0"/>
                <a:ea typeface="Cambria" pitchFamily="18" charset="0"/>
              </a:rPr>
              <a:t>Begum, A. (2003). </a:t>
            </a:r>
            <a:r>
              <a:rPr lang="en-GB" sz="2600" i="1" dirty="0" smtClean="0">
                <a:latin typeface="Cambria" pitchFamily="18" charset="0"/>
                <a:ea typeface="Cambria" pitchFamily="18" charset="0"/>
              </a:rPr>
              <a:t>Government NGO Interface in Development Management, </a:t>
            </a:r>
            <a:r>
              <a:rPr lang="en-GB" sz="2600" dirty="0" smtClean="0">
                <a:latin typeface="Cambria" pitchFamily="18" charset="0"/>
                <a:ea typeface="Cambria" pitchFamily="18" charset="0"/>
              </a:rPr>
              <a:t>AHDP. </a:t>
            </a:r>
            <a:endParaRPr lang="en-US" sz="2600" dirty="0" smtClean="0">
              <a:latin typeface="Cambria" pitchFamily="18" charset="0"/>
              <a:ea typeface="Cambria" pitchFamily="18" charset="0"/>
            </a:endParaRPr>
          </a:p>
          <a:p>
            <a:pPr marL="274320" indent="-274320" algn="just">
              <a:spcBef>
                <a:spcPts val="600"/>
              </a:spcBef>
              <a:buFont typeface="Wingdings" pitchFamily="2" charset="2"/>
              <a:buChar char="§"/>
            </a:pPr>
            <a:r>
              <a:rPr lang="en-GB" sz="2600" dirty="0" smtClean="0">
                <a:latin typeface="Cambria" pitchFamily="18" charset="0"/>
                <a:ea typeface="Cambria" pitchFamily="18" charset="0"/>
              </a:rPr>
              <a:t>Fisher, Julie. (1998) </a:t>
            </a:r>
            <a:r>
              <a:rPr lang="en-GB" sz="2600" i="1" dirty="0" smtClean="0">
                <a:latin typeface="Cambria" pitchFamily="18" charset="0"/>
                <a:ea typeface="Cambria" pitchFamily="18" charset="0"/>
              </a:rPr>
              <a:t>Non-Governments-NGOs and the Political Development of the Third World</a:t>
            </a:r>
            <a:r>
              <a:rPr lang="en-GB" sz="2600" dirty="0" smtClean="0">
                <a:latin typeface="Cambria" pitchFamily="18" charset="0"/>
                <a:ea typeface="Cambria" pitchFamily="18" charset="0"/>
              </a:rPr>
              <a:t>. </a:t>
            </a:r>
            <a:r>
              <a:rPr lang="en-GB" sz="2600" dirty="0" err="1" smtClean="0">
                <a:latin typeface="Cambria" pitchFamily="18" charset="0"/>
                <a:ea typeface="Cambria" pitchFamily="18" charset="0"/>
              </a:rPr>
              <a:t>Kamaria</a:t>
            </a:r>
            <a:r>
              <a:rPr lang="en-GB" sz="2600" dirty="0" smtClean="0">
                <a:latin typeface="Cambria" pitchFamily="18" charset="0"/>
                <a:ea typeface="Cambria" pitchFamily="18" charset="0"/>
              </a:rPr>
              <a:t> Press.       </a:t>
            </a:r>
          </a:p>
          <a:p>
            <a:pPr marL="274320" indent="-274320" algn="just">
              <a:spcBef>
                <a:spcPts val="600"/>
              </a:spcBef>
              <a:buFont typeface="Wingdings" pitchFamily="2" charset="2"/>
              <a:buChar char="§"/>
            </a:pPr>
            <a:r>
              <a:rPr lang="en-GB" sz="2600" dirty="0" smtClean="0">
                <a:latin typeface="Cambria" pitchFamily="18" charset="0"/>
                <a:ea typeface="Cambria" pitchFamily="18" charset="0"/>
              </a:rPr>
              <a:t>Fowler, A. (1999) </a:t>
            </a:r>
            <a:r>
              <a:rPr lang="en-GB" sz="2600" i="1" dirty="0" smtClean="0">
                <a:latin typeface="Cambria" pitchFamily="18" charset="0"/>
                <a:ea typeface="Cambria" pitchFamily="18" charset="0"/>
              </a:rPr>
              <a:t>Striking a Balance</a:t>
            </a:r>
            <a:r>
              <a:rPr lang="en-GB" sz="2600" dirty="0" smtClean="0">
                <a:latin typeface="Cambria" pitchFamily="18" charset="0"/>
                <a:ea typeface="Cambria" pitchFamily="18" charset="0"/>
              </a:rPr>
              <a:t>. </a:t>
            </a:r>
            <a:r>
              <a:rPr lang="en-GB" sz="2600" dirty="0" err="1" smtClean="0">
                <a:latin typeface="Cambria" pitchFamily="18" charset="0"/>
                <a:ea typeface="Cambria" pitchFamily="18" charset="0"/>
              </a:rPr>
              <a:t>Earthscan</a:t>
            </a:r>
            <a:r>
              <a:rPr lang="en-GB" sz="2600" dirty="0" smtClean="0">
                <a:latin typeface="Cambria" pitchFamily="18" charset="0"/>
                <a:ea typeface="Cambria" pitchFamily="18" charset="0"/>
              </a:rPr>
              <a:t> Publications Ltd. </a:t>
            </a:r>
          </a:p>
          <a:p>
            <a:pPr marL="274320" indent="-274320" algn="just">
              <a:spcBef>
                <a:spcPts val="600"/>
              </a:spcBef>
              <a:buFont typeface="Wingdings" pitchFamily="2" charset="2"/>
              <a:buChar char="§"/>
            </a:pPr>
            <a:r>
              <a:rPr lang="en-GB" sz="2600" dirty="0" smtClean="0">
                <a:latin typeface="Cambria" pitchFamily="18" charset="0"/>
                <a:ea typeface="Cambria" pitchFamily="18" charset="0"/>
              </a:rPr>
              <a:t>Lovell, Catherine H. (1992) </a:t>
            </a:r>
            <a:r>
              <a:rPr lang="en-GB" sz="2600" i="1" dirty="0" smtClean="0">
                <a:latin typeface="Cambria" pitchFamily="18" charset="0"/>
                <a:ea typeface="Cambria" pitchFamily="18" charset="0"/>
              </a:rPr>
              <a:t>Breaking the Cycle of Poverty: The BRAC Strategy.</a:t>
            </a:r>
            <a:r>
              <a:rPr lang="en-GB" sz="2600" dirty="0" smtClean="0">
                <a:latin typeface="Cambria" pitchFamily="18" charset="0"/>
                <a:ea typeface="Cambria" pitchFamily="18" charset="0"/>
              </a:rPr>
              <a:t> University Press Ltd.   </a:t>
            </a:r>
            <a:endParaRPr lang="en-US" sz="2600" dirty="0">
              <a:latin typeface="Cambria" pitchFamily="18" charset="0"/>
            </a:endParaRPr>
          </a:p>
        </p:txBody>
      </p:sp>
      <p:sp>
        <p:nvSpPr>
          <p:cNvPr id="5" name="Rectangle 4"/>
          <p:cNvSpPr/>
          <p:nvPr/>
        </p:nvSpPr>
        <p:spPr>
          <a:xfrm>
            <a:off x="0" y="0"/>
            <a:ext cx="10972800" cy="73152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104498" tIns="52249" rIns="104498" bIns="52249" rtlCol="0" anchor="ctr"/>
          <a:lstStyle/>
          <a:p>
            <a:pPr algn="ctr"/>
            <a:r>
              <a:rPr lang="en-US" sz="5000" b="1" dirty="0" smtClean="0">
                <a:solidFill>
                  <a:srgbClr val="FF0000"/>
                </a:solidFill>
                <a:latin typeface="Cambria" pitchFamily="18" charset="0"/>
                <a:ea typeface="Cambria" pitchFamily="18" charset="0"/>
              </a:rPr>
              <a:t>References</a:t>
            </a:r>
            <a:endParaRPr lang="en-US" sz="5000" b="1" dirty="0">
              <a:solidFill>
                <a:srgbClr val="FF0000"/>
              </a:solidFill>
              <a:latin typeface="Cambria" pitchFamily="18" charset="0"/>
              <a:ea typeface="Cambria" pitchFamily="18" charset="0"/>
            </a:endParaRPr>
          </a:p>
        </p:txBody>
      </p:sp>
    </p:spTree>
    <p:extLst>
      <p:ext uri="{BB962C8B-B14F-4D97-AF65-F5344CB8AC3E}">
        <p14:creationId xmlns:p14="http://schemas.microsoft.com/office/powerpoint/2010/main" val="16921744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2057400"/>
            <a:ext cx="9906000" cy="3105574"/>
          </a:xfrm>
        </p:spPr>
        <p:txBody>
          <a:bodyPr anchor="ctr">
            <a:normAutofit/>
          </a:bodyPr>
          <a:lstStyle/>
          <a:p>
            <a:pPr marL="0" indent="0" algn="ctr">
              <a:buNone/>
            </a:pPr>
            <a:r>
              <a:rPr lang="en-US" sz="7000" b="1" dirty="0" smtClean="0">
                <a:latin typeface="Cambria" pitchFamily="18" charset="0"/>
                <a:ea typeface="Cambria" pitchFamily="18" charset="0"/>
              </a:rPr>
              <a:t>DEV-604</a:t>
            </a:r>
          </a:p>
          <a:p>
            <a:pPr marL="0" indent="0" algn="ctr">
              <a:buNone/>
            </a:pPr>
            <a:r>
              <a:rPr lang="en-US" sz="7000" b="1" dirty="0" smtClean="0">
                <a:latin typeface="Cambria" pitchFamily="18" charset="0"/>
                <a:ea typeface="Cambria" pitchFamily="18" charset="0"/>
              </a:rPr>
              <a:t>NGOs and Development </a:t>
            </a:r>
            <a:endParaRPr lang="en-US" sz="7000" b="1" dirty="0">
              <a:latin typeface="Cambria" pitchFamily="18" charset="0"/>
              <a:ea typeface="Cambria" pitchFamily="18" charset="0"/>
            </a:endParaRPr>
          </a:p>
        </p:txBody>
      </p:sp>
      <p:sp>
        <p:nvSpPr>
          <p:cNvPr id="5" name="Rectangle 4"/>
          <p:cNvSpPr/>
          <p:nvPr/>
        </p:nvSpPr>
        <p:spPr>
          <a:xfrm>
            <a:off x="0" y="0"/>
            <a:ext cx="10972800" cy="73152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104498" tIns="52249" rIns="104498" bIns="52249" rtlCol="0" anchor="ctr"/>
          <a:lstStyle/>
          <a:p>
            <a:pPr algn="ctr"/>
            <a:r>
              <a:rPr lang="en-US" sz="5000" b="1" dirty="0" smtClean="0">
                <a:solidFill>
                  <a:srgbClr val="FF0000"/>
                </a:solidFill>
                <a:latin typeface="Cambria" pitchFamily="18" charset="0"/>
                <a:ea typeface="Cambria" pitchFamily="18" charset="0"/>
              </a:rPr>
              <a:t>Name of the Course</a:t>
            </a:r>
            <a:endParaRPr lang="en-US" sz="5000" b="1" dirty="0">
              <a:solidFill>
                <a:srgbClr val="FF0000"/>
              </a:solidFill>
              <a:latin typeface="Cambria" pitchFamily="18" charset="0"/>
              <a:ea typeface="Cambria" pitchFamily="18" charset="0"/>
            </a:endParaRPr>
          </a:p>
        </p:txBody>
      </p:sp>
    </p:spTree>
    <p:extLst>
      <p:ext uri="{BB962C8B-B14F-4D97-AF65-F5344CB8AC3E}">
        <p14:creationId xmlns:p14="http://schemas.microsoft.com/office/powerpoint/2010/main" val="42054997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95400"/>
            <a:ext cx="10210800" cy="5638800"/>
          </a:xfrm>
        </p:spPr>
        <p:txBody>
          <a:bodyPr>
            <a:noAutofit/>
          </a:bodyPr>
          <a:lstStyle/>
          <a:p>
            <a:pPr algn="just"/>
            <a:r>
              <a:rPr lang="en-US" sz="3000" dirty="0">
                <a:latin typeface="Cambria" panose="02040503050406030204" pitchFamily="18" charset="0"/>
                <a:ea typeface="Cambria" panose="02040503050406030204" pitchFamily="18" charset="0"/>
              </a:rPr>
              <a:t>The course is designed to give the students exposure to the experiences of the third sector in promoting development and to help them acquire the professional competencies with proactive knowledge, skills, and attitudes required for social development and justice. </a:t>
            </a:r>
            <a:endParaRPr lang="en-US" sz="3000" dirty="0" smtClean="0">
              <a:latin typeface="Cambria" panose="02040503050406030204" pitchFamily="18" charset="0"/>
              <a:ea typeface="Cambria" panose="02040503050406030204" pitchFamily="18" charset="0"/>
            </a:endParaRPr>
          </a:p>
          <a:p>
            <a:pPr algn="just"/>
            <a:endParaRPr lang="en-US" sz="3000" dirty="0" smtClean="0">
              <a:latin typeface="Cambria" panose="02040503050406030204" pitchFamily="18" charset="0"/>
              <a:ea typeface="Cambria" panose="02040503050406030204" pitchFamily="18" charset="0"/>
            </a:endParaRPr>
          </a:p>
          <a:p>
            <a:pPr algn="just"/>
            <a:r>
              <a:rPr lang="en-US" sz="3000" dirty="0" smtClean="0">
                <a:latin typeface="Cambria" panose="02040503050406030204" pitchFamily="18" charset="0"/>
                <a:ea typeface="Cambria" panose="02040503050406030204" pitchFamily="18" charset="0"/>
              </a:rPr>
              <a:t>It </a:t>
            </a:r>
            <a:r>
              <a:rPr lang="en-US" sz="3000" dirty="0">
                <a:latin typeface="Cambria" panose="02040503050406030204" pitchFamily="18" charset="0"/>
                <a:ea typeface="Cambria" panose="02040503050406030204" pitchFamily="18" charset="0"/>
              </a:rPr>
              <a:t>will equip the student with a sound understanding of the issues being faced by third sectors, e.g. NGOs, civil society, and pressure groups, and opportunities that reflect the impact and implications of the management and organizational challenges in the 21st century.</a:t>
            </a:r>
          </a:p>
        </p:txBody>
      </p:sp>
      <p:sp>
        <p:nvSpPr>
          <p:cNvPr id="4" name="Slide Number Placeholder 3"/>
          <p:cNvSpPr>
            <a:spLocks noGrp="1"/>
          </p:cNvSpPr>
          <p:nvPr>
            <p:ph type="sldNum" sz="quarter" idx="12"/>
          </p:nvPr>
        </p:nvSpPr>
        <p:spPr/>
        <p:txBody>
          <a:bodyPr/>
          <a:lstStyle/>
          <a:p>
            <a:fld id="{95FFBBF8-C1C1-4918-A762-D099AA9EF11F}" type="slidenum">
              <a:rPr lang="en-US" smtClean="0"/>
              <a:pPr/>
              <a:t>4</a:t>
            </a:fld>
            <a:endParaRPr lang="en-US"/>
          </a:p>
        </p:txBody>
      </p:sp>
      <p:sp>
        <p:nvSpPr>
          <p:cNvPr id="5" name="Rectangle 4"/>
          <p:cNvSpPr/>
          <p:nvPr/>
        </p:nvSpPr>
        <p:spPr>
          <a:xfrm>
            <a:off x="0" y="0"/>
            <a:ext cx="10972800" cy="73152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104498" tIns="52249" rIns="104498" bIns="52249" rtlCol="0" anchor="ctr"/>
          <a:lstStyle/>
          <a:p>
            <a:pPr algn="ctr"/>
            <a:r>
              <a:rPr lang="en-US" sz="5000" b="1" dirty="0" smtClean="0">
                <a:solidFill>
                  <a:srgbClr val="FF0000"/>
                </a:solidFill>
                <a:latin typeface="Cambria" pitchFamily="18" charset="0"/>
                <a:ea typeface="Cambria" pitchFamily="18" charset="0"/>
              </a:rPr>
              <a:t>Objectives of the Course</a:t>
            </a:r>
            <a:endParaRPr lang="en-US" sz="5000" b="1" dirty="0">
              <a:solidFill>
                <a:srgbClr val="FF0000"/>
              </a:solidFill>
              <a:latin typeface="Cambria" pitchFamily="18" charset="0"/>
              <a:ea typeface="Cambria" pitchFamily="18" charset="0"/>
            </a:endParaRPr>
          </a:p>
        </p:txBody>
      </p:sp>
    </p:spTree>
    <p:extLst>
      <p:ext uri="{BB962C8B-B14F-4D97-AF65-F5344CB8AC3E}">
        <p14:creationId xmlns:p14="http://schemas.microsoft.com/office/powerpoint/2010/main" val="13710442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762000"/>
            <a:ext cx="10363200" cy="6553200"/>
          </a:xfrm>
        </p:spPr>
        <p:txBody>
          <a:bodyPr>
            <a:noAutofit/>
          </a:bodyPr>
          <a:lstStyle/>
          <a:p>
            <a:pPr algn="just">
              <a:spcBef>
                <a:spcPts val="0"/>
              </a:spcBef>
              <a:buFont typeface="Wingdings" pitchFamily="2" charset="2"/>
              <a:buChar char="q"/>
            </a:pPr>
            <a:r>
              <a:rPr lang="en-US" sz="2800" dirty="0">
                <a:latin typeface="Cambria" panose="02040503050406030204" pitchFamily="18" charset="0"/>
                <a:ea typeface="Cambria" panose="02040503050406030204" pitchFamily="18" charset="0"/>
              </a:rPr>
              <a:t>Development Management: Key Issues &amp; </a:t>
            </a:r>
            <a:r>
              <a:rPr lang="en-US" sz="2800" dirty="0" smtClean="0">
                <a:latin typeface="Cambria" panose="02040503050406030204" pitchFamily="18" charset="0"/>
                <a:ea typeface="Cambria" panose="02040503050406030204" pitchFamily="18" charset="0"/>
              </a:rPr>
              <a:t>Concepts</a:t>
            </a:r>
          </a:p>
          <a:p>
            <a:pPr algn="just">
              <a:spcBef>
                <a:spcPts val="0"/>
              </a:spcBef>
              <a:buFont typeface="Wingdings" pitchFamily="2" charset="2"/>
              <a:buChar char="q"/>
            </a:pPr>
            <a:r>
              <a:rPr lang="en-US" sz="2800" dirty="0" smtClean="0">
                <a:latin typeface="Cambria" panose="02040503050406030204" pitchFamily="18" charset="0"/>
                <a:ea typeface="Cambria" panose="02040503050406030204" pitchFamily="18" charset="0"/>
              </a:rPr>
              <a:t>NGOs</a:t>
            </a:r>
            <a:r>
              <a:rPr lang="en-US" sz="2800" dirty="0">
                <a:latin typeface="Cambria" panose="02040503050406030204" pitchFamily="18" charset="0"/>
                <a:ea typeface="Cambria" panose="02040503050406030204" pitchFamily="18" charset="0"/>
              </a:rPr>
              <a:t>: concept and key </a:t>
            </a:r>
            <a:r>
              <a:rPr lang="en-US" sz="2800" dirty="0" smtClean="0">
                <a:latin typeface="Cambria" panose="02040503050406030204" pitchFamily="18" charset="0"/>
                <a:ea typeface="Cambria" panose="02040503050406030204" pitchFamily="18" charset="0"/>
              </a:rPr>
              <a:t>issues</a:t>
            </a:r>
          </a:p>
          <a:p>
            <a:pPr algn="just">
              <a:spcBef>
                <a:spcPts val="0"/>
              </a:spcBef>
              <a:buFont typeface="Wingdings" pitchFamily="2" charset="2"/>
              <a:buChar char="q"/>
            </a:pPr>
            <a:r>
              <a:rPr lang="en-US" sz="2800" dirty="0" smtClean="0">
                <a:latin typeface="Cambria" panose="02040503050406030204" pitchFamily="18" charset="0"/>
                <a:ea typeface="Cambria" panose="02040503050406030204" pitchFamily="18" charset="0"/>
              </a:rPr>
              <a:t>Alternative </a:t>
            </a:r>
            <a:r>
              <a:rPr lang="en-US" sz="2800" dirty="0">
                <a:latin typeface="Cambria" panose="02040503050406030204" pitchFamily="18" charset="0"/>
                <a:ea typeface="Cambria" panose="02040503050406030204" pitchFamily="18" charset="0"/>
              </a:rPr>
              <a:t>Development And Role of Third </a:t>
            </a:r>
            <a:r>
              <a:rPr lang="en-US" sz="2800" dirty="0" smtClean="0">
                <a:latin typeface="Cambria" panose="02040503050406030204" pitchFamily="18" charset="0"/>
                <a:ea typeface="Cambria" panose="02040503050406030204" pitchFamily="18" charset="0"/>
              </a:rPr>
              <a:t>Sector</a:t>
            </a:r>
          </a:p>
          <a:p>
            <a:pPr algn="just">
              <a:spcBef>
                <a:spcPts val="0"/>
              </a:spcBef>
              <a:buFont typeface="Wingdings" pitchFamily="2" charset="2"/>
              <a:buChar char="q"/>
            </a:pPr>
            <a:r>
              <a:rPr lang="en-US" sz="2800" dirty="0" smtClean="0">
                <a:latin typeface="Cambria" panose="02040503050406030204" pitchFamily="18" charset="0"/>
                <a:ea typeface="Cambria" panose="02040503050406030204" pitchFamily="18" charset="0"/>
              </a:rPr>
              <a:t>The </a:t>
            </a:r>
            <a:r>
              <a:rPr lang="en-US" sz="2800" dirty="0">
                <a:latin typeface="Cambria" panose="02040503050406030204" pitchFamily="18" charset="0"/>
                <a:ea typeface="Cambria" panose="02040503050406030204" pitchFamily="18" charset="0"/>
              </a:rPr>
              <a:t>contribution of NGOs in social </a:t>
            </a:r>
            <a:r>
              <a:rPr lang="en-US" sz="2800" dirty="0" smtClean="0">
                <a:latin typeface="Cambria" panose="02040503050406030204" pitchFamily="18" charset="0"/>
                <a:ea typeface="Cambria" panose="02040503050406030204" pitchFamily="18" charset="0"/>
              </a:rPr>
              <a:t>change </a:t>
            </a:r>
          </a:p>
          <a:p>
            <a:pPr algn="just">
              <a:spcBef>
                <a:spcPts val="0"/>
              </a:spcBef>
              <a:buFont typeface="Wingdings" pitchFamily="2" charset="2"/>
              <a:buChar char="q"/>
            </a:pPr>
            <a:r>
              <a:rPr lang="en-US" sz="2800" dirty="0" smtClean="0">
                <a:latin typeface="Cambria" panose="02040503050406030204" pitchFamily="18" charset="0"/>
                <a:ea typeface="Cambria" panose="02040503050406030204" pitchFamily="18" charset="0"/>
              </a:rPr>
              <a:t>International </a:t>
            </a:r>
            <a:r>
              <a:rPr lang="en-US" sz="2800" dirty="0">
                <a:latin typeface="Cambria" panose="02040503050406030204" pitchFamily="18" charset="0"/>
                <a:ea typeface="Cambria" panose="02040503050406030204" pitchFamily="18" charset="0"/>
              </a:rPr>
              <a:t>Development </a:t>
            </a:r>
            <a:r>
              <a:rPr lang="en-US" sz="2800" dirty="0" smtClean="0">
                <a:latin typeface="Cambria" panose="02040503050406030204" pitchFamily="18" charset="0"/>
                <a:ea typeface="Cambria" panose="02040503050406030204" pitchFamily="18" charset="0"/>
              </a:rPr>
              <a:t>System</a:t>
            </a:r>
          </a:p>
          <a:p>
            <a:pPr algn="just">
              <a:spcBef>
                <a:spcPts val="0"/>
              </a:spcBef>
              <a:buFont typeface="Wingdings" pitchFamily="2" charset="2"/>
              <a:buChar char="q"/>
            </a:pPr>
            <a:r>
              <a:rPr lang="en-US" sz="2800" dirty="0" smtClean="0">
                <a:latin typeface="Cambria" panose="02040503050406030204" pitchFamily="18" charset="0"/>
                <a:ea typeface="Cambria" panose="02040503050406030204" pitchFamily="18" charset="0"/>
              </a:rPr>
              <a:t>Voluntary </a:t>
            </a:r>
            <a:r>
              <a:rPr lang="en-US" sz="2800" dirty="0">
                <a:latin typeface="Cambria" panose="02040503050406030204" pitchFamily="18" charset="0"/>
                <a:ea typeface="Cambria" panose="02040503050406030204" pitchFamily="18" charset="0"/>
              </a:rPr>
              <a:t>Associations in </a:t>
            </a:r>
            <a:r>
              <a:rPr lang="en-US" sz="2800" dirty="0" smtClean="0">
                <a:latin typeface="Cambria" panose="02040503050406030204" pitchFamily="18" charset="0"/>
                <a:ea typeface="Cambria" panose="02040503050406030204" pitchFamily="18" charset="0"/>
              </a:rPr>
              <a:t>Development </a:t>
            </a:r>
          </a:p>
          <a:p>
            <a:pPr algn="just">
              <a:spcBef>
                <a:spcPts val="0"/>
              </a:spcBef>
              <a:buFont typeface="Wingdings" pitchFamily="2" charset="2"/>
              <a:buChar char="q"/>
            </a:pPr>
            <a:r>
              <a:rPr lang="en-US" sz="2800" dirty="0" smtClean="0">
                <a:latin typeface="Cambria" panose="02040503050406030204" pitchFamily="18" charset="0"/>
                <a:ea typeface="Cambria" panose="02040503050406030204" pitchFamily="18" charset="0"/>
              </a:rPr>
              <a:t>NGOs </a:t>
            </a:r>
            <a:r>
              <a:rPr lang="en-US" sz="2800" dirty="0">
                <a:latin typeface="Cambria" panose="02040503050406030204" pitchFamily="18" charset="0"/>
                <a:ea typeface="Cambria" panose="02040503050406030204" pitchFamily="18" charset="0"/>
              </a:rPr>
              <a:t>in </a:t>
            </a:r>
            <a:r>
              <a:rPr lang="en-US" sz="2800" dirty="0" smtClean="0">
                <a:latin typeface="Cambria" panose="02040503050406030204" pitchFamily="18" charset="0"/>
                <a:ea typeface="Cambria" panose="02040503050406030204" pitchFamily="18" charset="0"/>
              </a:rPr>
              <a:t>environment</a:t>
            </a:r>
          </a:p>
          <a:p>
            <a:pPr algn="just">
              <a:spcBef>
                <a:spcPts val="0"/>
              </a:spcBef>
              <a:buFont typeface="Wingdings" pitchFamily="2" charset="2"/>
              <a:buChar char="q"/>
            </a:pPr>
            <a:r>
              <a:rPr lang="en-US" sz="2800" dirty="0" smtClean="0">
                <a:latin typeface="Cambria" panose="02040503050406030204" pitchFamily="18" charset="0"/>
                <a:ea typeface="Cambria" panose="02040503050406030204" pitchFamily="18" charset="0"/>
              </a:rPr>
              <a:t>Women </a:t>
            </a:r>
            <a:r>
              <a:rPr lang="en-US" sz="2800" dirty="0">
                <a:latin typeface="Cambria" panose="02040503050406030204" pitchFamily="18" charset="0"/>
                <a:ea typeface="Cambria" panose="02040503050406030204" pitchFamily="18" charset="0"/>
              </a:rPr>
              <a:t>empowerment and </a:t>
            </a:r>
            <a:r>
              <a:rPr lang="en-US" sz="2800" dirty="0" smtClean="0">
                <a:latin typeface="Cambria" panose="02040503050406030204" pitchFamily="18" charset="0"/>
                <a:ea typeface="Cambria" panose="02040503050406030204" pitchFamily="18" charset="0"/>
              </a:rPr>
              <a:t>NGOs</a:t>
            </a:r>
          </a:p>
          <a:p>
            <a:pPr algn="just">
              <a:spcBef>
                <a:spcPts val="0"/>
              </a:spcBef>
              <a:buFont typeface="Wingdings" pitchFamily="2" charset="2"/>
              <a:buChar char="q"/>
            </a:pPr>
            <a:r>
              <a:rPr lang="en-US" sz="2800" dirty="0" smtClean="0">
                <a:latin typeface="Cambria" panose="02040503050406030204" pitchFamily="18" charset="0"/>
                <a:ea typeface="Cambria" panose="02040503050406030204" pitchFamily="18" charset="0"/>
              </a:rPr>
              <a:t>NGOs </a:t>
            </a:r>
            <a:r>
              <a:rPr lang="en-US" sz="2800" dirty="0">
                <a:latin typeface="Cambria" panose="02040503050406030204" pitchFamily="18" charset="0"/>
                <a:ea typeface="Cambria" panose="02040503050406030204" pitchFamily="18" charset="0"/>
              </a:rPr>
              <a:t>provisions on Basic </a:t>
            </a:r>
            <a:r>
              <a:rPr lang="en-US" sz="2800" dirty="0" smtClean="0">
                <a:latin typeface="Cambria" panose="02040503050406030204" pitchFamily="18" charset="0"/>
                <a:ea typeface="Cambria" panose="02040503050406030204" pitchFamily="18" charset="0"/>
              </a:rPr>
              <a:t>Education</a:t>
            </a:r>
          </a:p>
          <a:p>
            <a:pPr algn="just">
              <a:spcBef>
                <a:spcPts val="0"/>
              </a:spcBef>
              <a:buFont typeface="Wingdings" pitchFamily="2" charset="2"/>
              <a:buChar char="q"/>
            </a:pPr>
            <a:r>
              <a:rPr lang="en-US" sz="2800" dirty="0" smtClean="0">
                <a:latin typeface="Cambria" panose="02040503050406030204" pitchFamily="18" charset="0"/>
                <a:ea typeface="Cambria" panose="02040503050406030204" pitchFamily="18" charset="0"/>
              </a:rPr>
              <a:t>Microfinance </a:t>
            </a:r>
            <a:r>
              <a:rPr lang="en-US" sz="2800" dirty="0">
                <a:latin typeface="Cambria" panose="02040503050406030204" pitchFamily="18" charset="0"/>
                <a:ea typeface="Cambria" panose="02040503050406030204" pitchFamily="18" charset="0"/>
              </a:rPr>
              <a:t>and </a:t>
            </a:r>
            <a:r>
              <a:rPr lang="en-US" sz="2800" dirty="0" smtClean="0">
                <a:latin typeface="Cambria" panose="02040503050406030204" pitchFamily="18" charset="0"/>
                <a:ea typeface="Cambria" panose="02040503050406030204" pitchFamily="18" charset="0"/>
              </a:rPr>
              <a:t>development</a:t>
            </a:r>
          </a:p>
          <a:p>
            <a:pPr algn="just">
              <a:spcBef>
                <a:spcPts val="0"/>
              </a:spcBef>
              <a:buFont typeface="Wingdings" pitchFamily="2" charset="2"/>
              <a:buChar char="q"/>
            </a:pPr>
            <a:r>
              <a:rPr lang="en-US" sz="2800" dirty="0" smtClean="0">
                <a:latin typeface="Cambria" panose="02040503050406030204" pitchFamily="18" charset="0"/>
                <a:ea typeface="Cambria" panose="02040503050406030204" pitchFamily="18" charset="0"/>
              </a:rPr>
              <a:t>NGOs governance</a:t>
            </a:r>
          </a:p>
          <a:p>
            <a:pPr algn="just">
              <a:spcBef>
                <a:spcPts val="0"/>
              </a:spcBef>
              <a:buFont typeface="Wingdings" pitchFamily="2" charset="2"/>
              <a:buChar char="q"/>
            </a:pPr>
            <a:r>
              <a:rPr lang="en-US" sz="2800" dirty="0" smtClean="0">
                <a:latin typeface="Cambria" panose="02040503050406030204" pitchFamily="18" charset="0"/>
                <a:ea typeface="Cambria" panose="02040503050406030204" pitchFamily="18" charset="0"/>
              </a:rPr>
              <a:t>Management </a:t>
            </a:r>
            <a:r>
              <a:rPr lang="en-US" sz="2800" dirty="0">
                <a:latin typeface="Cambria" panose="02040503050406030204" pitchFamily="18" charset="0"/>
                <a:ea typeface="Cambria" panose="02040503050406030204" pitchFamily="18" charset="0"/>
              </a:rPr>
              <a:t>and regulation of NGOs in </a:t>
            </a:r>
            <a:r>
              <a:rPr lang="en-US" sz="2800" dirty="0" smtClean="0">
                <a:latin typeface="Cambria" panose="02040503050406030204" pitchFamily="18" charset="0"/>
                <a:ea typeface="Cambria" panose="02040503050406030204" pitchFamily="18" charset="0"/>
              </a:rPr>
              <a:t>Bangladesh</a:t>
            </a:r>
          </a:p>
          <a:p>
            <a:pPr algn="just">
              <a:spcBef>
                <a:spcPts val="0"/>
              </a:spcBef>
              <a:buFont typeface="Wingdings" pitchFamily="2" charset="2"/>
              <a:buChar char="q"/>
            </a:pPr>
            <a:r>
              <a:rPr lang="en-US" sz="2800" dirty="0" smtClean="0">
                <a:latin typeface="Cambria" panose="02040503050406030204" pitchFamily="18" charset="0"/>
                <a:ea typeface="Cambria" panose="02040503050406030204" pitchFamily="18" charset="0"/>
              </a:rPr>
              <a:t>Civil </a:t>
            </a:r>
            <a:r>
              <a:rPr lang="en-US" sz="2800" dirty="0" err="1" smtClean="0">
                <a:latin typeface="Cambria" panose="02040503050406030204" pitchFamily="18" charset="0"/>
                <a:ea typeface="Cambria" panose="02040503050406030204" pitchFamily="18" charset="0"/>
              </a:rPr>
              <a:t>ociety</a:t>
            </a:r>
            <a:r>
              <a:rPr lang="en-US" sz="2800" dirty="0" smtClean="0">
                <a:latin typeface="Cambria" panose="02040503050406030204" pitchFamily="18" charset="0"/>
                <a:ea typeface="Cambria" panose="02040503050406030204" pitchFamily="18" charset="0"/>
              </a:rPr>
              <a:t> </a:t>
            </a:r>
            <a:r>
              <a:rPr lang="en-US" sz="2800" dirty="0">
                <a:latin typeface="Cambria" panose="02040503050406030204" pitchFamily="18" charset="0"/>
                <a:ea typeface="Cambria" panose="02040503050406030204" pitchFamily="18" charset="0"/>
              </a:rPr>
              <a:t>and </a:t>
            </a:r>
            <a:r>
              <a:rPr lang="en-US" sz="2800" dirty="0" smtClean="0">
                <a:latin typeface="Cambria" panose="02040503050406030204" pitchFamily="18" charset="0"/>
                <a:ea typeface="Cambria" panose="02040503050406030204" pitchFamily="18" charset="0"/>
              </a:rPr>
              <a:t>Development</a:t>
            </a:r>
          </a:p>
          <a:p>
            <a:pPr algn="just">
              <a:spcBef>
                <a:spcPts val="0"/>
              </a:spcBef>
              <a:buFont typeface="Wingdings" pitchFamily="2" charset="2"/>
              <a:buChar char="q"/>
            </a:pPr>
            <a:r>
              <a:rPr lang="en-US" sz="2800" dirty="0" smtClean="0">
                <a:latin typeface="Cambria" panose="02040503050406030204" pitchFamily="18" charset="0"/>
                <a:ea typeface="Cambria" panose="02040503050406030204" pitchFamily="18" charset="0"/>
              </a:rPr>
              <a:t>GO-NGO </a:t>
            </a:r>
            <a:r>
              <a:rPr lang="en-US" sz="2800" dirty="0">
                <a:latin typeface="Cambria" panose="02040503050406030204" pitchFamily="18" charset="0"/>
                <a:ea typeface="Cambria" panose="02040503050406030204" pitchFamily="18" charset="0"/>
              </a:rPr>
              <a:t>collaboration for </a:t>
            </a:r>
            <a:r>
              <a:rPr lang="en-US" sz="2800" dirty="0" smtClean="0">
                <a:latin typeface="Cambria" panose="02040503050406030204" pitchFamily="18" charset="0"/>
                <a:ea typeface="Cambria" panose="02040503050406030204" pitchFamily="18" charset="0"/>
              </a:rPr>
              <a:t>development</a:t>
            </a:r>
            <a:endParaRPr lang="en-US" sz="2800" dirty="0">
              <a:latin typeface="Cambria" pitchFamily="18" charset="0"/>
              <a:ea typeface="Cambria" pitchFamily="18" charset="0"/>
            </a:endParaRPr>
          </a:p>
        </p:txBody>
      </p:sp>
      <p:sp>
        <p:nvSpPr>
          <p:cNvPr id="5" name="Rectangle 4"/>
          <p:cNvSpPr/>
          <p:nvPr/>
        </p:nvSpPr>
        <p:spPr>
          <a:xfrm>
            <a:off x="0" y="0"/>
            <a:ext cx="10972800" cy="73152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104498" tIns="52249" rIns="104498" bIns="52249" rtlCol="0" anchor="ctr"/>
          <a:lstStyle/>
          <a:p>
            <a:pPr algn="ctr"/>
            <a:r>
              <a:rPr lang="en-US" sz="5000" b="1" dirty="0" smtClean="0">
                <a:solidFill>
                  <a:srgbClr val="FF0000"/>
                </a:solidFill>
                <a:latin typeface="Cambria" pitchFamily="18" charset="0"/>
                <a:ea typeface="Cambria" pitchFamily="18" charset="0"/>
              </a:rPr>
              <a:t>Contents of the Course </a:t>
            </a:r>
            <a:endParaRPr lang="en-US" sz="5000" b="1" dirty="0">
              <a:solidFill>
                <a:srgbClr val="FF0000"/>
              </a:solidFill>
              <a:latin typeface="Cambria" pitchFamily="18" charset="0"/>
              <a:ea typeface="Cambria" pitchFamily="18" charset="0"/>
            </a:endParaRPr>
          </a:p>
        </p:txBody>
      </p:sp>
    </p:spTree>
    <p:extLst>
      <p:ext uri="{BB962C8B-B14F-4D97-AF65-F5344CB8AC3E}">
        <p14:creationId xmlns:p14="http://schemas.microsoft.com/office/powerpoint/2010/main" val="20754907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447800"/>
            <a:ext cx="10515600" cy="4495800"/>
          </a:xfrm>
        </p:spPr>
        <p:txBody>
          <a:bodyPr>
            <a:normAutofit/>
          </a:bodyPr>
          <a:lstStyle/>
          <a:p>
            <a:pPr algn="just">
              <a:buFont typeface="Wingdings" pitchFamily="2" charset="2"/>
              <a:buChar char="§"/>
            </a:pPr>
            <a:r>
              <a:rPr lang="en-US" sz="3000" dirty="0" smtClean="0">
                <a:latin typeface="Cambria" pitchFamily="18" charset="0"/>
                <a:ea typeface="Cambria" pitchFamily="18" charset="0"/>
              </a:rPr>
              <a:t>Understanding the definitions of NGOs</a:t>
            </a:r>
          </a:p>
          <a:p>
            <a:pPr algn="just">
              <a:buFont typeface="Wingdings" pitchFamily="2" charset="2"/>
              <a:buChar char="§"/>
            </a:pPr>
            <a:r>
              <a:rPr lang="en-US" sz="3000" dirty="0" smtClean="0">
                <a:latin typeface="Cambria" pitchFamily="18" charset="0"/>
                <a:ea typeface="Cambria" pitchFamily="18" charset="0"/>
              </a:rPr>
              <a:t>Identifying the crucial characteristics of NGOs</a:t>
            </a:r>
          </a:p>
          <a:p>
            <a:pPr algn="just">
              <a:buFont typeface="Wingdings" pitchFamily="2" charset="2"/>
              <a:buChar char="§"/>
            </a:pPr>
            <a:r>
              <a:rPr lang="en-US" sz="3000" dirty="0" smtClean="0">
                <a:latin typeface="Cambria" pitchFamily="18" charset="0"/>
                <a:ea typeface="Cambria" pitchFamily="18" charset="0"/>
              </a:rPr>
              <a:t>Conceptualizing the “Generations” of NGOs</a:t>
            </a:r>
          </a:p>
          <a:p>
            <a:pPr algn="just">
              <a:buFont typeface="Wingdings" pitchFamily="2" charset="2"/>
              <a:buChar char="§"/>
            </a:pPr>
            <a:r>
              <a:rPr lang="en-US" sz="3000" dirty="0" smtClean="0">
                <a:latin typeface="Cambria" pitchFamily="18" charset="0"/>
                <a:ea typeface="Cambria" pitchFamily="18" charset="0"/>
              </a:rPr>
              <a:t>Develop an understanding of the classification of NGOs</a:t>
            </a:r>
          </a:p>
          <a:p>
            <a:pPr algn="just">
              <a:buFont typeface="Wingdings" pitchFamily="2" charset="2"/>
              <a:buChar char="§"/>
            </a:pPr>
            <a:r>
              <a:rPr lang="en-US" sz="3000" dirty="0" smtClean="0">
                <a:latin typeface="Cambria" pitchFamily="18" charset="0"/>
                <a:ea typeface="Cambria" pitchFamily="18" charset="0"/>
              </a:rPr>
              <a:t>Understanding why NGOs emerged on the canvas of development </a:t>
            </a:r>
          </a:p>
          <a:p>
            <a:pPr algn="just">
              <a:buFont typeface="Wingdings" pitchFamily="2" charset="2"/>
              <a:buChar char="§"/>
            </a:pPr>
            <a:r>
              <a:rPr lang="en-US" sz="3000" dirty="0" smtClean="0">
                <a:latin typeface="Cambria" pitchFamily="18" charset="0"/>
                <a:ea typeface="Cambria" pitchFamily="18" charset="0"/>
              </a:rPr>
              <a:t>Perceiving the relationship between NGOs and Developme</a:t>
            </a:r>
            <a:r>
              <a:rPr lang="en-US" sz="3000" dirty="0" smtClean="0"/>
              <a:t>nt </a:t>
            </a:r>
            <a:endParaRPr lang="en-US" sz="3000" dirty="0"/>
          </a:p>
        </p:txBody>
      </p:sp>
      <p:sp>
        <p:nvSpPr>
          <p:cNvPr id="4" name="Slide Number Placeholder 3"/>
          <p:cNvSpPr>
            <a:spLocks noGrp="1"/>
          </p:cNvSpPr>
          <p:nvPr>
            <p:ph type="sldNum" sz="quarter" idx="12"/>
          </p:nvPr>
        </p:nvSpPr>
        <p:spPr/>
        <p:txBody>
          <a:bodyPr/>
          <a:lstStyle/>
          <a:p>
            <a:fld id="{95FFBBF8-C1C1-4918-A762-D099AA9EF11F}" type="slidenum">
              <a:rPr lang="en-US" smtClean="0"/>
              <a:pPr/>
              <a:t>6</a:t>
            </a:fld>
            <a:endParaRPr lang="en-US"/>
          </a:p>
        </p:txBody>
      </p:sp>
      <p:sp>
        <p:nvSpPr>
          <p:cNvPr id="5" name="Rectangle 4"/>
          <p:cNvSpPr/>
          <p:nvPr/>
        </p:nvSpPr>
        <p:spPr>
          <a:xfrm>
            <a:off x="0" y="0"/>
            <a:ext cx="10972800" cy="73152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104498" tIns="52249" rIns="104498" bIns="52249" rtlCol="0" anchor="ctr"/>
          <a:lstStyle/>
          <a:p>
            <a:pPr algn="ctr"/>
            <a:r>
              <a:rPr lang="en-US" sz="5000" b="1" dirty="0" smtClean="0">
                <a:solidFill>
                  <a:srgbClr val="FF0000"/>
                </a:solidFill>
                <a:latin typeface="Cambria" pitchFamily="18" charset="0"/>
                <a:ea typeface="Cambria" pitchFamily="18" charset="0"/>
              </a:rPr>
              <a:t>Key Objectives of Today’s Class</a:t>
            </a:r>
            <a:endParaRPr lang="en-US" sz="5000" b="1" dirty="0">
              <a:solidFill>
                <a:srgbClr val="FF0000"/>
              </a:solidFill>
              <a:latin typeface="Cambria" pitchFamily="18" charset="0"/>
              <a:ea typeface="Cambria" pitchFamily="18" charset="0"/>
            </a:endParaRPr>
          </a:p>
        </p:txBody>
      </p:sp>
    </p:spTree>
    <p:extLst>
      <p:ext uri="{BB962C8B-B14F-4D97-AF65-F5344CB8AC3E}">
        <p14:creationId xmlns:p14="http://schemas.microsoft.com/office/powerpoint/2010/main" val="5380989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8640" y="914400"/>
            <a:ext cx="10195560" cy="2133600"/>
          </a:xfrm>
        </p:spPr>
        <p:txBody>
          <a:bodyPr anchor="ctr">
            <a:normAutofit/>
          </a:bodyPr>
          <a:lstStyle/>
          <a:p>
            <a:pPr marL="0" indent="0" algn="just">
              <a:buNone/>
            </a:pPr>
            <a:r>
              <a:rPr lang="en-US" sz="3000" dirty="0" smtClean="0">
                <a:solidFill>
                  <a:srgbClr val="00B050"/>
                </a:solidFill>
                <a:latin typeface="Cambria" pitchFamily="18" charset="0"/>
                <a:ea typeface="Cambria" pitchFamily="18" charset="0"/>
              </a:rPr>
              <a:t>“An NGO is an agency that is primarily engaged in work </a:t>
            </a:r>
            <a:r>
              <a:rPr lang="en-US" sz="3000" b="1" dirty="0" smtClean="0">
                <a:solidFill>
                  <a:srgbClr val="00B050"/>
                </a:solidFill>
                <a:latin typeface="Cambria" pitchFamily="18" charset="0"/>
                <a:ea typeface="Cambria" pitchFamily="18" charset="0"/>
              </a:rPr>
              <a:t>relating to the areas of development or humanitarian work </a:t>
            </a:r>
            <a:r>
              <a:rPr lang="en-US" sz="3000" dirty="0" smtClean="0">
                <a:solidFill>
                  <a:srgbClr val="00B050"/>
                </a:solidFill>
                <a:latin typeface="Cambria" pitchFamily="18" charset="0"/>
                <a:ea typeface="Cambria" pitchFamily="18" charset="0"/>
              </a:rPr>
              <a:t>at local, national and international levels.” </a:t>
            </a:r>
          </a:p>
          <a:p>
            <a:pPr marL="0" indent="0" algn="ctr">
              <a:buNone/>
            </a:pPr>
            <a:r>
              <a:rPr lang="en-US" sz="3000" b="1" i="1" dirty="0" smtClean="0">
                <a:latin typeface="Cambria" pitchFamily="18" charset="0"/>
                <a:ea typeface="Cambria" pitchFamily="18" charset="0"/>
              </a:rPr>
              <a:t>- Lewis &amp; Kanji (2009)</a:t>
            </a:r>
          </a:p>
        </p:txBody>
      </p:sp>
      <p:sp>
        <p:nvSpPr>
          <p:cNvPr id="6" name="Rectangle 5"/>
          <p:cNvSpPr/>
          <p:nvPr/>
        </p:nvSpPr>
        <p:spPr>
          <a:xfrm>
            <a:off x="0" y="0"/>
            <a:ext cx="10972800" cy="73152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104498" tIns="52249" rIns="104498" bIns="52249" rtlCol="0" anchor="ctr"/>
          <a:lstStyle/>
          <a:p>
            <a:pPr algn="ctr"/>
            <a:r>
              <a:rPr lang="en-US" sz="5000" b="1" dirty="0" smtClean="0">
                <a:solidFill>
                  <a:srgbClr val="FF0000"/>
                </a:solidFill>
                <a:latin typeface="Cambria" pitchFamily="18" charset="0"/>
                <a:ea typeface="Cambria" pitchFamily="18" charset="0"/>
              </a:rPr>
              <a:t>What is an NGO? </a:t>
            </a:r>
            <a:endParaRPr lang="en-US" sz="5000" b="1" dirty="0">
              <a:solidFill>
                <a:srgbClr val="FF0000"/>
              </a:solidFill>
              <a:latin typeface="Cambria" pitchFamily="18" charset="0"/>
              <a:ea typeface="Cambria" pitchFamily="18" charset="0"/>
            </a:endParaRPr>
          </a:p>
        </p:txBody>
      </p:sp>
      <p:sp>
        <p:nvSpPr>
          <p:cNvPr id="7" name="Content Placeholder 2"/>
          <p:cNvSpPr txBox="1">
            <a:spLocks/>
          </p:cNvSpPr>
          <p:nvPr/>
        </p:nvSpPr>
        <p:spPr>
          <a:xfrm>
            <a:off x="228600" y="3200400"/>
            <a:ext cx="10439400" cy="3886200"/>
          </a:xfrm>
          <a:prstGeom prst="rect">
            <a:avLst/>
          </a:prstGeom>
        </p:spPr>
        <p:txBody>
          <a:bodyPr vert="horz" lIns="104498" tIns="52249" rIns="104498" bIns="52249" rtlCol="0">
            <a:noAutofit/>
          </a:bodyPr>
          <a:lstStyle/>
          <a:p>
            <a:pPr marL="391866" marR="0" lvl="0" indent="-391866" algn="just" defTabSz="1044976" rtl="0" eaLnBrk="1" fontAlgn="auto" latinLnBrk="0" hangingPunct="1">
              <a:lnSpc>
                <a:spcPct val="110000"/>
              </a:lnSpc>
              <a:spcBef>
                <a:spcPct val="20000"/>
              </a:spcBef>
              <a:spcAft>
                <a:spcPts val="0"/>
              </a:spcAft>
              <a:buClrTx/>
              <a:buSzTx/>
              <a:buFont typeface="Wingdings" pitchFamily="2" charset="2"/>
              <a:buChar char="§"/>
              <a:tabLst/>
              <a:defRPr/>
            </a:pPr>
            <a:r>
              <a:rPr kumimoji="0" lang="en-US" sz="3000" b="0" i="0" u="none" strike="noStrike" kern="1200" cap="none" spc="0" normalizeH="0" baseline="0" noProof="0" dirty="0" err="1" smtClean="0">
                <a:ln>
                  <a:noFill/>
                </a:ln>
                <a:effectLst/>
                <a:uLnTx/>
                <a:uFillTx/>
                <a:latin typeface="Cambria" pitchFamily="18" charset="0"/>
                <a:ea typeface="Cambria" pitchFamily="18" charset="0"/>
                <a:cs typeface="+mn-cs"/>
              </a:rPr>
              <a:t>Vakil</a:t>
            </a:r>
            <a:r>
              <a:rPr kumimoji="0" lang="en-US" sz="3000" b="0" i="0" u="none" strike="noStrike" kern="1200" cap="none" spc="0" normalizeH="0" baseline="0" noProof="0" dirty="0" smtClean="0">
                <a:ln>
                  <a:noFill/>
                </a:ln>
                <a:effectLst/>
                <a:uLnTx/>
                <a:uFillTx/>
                <a:latin typeface="Cambria" pitchFamily="18" charset="0"/>
                <a:ea typeface="Cambria" pitchFamily="18" charset="0"/>
                <a:cs typeface="+mn-cs"/>
              </a:rPr>
              <a:t> (1997) argues that </a:t>
            </a:r>
            <a:r>
              <a:rPr kumimoji="0" lang="en-US" sz="3000" i="0" u="none" strike="noStrike" kern="1200" cap="none" spc="0" normalizeH="0" baseline="0" noProof="0" dirty="0" smtClean="0">
                <a:ln>
                  <a:noFill/>
                </a:ln>
                <a:solidFill>
                  <a:srgbClr val="339933"/>
                </a:solidFill>
                <a:effectLst/>
                <a:uLnTx/>
                <a:uFillTx/>
                <a:latin typeface="Cambria" pitchFamily="18" charset="0"/>
                <a:ea typeface="Cambria" pitchFamily="18" charset="0"/>
                <a:cs typeface="+mn-cs"/>
              </a:rPr>
              <a:t>“NGOs are </a:t>
            </a:r>
            <a:r>
              <a:rPr kumimoji="0" lang="en-US" sz="3000" b="1" i="0" u="none" strike="noStrike" kern="1200" cap="none" spc="0" normalizeH="0" baseline="0" noProof="0" dirty="0" smtClean="0">
                <a:ln>
                  <a:noFill/>
                </a:ln>
                <a:solidFill>
                  <a:srgbClr val="339933"/>
                </a:solidFill>
                <a:effectLst/>
                <a:uLnTx/>
                <a:uFillTx/>
                <a:latin typeface="Cambria" pitchFamily="18" charset="0"/>
                <a:ea typeface="Cambria" pitchFamily="18" charset="0"/>
                <a:cs typeface="+mn-cs"/>
              </a:rPr>
              <a:t>self-governing, private, not for profit organizations</a:t>
            </a:r>
            <a:r>
              <a:rPr kumimoji="0" lang="en-US" sz="3000" i="0" u="none" strike="noStrike" kern="1200" cap="none" spc="0" normalizeH="0" baseline="0" noProof="0" dirty="0" smtClean="0">
                <a:ln>
                  <a:noFill/>
                </a:ln>
                <a:solidFill>
                  <a:srgbClr val="339933"/>
                </a:solidFill>
                <a:effectLst/>
                <a:uLnTx/>
                <a:uFillTx/>
                <a:latin typeface="Cambria" pitchFamily="18" charset="0"/>
                <a:ea typeface="Cambria" pitchFamily="18" charset="0"/>
                <a:cs typeface="+mn-cs"/>
              </a:rPr>
              <a:t> that are </a:t>
            </a:r>
            <a:r>
              <a:rPr kumimoji="0" lang="en-US" sz="3000" b="1" i="0" u="none" strike="noStrike" kern="1200" cap="none" spc="0" normalizeH="0" baseline="0" noProof="0" dirty="0" smtClean="0">
                <a:ln>
                  <a:noFill/>
                </a:ln>
                <a:solidFill>
                  <a:srgbClr val="339933"/>
                </a:solidFill>
                <a:effectLst/>
                <a:uLnTx/>
                <a:uFillTx/>
                <a:latin typeface="Cambria" pitchFamily="18" charset="0"/>
                <a:ea typeface="Cambria" pitchFamily="18" charset="0"/>
                <a:cs typeface="+mn-cs"/>
              </a:rPr>
              <a:t>geared to improving the quality of life for disadvantaged people</a:t>
            </a:r>
            <a:r>
              <a:rPr kumimoji="0" lang="en-US" sz="3000" i="0" u="none" strike="noStrike" kern="1200" cap="none" spc="0" normalizeH="0" baseline="0" noProof="0" dirty="0" smtClean="0">
                <a:ln>
                  <a:noFill/>
                </a:ln>
                <a:solidFill>
                  <a:srgbClr val="339933"/>
                </a:solidFill>
                <a:effectLst/>
                <a:uLnTx/>
                <a:uFillTx/>
                <a:latin typeface="Cambria" pitchFamily="18" charset="0"/>
                <a:ea typeface="Cambria" pitchFamily="18" charset="0"/>
                <a:cs typeface="+mn-cs"/>
              </a:rPr>
              <a:t>.” </a:t>
            </a:r>
          </a:p>
          <a:p>
            <a:pPr marL="391866" marR="0" lvl="0" indent="-391866" algn="just" defTabSz="1044976" rtl="0" eaLnBrk="1" fontAlgn="auto" latinLnBrk="0" hangingPunct="1">
              <a:lnSpc>
                <a:spcPct val="110000"/>
              </a:lnSpc>
              <a:spcBef>
                <a:spcPct val="20000"/>
              </a:spcBef>
              <a:spcAft>
                <a:spcPts val="0"/>
              </a:spcAft>
              <a:buClrTx/>
              <a:buSzTx/>
              <a:tabLst/>
              <a:defRPr/>
            </a:pPr>
            <a:endParaRPr kumimoji="0" lang="en-US" sz="3000" b="1" i="0" u="none" strike="noStrike" kern="1200" cap="none" spc="0" normalizeH="0" baseline="0" noProof="0" dirty="0" smtClean="0">
              <a:ln>
                <a:noFill/>
              </a:ln>
              <a:effectLst/>
              <a:uLnTx/>
              <a:uFillTx/>
              <a:latin typeface="Cambria" pitchFamily="18" charset="0"/>
              <a:ea typeface="Cambria" pitchFamily="18" charset="0"/>
              <a:cs typeface="+mn-cs"/>
            </a:endParaRPr>
          </a:p>
          <a:p>
            <a:pPr marL="391866" marR="0" lvl="0" indent="-391866" algn="just" defTabSz="1044976" rtl="0" eaLnBrk="1" fontAlgn="auto" latinLnBrk="0" hangingPunct="1">
              <a:lnSpc>
                <a:spcPct val="110000"/>
              </a:lnSpc>
              <a:spcBef>
                <a:spcPct val="20000"/>
              </a:spcBef>
              <a:spcAft>
                <a:spcPts val="0"/>
              </a:spcAft>
              <a:buClrTx/>
              <a:buSzTx/>
              <a:buFont typeface="Wingdings" pitchFamily="2" charset="2"/>
              <a:buChar char="§"/>
              <a:tabLst/>
              <a:defRPr/>
            </a:pPr>
            <a:r>
              <a:rPr kumimoji="0" lang="en-US" sz="3000" b="0" i="0" u="none" strike="noStrike" kern="1200" cap="none" spc="0" normalizeH="0" baseline="0" noProof="0" dirty="0" err="1" smtClean="0">
                <a:ln>
                  <a:noFill/>
                </a:ln>
                <a:effectLst/>
                <a:uLnTx/>
                <a:uFillTx/>
                <a:latin typeface="Cambria" pitchFamily="18" charset="0"/>
                <a:ea typeface="Cambria" pitchFamily="18" charset="0"/>
                <a:cs typeface="+mn-cs"/>
              </a:rPr>
              <a:t>Charnovitz</a:t>
            </a:r>
            <a:r>
              <a:rPr kumimoji="0" lang="en-US" sz="3000" b="0" i="0" u="none" strike="noStrike" kern="1200" cap="none" spc="0" normalizeH="0" baseline="0" noProof="0" dirty="0" smtClean="0">
                <a:ln>
                  <a:noFill/>
                </a:ln>
                <a:effectLst/>
                <a:uLnTx/>
                <a:uFillTx/>
                <a:latin typeface="Cambria" pitchFamily="18" charset="0"/>
                <a:ea typeface="Cambria" pitchFamily="18" charset="0"/>
                <a:cs typeface="+mn-cs"/>
              </a:rPr>
              <a:t> (1997) argues that </a:t>
            </a:r>
            <a:r>
              <a:rPr kumimoji="0" lang="en-US" sz="3000" i="0" u="none" strike="noStrike" kern="1200" cap="none" spc="0" normalizeH="0" baseline="0" noProof="0" dirty="0" smtClean="0">
                <a:ln>
                  <a:noFill/>
                </a:ln>
                <a:solidFill>
                  <a:srgbClr val="339933"/>
                </a:solidFill>
                <a:effectLst/>
                <a:uLnTx/>
                <a:uFillTx/>
                <a:latin typeface="Cambria" pitchFamily="18" charset="0"/>
                <a:ea typeface="Cambria" pitchFamily="18" charset="0"/>
                <a:cs typeface="+mn-cs"/>
              </a:rPr>
              <a:t>“NGOs are groups of individuals organized for the myriad of reasons that engage human imagination and aspiration” </a:t>
            </a:r>
            <a:endParaRPr kumimoji="0" lang="en-US" sz="3000" i="0" u="none" strike="noStrike" kern="1200" cap="none" spc="0" normalizeH="0" baseline="0" noProof="0" dirty="0">
              <a:ln>
                <a:noFill/>
              </a:ln>
              <a:solidFill>
                <a:srgbClr val="339933"/>
              </a:solidFill>
              <a:effectLst/>
              <a:uLnTx/>
              <a:uFillTx/>
              <a:latin typeface="Cambria" pitchFamily="18" charset="0"/>
              <a:ea typeface="Cambria" pitchFamily="18" charset="0"/>
              <a:cs typeface="+mn-cs"/>
            </a:endParaRPr>
          </a:p>
        </p:txBody>
      </p:sp>
    </p:spTree>
    <p:extLst>
      <p:ext uri="{BB962C8B-B14F-4D97-AF65-F5344CB8AC3E}">
        <p14:creationId xmlns:p14="http://schemas.microsoft.com/office/powerpoint/2010/main" val="29625957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8640" y="1066800"/>
            <a:ext cx="9875520" cy="5943600"/>
          </a:xfrm>
        </p:spPr>
        <p:txBody>
          <a:bodyPr>
            <a:noAutofit/>
          </a:bodyPr>
          <a:lstStyle/>
          <a:p>
            <a:pPr marL="0" indent="0" algn="ctr">
              <a:spcBef>
                <a:spcPts val="600"/>
              </a:spcBef>
              <a:buNone/>
            </a:pPr>
            <a:r>
              <a:rPr lang="en-US" sz="3000" dirty="0" smtClean="0">
                <a:latin typeface="Cambria" pitchFamily="18" charset="0"/>
                <a:ea typeface="Cambria" pitchFamily="18" charset="0"/>
              </a:rPr>
              <a:t>As third sector organizations, NGOs have five key characteristics – </a:t>
            </a:r>
          </a:p>
          <a:p>
            <a:pPr marL="0" indent="0" algn="just">
              <a:spcBef>
                <a:spcPts val="600"/>
              </a:spcBef>
              <a:buNone/>
            </a:pPr>
            <a:r>
              <a:rPr lang="en-US" sz="3000" b="1" dirty="0" smtClean="0">
                <a:latin typeface="Cambria" pitchFamily="18" charset="0"/>
                <a:ea typeface="Cambria" pitchFamily="18" charset="0"/>
              </a:rPr>
              <a:t>Formal: </a:t>
            </a:r>
            <a:r>
              <a:rPr lang="en-US" sz="3000" dirty="0" smtClean="0">
                <a:latin typeface="Cambria" pitchFamily="18" charset="0"/>
                <a:ea typeface="Cambria" pitchFamily="18" charset="0"/>
              </a:rPr>
              <a:t>The organization has an institutionalized presence and formal representation.  </a:t>
            </a:r>
          </a:p>
          <a:p>
            <a:pPr marL="0" indent="0" algn="just">
              <a:spcBef>
                <a:spcPts val="600"/>
              </a:spcBef>
              <a:buNone/>
            </a:pPr>
            <a:r>
              <a:rPr lang="en-US" sz="3000" b="1" dirty="0" smtClean="0">
                <a:latin typeface="Cambria" pitchFamily="18" charset="0"/>
                <a:ea typeface="Cambria" pitchFamily="18" charset="0"/>
              </a:rPr>
              <a:t>Private: </a:t>
            </a:r>
            <a:r>
              <a:rPr lang="en-US" sz="3000" dirty="0" smtClean="0">
                <a:latin typeface="Cambria" pitchFamily="18" charset="0"/>
                <a:ea typeface="Cambria" pitchFamily="18" charset="0"/>
              </a:rPr>
              <a:t>The Organization is institutionally separate from  government. </a:t>
            </a:r>
          </a:p>
          <a:p>
            <a:pPr marL="0" indent="0" algn="just">
              <a:spcBef>
                <a:spcPts val="600"/>
              </a:spcBef>
              <a:buNone/>
            </a:pPr>
            <a:r>
              <a:rPr lang="en-US" sz="3000" b="1" dirty="0" smtClean="0">
                <a:latin typeface="Cambria" pitchFamily="18" charset="0"/>
                <a:ea typeface="Cambria" pitchFamily="18" charset="0"/>
              </a:rPr>
              <a:t>Non-profit distributing:</a:t>
            </a:r>
            <a:r>
              <a:rPr lang="en-US" sz="3000" dirty="0" smtClean="0">
                <a:latin typeface="Cambria" pitchFamily="18" charset="0"/>
                <a:ea typeface="Cambria" pitchFamily="18" charset="0"/>
              </a:rPr>
              <a:t> Owners or directors don’t receive any financial surplus. </a:t>
            </a:r>
          </a:p>
          <a:p>
            <a:pPr marL="0" indent="0" algn="just">
              <a:spcBef>
                <a:spcPts val="600"/>
              </a:spcBef>
              <a:buNone/>
            </a:pPr>
            <a:r>
              <a:rPr lang="en-US" sz="3000" b="1" dirty="0" smtClean="0">
                <a:latin typeface="Cambria" pitchFamily="18" charset="0"/>
                <a:ea typeface="Cambria" pitchFamily="18" charset="0"/>
              </a:rPr>
              <a:t>Self-governing: </a:t>
            </a:r>
            <a:r>
              <a:rPr lang="en-US" sz="3000" dirty="0" smtClean="0">
                <a:latin typeface="Cambria" pitchFamily="18" charset="0"/>
                <a:ea typeface="Cambria" pitchFamily="18" charset="0"/>
              </a:rPr>
              <a:t>The organization is able to control and manage its own affairs. </a:t>
            </a:r>
          </a:p>
          <a:p>
            <a:pPr marL="0" indent="0" algn="just">
              <a:spcBef>
                <a:spcPts val="600"/>
              </a:spcBef>
              <a:buNone/>
            </a:pPr>
            <a:r>
              <a:rPr lang="en-US" sz="3000" b="1" dirty="0" smtClean="0">
                <a:latin typeface="Cambria" pitchFamily="18" charset="0"/>
                <a:ea typeface="Cambria" pitchFamily="18" charset="0"/>
              </a:rPr>
              <a:t>Voluntary: </a:t>
            </a:r>
            <a:r>
              <a:rPr lang="en-US" sz="3000" dirty="0" smtClean="0">
                <a:latin typeface="Cambria" pitchFamily="18" charset="0"/>
                <a:ea typeface="Cambria" pitchFamily="18" charset="0"/>
              </a:rPr>
              <a:t>Some degree of voluntary participation is present. </a:t>
            </a:r>
          </a:p>
        </p:txBody>
      </p:sp>
      <p:sp>
        <p:nvSpPr>
          <p:cNvPr id="6" name="Rectangle 5"/>
          <p:cNvSpPr/>
          <p:nvPr/>
        </p:nvSpPr>
        <p:spPr>
          <a:xfrm>
            <a:off x="0" y="0"/>
            <a:ext cx="10972800" cy="73152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104498" tIns="52249" rIns="104498" bIns="52249" rtlCol="0" anchor="ctr"/>
          <a:lstStyle/>
          <a:p>
            <a:pPr algn="ctr"/>
            <a:r>
              <a:rPr lang="en-US" sz="5000" b="1" dirty="0" smtClean="0">
                <a:solidFill>
                  <a:srgbClr val="FF0000"/>
                </a:solidFill>
                <a:latin typeface="Cambria" pitchFamily="18" charset="0"/>
                <a:ea typeface="Cambria" pitchFamily="18" charset="0"/>
              </a:rPr>
              <a:t>Key Characteristics of NGOs</a:t>
            </a:r>
            <a:endParaRPr lang="en-US" sz="5000" b="1" dirty="0">
              <a:solidFill>
                <a:srgbClr val="FF0000"/>
              </a:solidFill>
              <a:latin typeface="Cambria" pitchFamily="18" charset="0"/>
              <a:ea typeface="Cambria" pitchFamily="18" charset="0"/>
            </a:endParaRPr>
          </a:p>
        </p:txBody>
      </p:sp>
    </p:spTree>
    <p:extLst>
      <p:ext uri="{BB962C8B-B14F-4D97-AF65-F5344CB8AC3E}">
        <p14:creationId xmlns:p14="http://schemas.microsoft.com/office/powerpoint/2010/main" val="39900407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8640" y="1066800"/>
            <a:ext cx="9875520" cy="5867400"/>
          </a:xfrm>
        </p:spPr>
        <p:txBody>
          <a:bodyPr>
            <a:normAutofit lnSpcReduction="10000"/>
          </a:bodyPr>
          <a:lstStyle/>
          <a:p>
            <a:pPr marL="0" indent="0" algn="just">
              <a:spcBef>
                <a:spcPts val="600"/>
              </a:spcBef>
              <a:buNone/>
            </a:pPr>
            <a:r>
              <a:rPr lang="en-US" sz="3000" b="1" dirty="0" smtClean="0">
                <a:latin typeface="Cambria" pitchFamily="18" charset="0"/>
                <a:ea typeface="Cambria" pitchFamily="18" charset="0"/>
              </a:rPr>
              <a:t>Operational NGOs:</a:t>
            </a:r>
            <a:r>
              <a:rPr lang="en-US" sz="3000" dirty="0" smtClean="0">
                <a:latin typeface="Cambria" pitchFamily="18" charset="0"/>
                <a:ea typeface="Cambria" pitchFamily="18" charset="0"/>
              </a:rPr>
              <a:t> primary purpose is the design and implementation of development related projects (e.g. BRAC, Action Aid). </a:t>
            </a:r>
          </a:p>
          <a:p>
            <a:pPr marL="0" indent="0" algn="just">
              <a:spcBef>
                <a:spcPts val="600"/>
              </a:spcBef>
              <a:buNone/>
            </a:pPr>
            <a:endParaRPr lang="en-US" sz="3000" dirty="0" smtClean="0">
              <a:latin typeface="Cambria" pitchFamily="18" charset="0"/>
              <a:ea typeface="Cambria" pitchFamily="18" charset="0"/>
            </a:endParaRPr>
          </a:p>
          <a:p>
            <a:pPr marL="0" indent="0" algn="just">
              <a:spcBef>
                <a:spcPts val="600"/>
              </a:spcBef>
              <a:buNone/>
            </a:pPr>
            <a:r>
              <a:rPr lang="en-US" sz="3000" b="1" dirty="0" smtClean="0">
                <a:latin typeface="Cambria" pitchFamily="18" charset="0"/>
                <a:ea typeface="Cambria" pitchFamily="18" charset="0"/>
              </a:rPr>
              <a:t>Advocacy NGOs: </a:t>
            </a:r>
            <a:r>
              <a:rPr lang="en-US" sz="3000" dirty="0" smtClean="0">
                <a:latin typeface="Cambria" pitchFamily="18" charset="0"/>
                <a:ea typeface="Cambria" pitchFamily="18" charset="0"/>
              </a:rPr>
              <a:t>primary purpose is to defend or promote a specific cause. These kind of NGOs also try to influence the policies and practices of countries (e.g. Amnesty International, Human Rights Watch). </a:t>
            </a:r>
          </a:p>
          <a:p>
            <a:pPr marL="0" indent="0" algn="just">
              <a:spcBef>
                <a:spcPts val="600"/>
              </a:spcBef>
              <a:buNone/>
            </a:pPr>
            <a:endParaRPr lang="en-US" sz="3000" dirty="0" smtClean="0">
              <a:latin typeface="Cambria" pitchFamily="18" charset="0"/>
              <a:ea typeface="Cambria" pitchFamily="18" charset="0"/>
            </a:endParaRPr>
          </a:p>
          <a:p>
            <a:pPr marL="0" indent="0" algn="just">
              <a:spcBef>
                <a:spcPts val="600"/>
              </a:spcBef>
              <a:buNone/>
            </a:pPr>
            <a:r>
              <a:rPr lang="en-US" sz="3000" b="1" dirty="0" smtClean="0">
                <a:latin typeface="Cambria" pitchFamily="18" charset="0"/>
                <a:ea typeface="Cambria" pitchFamily="18" charset="0"/>
              </a:rPr>
              <a:t>Humanitarian NGOs: </a:t>
            </a:r>
            <a:r>
              <a:rPr lang="en-US" sz="3000" dirty="0" smtClean="0">
                <a:latin typeface="Cambria" pitchFamily="18" charset="0"/>
                <a:ea typeface="Cambria" pitchFamily="18" charset="0"/>
              </a:rPr>
              <a:t>primary purpose is to provide aid in disaster areas and alleviate suffering from  poverty and disease (e.g. Care, Action Against Hunger, Islamic Relief)</a:t>
            </a:r>
            <a:endParaRPr lang="en-US" sz="3000" dirty="0"/>
          </a:p>
        </p:txBody>
      </p:sp>
      <p:sp>
        <p:nvSpPr>
          <p:cNvPr id="5" name="Rectangle 4"/>
          <p:cNvSpPr/>
          <p:nvPr/>
        </p:nvSpPr>
        <p:spPr>
          <a:xfrm>
            <a:off x="0" y="0"/>
            <a:ext cx="10972800" cy="73152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104498" tIns="52249" rIns="104498" bIns="52249" rtlCol="0" anchor="ctr"/>
          <a:lstStyle/>
          <a:p>
            <a:pPr algn="ctr"/>
            <a:r>
              <a:rPr lang="en-US" sz="5000" b="1" dirty="0" smtClean="0">
                <a:solidFill>
                  <a:srgbClr val="FF0000"/>
                </a:solidFill>
                <a:latin typeface="Cambria" pitchFamily="18" charset="0"/>
                <a:ea typeface="Cambria" pitchFamily="18" charset="0"/>
              </a:rPr>
              <a:t>Categories of NGOs </a:t>
            </a:r>
            <a:endParaRPr lang="en-US" sz="5000" b="1" dirty="0">
              <a:solidFill>
                <a:srgbClr val="FF0000"/>
              </a:solidFill>
              <a:latin typeface="Cambria" pitchFamily="18" charset="0"/>
              <a:ea typeface="Cambria" pitchFamily="18" charset="0"/>
            </a:endParaRPr>
          </a:p>
        </p:txBody>
      </p:sp>
    </p:spTree>
    <p:extLst>
      <p:ext uri="{BB962C8B-B14F-4D97-AF65-F5344CB8AC3E}">
        <p14:creationId xmlns:p14="http://schemas.microsoft.com/office/powerpoint/2010/main" val="353365336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809</TotalTime>
  <Words>2128</Words>
  <Application>Microsoft Office PowerPoint</Application>
  <PresentationFormat>Custom</PresentationFormat>
  <Paragraphs>206</Paragraphs>
  <Slides>28</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Cambria</vt:lpstr>
      <vt:lpstr>Tahoma</vt:lpstr>
      <vt:lpstr>Wingdings</vt:lpstr>
      <vt:lpstr>Office Theme</vt:lpstr>
      <vt:lpstr>NGOs: Concepts and Key Issues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diu</dc:creator>
  <cp:lastModifiedBy>su</cp:lastModifiedBy>
  <cp:revision>106</cp:revision>
  <dcterms:created xsi:type="dcterms:W3CDTF">2018-09-10T07:01:48Z</dcterms:created>
  <dcterms:modified xsi:type="dcterms:W3CDTF">2024-01-26T03:07:20Z</dcterms:modified>
</cp:coreProperties>
</file>