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95" r:id="rId2"/>
    <p:sldId id="286" r:id="rId3"/>
    <p:sldId id="277" r:id="rId4"/>
    <p:sldId id="308" r:id="rId5"/>
    <p:sldId id="279" r:id="rId6"/>
    <p:sldId id="297" r:id="rId7"/>
    <p:sldId id="268" r:id="rId8"/>
    <p:sldId id="314" r:id="rId9"/>
    <p:sldId id="315" r:id="rId10"/>
    <p:sldId id="262" r:id="rId11"/>
    <p:sldId id="269" r:id="rId12"/>
    <p:sldId id="299" r:id="rId13"/>
    <p:sldId id="264" r:id="rId14"/>
    <p:sldId id="313" r:id="rId15"/>
    <p:sldId id="289" r:id="rId16"/>
    <p:sldId id="312" r:id="rId17"/>
    <p:sldId id="291" r:id="rId18"/>
    <p:sldId id="309" r:id="rId19"/>
    <p:sldId id="305" r:id="rId20"/>
    <p:sldId id="306" r:id="rId21"/>
    <p:sldId id="31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969" autoAdjust="0"/>
  </p:normalViewPr>
  <p:slideViewPr>
    <p:cSldViewPr snapToGrid="0">
      <p:cViewPr varScale="1">
        <p:scale>
          <a:sx n="60" d="100"/>
          <a:sy n="60" d="100"/>
        </p:scale>
        <p:origin x="246" y="-4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1155A5-B15C-413F-92CD-490DBEC39531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063890-D829-442D-8111-7575F2B57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627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63890-D829-442D-8111-7575F2B5764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791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63890-D829-442D-8111-7575F2B5764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865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63890-D829-442D-8111-7575F2B5764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634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63890-D829-442D-8111-7575F2B5764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565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63890-D829-442D-8111-7575F2B5764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267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63890-D829-442D-8111-7575F2B5764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8868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63890-D829-442D-8111-7575F2B5764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8864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63890-D829-442D-8111-7575F2B5764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5243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63890-D829-442D-8111-7575F2B5764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902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F4D1F-9348-4BAE-8868-DD598B48184C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3DBA5-26AD-446B-8695-022B4BBB9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814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F4D1F-9348-4BAE-8868-DD598B48184C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3DBA5-26AD-446B-8695-022B4BBB9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614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F4D1F-9348-4BAE-8868-DD598B48184C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3DBA5-26AD-446B-8695-022B4BBB9410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6254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F4D1F-9348-4BAE-8868-DD598B48184C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3DBA5-26AD-446B-8695-022B4BBB9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7144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F4D1F-9348-4BAE-8868-DD598B48184C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3DBA5-26AD-446B-8695-022B4BBB941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69032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F4D1F-9348-4BAE-8868-DD598B48184C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3DBA5-26AD-446B-8695-022B4BBB9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5697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F4D1F-9348-4BAE-8868-DD598B48184C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3DBA5-26AD-446B-8695-022B4BBB9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125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F4D1F-9348-4BAE-8868-DD598B48184C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3DBA5-26AD-446B-8695-022B4BBB9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580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F4D1F-9348-4BAE-8868-DD598B48184C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3DBA5-26AD-446B-8695-022B4BBB9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29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F4D1F-9348-4BAE-8868-DD598B48184C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3DBA5-26AD-446B-8695-022B4BBB9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131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F4D1F-9348-4BAE-8868-DD598B48184C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3DBA5-26AD-446B-8695-022B4BBB9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991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F4D1F-9348-4BAE-8868-DD598B48184C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3DBA5-26AD-446B-8695-022B4BBB9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20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F4D1F-9348-4BAE-8868-DD598B48184C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3DBA5-26AD-446B-8695-022B4BBB9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694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F4D1F-9348-4BAE-8868-DD598B48184C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3DBA5-26AD-446B-8695-022B4BBB9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890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F4D1F-9348-4BAE-8868-DD598B48184C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3DBA5-26AD-446B-8695-022B4BBB9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596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F4D1F-9348-4BAE-8868-DD598B48184C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3DBA5-26AD-446B-8695-022B4BBB9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980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F4D1F-9348-4BAE-8868-DD598B48184C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603DBA5-26AD-446B-8695-022B4BBB9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86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60421"/>
            <a:ext cx="8596668" cy="802105"/>
          </a:xfrm>
        </p:spPr>
        <p:txBody>
          <a:bodyPr/>
          <a:lstStyle/>
          <a:p>
            <a:pPr algn="ctr"/>
            <a:r>
              <a:rPr lang="en-US" dirty="0" smtClean="0"/>
              <a:t>Processing of Textiles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31495"/>
            <a:ext cx="8596668" cy="470986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sz="2400" dirty="0" smtClean="0"/>
              <a:t>Sub sectors of Textiles are majorly divided into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400" dirty="0"/>
              <a:t> </a:t>
            </a:r>
            <a:r>
              <a:rPr lang="en-US" sz="2400" dirty="0" smtClean="0"/>
              <a:t> Spinning 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400" dirty="0"/>
              <a:t> </a:t>
            </a:r>
            <a:r>
              <a:rPr lang="en-US" sz="2400" dirty="0" smtClean="0"/>
              <a:t> Fabric (Weaving/Knitting)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400" dirty="0"/>
              <a:t> </a:t>
            </a:r>
            <a:r>
              <a:rPr lang="en-US" sz="2400" dirty="0" smtClean="0"/>
              <a:t> Dyeing and Finishing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400" dirty="0"/>
              <a:t> </a:t>
            </a:r>
            <a:r>
              <a:rPr lang="en-US" sz="2400" dirty="0" smtClean="0"/>
              <a:t> Garments/ Apparel-</a:t>
            </a:r>
          </a:p>
          <a:p>
            <a:pPr marL="4171950" lvl="8" indent="-514350">
              <a:buFont typeface="+mj-lt"/>
              <a:buAutoNum type="romanUcPeriod"/>
            </a:pPr>
            <a:r>
              <a:rPr lang="en-US" sz="2400" dirty="0" smtClean="0"/>
              <a:t>Woven</a:t>
            </a:r>
          </a:p>
          <a:p>
            <a:pPr marL="4171950" lvl="8" indent="-514350">
              <a:buFont typeface="+mj-lt"/>
              <a:buAutoNum type="romanUcPeriod"/>
            </a:pPr>
            <a:r>
              <a:rPr lang="en-US" sz="2400" dirty="0" smtClean="0"/>
              <a:t>Knit</a:t>
            </a:r>
          </a:p>
          <a:p>
            <a:pPr marL="4171950" lvl="8" indent="-514350">
              <a:buFont typeface="+mj-lt"/>
              <a:buAutoNum type="romanUcPeriod"/>
            </a:pPr>
            <a:r>
              <a:rPr lang="en-US" sz="2400" dirty="0" smtClean="0"/>
              <a:t>Home textile</a:t>
            </a:r>
          </a:p>
          <a:p>
            <a:pPr marL="4171950" lvl="8" indent="-514350">
              <a:buFont typeface="+mj-lt"/>
              <a:buAutoNum type="romanUcPeriod"/>
            </a:pPr>
            <a:r>
              <a:rPr lang="en-US" sz="2400" dirty="0"/>
              <a:t> </a:t>
            </a:r>
            <a:r>
              <a:rPr lang="en-US" sz="2400" dirty="0" smtClean="0"/>
              <a:t>Sweater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9064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08548"/>
            <a:ext cx="9901766" cy="898358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Processing </a:t>
            </a:r>
            <a:r>
              <a:rPr lang="en-US" sz="4000" dirty="0" smtClean="0">
                <a:solidFill>
                  <a:srgbClr val="FF0000"/>
                </a:solidFill>
              </a:rPr>
              <a:t>Cost Calculation: Fabric (Woven)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491916"/>
            <a:ext cx="11097571" cy="5366083"/>
          </a:xfrm>
        </p:spPr>
        <p:txBody>
          <a:bodyPr>
            <a:normAutofit/>
          </a:bodyPr>
          <a:lstStyle/>
          <a:p>
            <a:r>
              <a:rPr lang="en-US" dirty="0" smtClean="0"/>
              <a:t>Construction of an woven fabric is 120x80/30x20 and width is 60’’. Consider price of warp and weft yarn is BDT 90 and BDT 80 respectively. Consider standard crimp% (10-15%), weaving cost (15-30 BDT/Yard), dyeing cost (25-45 BDT/yard), transport cost (BDT 5/yard), commercial cost (BDT 2/yard) and profit (BDT 15/yard). Calculate the quoted price of one yard fabric considering conversion rate BDT 84 per US Dollar. 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Solution:</a:t>
            </a:r>
          </a:p>
          <a:p>
            <a:pPr marL="914400" lvl="2" indent="0">
              <a:buNone/>
            </a:pPr>
            <a:r>
              <a:rPr lang="en-US" dirty="0" smtClean="0"/>
              <a:t>			</a:t>
            </a:r>
            <a:r>
              <a:rPr lang="en-US" dirty="0"/>
              <a:t>	</a:t>
            </a:r>
            <a:r>
              <a:rPr lang="en-US" dirty="0" smtClean="0"/>
              <a:t>  Total number of ends				        120x60</a:t>
            </a:r>
          </a:p>
          <a:p>
            <a:pPr lvl="2"/>
            <a:r>
              <a:rPr lang="en-US" dirty="0"/>
              <a:t> Warp Consumption</a:t>
            </a:r>
            <a:r>
              <a:rPr lang="en-US" dirty="0" smtClean="0"/>
              <a:t>:  …………………………………………….x Crimp% = ……………………….x 10% = 0.2857 x 1.1= 0.314 </a:t>
            </a:r>
            <a:r>
              <a:rPr lang="en-US" dirty="0" err="1" smtClean="0"/>
              <a:t>lbs</a:t>
            </a:r>
            <a:r>
              <a:rPr lang="en-US" dirty="0" smtClean="0"/>
              <a:t>/Yard</a:t>
            </a:r>
          </a:p>
          <a:p>
            <a:pPr marL="914400" lvl="2" indent="0">
              <a:buNone/>
            </a:pPr>
            <a:r>
              <a:rPr lang="en-US" dirty="0"/>
              <a:t>	</a:t>
            </a:r>
            <a:r>
              <a:rPr lang="en-US" dirty="0" smtClean="0"/>
              <a:t>				Warp Countx840					30x840</a:t>
            </a:r>
          </a:p>
          <a:p>
            <a:pPr lvl="2"/>
            <a:endParaRPr lang="en-US" dirty="0" smtClean="0"/>
          </a:p>
          <a:p>
            <a:pPr marL="914400" lvl="2" indent="0">
              <a:buNone/>
            </a:pPr>
            <a:r>
              <a:rPr lang="en-US" dirty="0"/>
              <a:t>	</a:t>
            </a:r>
            <a:r>
              <a:rPr lang="en-US" dirty="0" smtClean="0"/>
              <a:t>			Total number of picks				 80x36</a:t>
            </a:r>
            <a:endParaRPr lang="en-US" dirty="0"/>
          </a:p>
          <a:p>
            <a:pPr lvl="2"/>
            <a:r>
              <a:rPr lang="en-US" dirty="0"/>
              <a:t> </a:t>
            </a:r>
            <a:r>
              <a:rPr lang="en-US" dirty="0" smtClean="0"/>
              <a:t>Weft Consumption: …………………………………………….x Crimp% = ……………………x10% = 0.1714x1.1= 0.189 </a:t>
            </a:r>
            <a:r>
              <a:rPr lang="en-US" dirty="0" err="1" smtClean="0"/>
              <a:t>lbs</a:t>
            </a:r>
            <a:r>
              <a:rPr lang="en-US" dirty="0" smtClean="0"/>
              <a:t>/Yard</a:t>
            </a:r>
          </a:p>
          <a:p>
            <a:pPr marL="914400" lvl="2" indent="0">
              <a:buNone/>
            </a:pPr>
            <a:r>
              <a:rPr lang="en-US" dirty="0"/>
              <a:t>	</a:t>
            </a:r>
            <a:r>
              <a:rPr lang="en-US" dirty="0" smtClean="0"/>
              <a:t>				Weft Countx840				   20x840</a:t>
            </a:r>
          </a:p>
          <a:p>
            <a:pPr marL="914400" lvl="2" indent="0">
              <a:buNone/>
            </a:pPr>
            <a:endParaRPr lang="en-US" dirty="0" smtClean="0"/>
          </a:p>
          <a:p>
            <a:pPr lvl="2"/>
            <a:r>
              <a:rPr lang="en-US" dirty="0"/>
              <a:t> </a:t>
            </a:r>
            <a:r>
              <a:rPr lang="en-US" dirty="0" smtClean="0"/>
              <a:t>Total Consumption </a:t>
            </a:r>
            <a:r>
              <a:rPr lang="en-US" dirty="0"/>
              <a:t>: </a:t>
            </a:r>
            <a:r>
              <a:rPr lang="en-US" dirty="0" smtClean="0"/>
              <a:t>(0.314+</a:t>
            </a:r>
            <a:r>
              <a:rPr lang="en-US" dirty="0"/>
              <a:t> </a:t>
            </a:r>
            <a:r>
              <a:rPr lang="en-US" dirty="0" smtClean="0"/>
              <a:t>0.189) </a:t>
            </a:r>
            <a:r>
              <a:rPr lang="en-US" dirty="0" err="1" smtClean="0"/>
              <a:t>lbs</a:t>
            </a:r>
            <a:r>
              <a:rPr lang="en-US" dirty="0" smtClean="0"/>
              <a:t>/yard = 0.503 lbs/Yard</a:t>
            </a:r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17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1895"/>
          </a:xfrm>
        </p:spPr>
        <p:txBody>
          <a:bodyPr/>
          <a:lstStyle/>
          <a:p>
            <a:pPr algn="ctr"/>
            <a:r>
              <a:rPr lang="en-US" dirty="0"/>
              <a:t>Processing Cost: Fabric (Woven</a:t>
            </a:r>
            <a:r>
              <a:rPr lang="en-US" dirty="0" smtClean="0"/>
              <a:t>) – Conti…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24000"/>
            <a:ext cx="8596668" cy="5333999"/>
          </a:xfrm>
        </p:spPr>
        <p:txBody>
          <a:bodyPr/>
          <a:lstStyle/>
          <a:p>
            <a:pPr lvl="1"/>
            <a:r>
              <a:rPr lang="en-US" dirty="0" smtClean="0"/>
              <a:t>Price of Warp yarn = 0.314x90 = BDT 28.26</a:t>
            </a:r>
          </a:p>
          <a:p>
            <a:pPr lvl="1"/>
            <a:r>
              <a:rPr lang="en-US" dirty="0" smtClean="0"/>
              <a:t>Price of Weft yarn = 0.189x80 = BDT 15.12</a:t>
            </a:r>
          </a:p>
          <a:p>
            <a:pPr lvl="1"/>
            <a:r>
              <a:rPr lang="en-US" dirty="0" smtClean="0"/>
              <a:t>Total Yarn Cost: BDT ( 28.26+15.12 )		= BDT 43.38 </a:t>
            </a:r>
          </a:p>
          <a:p>
            <a:pPr marL="0" indent="0">
              <a:buNone/>
            </a:pPr>
            <a:r>
              <a:rPr lang="en-US" dirty="0" smtClean="0"/>
              <a:t>				Weaving Cost per Yard		= BDT 20.00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Dyeing Cost per Yard    	= BDT 30.00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Transport Cost per Yard	= BDT 5.00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Commercial Cost per Yard 	= BDT 2.00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Profit per Yard			= BDT 15.00</a:t>
            </a:r>
          </a:p>
          <a:p>
            <a:pPr marL="0" indent="0">
              <a:buNone/>
            </a:pPr>
            <a:r>
              <a:rPr lang="en-US" dirty="0" smtClean="0"/>
              <a:t>………………………………………………………………………………………………..</a:t>
            </a:r>
          </a:p>
          <a:p>
            <a:pPr marL="0" indent="0">
              <a:buNone/>
            </a:pPr>
            <a:r>
              <a:rPr lang="en-US" dirty="0" smtClean="0"/>
              <a:t>				Total Cost per Yard		=  BDT115.38</a:t>
            </a:r>
          </a:p>
          <a:p>
            <a:r>
              <a:rPr lang="en-US" dirty="0"/>
              <a:t> </a:t>
            </a:r>
            <a:r>
              <a:rPr lang="en-US" dirty="0" smtClean="0"/>
              <a:t>Quoted price in US$ = = 115.35/84 = US$ 1.38 per yard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23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Dyeing printing and finishing sub sector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02867"/>
            <a:ext cx="9316898" cy="919491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sz="2800" dirty="0" smtClean="0"/>
              <a:t>Numbers of Dyeing, printing and finishing Mills: 244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842" y="2658731"/>
            <a:ext cx="6926380" cy="3645819"/>
          </a:xfrm>
          <a:prstGeom prst="rect">
            <a:avLst/>
          </a:prstGeom>
          <a:noFill/>
          <a:ln w="57150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5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77516"/>
          </a:xfrm>
        </p:spPr>
        <p:txBody>
          <a:bodyPr>
            <a:normAutofit fontScale="90000"/>
          </a:bodyPr>
          <a:lstStyle/>
          <a:p>
            <a:r>
              <a:rPr lang="en-US" dirty="0"/>
              <a:t>Processing Cost: </a:t>
            </a:r>
            <a:r>
              <a:rPr lang="en-US" sz="3200" dirty="0" smtClean="0"/>
              <a:t>Dyeing and Finishing-Knit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4723569"/>
              </p:ext>
            </p:extLst>
          </p:nvPr>
        </p:nvGraphicFramePr>
        <p:xfrm>
          <a:off x="677863" y="1316038"/>
          <a:ext cx="9268242" cy="4523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9414"/>
                <a:gridCol w="3089414"/>
                <a:gridCol w="3089414"/>
              </a:tblGrid>
              <a:tr h="90465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Type of Color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Dyeing Charge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Finishing Charge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465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White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BDT 60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BDT 10-15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465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Light Color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BDT 90 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BDT 10-15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465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Dark Color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BDT 120-130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BDT 10-15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465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Black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BDT 80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BDT 10-15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793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714566" cy="1320800"/>
          </a:xfrm>
        </p:spPr>
        <p:txBody>
          <a:bodyPr/>
          <a:lstStyle/>
          <a:p>
            <a:r>
              <a:rPr lang="en-US" dirty="0" smtClean="0"/>
              <a:t>Bangladesh is a reliable source of RMG, because of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969" y="927100"/>
            <a:ext cx="8564768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674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18147"/>
          </a:xfrm>
        </p:spPr>
        <p:txBody>
          <a:bodyPr/>
          <a:lstStyle/>
          <a:p>
            <a:r>
              <a:rPr lang="en-US" dirty="0" smtClean="0"/>
              <a:t>Ready Made Garment (RMG) sub sector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56085"/>
            <a:ext cx="10231298" cy="4940968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 Strength of RMG industry of Bangladesh</a:t>
            </a:r>
            <a:r>
              <a:rPr lang="en-US" sz="2400" dirty="0" smtClean="0"/>
              <a:t>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/>
              <a:t> </a:t>
            </a:r>
            <a:r>
              <a:rPr lang="en-US" sz="2000" dirty="0" smtClean="0"/>
              <a:t>Around 40 </a:t>
            </a:r>
            <a:r>
              <a:rPr lang="en-US" sz="2000" dirty="0"/>
              <a:t>years of </a:t>
            </a:r>
            <a:r>
              <a:rPr lang="en-US" sz="2000" dirty="0" smtClean="0"/>
              <a:t>experience and </a:t>
            </a:r>
            <a:r>
              <a:rPr lang="en-US" sz="2000" dirty="0"/>
              <a:t>reputation in garment </a:t>
            </a:r>
            <a:r>
              <a:rPr lang="en-US" sz="2000" dirty="0" smtClean="0"/>
              <a:t>manufacturing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/>
              <a:t> International standard </a:t>
            </a:r>
            <a:r>
              <a:rPr lang="en-US" sz="2000" dirty="0" smtClean="0"/>
              <a:t>quality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/>
              <a:t> Vibrant population, 70% below 40 years age, quick learning &amp; </a:t>
            </a:r>
            <a:r>
              <a:rPr lang="en-US" sz="2000" dirty="0" smtClean="0"/>
              <a:t>dedicated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/>
              <a:t> Irresistible &amp; resilient entrepreneurial </a:t>
            </a:r>
            <a:r>
              <a:rPr lang="en-US" sz="2000" dirty="0" smtClean="0"/>
              <a:t>spirit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/>
              <a:t> Duty free market access in most of the developed countries &amp; </a:t>
            </a:r>
            <a:r>
              <a:rPr lang="en-US" sz="2000" dirty="0" smtClean="0"/>
              <a:t>PTA(</a:t>
            </a:r>
            <a:r>
              <a:rPr lang="en-US" sz="2000" dirty="0"/>
              <a:t>Preferential Tariff Agreement </a:t>
            </a:r>
            <a:r>
              <a:rPr lang="en-US" sz="2000" dirty="0" smtClean="0"/>
              <a:t>) </a:t>
            </a:r>
            <a:r>
              <a:rPr lang="en-US" sz="2000" dirty="0"/>
              <a:t>in India, China, </a:t>
            </a:r>
            <a:r>
              <a:rPr lang="en-US" sz="2000" dirty="0" smtClean="0"/>
              <a:t>S. Korea</a:t>
            </a:r>
            <a:r>
              <a:rPr lang="en-US" sz="2000" dirty="0"/>
              <a:t>, </a:t>
            </a:r>
            <a:r>
              <a:rPr lang="en-US" sz="2000" dirty="0" smtClean="0"/>
              <a:t>Malaysia.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/>
              <a:t> Rapid adoption of environment friendly, energy efficient  and green </a:t>
            </a:r>
            <a:r>
              <a:rPr lang="en-US" sz="2000" dirty="0" smtClean="0"/>
              <a:t>concepts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/>
              <a:t> Versatility of factories to produce different type of </a:t>
            </a:r>
            <a:r>
              <a:rPr lang="en-US" sz="2000" dirty="0" smtClean="0"/>
              <a:t>products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/>
              <a:t> Increasing trend of direct sourcing through local liaison offices at Dhaka</a:t>
            </a:r>
            <a:endParaRPr lang="en-US" sz="2000" dirty="0" smtClean="0"/>
          </a:p>
          <a:p>
            <a:pPr marL="0" indent="0">
              <a:buNone/>
            </a:pPr>
            <a:r>
              <a:rPr lang="en-US" dirty="0" smtClean="0"/>
              <a:t>			</a:t>
            </a:r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82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60400"/>
          </a:xfrm>
        </p:spPr>
        <p:txBody>
          <a:bodyPr/>
          <a:lstStyle/>
          <a:p>
            <a:pPr algn="ctr"/>
            <a:r>
              <a:rPr lang="en-US" dirty="0" smtClean="0"/>
              <a:t>Export Performance of RMG (Million US$)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0625399"/>
              </p:ext>
            </p:extLst>
          </p:nvPr>
        </p:nvGraphicFramePr>
        <p:xfrm>
          <a:off x="677863" y="1473200"/>
          <a:ext cx="9266236" cy="675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832"/>
                <a:gridCol w="2592805"/>
                <a:gridCol w="2400300"/>
                <a:gridCol w="240029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Export of RMG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 Export of BD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 of RMG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  <a:latin typeface="latoR"/>
                        </a:rPr>
                        <a:t>1983-84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latoR"/>
                        </a:rPr>
                        <a:t>31.57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latoR"/>
                        </a:rPr>
                        <a:t>811.00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  <a:latin typeface="latoR"/>
                        </a:rPr>
                        <a:t>3.89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  <a:latin typeface="latoR"/>
                        </a:rPr>
                        <a:t>1989-90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latoR"/>
                        </a:rPr>
                        <a:t>624.16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latoR"/>
                        </a:rPr>
                        <a:t>1923.70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  <a:latin typeface="latoR"/>
                        </a:rPr>
                        <a:t>32.45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  <a:latin typeface="latoR"/>
                        </a:rPr>
                        <a:t>1994-95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latoR"/>
                        </a:rPr>
                        <a:t>2228.35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latoR"/>
                        </a:rPr>
                        <a:t>3472.56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  <a:latin typeface="latoR"/>
                        </a:rPr>
                        <a:t>64.17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  <a:latin typeface="latoR"/>
                        </a:rPr>
                        <a:t>1999-00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latoR"/>
                        </a:rPr>
                        <a:t>4349.41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latoR"/>
                        </a:rPr>
                        <a:t>5752.20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  <a:latin typeface="latoR"/>
                        </a:rPr>
                        <a:t>75.61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  <a:latin typeface="latoR"/>
                        </a:rPr>
                        <a:t>2002-03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latoR"/>
                        </a:rPr>
                        <a:t>4912.09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latoR"/>
                        </a:rPr>
                        <a:t>6548.44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  <a:latin typeface="latoR"/>
                        </a:rPr>
                        <a:t>75.01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  <a:latin typeface="latoR"/>
                        </a:rPr>
                        <a:t>2006-07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latoR"/>
                        </a:rPr>
                        <a:t>9211.23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latoR"/>
                        </a:rPr>
                        <a:t>12177.86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  <a:latin typeface="latoR"/>
                        </a:rPr>
                        <a:t>75.64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  <a:latin typeface="latoR"/>
                        </a:rPr>
                        <a:t>2010-11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latoR"/>
                        </a:rPr>
                        <a:t>17914.46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latoR"/>
                        </a:rPr>
                        <a:t>22924.38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latoR"/>
                        </a:rPr>
                        <a:t>78.15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latoR"/>
                        </a:rPr>
                        <a:t>2011-12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latoR"/>
                        </a:rPr>
                        <a:t>19089.73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latoR"/>
                        </a:rPr>
                        <a:t>24301.90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latoR"/>
                        </a:rPr>
                        <a:t>78.55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latoR"/>
                        </a:rPr>
                        <a:t>2012-13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latoR"/>
                        </a:rPr>
                        <a:t>21515.73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latoR"/>
                        </a:rPr>
                        <a:t>27027.36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latoR"/>
                        </a:rPr>
                        <a:t>79.61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latoR"/>
                        </a:rPr>
                        <a:t>2013-14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latoR"/>
                        </a:rPr>
                        <a:t>24491.88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latoR"/>
                        </a:rPr>
                        <a:t>30186.62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latoR"/>
                        </a:rPr>
                        <a:t>81.13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latoR"/>
                        </a:rPr>
                        <a:t>2014-15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latoR"/>
                        </a:rPr>
                        <a:t>25491.40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latoR"/>
                        </a:rPr>
                        <a:t>31208.94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latoR"/>
                        </a:rPr>
                        <a:t>81.68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latoR"/>
                        </a:rPr>
                        <a:t>2015-16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latoR"/>
                        </a:rPr>
                        <a:t>28094.16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latoR"/>
                        </a:rPr>
                        <a:t>34257.18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latoR"/>
                        </a:rPr>
                        <a:t>82.01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latoR"/>
                        </a:rPr>
                        <a:t>2016-17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latoR"/>
                        </a:rPr>
                        <a:t>28149.84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latoR"/>
                        </a:rPr>
                        <a:t>34655.90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latoR"/>
                        </a:rPr>
                        <a:t>81.23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latoR"/>
                        </a:rPr>
                        <a:t>2017-18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latoR"/>
                        </a:rPr>
                        <a:t>30614.76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latoR"/>
                        </a:rPr>
                        <a:t>36668.17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latoR"/>
                        </a:rPr>
                        <a:t>83.49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latoR"/>
                        </a:rPr>
                        <a:t>2018-19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latoR"/>
                        </a:rPr>
                        <a:t>34133.27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  <a:latin typeface="latoR"/>
                        </a:rPr>
                        <a:t>40535.04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  <a:latin typeface="latoR"/>
                        </a:rPr>
                        <a:t>84.21</a:t>
                      </a:r>
                    </a:p>
                  </a:txBody>
                  <a:tcPr marL="68580" marR="68580" marT="0" marB="0"/>
                </a:tc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  <a:latin typeface="latoR"/>
                        </a:rPr>
                        <a:t>2019-20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  <a:latin typeface="latoR"/>
                        </a:rPr>
                        <a:t>27949.19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  <a:latin typeface="latoR"/>
                        </a:rPr>
                        <a:t>33674.09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  <a:latin typeface="latoR"/>
                        </a:rPr>
                        <a:t>83.00</a:t>
                      </a:r>
                    </a:p>
                  </a:txBody>
                  <a:tcPr marL="68580" marR="68580" marT="0" marB="0"/>
                </a:tc>
              </a:tr>
              <a:tr h="1371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/>
                          <a:latin typeface="latoR"/>
                        </a:rPr>
                        <a:t>2020-21</a:t>
                      </a:r>
                      <a:endParaRPr lang="en-US" dirty="0">
                        <a:effectLst/>
                        <a:latin typeface="latoR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  <a:latin typeface="latoR"/>
                        </a:rPr>
                        <a:t>31456.73</a:t>
                      </a:r>
                      <a:endParaRPr lang="en-US" sz="4000">
                        <a:effectLst/>
                        <a:latin typeface="latoR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  <a:latin typeface="latoR"/>
                        </a:rPr>
                        <a:t>38758.31</a:t>
                      </a:r>
                      <a:endParaRPr lang="en-US" sz="4000">
                        <a:effectLst/>
                        <a:latin typeface="latoR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  <a:latin typeface="latoR"/>
                        </a:rPr>
                        <a:t>81.16</a:t>
                      </a:r>
                      <a:endParaRPr lang="en-US" sz="4000" dirty="0">
                        <a:effectLst/>
                        <a:latin typeface="latoR"/>
                      </a:endParaRPr>
                    </a:p>
                  </a:txBody>
                  <a:tcPr marL="68580" marR="68580" marT="0" marB="0"/>
                </a:tc>
              </a:tr>
              <a:tr h="1371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/>
                          <a:latin typeface="latoR"/>
                        </a:rPr>
                        <a:t>2021-22(Target)</a:t>
                      </a:r>
                      <a:endParaRPr lang="en-US" dirty="0">
                        <a:effectLst/>
                        <a:latin typeface="latoR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effectLst/>
                        <a:latin typeface="latoR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/>
                          <a:latin typeface="latoR"/>
                        </a:rPr>
                        <a:t>51,000.00</a:t>
                      </a:r>
                      <a:endParaRPr lang="en-US" dirty="0">
                        <a:effectLst/>
                        <a:latin typeface="latoR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effectLst/>
                        <a:latin typeface="latoR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29504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497305"/>
          </a:xfrm>
        </p:spPr>
        <p:txBody>
          <a:bodyPr>
            <a:normAutofit fontScale="90000"/>
          </a:bodyPr>
          <a:lstStyle/>
          <a:p>
            <a:r>
              <a:rPr lang="en-US" sz="2700" b="1" dirty="0"/>
              <a:t>Garments’ price of different countries in the USA market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46484" y="479947"/>
            <a:ext cx="9464841" cy="6301180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92817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270066" cy="1320800"/>
          </a:xfrm>
        </p:spPr>
        <p:txBody>
          <a:bodyPr/>
          <a:lstStyle/>
          <a:p>
            <a:r>
              <a:rPr lang="en-US" dirty="0" smtClean="0"/>
              <a:t>Minimum wages in different periods in RMG</a:t>
            </a:r>
            <a:endParaRPr lang="en-US" dirty="0"/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6196" y="1549400"/>
            <a:ext cx="7375885" cy="485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1272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208547"/>
            <a:ext cx="10504013" cy="689811"/>
          </a:xfrm>
        </p:spPr>
        <p:txBody>
          <a:bodyPr>
            <a:normAutofit/>
          </a:bodyPr>
          <a:lstStyle/>
          <a:p>
            <a:r>
              <a:rPr lang="en-US" dirty="0" smtClean="0"/>
              <a:t>Minimum wage of RMG workers – from Dec. 2018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146644"/>
              </p:ext>
            </p:extLst>
          </p:nvPr>
        </p:nvGraphicFramePr>
        <p:xfrm>
          <a:off x="677862" y="1363663"/>
          <a:ext cx="11305590" cy="42671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763"/>
                <a:gridCol w="2378440"/>
                <a:gridCol w="825172"/>
                <a:gridCol w="954611"/>
                <a:gridCol w="6261604"/>
              </a:tblGrid>
              <a:tr h="844045">
                <a:tc>
                  <a:txBody>
                    <a:bodyPr/>
                    <a:lstStyle/>
                    <a:p>
                      <a:r>
                        <a:rPr lang="en-US" dirty="0" smtClean="0"/>
                        <a:t>Grade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Position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Basic (BDT)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Gross (BDT)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Designation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010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Apprentice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4100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Apprentice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010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Helper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4380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8420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Helper</a:t>
                      </a:r>
                      <a:r>
                        <a:rPr lang="en-US" baseline="0" dirty="0" smtClean="0"/>
                        <a:t> of sewing, cutting, finishing, etc.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01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Junior</a:t>
                      </a:r>
                      <a:r>
                        <a:rPr lang="en-US" baseline="0" dirty="0" smtClean="0"/>
                        <a:t> Operator</a:t>
                      </a:r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4683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8875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Junior operator of machine, button attaching, etc.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01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Operator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4998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9347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Sewing m/c operator, QI, Cutter, Packer,</a:t>
                      </a:r>
                      <a:r>
                        <a:rPr lang="en-US" baseline="0" dirty="0" smtClean="0"/>
                        <a:t> Line Chief, etc.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01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Senior Operator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5330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9845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Sample Machinist, Senior Machine Operator, etc.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01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 Skilled Worker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9044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15416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Mechanic, Electrician, Cutting Master, etc.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01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Highly Skilled Worker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10938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18257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Pattern</a:t>
                      </a:r>
                      <a:r>
                        <a:rPr lang="en-US" baseline="0" dirty="0" smtClean="0"/>
                        <a:t> Mater, Chief Quality Controller, etc.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624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4379"/>
            <a:ext cx="8596668" cy="802105"/>
          </a:xfrm>
        </p:spPr>
        <p:txBody>
          <a:bodyPr/>
          <a:lstStyle/>
          <a:p>
            <a:pPr algn="ctr"/>
            <a:r>
              <a:rPr lang="en-US" dirty="0" smtClean="0"/>
              <a:t>Spinning </a:t>
            </a:r>
            <a:r>
              <a:rPr lang="en-US" dirty="0"/>
              <a:t>s</a:t>
            </a:r>
            <a:r>
              <a:rPr lang="en-US" dirty="0" smtClean="0"/>
              <a:t>ub sector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2779" y="4780548"/>
            <a:ext cx="8455854" cy="5183194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 descr="Yarn Manufacturing Industry in Bangladesh à¦à¦° à¦à¦¬à¦¿à¦° à¦«à¦²à¦¾à¦«à¦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500" y="1480895"/>
            <a:ext cx="6605206" cy="4744946"/>
          </a:xfrm>
          <a:prstGeom prst="rect">
            <a:avLst/>
          </a:prstGeom>
          <a:noFill/>
          <a:ln w="5715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22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86063"/>
          </a:xfrm>
        </p:spPr>
        <p:txBody>
          <a:bodyPr/>
          <a:lstStyle/>
          <a:p>
            <a:r>
              <a:rPr lang="en-US" dirty="0" smtClean="0"/>
              <a:t>Calculation of Over Time (OT)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72127"/>
            <a:ext cx="8596668" cy="4469236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		Basic Salary x 2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Hourly OT= ---------------------------------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 208 (26 days x 8 hours)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Q. Calculate the payment for the Over Time (OT) of a sewing operator who worked 45 hours OT and the basic salary of the operator is BDT 5000.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13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234" y="0"/>
            <a:ext cx="10333566" cy="698500"/>
          </a:xfrm>
        </p:spPr>
        <p:txBody>
          <a:bodyPr/>
          <a:lstStyle/>
          <a:p>
            <a:pPr algn="ctr"/>
            <a:r>
              <a:rPr lang="en-US" dirty="0"/>
              <a:t>Impact of </a:t>
            </a:r>
            <a:r>
              <a:rPr lang="en-US" dirty="0" err="1"/>
              <a:t>Covid</a:t>
            </a:r>
            <a:r>
              <a:rPr lang="en-US" dirty="0"/>
              <a:t> 19 in RMG </a:t>
            </a:r>
            <a:r>
              <a:rPr lang="en-US" dirty="0" smtClean="0"/>
              <a:t>Export in 2020-2021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1500" y="698500"/>
            <a:ext cx="8140699" cy="690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506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689811"/>
          </a:xfrm>
        </p:spPr>
        <p:txBody>
          <a:bodyPr>
            <a:normAutofit/>
          </a:bodyPr>
          <a:lstStyle/>
          <a:p>
            <a:r>
              <a:rPr lang="en-US" dirty="0" smtClean="0"/>
              <a:t>Spinning Industry in Bangladesh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155" y="737936"/>
            <a:ext cx="10648392" cy="5847347"/>
          </a:xfrm>
        </p:spPr>
        <p:txBody>
          <a:bodyPr>
            <a:normAutofit/>
          </a:bodyPr>
          <a:lstStyle/>
          <a:p>
            <a:r>
              <a:rPr lang="en-US" sz="3000" dirty="0" smtClean="0"/>
              <a:t>The </a:t>
            </a:r>
            <a:r>
              <a:rPr lang="en-US" sz="3000" dirty="0"/>
              <a:t>primary textile sector (PTS</a:t>
            </a:r>
            <a:r>
              <a:rPr lang="en-US" sz="3000" dirty="0" smtClean="0"/>
              <a:t>) or backward linkage industries are </a:t>
            </a:r>
            <a:r>
              <a:rPr lang="en-US" sz="3000" dirty="0"/>
              <a:t>producing yarn and fabric needed for readymade garment sector (RMG). </a:t>
            </a:r>
            <a:endParaRPr lang="en-US" sz="3000" dirty="0" smtClean="0"/>
          </a:p>
          <a:p>
            <a:r>
              <a:rPr lang="en-US" sz="3000" dirty="0" smtClean="0"/>
              <a:t>PTS </a:t>
            </a:r>
            <a:r>
              <a:rPr lang="en-US" sz="3000" dirty="0"/>
              <a:t>is the backbone of clothing industries because it provides </a:t>
            </a:r>
            <a:r>
              <a:rPr lang="en-US" sz="3000" dirty="0" smtClean="0"/>
              <a:t>yarn, the </a:t>
            </a:r>
            <a:r>
              <a:rPr lang="en-US" sz="3000" dirty="0"/>
              <a:t>primary raw material </a:t>
            </a:r>
            <a:r>
              <a:rPr lang="en-US" sz="3000" dirty="0" smtClean="0"/>
              <a:t>or the </a:t>
            </a:r>
            <a:r>
              <a:rPr lang="en-US" sz="3000" dirty="0"/>
              <a:t>backward linkage for both the woven and knit </a:t>
            </a:r>
            <a:r>
              <a:rPr lang="en-US" sz="3000" dirty="0" smtClean="0"/>
              <a:t>sector</a:t>
            </a:r>
            <a:r>
              <a:rPr lang="en-US" sz="3000" dirty="0"/>
              <a:t> </a:t>
            </a:r>
            <a:r>
              <a:rPr lang="en-US" sz="3000" dirty="0" smtClean="0"/>
              <a:t>to produce fabric.</a:t>
            </a:r>
          </a:p>
          <a:p>
            <a:r>
              <a:rPr lang="en-US" sz="3000" dirty="0" smtClean="0"/>
              <a:t>PTS </a:t>
            </a:r>
            <a:r>
              <a:rPr lang="en-US" sz="3000" dirty="0"/>
              <a:t>is usually the factories under the leadership of Bangladesh Textile Mills Association (BTMA</a:t>
            </a:r>
            <a:r>
              <a:rPr lang="en-US" sz="3000" dirty="0" smtClean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20316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Spinning Industry in Bangladesh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27747"/>
            <a:ext cx="9942540" cy="4613615"/>
          </a:xfrm>
        </p:spPr>
        <p:txBody>
          <a:bodyPr>
            <a:normAutofit lnSpcReduction="10000"/>
          </a:bodyPr>
          <a:lstStyle/>
          <a:p>
            <a:r>
              <a:rPr lang="en-US" sz="3000" dirty="0"/>
              <a:t>The private sector spinning mills can now meet around </a:t>
            </a:r>
          </a:p>
          <a:p>
            <a:pPr marL="800100" lvl="3" indent="-342900"/>
            <a:r>
              <a:rPr lang="en-US" sz="2800" dirty="0"/>
              <a:t>100% demand of yarn at the domestic level as well as </a:t>
            </a:r>
          </a:p>
          <a:p>
            <a:pPr marL="800100" lvl="3" indent="-342900"/>
            <a:r>
              <a:rPr lang="en-US" sz="2800" dirty="0"/>
              <a:t>95% of the demand for yarn for export oriented knit fabrics mills. </a:t>
            </a:r>
          </a:p>
          <a:p>
            <a:pPr marL="800100" lvl="3" indent="-342900"/>
            <a:r>
              <a:rPr lang="en-US" sz="2800" dirty="0"/>
              <a:t>Almost 85% of cotton yarns, and 50% demand for synthetic and blended yarn of export-oriented fabric producing mills are being met by the private sector spinning mills</a:t>
            </a:r>
            <a:r>
              <a:rPr lang="en-US" sz="2800" dirty="0" smtClean="0"/>
              <a:t>.</a:t>
            </a:r>
          </a:p>
          <a:p>
            <a:pPr marL="800100" lvl="3" indent="-342900" algn="ctr"/>
            <a:r>
              <a:rPr lang="en-US" sz="2800" dirty="0">
                <a:solidFill>
                  <a:srgbClr val="FF0000"/>
                </a:solidFill>
              </a:rPr>
              <a:t>Conversion </a:t>
            </a:r>
            <a:r>
              <a:rPr lang="en-US" sz="2800" dirty="0" smtClean="0">
                <a:solidFill>
                  <a:srgbClr val="FF0000"/>
                </a:solidFill>
              </a:rPr>
              <a:t>Processing </a:t>
            </a:r>
            <a:r>
              <a:rPr lang="en-US" sz="2800" dirty="0">
                <a:solidFill>
                  <a:srgbClr val="FF0000"/>
                </a:solidFill>
              </a:rPr>
              <a:t>Cost: </a:t>
            </a:r>
            <a:r>
              <a:rPr lang="en-US" sz="2800" dirty="0" smtClean="0">
                <a:solidFill>
                  <a:srgbClr val="FF0000"/>
                </a:solidFill>
              </a:rPr>
              <a:t>from Cotton </a:t>
            </a:r>
            <a:r>
              <a:rPr lang="en-US" sz="2800" dirty="0">
                <a:solidFill>
                  <a:srgbClr val="FF0000"/>
                </a:solidFill>
              </a:rPr>
              <a:t>to Yarn</a:t>
            </a:r>
            <a:r>
              <a:rPr lang="en-US" sz="2800" dirty="0" smtClean="0">
                <a:solidFill>
                  <a:srgbClr val="FF0000"/>
                </a:solidFill>
              </a:rPr>
              <a:t>: </a:t>
            </a:r>
          </a:p>
          <a:p>
            <a:pPr marL="457200" lvl="3" indent="0" algn="ctr">
              <a:buNone/>
            </a:pPr>
            <a:r>
              <a:rPr lang="en-US" sz="2800" dirty="0">
                <a:solidFill>
                  <a:srgbClr val="FF0000"/>
                </a:solidFill>
              </a:rPr>
              <a:t>	</a:t>
            </a:r>
            <a:r>
              <a:rPr lang="en-US" sz="2800" u="sng" dirty="0" smtClean="0">
                <a:solidFill>
                  <a:srgbClr val="FF0000"/>
                </a:solidFill>
              </a:rPr>
              <a:t>BDT </a:t>
            </a:r>
            <a:r>
              <a:rPr lang="en-US" sz="2800" u="sng" dirty="0">
                <a:solidFill>
                  <a:srgbClr val="FF0000"/>
                </a:solidFill>
              </a:rPr>
              <a:t>15+  per pounds</a:t>
            </a:r>
          </a:p>
          <a:p>
            <a:pPr marL="800100" lvl="3" indent="-342900"/>
            <a:endParaRPr lang="en-US" sz="2800" dirty="0"/>
          </a:p>
          <a:p>
            <a:endParaRPr lang="en-US" sz="3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23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28337"/>
            <a:ext cx="8596668" cy="786063"/>
          </a:xfrm>
        </p:spPr>
        <p:txBody>
          <a:bodyPr/>
          <a:lstStyle/>
          <a:p>
            <a:r>
              <a:rPr lang="en-US" dirty="0" smtClean="0"/>
              <a:t>Chronological development of Spinning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2791353"/>
              </p:ext>
            </p:extLst>
          </p:nvPr>
        </p:nvGraphicFramePr>
        <p:xfrm>
          <a:off x="673769" y="1155700"/>
          <a:ext cx="9897978" cy="35180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1272"/>
                <a:gridCol w="2430775"/>
                <a:gridCol w="2360827"/>
                <a:gridCol w="3375104"/>
              </a:tblGrid>
              <a:tr h="70575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 of Mills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Spindle Capacity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Remarks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64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5500,000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After Phase out of Quota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6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7600,000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After Phase out of Quota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33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392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9800,000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After Phase out of Quota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68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413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11050,000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After Phase out of Quota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98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424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11650,000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After Phase out of Quota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87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430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12000,000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After Phase out of Quota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87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2020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432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12500,000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After Phase out of Quota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520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12296"/>
            <a:ext cx="8596668" cy="721893"/>
          </a:xfrm>
        </p:spPr>
        <p:txBody>
          <a:bodyPr/>
          <a:lstStyle/>
          <a:p>
            <a:pPr algn="ctr"/>
            <a:r>
              <a:rPr lang="en-US" dirty="0" smtClean="0"/>
              <a:t>Fabric (Weaving and Knitting) sub Sector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155033"/>
            <a:ext cx="8596668" cy="488633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Numbers of Fabric Manufacturing Unit in Bangladesh: 802 (BTMA)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272" y="2135158"/>
            <a:ext cx="5138928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28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053" y="609600"/>
            <a:ext cx="9705473" cy="13208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Processing Cost: Yarn to Fabric (Knit</a:t>
            </a:r>
            <a:r>
              <a:rPr lang="en-US" dirty="0" smtClean="0">
                <a:solidFill>
                  <a:srgbClr val="FF0000"/>
                </a:solidFill>
              </a:rPr>
              <a:t>) per KG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272011"/>
              </p:ext>
            </p:extLst>
          </p:nvPr>
        </p:nvGraphicFramePr>
        <p:xfrm>
          <a:off x="677863" y="2160582"/>
          <a:ext cx="8867190" cy="3839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3595"/>
                <a:gridCol w="4433595"/>
              </a:tblGrid>
              <a:tr h="54845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Types of Fabric 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 Knitting Charge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45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Single jersey 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BDT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dirty="0" smtClean="0"/>
                        <a:t>10-12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452">
                <a:tc>
                  <a:txBody>
                    <a:bodyPr/>
                    <a:lstStyle/>
                    <a:p>
                      <a:pPr algn="ctr"/>
                      <a:r>
                        <a:rPr lang="en-US" b="1" smtClean="0"/>
                        <a:t>Rib/Interlock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BDT 20-25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45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Fleece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BDT 20-25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45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Terry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BDT 35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45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Engineering Stripe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BDT 150-200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45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Lycra attached S/J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BDT 16-20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222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Cost break down of Knitting(Cir. knit)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034" y="1639889"/>
            <a:ext cx="8710968" cy="4735511"/>
          </a:xfrm>
        </p:spPr>
        <p:txBody>
          <a:bodyPr>
            <a:normAutofit/>
          </a:bodyPr>
          <a:lstStyle/>
          <a:p>
            <a:r>
              <a:rPr lang="en-US" dirty="0"/>
              <a:t>M/C depreciation cost = 2.25 </a:t>
            </a:r>
            <a:r>
              <a:rPr lang="en-US" dirty="0" smtClean="0"/>
              <a:t>taka/kg</a:t>
            </a:r>
          </a:p>
          <a:p>
            <a:r>
              <a:rPr lang="en-US" dirty="0" smtClean="0"/>
              <a:t>Needle </a:t>
            </a:r>
            <a:r>
              <a:rPr lang="en-US" dirty="0"/>
              <a:t>cost = 1.45 taka/kg </a:t>
            </a:r>
            <a:endParaRPr lang="en-US" dirty="0" smtClean="0"/>
          </a:p>
          <a:p>
            <a:r>
              <a:rPr lang="en-US" dirty="0" smtClean="0"/>
              <a:t>Sinker </a:t>
            </a:r>
            <a:r>
              <a:rPr lang="en-US" dirty="0"/>
              <a:t>cost = 0.20 taka/kg </a:t>
            </a:r>
            <a:endParaRPr lang="en-US" dirty="0" smtClean="0"/>
          </a:p>
          <a:p>
            <a:r>
              <a:rPr lang="en-US" dirty="0" smtClean="0"/>
              <a:t>Lubricant </a:t>
            </a:r>
            <a:r>
              <a:rPr lang="en-US" dirty="0"/>
              <a:t>cost = 0.82 taka/kg </a:t>
            </a:r>
            <a:endParaRPr lang="en-US" dirty="0" smtClean="0"/>
          </a:p>
          <a:p>
            <a:r>
              <a:rPr lang="en-US" dirty="0" smtClean="0"/>
              <a:t>Electricity </a:t>
            </a:r>
            <a:r>
              <a:rPr lang="en-US" dirty="0"/>
              <a:t>cost = 0.45 taka/kg </a:t>
            </a:r>
            <a:endParaRPr lang="en-US" dirty="0" smtClean="0"/>
          </a:p>
          <a:p>
            <a:r>
              <a:rPr lang="en-US" dirty="0" smtClean="0"/>
              <a:t>Spare </a:t>
            </a:r>
            <a:r>
              <a:rPr lang="en-US" dirty="0"/>
              <a:t>parts cost = 0.05 taka/kg </a:t>
            </a:r>
            <a:endParaRPr lang="en-US" dirty="0" smtClean="0"/>
          </a:p>
          <a:p>
            <a:r>
              <a:rPr lang="en-US" dirty="0" smtClean="0"/>
              <a:t>Knitting </a:t>
            </a:r>
            <a:r>
              <a:rPr lang="en-US" dirty="0"/>
              <a:t>floor charge = 0.33 taka/kg </a:t>
            </a:r>
            <a:endParaRPr lang="en-US" dirty="0" smtClean="0"/>
          </a:p>
          <a:p>
            <a:r>
              <a:rPr lang="en-US" dirty="0" smtClean="0"/>
              <a:t>Salary </a:t>
            </a:r>
            <a:r>
              <a:rPr lang="en-US" dirty="0"/>
              <a:t>= 1.85 taka/kg </a:t>
            </a:r>
            <a:endParaRPr lang="en-US" dirty="0" smtClean="0"/>
          </a:p>
          <a:p>
            <a:r>
              <a:rPr lang="en-US" dirty="0" smtClean="0"/>
              <a:t>Others </a:t>
            </a:r>
            <a:r>
              <a:rPr lang="en-US" dirty="0"/>
              <a:t>= 0.10 taka/kg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……………………………………..</a:t>
            </a:r>
          </a:p>
          <a:p>
            <a:pPr marL="0" indent="0">
              <a:buNone/>
            </a:pPr>
            <a:r>
              <a:rPr lang="en-US" dirty="0" smtClean="0"/>
              <a:t>Knitting </a:t>
            </a:r>
            <a:r>
              <a:rPr lang="en-US" dirty="0"/>
              <a:t>cost = 7.5 taka/kg </a:t>
            </a:r>
          </a:p>
        </p:txBody>
      </p:sp>
    </p:spTree>
    <p:extLst>
      <p:ext uri="{BB962C8B-B14F-4D97-AF65-F5344CB8AC3E}">
        <p14:creationId xmlns:p14="http://schemas.microsoft.com/office/powerpoint/2010/main" val="213454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87400"/>
          </a:xfrm>
        </p:spPr>
        <p:txBody>
          <a:bodyPr/>
          <a:lstStyle/>
          <a:p>
            <a:pPr algn="ctr"/>
            <a:r>
              <a:rPr lang="en-US" dirty="0" smtClean="0"/>
              <a:t>Finishing Cost of Knit Fabric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8282821"/>
              </p:ext>
            </p:extLst>
          </p:nvPr>
        </p:nvGraphicFramePr>
        <p:xfrm>
          <a:off x="677863" y="1690688"/>
          <a:ext cx="8596312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8156"/>
                <a:gridCol w="42981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Operation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Cost/Kg (BDT)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Slitting only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Stenting only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Compacting only (Open)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Stenting + Compacting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Stenting + Compacting</a:t>
                      </a:r>
                      <a:r>
                        <a:rPr lang="en-US" baseline="0" dirty="0" smtClean="0"/>
                        <a:t> + Wash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Tube Compacting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396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767</TotalTime>
  <Words>921</Words>
  <Application>Microsoft Office PowerPoint</Application>
  <PresentationFormat>Widescreen</PresentationFormat>
  <Paragraphs>291</Paragraphs>
  <Slides>21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latoR</vt:lpstr>
      <vt:lpstr>Trebuchet MS</vt:lpstr>
      <vt:lpstr>Wingdings</vt:lpstr>
      <vt:lpstr>Wingdings 3</vt:lpstr>
      <vt:lpstr>Facet</vt:lpstr>
      <vt:lpstr>Processing of Textiles</vt:lpstr>
      <vt:lpstr>Spinning sub sector</vt:lpstr>
      <vt:lpstr>Spinning Industry in Bangladesh</vt:lpstr>
      <vt:lpstr>Spinning Industry in Bangladesh</vt:lpstr>
      <vt:lpstr>Chronological development of Spinning </vt:lpstr>
      <vt:lpstr>Fabric (Weaving and Knitting) sub Sector</vt:lpstr>
      <vt:lpstr>Processing Cost: Yarn to Fabric (Knit) per KG</vt:lpstr>
      <vt:lpstr>Cost break down of Knitting(Cir. knit)</vt:lpstr>
      <vt:lpstr>Finishing Cost of Knit Fabric</vt:lpstr>
      <vt:lpstr>Processing Cost Calculation: Fabric (Woven)</vt:lpstr>
      <vt:lpstr>Processing Cost: Fabric (Woven) – Conti…</vt:lpstr>
      <vt:lpstr>Dyeing printing and finishing sub sector</vt:lpstr>
      <vt:lpstr>Processing Cost: Dyeing and Finishing-Knit</vt:lpstr>
      <vt:lpstr>Bangladesh is a reliable source of RMG, because of</vt:lpstr>
      <vt:lpstr>Ready Made Garment (RMG) sub sector</vt:lpstr>
      <vt:lpstr>Export Performance of RMG (Million US$)</vt:lpstr>
      <vt:lpstr>Garments’ price of different countries in the USA market </vt:lpstr>
      <vt:lpstr>Minimum wages in different periods in RMG</vt:lpstr>
      <vt:lpstr>Minimum wage of RMG workers – from Dec. 2018</vt:lpstr>
      <vt:lpstr>Calculation of Over Time (OT)</vt:lpstr>
      <vt:lpstr>Impact of Covid 19 in RMG Export in 2020-2021</vt:lpstr>
    </vt:vector>
  </TitlesOfParts>
  <Company>by adguard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Textile Processing</dc:title>
  <dc:creator>Asit Gosh</dc:creator>
  <cp:lastModifiedBy>Abdullah Al Mamun</cp:lastModifiedBy>
  <cp:revision>105</cp:revision>
  <dcterms:created xsi:type="dcterms:W3CDTF">2019-02-18T02:59:58Z</dcterms:created>
  <dcterms:modified xsi:type="dcterms:W3CDTF">2021-12-06T06:06:59Z</dcterms:modified>
</cp:coreProperties>
</file>