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5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0" dirty="0"/>
              <a:t> </a:t>
            </a:r>
            <a:r>
              <a:rPr sz="2400" spc="-35" dirty="0"/>
              <a:t>Raisul</a:t>
            </a:r>
            <a:r>
              <a:rPr sz="2400" spc="-75" dirty="0"/>
              <a:t> </a:t>
            </a:r>
            <a:r>
              <a:rPr sz="2400" spc="-30" dirty="0"/>
              <a:t>Islam</a:t>
            </a:r>
            <a:r>
              <a:rPr sz="2400" spc="-9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45" dirty="0"/>
              <a:t> </a:t>
            </a:r>
            <a:r>
              <a:rPr spc="-65" dirty="0"/>
              <a:t>Lecturer,</a:t>
            </a:r>
            <a:r>
              <a:rPr spc="-80" dirty="0"/>
              <a:t> </a:t>
            </a:r>
            <a:r>
              <a:rPr spc="-50" dirty="0"/>
              <a:t>Department</a:t>
            </a:r>
            <a:r>
              <a:rPr spc="-75" dirty="0"/>
              <a:t> </a:t>
            </a:r>
            <a:r>
              <a:rPr spc="-15" dirty="0"/>
              <a:t>of</a:t>
            </a:r>
            <a:r>
              <a:rPr spc="-114" dirty="0"/>
              <a:t> </a:t>
            </a:r>
            <a:r>
              <a:rPr spc="-30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17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5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0" dirty="0"/>
              <a:t> </a:t>
            </a:r>
            <a:r>
              <a:rPr sz="2400" spc="-35" dirty="0"/>
              <a:t>Raisul</a:t>
            </a:r>
            <a:r>
              <a:rPr sz="2400" spc="-75" dirty="0"/>
              <a:t> </a:t>
            </a:r>
            <a:r>
              <a:rPr sz="2400" spc="-30" dirty="0"/>
              <a:t>Islam</a:t>
            </a:r>
            <a:r>
              <a:rPr sz="2400" spc="-9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45" dirty="0"/>
              <a:t> </a:t>
            </a:r>
            <a:r>
              <a:rPr spc="-65" dirty="0"/>
              <a:t>Lecturer,</a:t>
            </a:r>
            <a:r>
              <a:rPr spc="-80" dirty="0"/>
              <a:t> </a:t>
            </a:r>
            <a:r>
              <a:rPr spc="-50" dirty="0"/>
              <a:t>Department</a:t>
            </a:r>
            <a:r>
              <a:rPr spc="-75" dirty="0"/>
              <a:t> </a:t>
            </a:r>
            <a:r>
              <a:rPr spc="-15" dirty="0"/>
              <a:t>of</a:t>
            </a:r>
            <a:r>
              <a:rPr spc="-114" dirty="0"/>
              <a:t> </a:t>
            </a:r>
            <a:r>
              <a:rPr spc="-30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17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5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0" dirty="0"/>
              <a:t> </a:t>
            </a:r>
            <a:r>
              <a:rPr sz="2400" spc="-35" dirty="0"/>
              <a:t>Raisul</a:t>
            </a:r>
            <a:r>
              <a:rPr sz="2400" spc="-75" dirty="0"/>
              <a:t> </a:t>
            </a:r>
            <a:r>
              <a:rPr sz="2400" spc="-30" dirty="0"/>
              <a:t>Islam</a:t>
            </a:r>
            <a:r>
              <a:rPr sz="2400" spc="-9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45" dirty="0"/>
              <a:t> </a:t>
            </a:r>
            <a:r>
              <a:rPr spc="-65" dirty="0"/>
              <a:t>Lecturer,</a:t>
            </a:r>
            <a:r>
              <a:rPr spc="-80" dirty="0"/>
              <a:t> </a:t>
            </a:r>
            <a:r>
              <a:rPr spc="-50" dirty="0"/>
              <a:t>Department</a:t>
            </a:r>
            <a:r>
              <a:rPr spc="-75" dirty="0"/>
              <a:t> </a:t>
            </a:r>
            <a:r>
              <a:rPr spc="-15" dirty="0"/>
              <a:t>of</a:t>
            </a:r>
            <a:r>
              <a:rPr spc="-114" dirty="0"/>
              <a:t> </a:t>
            </a:r>
            <a:r>
              <a:rPr spc="-30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17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5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0" dirty="0"/>
              <a:t> </a:t>
            </a:r>
            <a:r>
              <a:rPr sz="2400" spc="-35" dirty="0"/>
              <a:t>Raisul</a:t>
            </a:r>
            <a:r>
              <a:rPr sz="2400" spc="-75" dirty="0"/>
              <a:t> </a:t>
            </a:r>
            <a:r>
              <a:rPr sz="2400" spc="-30" dirty="0"/>
              <a:t>Islam</a:t>
            </a:r>
            <a:r>
              <a:rPr sz="2400" spc="-9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45" dirty="0"/>
              <a:t> </a:t>
            </a:r>
            <a:r>
              <a:rPr spc="-65" dirty="0"/>
              <a:t>Lecturer,</a:t>
            </a:r>
            <a:r>
              <a:rPr spc="-80" dirty="0"/>
              <a:t> </a:t>
            </a:r>
            <a:r>
              <a:rPr spc="-50" dirty="0"/>
              <a:t>Department</a:t>
            </a:r>
            <a:r>
              <a:rPr spc="-75" dirty="0"/>
              <a:t> </a:t>
            </a:r>
            <a:r>
              <a:rPr spc="-15" dirty="0"/>
              <a:t>of</a:t>
            </a:r>
            <a:r>
              <a:rPr spc="-114" dirty="0"/>
              <a:t> </a:t>
            </a:r>
            <a:r>
              <a:rPr spc="-30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17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5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0" dirty="0"/>
              <a:t> </a:t>
            </a:r>
            <a:r>
              <a:rPr sz="2400" spc="-35" dirty="0"/>
              <a:t>Raisul</a:t>
            </a:r>
            <a:r>
              <a:rPr sz="2400" spc="-75" dirty="0"/>
              <a:t> </a:t>
            </a:r>
            <a:r>
              <a:rPr sz="2400" spc="-30" dirty="0"/>
              <a:t>Islam</a:t>
            </a:r>
            <a:r>
              <a:rPr sz="2400" spc="-9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45" dirty="0"/>
              <a:t> </a:t>
            </a:r>
            <a:r>
              <a:rPr spc="-65" dirty="0"/>
              <a:t>Lecturer,</a:t>
            </a:r>
            <a:r>
              <a:rPr spc="-80" dirty="0"/>
              <a:t> </a:t>
            </a:r>
            <a:r>
              <a:rPr spc="-50" dirty="0"/>
              <a:t>Department</a:t>
            </a:r>
            <a:r>
              <a:rPr spc="-75" dirty="0"/>
              <a:t> </a:t>
            </a:r>
            <a:r>
              <a:rPr spc="-15" dirty="0"/>
              <a:t>of</a:t>
            </a:r>
            <a:r>
              <a:rPr spc="-114" dirty="0"/>
              <a:t> </a:t>
            </a:r>
            <a:r>
              <a:rPr spc="-30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17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400800"/>
          </a:xfrm>
          <a:custGeom>
            <a:avLst/>
            <a:gdLst/>
            <a:ahLst/>
            <a:cxnLst/>
            <a:rect l="l" t="t" r="r" b="b"/>
            <a:pathLst>
              <a:path w="12192000" h="6400800">
                <a:moveTo>
                  <a:pt x="12192000" y="6397765"/>
                </a:moveTo>
                <a:lnTo>
                  <a:pt x="0" y="6397765"/>
                </a:lnTo>
                <a:lnTo>
                  <a:pt x="0" y="6400800"/>
                </a:lnTo>
                <a:lnTo>
                  <a:pt x="12192000" y="6400800"/>
                </a:lnTo>
                <a:lnTo>
                  <a:pt x="12192000" y="6397765"/>
                </a:lnTo>
                <a:close/>
              </a:path>
              <a:path w="12192000" h="6400800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6" y="6400797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8555" y="281686"/>
            <a:ext cx="1011488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3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4082" y="1638427"/>
            <a:ext cx="10863834" cy="3683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78911" y="6396013"/>
            <a:ext cx="6922770" cy="41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5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0" dirty="0"/>
              <a:t> </a:t>
            </a:r>
            <a:r>
              <a:rPr sz="2400" spc="-35" dirty="0"/>
              <a:t>Raisul</a:t>
            </a:r>
            <a:r>
              <a:rPr sz="2400" spc="-75" dirty="0"/>
              <a:t> </a:t>
            </a:r>
            <a:r>
              <a:rPr sz="2400" spc="-30" dirty="0"/>
              <a:t>Islam</a:t>
            </a:r>
            <a:r>
              <a:rPr sz="2400" spc="-9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45" dirty="0"/>
              <a:t> </a:t>
            </a:r>
            <a:r>
              <a:rPr spc="-65" dirty="0"/>
              <a:t>Lecturer,</a:t>
            </a:r>
            <a:r>
              <a:rPr spc="-80" dirty="0"/>
              <a:t> </a:t>
            </a:r>
            <a:r>
              <a:rPr spc="-50" dirty="0"/>
              <a:t>Department</a:t>
            </a:r>
            <a:r>
              <a:rPr spc="-75" dirty="0"/>
              <a:t> </a:t>
            </a:r>
            <a:r>
              <a:rPr spc="-15" dirty="0"/>
              <a:t>of</a:t>
            </a:r>
            <a:r>
              <a:rPr spc="-114" dirty="0"/>
              <a:t> </a:t>
            </a:r>
            <a:r>
              <a:rPr spc="-30" dirty="0"/>
              <a:t>Civil</a:t>
            </a:r>
            <a:r>
              <a:rPr spc="-145" dirty="0"/>
              <a:t> </a:t>
            </a:r>
            <a:r>
              <a:rPr spc="-50" dirty="0"/>
              <a:t>Engineering,</a:t>
            </a:r>
            <a:r>
              <a:rPr spc="-17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7744" y="381000"/>
            <a:ext cx="6634480" cy="854075"/>
          </a:xfrm>
          <a:prstGeom prst="rect">
            <a:avLst/>
          </a:prstGeom>
          <a:solidFill>
            <a:srgbClr val="00AF50">
              <a:alpha val="50195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106680" algn="ctr">
              <a:lnSpc>
                <a:spcPct val="100000"/>
              </a:lnSpc>
            </a:pPr>
            <a:r>
              <a:rPr sz="5400" spc="-30" dirty="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sz="54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5400" spc="-40" dirty="0">
                <a:solidFill>
                  <a:srgbClr val="FFFFFF"/>
                </a:solidFill>
                <a:latin typeface="Times New Roman"/>
                <a:cs typeface="Times New Roman"/>
              </a:rPr>
              <a:t>413</a:t>
            </a:r>
            <a:endParaRPr sz="5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5784" y="1518665"/>
            <a:ext cx="2438400" cy="455253"/>
          </a:xfrm>
          <a:prstGeom prst="rect">
            <a:avLst/>
          </a:prstGeom>
          <a:solidFill>
            <a:srgbClr val="F79546"/>
          </a:solidFill>
          <a:ln w="25400">
            <a:solidFill>
              <a:srgbClr val="000000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90"/>
              </a:spcBef>
            </a:pPr>
            <a:r>
              <a:rPr sz="2800" spc="-5" dirty="0">
                <a:latin typeface="Arial Black"/>
                <a:cs typeface="Arial Black"/>
              </a:rPr>
              <a:t>Lecture</a:t>
            </a:r>
            <a:r>
              <a:rPr lang="en-US" sz="2800" spc="-5" dirty="0">
                <a:latin typeface="Arial Black"/>
                <a:cs typeface="Arial Black"/>
              </a:rPr>
              <a:t> On</a:t>
            </a:r>
            <a:endParaRPr sz="2800" dirty="0">
              <a:latin typeface="Arial Black"/>
              <a:cs typeface="Arial Black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7F704BF1-6B7C-476A-43B6-2B3E1B116E28}"/>
              </a:ext>
            </a:extLst>
          </p:cNvPr>
          <p:cNvSpPr txBox="1"/>
          <p:nvPr/>
        </p:nvSpPr>
        <p:spPr>
          <a:xfrm>
            <a:off x="3542284" y="4182609"/>
            <a:ext cx="5105400" cy="1402947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33019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3000" b="1" dirty="0">
                <a:latin typeface="Times New Roman"/>
                <a:cs typeface="Times New Roman"/>
              </a:rPr>
              <a:t>Md. Abu Hasan</a:t>
            </a:r>
            <a:endParaRPr lang="en-US" sz="30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259"/>
              </a:spcBef>
            </a:pPr>
            <a:r>
              <a:rPr lang="en-US" sz="1800" b="1" spc="-5" dirty="0">
                <a:latin typeface="Times New Roman"/>
                <a:cs typeface="Times New Roman"/>
              </a:rPr>
              <a:t>Senior </a:t>
            </a:r>
            <a:r>
              <a:rPr sz="1800" b="1" spc="-5" dirty="0">
                <a:latin typeface="Times New Roman"/>
                <a:cs typeface="Times New Roman"/>
              </a:rPr>
              <a:t>Lecturer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Department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of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Civil Engineering</a:t>
            </a:r>
            <a:endParaRPr sz="1800" dirty="0">
              <a:latin typeface="Times New Roman"/>
              <a:cs typeface="Times New Roman"/>
            </a:endParaRPr>
          </a:p>
          <a:p>
            <a:pPr marL="91440" algn="ctr">
              <a:lnSpc>
                <a:spcPct val="100000"/>
              </a:lnSpc>
              <a:spcBef>
                <a:spcPts val="325"/>
              </a:spcBef>
            </a:pPr>
            <a:r>
              <a:rPr sz="1800" b="1" spc="-5" dirty="0">
                <a:latin typeface="Times New Roman"/>
                <a:cs typeface="Times New Roman"/>
              </a:rPr>
              <a:t>Daffodil International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University</a:t>
            </a:r>
            <a:r>
              <a:rPr sz="1800" b="1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06A02596-4B06-CE0A-84A3-FFDBE15D62EF}"/>
              </a:ext>
            </a:extLst>
          </p:cNvPr>
          <p:cNvSpPr txBox="1">
            <a:spLocks/>
          </p:cNvSpPr>
          <p:nvPr/>
        </p:nvSpPr>
        <p:spPr>
          <a:xfrm>
            <a:off x="2208784" y="2626456"/>
            <a:ext cx="7772400" cy="453970"/>
          </a:xfrm>
          <a:prstGeom prst="rect">
            <a:avLst/>
          </a:prstGeom>
          <a:solidFill>
            <a:srgbClr val="62DE42"/>
          </a:solidFill>
        </p:spPr>
        <p:txBody>
          <a:bodyPr vert="horz" wrap="square" lIns="0" tIns="22860" rIns="0" bIns="0" rtlCol="0">
            <a:spAutoFit/>
          </a:bodyPr>
          <a:lstStyle>
            <a:lvl1pPr>
              <a:defRPr sz="2800" b="1" i="0">
                <a:solidFill>
                  <a:srgbClr val="FF330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spcBef>
                <a:spcPts val="180"/>
              </a:spcBef>
            </a:pPr>
            <a:r>
              <a:rPr lang="en-US" kern="0" spc="10" dirty="0"/>
              <a:t>Types of </a:t>
            </a:r>
            <a:r>
              <a:rPr lang="en-US" kern="0" spc="-5" dirty="0"/>
              <a:t>Composite</a:t>
            </a:r>
            <a:r>
              <a:rPr lang="en-US" kern="0" spc="-25" dirty="0"/>
              <a:t> </a:t>
            </a:r>
            <a:r>
              <a:rPr lang="en-US" kern="0" dirty="0"/>
              <a:t>Column</a:t>
            </a:r>
            <a:endParaRPr lang="en-US" kern="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4819" y="409193"/>
            <a:ext cx="71520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ADVANTAGES</a:t>
            </a:r>
            <a:r>
              <a:rPr spc="5" dirty="0"/>
              <a:t> </a:t>
            </a:r>
            <a:r>
              <a:rPr spc="-10" dirty="0"/>
              <a:t>OF</a:t>
            </a:r>
            <a:r>
              <a:rPr spc="-15" dirty="0"/>
              <a:t> </a:t>
            </a:r>
            <a:r>
              <a:rPr spc="-10" dirty="0"/>
              <a:t>COMPOSITE</a:t>
            </a:r>
            <a:r>
              <a:rPr spc="-20" dirty="0"/>
              <a:t> COLUMNS</a:t>
            </a:r>
          </a:p>
        </p:txBody>
      </p:sp>
      <p:sp>
        <p:nvSpPr>
          <p:cNvPr id="3" name="object 3"/>
          <p:cNvSpPr/>
          <p:nvPr/>
        </p:nvSpPr>
        <p:spPr>
          <a:xfrm>
            <a:off x="765048" y="963167"/>
            <a:ext cx="8126095" cy="38100"/>
          </a:xfrm>
          <a:custGeom>
            <a:avLst/>
            <a:gdLst/>
            <a:ahLst/>
            <a:cxnLst/>
            <a:rect l="l" t="t" r="r" b="b"/>
            <a:pathLst>
              <a:path w="8126095" h="38100">
                <a:moveTo>
                  <a:pt x="8125968" y="0"/>
                </a:moveTo>
                <a:lnTo>
                  <a:pt x="0" y="0"/>
                </a:lnTo>
                <a:lnTo>
                  <a:pt x="0" y="38100"/>
                </a:lnTo>
                <a:lnTo>
                  <a:pt x="8125968" y="38100"/>
                </a:lnTo>
                <a:lnTo>
                  <a:pt x="8125968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935" indent="-34290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68935" algn="l"/>
              </a:tabLst>
            </a:pPr>
            <a:r>
              <a:rPr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Increased</a:t>
            </a:r>
            <a:r>
              <a:rPr b="1" spc="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strength</a:t>
            </a: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dirty="0"/>
              <a:t>for a</a:t>
            </a:r>
            <a:r>
              <a:rPr spc="-10" dirty="0"/>
              <a:t> </a:t>
            </a:r>
            <a:r>
              <a:rPr dirty="0"/>
              <a:t>given</a:t>
            </a:r>
            <a:r>
              <a:rPr spc="-15" dirty="0"/>
              <a:t> </a:t>
            </a:r>
            <a:r>
              <a:rPr dirty="0"/>
              <a:t>cross</a:t>
            </a:r>
            <a:r>
              <a:rPr spc="-15" dirty="0"/>
              <a:t> </a:t>
            </a:r>
            <a:r>
              <a:rPr dirty="0"/>
              <a:t>sectional</a:t>
            </a:r>
            <a:r>
              <a:rPr spc="-80" dirty="0"/>
              <a:t> </a:t>
            </a:r>
            <a:r>
              <a:rPr spc="-5" dirty="0"/>
              <a:t>dimensions.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Increased</a:t>
            </a:r>
            <a:r>
              <a:rPr b="1" spc="-1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stiffness</a:t>
            </a:r>
            <a:r>
              <a:rPr dirty="0"/>
              <a:t>,</a:t>
            </a:r>
            <a:r>
              <a:rPr spc="-50" dirty="0"/>
              <a:t> </a:t>
            </a:r>
            <a:r>
              <a:rPr dirty="0"/>
              <a:t>leading</a:t>
            </a:r>
            <a:r>
              <a:rPr spc="-4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reduced</a:t>
            </a:r>
            <a:r>
              <a:rPr spc="-40" dirty="0"/>
              <a:t> </a:t>
            </a:r>
            <a:r>
              <a:rPr dirty="0"/>
              <a:t>slenderness</a:t>
            </a:r>
            <a:r>
              <a:rPr spc="-35" dirty="0"/>
              <a:t> </a:t>
            </a:r>
            <a:r>
              <a:rPr dirty="0"/>
              <a:t>and increased</a:t>
            </a:r>
            <a:r>
              <a:rPr spc="-65" dirty="0"/>
              <a:t> </a:t>
            </a:r>
            <a:r>
              <a:rPr dirty="0"/>
              <a:t>buckling</a:t>
            </a:r>
            <a:r>
              <a:rPr spc="-45" dirty="0"/>
              <a:t> </a:t>
            </a:r>
            <a:r>
              <a:rPr dirty="0"/>
              <a:t>resistance.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Increased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ductility</a:t>
            </a:r>
            <a:r>
              <a:rPr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and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load</a:t>
            </a:r>
            <a:r>
              <a:rPr b="1" spc="-10" dirty="0">
                <a:latin typeface="Times New Roman"/>
                <a:cs typeface="Times New Roman"/>
              </a:rPr>
              <a:t> retention</a:t>
            </a:r>
            <a:r>
              <a:rPr b="1" spc="-45" dirty="0">
                <a:latin typeface="Times New Roman"/>
                <a:cs typeface="Times New Roman"/>
              </a:rPr>
              <a:t> </a:t>
            </a:r>
            <a:r>
              <a:rPr dirty="0"/>
              <a:t>even</a:t>
            </a:r>
            <a:r>
              <a:rPr spc="-20" dirty="0"/>
              <a:t> </a:t>
            </a:r>
            <a:r>
              <a:rPr dirty="0"/>
              <a:t>after</a:t>
            </a:r>
            <a:r>
              <a:rPr spc="-5" dirty="0"/>
              <a:t> </a:t>
            </a:r>
            <a:r>
              <a:rPr dirty="0"/>
              <a:t>extensive</a:t>
            </a:r>
            <a:r>
              <a:rPr spc="-65" dirty="0"/>
              <a:t> </a:t>
            </a:r>
            <a:r>
              <a:rPr dirty="0"/>
              <a:t>concrete</a:t>
            </a:r>
            <a:r>
              <a:rPr spc="-60" dirty="0"/>
              <a:t> </a:t>
            </a:r>
            <a:r>
              <a:rPr spc="-5" dirty="0"/>
              <a:t>damage.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Good</a:t>
            </a:r>
            <a:r>
              <a:rPr b="1" spc="-5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spc="-20" dirty="0">
                <a:solidFill>
                  <a:srgbClr val="0000F8"/>
                </a:solidFill>
                <a:latin typeface="Times New Roman"/>
                <a:cs typeface="Times New Roman"/>
              </a:rPr>
              <a:t>fire</a:t>
            </a:r>
            <a:r>
              <a:rPr b="1" spc="-10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0000F8"/>
                </a:solidFill>
                <a:latin typeface="Times New Roman"/>
                <a:cs typeface="Times New Roman"/>
              </a:rPr>
              <a:t>resistance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b="1" dirty="0">
                <a:solidFill>
                  <a:srgbClr val="FF3300"/>
                </a:solidFill>
                <a:latin typeface="Times New Roman"/>
                <a:cs typeface="Times New Roman"/>
              </a:rPr>
              <a:t>Better</a:t>
            </a:r>
            <a:r>
              <a:rPr b="1" spc="-140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b="1" spc="-20" dirty="0">
                <a:solidFill>
                  <a:srgbClr val="FF3300"/>
                </a:solidFill>
                <a:latin typeface="Times New Roman"/>
                <a:cs typeface="Times New Roman"/>
              </a:rPr>
              <a:t>Corrosion</a:t>
            </a:r>
            <a:r>
              <a:rPr b="1" spc="-30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FF3300"/>
                </a:solidFill>
                <a:latin typeface="Times New Roman"/>
                <a:cs typeface="Times New Roman"/>
              </a:rPr>
              <a:t>protection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dirty="0"/>
              <a:t>Significant</a:t>
            </a:r>
            <a:r>
              <a:rPr spc="-60" dirty="0"/>
              <a:t> </a:t>
            </a:r>
            <a:r>
              <a:rPr b="1" dirty="0">
                <a:solidFill>
                  <a:srgbClr val="FF3300"/>
                </a:solidFill>
                <a:latin typeface="Times New Roman"/>
                <a:cs typeface="Times New Roman"/>
              </a:rPr>
              <a:t>economic</a:t>
            </a:r>
            <a:r>
              <a:rPr b="1" spc="-45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3300"/>
                </a:solidFill>
                <a:latin typeface="Times New Roman"/>
                <a:cs typeface="Times New Roman"/>
              </a:rPr>
              <a:t>advantages</a:t>
            </a:r>
            <a:r>
              <a:rPr b="1" spc="10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over</a:t>
            </a:r>
            <a:r>
              <a:rPr spc="-35" dirty="0"/>
              <a:t> </a:t>
            </a:r>
            <a:r>
              <a:rPr dirty="0"/>
              <a:t>either</a:t>
            </a:r>
            <a:r>
              <a:rPr spc="-45" dirty="0"/>
              <a:t> </a:t>
            </a:r>
            <a:r>
              <a:rPr dirty="0"/>
              <a:t>structural</a:t>
            </a:r>
            <a:r>
              <a:rPr spc="-95" dirty="0"/>
              <a:t> </a:t>
            </a:r>
            <a:r>
              <a:rPr dirty="0"/>
              <a:t>steel</a:t>
            </a:r>
            <a:r>
              <a:rPr spc="-55" dirty="0"/>
              <a:t> </a:t>
            </a:r>
            <a:r>
              <a:rPr dirty="0"/>
              <a:t>or</a:t>
            </a:r>
            <a:r>
              <a:rPr spc="-5" dirty="0"/>
              <a:t> </a:t>
            </a:r>
            <a:r>
              <a:rPr dirty="0"/>
              <a:t>RCC</a:t>
            </a:r>
            <a:r>
              <a:rPr spc="-10" dirty="0"/>
              <a:t> </a:t>
            </a:r>
            <a:r>
              <a:rPr spc="-5" dirty="0"/>
              <a:t>alternatives.</a:t>
            </a:r>
          </a:p>
          <a:p>
            <a:pPr marL="368935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68935" algn="l"/>
              </a:tabLst>
            </a:pP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Simple</a:t>
            </a:r>
            <a:r>
              <a:rPr b="1" spc="-6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construction</a:t>
            </a:r>
            <a:r>
              <a:rPr b="1" spc="-4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and</a:t>
            </a:r>
            <a:r>
              <a:rPr b="1" spc="-1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0000F8"/>
                </a:solidFill>
                <a:latin typeface="Times New Roman"/>
                <a:cs typeface="Times New Roman"/>
              </a:rPr>
              <a:t>architectural</a:t>
            </a:r>
            <a:r>
              <a:rPr b="1" spc="-8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detailing</a:t>
            </a:r>
            <a:r>
              <a:rPr dirty="0"/>
              <a:t>.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Erection</a:t>
            </a:r>
            <a:r>
              <a:rPr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high</a:t>
            </a:r>
            <a:r>
              <a:rPr spc="5" dirty="0"/>
              <a:t> </a:t>
            </a:r>
            <a:r>
              <a:rPr dirty="0"/>
              <a:t>rise</a:t>
            </a:r>
            <a:r>
              <a:rPr spc="-45" dirty="0"/>
              <a:t> </a:t>
            </a:r>
            <a:r>
              <a:rPr dirty="0"/>
              <a:t>building</a:t>
            </a:r>
            <a:r>
              <a:rPr spc="-4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b="1" spc="-10" dirty="0">
                <a:solidFill>
                  <a:srgbClr val="0000F8"/>
                </a:solidFill>
                <a:latin typeface="Times New Roman"/>
                <a:cs typeface="Times New Roman"/>
              </a:rPr>
              <a:t>extremely</a:t>
            </a:r>
            <a:r>
              <a:rPr b="1" spc="-65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00F8"/>
                </a:solidFill>
                <a:latin typeface="Times New Roman"/>
                <a:cs typeface="Times New Roman"/>
              </a:rPr>
              <a:t>efficient</a:t>
            </a:r>
            <a:r>
              <a:rPr b="1" spc="-50" dirty="0">
                <a:solidFill>
                  <a:srgbClr val="0000F8"/>
                </a:solidFill>
                <a:latin typeface="Times New Roman"/>
                <a:cs typeface="Times New Roman"/>
              </a:rPr>
              <a:t> </a:t>
            </a:r>
            <a:r>
              <a:rPr spc="-45" dirty="0"/>
              <a:t>manner.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spc="-5" dirty="0"/>
              <a:t>Requirement</a:t>
            </a:r>
            <a:r>
              <a:rPr spc="-75" dirty="0"/>
              <a:t> </a:t>
            </a:r>
            <a:r>
              <a:rPr dirty="0"/>
              <a:t>of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less</a:t>
            </a:r>
            <a:r>
              <a:rPr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formwork</a:t>
            </a:r>
            <a:r>
              <a:rPr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concrete.</a:t>
            </a:r>
          </a:p>
          <a:p>
            <a:pPr marL="368935" indent="-342900">
              <a:lnSpc>
                <a:spcPct val="100000"/>
              </a:lnSpc>
              <a:buFont typeface="Wingdings"/>
              <a:buChar char=""/>
              <a:tabLst>
                <a:tab pos="368935" algn="l"/>
              </a:tabLst>
            </a:pPr>
            <a:r>
              <a:rPr dirty="0"/>
              <a:t>Additional</a:t>
            </a:r>
            <a:r>
              <a:rPr spc="-75" dirty="0"/>
              <a:t> </a:t>
            </a:r>
            <a:r>
              <a:rPr dirty="0"/>
              <a:t>toughness</a:t>
            </a:r>
            <a:r>
              <a:rPr spc="-25" dirty="0"/>
              <a:t> </a:t>
            </a:r>
            <a:r>
              <a:rPr dirty="0"/>
              <a:t>which</a:t>
            </a:r>
            <a:r>
              <a:rPr spc="-20" dirty="0"/>
              <a:t> </a:t>
            </a:r>
            <a:r>
              <a:rPr spc="-5" dirty="0"/>
              <a:t>makes</a:t>
            </a:r>
            <a:r>
              <a:rPr spc="-20" dirty="0"/>
              <a:t> </a:t>
            </a:r>
            <a:r>
              <a:rPr dirty="0"/>
              <a:t>it</a:t>
            </a:r>
            <a:r>
              <a:rPr spc="-40" dirty="0"/>
              <a:t> </a:t>
            </a:r>
            <a:r>
              <a:rPr dirty="0"/>
              <a:t>excellent</a:t>
            </a:r>
            <a:r>
              <a:rPr spc="-95" dirty="0"/>
              <a:t> </a:t>
            </a:r>
            <a:r>
              <a:rPr dirty="0"/>
              <a:t>choice</a:t>
            </a:r>
            <a:r>
              <a:rPr spc="-60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blast</a:t>
            </a:r>
            <a:r>
              <a:rPr spc="-50" dirty="0"/>
              <a:t> </a:t>
            </a:r>
            <a:r>
              <a:rPr dirty="0"/>
              <a:t>loading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895" y="615695"/>
            <a:ext cx="8124825" cy="38100"/>
          </a:xfrm>
          <a:custGeom>
            <a:avLst/>
            <a:gdLst/>
            <a:ahLst/>
            <a:cxnLst/>
            <a:rect l="l" t="t" r="r" b="b"/>
            <a:pathLst>
              <a:path w="8124825" h="38100">
                <a:moveTo>
                  <a:pt x="8124444" y="0"/>
                </a:moveTo>
                <a:lnTo>
                  <a:pt x="0" y="0"/>
                </a:lnTo>
                <a:lnTo>
                  <a:pt x="0" y="38100"/>
                </a:lnTo>
                <a:lnTo>
                  <a:pt x="8124444" y="38100"/>
                </a:lnTo>
                <a:lnTo>
                  <a:pt x="8124444" y="0"/>
                </a:lnTo>
                <a:close/>
              </a:path>
            </a:pathLst>
          </a:custGeom>
          <a:solidFill>
            <a:srgbClr val="33993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22960" y="1894332"/>
            <a:ext cx="2504440" cy="2490470"/>
            <a:chOff x="822960" y="1894332"/>
            <a:chExt cx="2504440" cy="24904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4484" y="1915668"/>
              <a:ext cx="2502407" cy="24688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960" y="1894332"/>
              <a:ext cx="2496312" cy="246278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30580" y="1898904"/>
              <a:ext cx="2490470" cy="2456815"/>
            </a:xfrm>
            <a:custGeom>
              <a:avLst/>
              <a:gdLst/>
              <a:ahLst/>
              <a:cxnLst/>
              <a:rect l="l" t="t" r="r" b="b"/>
              <a:pathLst>
                <a:path w="2490470" h="2456815">
                  <a:moveTo>
                    <a:pt x="0" y="2456688"/>
                  </a:moveTo>
                  <a:lnTo>
                    <a:pt x="2490216" y="2456688"/>
                  </a:lnTo>
                  <a:lnTo>
                    <a:pt x="2490216" y="0"/>
                  </a:lnTo>
                  <a:lnTo>
                    <a:pt x="0" y="0"/>
                  </a:lnTo>
                  <a:lnTo>
                    <a:pt x="0" y="2456688"/>
                  </a:lnTo>
                  <a:close/>
                </a:path>
              </a:pathLst>
            </a:custGeom>
            <a:ln w="9144">
              <a:solidFill>
                <a:srgbClr val="477BB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4544" y="2438400"/>
              <a:ext cx="1542288" cy="15087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306068" y="2417064"/>
              <a:ext cx="1539240" cy="147955"/>
            </a:xfrm>
            <a:custGeom>
              <a:avLst/>
              <a:gdLst/>
              <a:ahLst/>
              <a:cxnLst/>
              <a:rect l="l" t="t" r="r" b="b"/>
              <a:pathLst>
                <a:path w="1539239" h="147955">
                  <a:moveTo>
                    <a:pt x="1539240" y="0"/>
                  </a:moveTo>
                  <a:lnTo>
                    <a:pt x="0" y="0"/>
                  </a:lnTo>
                  <a:lnTo>
                    <a:pt x="0" y="147827"/>
                  </a:lnTo>
                  <a:lnTo>
                    <a:pt x="1539240" y="147827"/>
                  </a:lnTo>
                  <a:lnTo>
                    <a:pt x="1539240" y="0"/>
                  </a:lnTo>
                  <a:close/>
                </a:path>
              </a:pathLst>
            </a:custGeom>
            <a:solidFill>
              <a:srgbClr val="A7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4544" y="3710939"/>
              <a:ext cx="1542288" cy="15087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306068" y="3689604"/>
              <a:ext cx="1539240" cy="147955"/>
            </a:xfrm>
            <a:custGeom>
              <a:avLst/>
              <a:gdLst/>
              <a:ahLst/>
              <a:cxnLst/>
              <a:rect l="l" t="t" r="r" b="b"/>
              <a:pathLst>
                <a:path w="1539239" h="147954">
                  <a:moveTo>
                    <a:pt x="1539240" y="0"/>
                  </a:moveTo>
                  <a:lnTo>
                    <a:pt x="0" y="0"/>
                  </a:lnTo>
                  <a:lnTo>
                    <a:pt x="0" y="147828"/>
                  </a:lnTo>
                  <a:lnTo>
                    <a:pt x="1539240" y="147828"/>
                  </a:lnTo>
                  <a:lnTo>
                    <a:pt x="1539240" y="0"/>
                  </a:lnTo>
                  <a:close/>
                </a:path>
              </a:pathLst>
            </a:custGeom>
            <a:solidFill>
              <a:srgbClr val="A7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96440" y="2586228"/>
              <a:ext cx="158495" cy="112776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997963" y="2564892"/>
              <a:ext cx="155575" cy="1125220"/>
            </a:xfrm>
            <a:custGeom>
              <a:avLst/>
              <a:gdLst/>
              <a:ahLst/>
              <a:cxnLst/>
              <a:rect l="l" t="t" r="r" b="b"/>
              <a:pathLst>
                <a:path w="155575" h="1125220">
                  <a:moveTo>
                    <a:pt x="155448" y="0"/>
                  </a:moveTo>
                  <a:lnTo>
                    <a:pt x="0" y="0"/>
                  </a:lnTo>
                  <a:lnTo>
                    <a:pt x="0" y="1124711"/>
                  </a:lnTo>
                  <a:lnTo>
                    <a:pt x="155448" y="1124711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7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4796" y="2191512"/>
              <a:ext cx="182880" cy="17068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36320" y="2170176"/>
              <a:ext cx="179831" cy="16763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76627" y="2116836"/>
              <a:ext cx="182880" cy="17221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978152" y="2095500"/>
              <a:ext cx="179831" cy="16916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916936" y="2191512"/>
              <a:ext cx="184404" cy="17068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18460" y="2170176"/>
              <a:ext cx="181356" cy="16763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34796" y="3931920"/>
              <a:ext cx="182880" cy="17221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36320" y="3910583"/>
              <a:ext cx="179831" cy="16916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76627" y="4017264"/>
              <a:ext cx="182880" cy="1722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978152" y="3995927"/>
              <a:ext cx="179831" cy="16916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16936" y="3925824"/>
              <a:ext cx="184404" cy="17221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918460" y="3904488"/>
              <a:ext cx="181356" cy="16916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84504" y="3061716"/>
              <a:ext cx="182880" cy="17221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86028" y="3040380"/>
              <a:ext cx="179831" cy="16916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96183" y="3058668"/>
              <a:ext cx="184404" cy="17221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997708" y="3037332"/>
              <a:ext cx="181356" cy="16916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02208" y="2054352"/>
              <a:ext cx="2346960" cy="2193036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935736" y="2065020"/>
              <a:ext cx="2280285" cy="2125980"/>
            </a:xfrm>
            <a:custGeom>
              <a:avLst/>
              <a:gdLst/>
              <a:ahLst/>
              <a:cxnLst/>
              <a:rect l="l" t="t" r="r" b="b"/>
              <a:pathLst>
                <a:path w="2280285" h="2125979">
                  <a:moveTo>
                    <a:pt x="0" y="354329"/>
                  </a:moveTo>
                  <a:lnTo>
                    <a:pt x="3238" y="306196"/>
                  </a:lnTo>
                  <a:lnTo>
                    <a:pt x="12661" y="260095"/>
                  </a:lnTo>
                  <a:lnTo>
                    <a:pt x="27851" y="216407"/>
                  </a:lnTo>
                  <a:lnTo>
                    <a:pt x="48374" y="175513"/>
                  </a:lnTo>
                  <a:lnTo>
                    <a:pt x="73825" y="137794"/>
                  </a:lnTo>
                  <a:lnTo>
                    <a:pt x="103784" y="103758"/>
                  </a:lnTo>
                  <a:lnTo>
                    <a:pt x="137807" y="73787"/>
                  </a:lnTo>
                  <a:lnTo>
                    <a:pt x="175501" y="48387"/>
                  </a:lnTo>
                  <a:lnTo>
                    <a:pt x="216407" y="27812"/>
                  </a:lnTo>
                  <a:lnTo>
                    <a:pt x="260134" y="12700"/>
                  </a:lnTo>
                  <a:lnTo>
                    <a:pt x="306247" y="3175"/>
                  </a:lnTo>
                  <a:lnTo>
                    <a:pt x="354329" y="0"/>
                  </a:lnTo>
                  <a:lnTo>
                    <a:pt x="1925574" y="0"/>
                  </a:lnTo>
                  <a:lnTo>
                    <a:pt x="1973707" y="3175"/>
                  </a:lnTo>
                  <a:lnTo>
                    <a:pt x="2019808" y="12700"/>
                  </a:lnTo>
                  <a:lnTo>
                    <a:pt x="2063495" y="27812"/>
                  </a:lnTo>
                  <a:lnTo>
                    <a:pt x="2104390" y="48387"/>
                  </a:lnTo>
                  <a:lnTo>
                    <a:pt x="2142109" y="73787"/>
                  </a:lnTo>
                  <a:lnTo>
                    <a:pt x="2176145" y="103758"/>
                  </a:lnTo>
                  <a:lnTo>
                    <a:pt x="2206116" y="137794"/>
                  </a:lnTo>
                  <a:lnTo>
                    <a:pt x="2231516" y="175513"/>
                  </a:lnTo>
                  <a:lnTo>
                    <a:pt x="2252091" y="216407"/>
                  </a:lnTo>
                  <a:lnTo>
                    <a:pt x="2267204" y="260095"/>
                  </a:lnTo>
                  <a:lnTo>
                    <a:pt x="2276729" y="306196"/>
                  </a:lnTo>
                  <a:lnTo>
                    <a:pt x="2279904" y="354329"/>
                  </a:lnTo>
                  <a:lnTo>
                    <a:pt x="2279904" y="1771649"/>
                  </a:lnTo>
                  <a:lnTo>
                    <a:pt x="2276729" y="1819782"/>
                  </a:lnTo>
                  <a:lnTo>
                    <a:pt x="2267204" y="1865883"/>
                  </a:lnTo>
                  <a:lnTo>
                    <a:pt x="2252091" y="1909571"/>
                  </a:lnTo>
                  <a:lnTo>
                    <a:pt x="2231516" y="1950465"/>
                  </a:lnTo>
                  <a:lnTo>
                    <a:pt x="2206116" y="1988184"/>
                  </a:lnTo>
                  <a:lnTo>
                    <a:pt x="2176145" y="2022220"/>
                  </a:lnTo>
                  <a:lnTo>
                    <a:pt x="2142109" y="2052192"/>
                  </a:lnTo>
                  <a:lnTo>
                    <a:pt x="2104390" y="2077592"/>
                  </a:lnTo>
                  <a:lnTo>
                    <a:pt x="2063495" y="2098166"/>
                  </a:lnTo>
                  <a:lnTo>
                    <a:pt x="2019808" y="2113279"/>
                  </a:lnTo>
                  <a:lnTo>
                    <a:pt x="1973707" y="2122804"/>
                  </a:lnTo>
                  <a:lnTo>
                    <a:pt x="1925574" y="2125979"/>
                  </a:lnTo>
                  <a:lnTo>
                    <a:pt x="354329" y="2125979"/>
                  </a:lnTo>
                  <a:lnTo>
                    <a:pt x="306247" y="2122804"/>
                  </a:lnTo>
                  <a:lnTo>
                    <a:pt x="260134" y="2113279"/>
                  </a:lnTo>
                  <a:lnTo>
                    <a:pt x="216407" y="2098166"/>
                  </a:lnTo>
                  <a:lnTo>
                    <a:pt x="175501" y="2077592"/>
                  </a:lnTo>
                  <a:lnTo>
                    <a:pt x="137807" y="2052192"/>
                  </a:lnTo>
                  <a:lnTo>
                    <a:pt x="103784" y="2022220"/>
                  </a:lnTo>
                  <a:lnTo>
                    <a:pt x="73825" y="1988184"/>
                  </a:lnTo>
                  <a:lnTo>
                    <a:pt x="48374" y="1950465"/>
                  </a:lnTo>
                  <a:lnTo>
                    <a:pt x="27851" y="1909571"/>
                  </a:lnTo>
                  <a:lnTo>
                    <a:pt x="12661" y="1865883"/>
                  </a:lnTo>
                  <a:lnTo>
                    <a:pt x="3238" y="1819782"/>
                  </a:lnTo>
                  <a:lnTo>
                    <a:pt x="0" y="1771649"/>
                  </a:lnTo>
                  <a:lnTo>
                    <a:pt x="0" y="354329"/>
                  </a:lnTo>
                  <a:close/>
                </a:path>
              </a:pathLst>
            </a:custGeom>
            <a:ln w="64008">
              <a:solidFill>
                <a:srgbClr val="1637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5353811" y="2065020"/>
            <a:ext cx="2120265" cy="234950"/>
            <a:chOff x="5353811" y="2065020"/>
            <a:chExt cx="2120265" cy="234950"/>
          </a:xfrm>
        </p:grpSpPr>
        <p:pic>
          <p:nvPicPr>
            <p:cNvPr id="32" name="object 3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353811" y="2086356"/>
              <a:ext cx="2119884" cy="21336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355335" y="2065020"/>
              <a:ext cx="2117090" cy="210820"/>
            </a:xfrm>
            <a:custGeom>
              <a:avLst/>
              <a:gdLst/>
              <a:ahLst/>
              <a:cxnLst/>
              <a:rect l="l" t="t" r="r" b="b"/>
              <a:pathLst>
                <a:path w="2117090" h="210819">
                  <a:moveTo>
                    <a:pt x="2116836" y="0"/>
                  </a:moveTo>
                  <a:lnTo>
                    <a:pt x="0" y="0"/>
                  </a:lnTo>
                  <a:lnTo>
                    <a:pt x="0" y="210312"/>
                  </a:lnTo>
                  <a:lnTo>
                    <a:pt x="2116836" y="210312"/>
                  </a:lnTo>
                  <a:lnTo>
                    <a:pt x="2116836" y="0"/>
                  </a:lnTo>
                  <a:close/>
                </a:path>
              </a:pathLst>
            </a:custGeom>
            <a:solidFill>
              <a:srgbClr val="A7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5353811" y="2275332"/>
            <a:ext cx="2120265" cy="1830705"/>
            <a:chOff x="5353811" y="2275332"/>
            <a:chExt cx="2120265" cy="1830705"/>
          </a:xfrm>
        </p:grpSpPr>
        <p:pic>
          <p:nvPicPr>
            <p:cNvPr id="35" name="object 3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353811" y="3892296"/>
              <a:ext cx="2119884" cy="21336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5355335" y="3870960"/>
              <a:ext cx="2117090" cy="210820"/>
            </a:xfrm>
            <a:custGeom>
              <a:avLst/>
              <a:gdLst/>
              <a:ahLst/>
              <a:cxnLst/>
              <a:rect l="l" t="t" r="r" b="b"/>
              <a:pathLst>
                <a:path w="2117090" h="210820">
                  <a:moveTo>
                    <a:pt x="2116836" y="0"/>
                  </a:moveTo>
                  <a:lnTo>
                    <a:pt x="0" y="0"/>
                  </a:lnTo>
                  <a:lnTo>
                    <a:pt x="0" y="210312"/>
                  </a:lnTo>
                  <a:lnTo>
                    <a:pt x="2116836" y="210312"/>
                  </a:lnTo>
                  <a:lnTo>
                    <a:pt x="2116836" y="0"/>
                  </a:lnTo>
                  <a:close/>
                </a:path>
              </a:pathLst>
            </a:custGeom>
            <a:solidFill>
              <a:srgbClr val="A7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304787" y="2296668"/>
              <a:ext cx="217932" cy="159867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306311" y="2275332"/>
              <a:ext cx="215265" cy="1595755"/>
            </a:xfrm>
            <a:custGeom>
              <a:avLst/>
              <a:gdLst/>
              <a:ahLst/>
              <a:cxnLst/>
              <a:rect l="l" t="t" r="r" b="b"/>
              <a:pathLst>
                <a:path w="215265" h="1595754">
                  <a:moveTo>
                    <a:pt x="214884" y="0"/>
                  </a:moveTo>
                  <a:lnTo>
                    <a:pt x="0" y="0"/>
                  </a:lnTo>
                  <a:lnTo>
                    <a:pt x="0" y="1595627"/>
                  </a:lnTo>
                  <a:lnTo>
                    <a:pt x="214884" y="1595627"/>
                  </a:lnTo>
                  <a:lnTo>
                    <a:pt x="214884" y="0"/>
                  </a:lnTo>
                  <a:close/>
                </a:path>
              </a:pathLst>
            </a:custGeom>
            <a:solidFill>
              <a:srgbClr val="A7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6199632" y="1888235"/>
            <a:ext cx="904240" cy="0"/>
          </a:xfrm>
          <a:custGeom>
            <a:avLst/>
            <a:gdLst/>
            <a:ahLst/>
            <a:cxnLst/>
            <a:rect l="l" t="t" r="r" b="b"/>
            <a:pathLst>
              <a:path w="904240">
                <a:moveTo>
                  <a:pt x="0" y="0"/>
                </a:moveTo>
                <a:lnTo>
                  <a:pt x="903732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076058" y="2966466"/>
            <a:ext cx="122555" cy="323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50" b="1" i="1" dirty="0">
                <a:latin typeface="Times New Roman"/>
                <a:cs typeface="Times New Roman"/>
              </a:rPr>
              <a:t>s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05930" y="2668015"/>
            <a:ext cx="3054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i="1" dirty="0">
                <a:latin typeface="Times New Roman"/>
                <a:cs typeface="Times New Roman"/>
              </a:rPr>
              <a:t>A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35379" y="3064002"/>
            <a:ext cx="135890" cy="323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50" b="1" i="1" dirty="0">
                <a:latin typeface="Times New Roman"/>
                <a:cs typeface="Times New Roman"/>
              </a:rPr>
              <a:t>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77441" y="2765552"/>
            <a:ext cx="30543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i="1" dirty="0">
                <a:latin typeface="Times New Roman"/>
                <a:cs typeface="Times New Roman"/>
              </a:rPr>
              <a:t>A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08729" y="2507107"/>
            <a:ext cx="53530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950" b="1" i="1" spc="-60" baseline="13468" dirty="0">
                <a:latin typeface="Times New Roman"/>
                <a:cs typeface="Times New Roman"/>
              </a:rPr>
              <a:t>A</a:t>
            </a:r>
            <a:r>
              <a:rPr sz="1950" b="1" i="1" spc="-40" dirty="0">
                <a:latin typeface="Times New Roman"/>
                <a:cs typeface="Times New Roman"/>
              </a:rPr>
              <a:t>sr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74670" y="2286761"/>
            <a:ext cx="661670" cy="368935"/>
          </a:xfrm>
          <a:custGeom>
            <a:avLst/>
            <a:gdLst/>
            <a:ahLst/>
            <a:cxnLst/>
            <a:rect l="l" t="t" r="r" b="b"/>
            <a:pathLst>
              <a:path w="661670" h="368935">
                <a:moveTo>
                  <a:pt x="661416" y="368808"/>
                </a:moveTo>
                <a:lnTo>
                  <a:pt x="0" y="1524"/>
                </a:lnTo>
              </a:path>
              <a:path w="661670" h="368935">
                <a:moveTo>
                  <a:pt x="51307" y="88391"/>
                </a:moveTo>
                <a:lnTo>
                  <a:pt x="0" y="2159"/>
                </a:lnTo>
                <a:lnTo>
                  <a:pt x="100584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554837" y="79374"/>
            <a:ext cx="7100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95" dirty="0">
                <a:solidFill>
                  <a:srgbClr val="FF0000"/>
                </a:solidFill>
                <a:latin typeface="Arial"/>
                <a:cs typeface="Arial"/>
              </a:rPr>
              <a:t>ADVANTAGES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Arial"/>
                <a:cs typeface="Arial"/>
              </a:rPr>
              <a:t>COMPOSITE</a:t>
            </a:r>
            <a:r>
              <a:rPr sz="28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Arial"/>
                <a:cs typeface="Arial"/>
              </a:rPr>
              <a:t>COLUMNS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901395" y="745617"/>
            <a:ext cx="491172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i="1" spc="-5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sz="2000" i="1" spc="-5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sz="2000" i="1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400" b="0"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=</a:t>
            </a:r>
            <a:r>
              <a:rPr sz="3400"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3400" b="0" spc="-10" dirty="0">
                <a:solidFill>
                  <a:srgbClr val="000000"/>
                </a:solidFill>
                <a:latin typeface="Microsoft Sans Serif"/>
                <a:cs typeface="Microsoft Sans Serif"/>
              </a:rPr>
              <a:t>0.85</a:t>
            </a:r>
            <a:r>
              <a:rPr sz="3400" i="1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2000" i="1" spc="-10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sz="2000" i="1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400" i="1" spc="-11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2000" i="1" spc="-110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sz="34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′+</a:t>
            </a:r>
            <a:r>
              <a:rPr sz="3400" i="1" spc="-1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2000" i="1" spc="-110" dirty="0">
                <a:solidFill>
                  <a:srgbClr val="000000"/>
                </a:solidFill>
                <a:latin typeface="Arial"/>
                <a:cs typeface="Arial"/>
              </a:rPr>
              <a:t>sr</a:t>
            </a:r>
            <a:r>
              <a:rPr sz="3400" i="1" spc="-11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2000" i="1" spc="-110" dirty="0">
                <a:solidFill>
                  <a:srgbClr val="000000"/>
                </a:solidFill>
                <a:latin typeface="Arial"/>
                <a:cs typeface="Arial"/>
              </a:rPr>
              <a:t>yr</a:t>
            </a:r>
            <a:r>
              <a:rPr sz="34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+</a:t>
            </a:r>
            <a:r>
              <a:rPr sz="3400" i="1" spc="-1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2000" i="1" spc="-11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sz="3400" i="1" spc="-11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2000" i="1" spc="-110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75791" y="4716907"/>
            <a:ext cx="27755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Steel Concrete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Composite</a:t>
            </a:r>
            <a:r>
              <a:rPr sz="2400" b="1" spc="-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Section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84341" y="4510532"/>
            <a:ext cx="1928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6D2D9F"/>
                </a:solidFill>
                <a:latin typeface="Arial"/>
                <a:cs typeface="Arial"/>
              </a:rPr>
              <a:t>Steel</a:t>
            </a:r>
            <a:r>
              <a:rPr sz="2400" b="1" spc="-125" dirty="0">
                <a:solidFill>
                  <a:srgbClr val="6D2D9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6D2D9F"/>
                </a:solidFill>
                <a:latin typeface="Arial"/>
                <a:cs typeface="Arial"/>
              </a:rPr>
              <a:t>Section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4683" y="253999"/>
            <a:ext cx="71520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5" dirty="0">
                <a:solidFill>
                  <a:srgbClr val="FF0000"/>
                </a:solidFill>
              </a:rPr>
              <a:t>ADVANTAGES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OF</a:t>
            </a:r>
            <a:r>
              <a:rPr spc="-1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COMPOSITE</a:t>
            </a:r>
            <a:r>
              <a:rPr spc="-20" dirty="0">
                <a:solidFill>
                  <a:srgbClr val="FF0000"/>
                </a:solidFill>
              </a:rPr>
              <a:t> COLUMNS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8032" y="801623"/>
            <a:ext cx="8715756" cy="52181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8972" y="774191"/>
            <a:ext cx="9726168" cy="253441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3624071" y="4154423"/>
            <a:ext cx="1643380" cy="1645920"/>
            <a:chOff x="3624071" y="4154423"/>
            <a:chExt cx="1643380" cy="1645920"/>
          </a:xfrm>
        </p:grpSpPr>
        <p:sp>
          <p:nvSpPr>
            <p:cNvPr id="4" name="object 4"/>
            <p:cNvSpPr/>
            <p:nvPr/>
          </p:nvSpPr>
          <p:spPr>
            <a:xfrm>
              <a:off x="3624071" y="4154423"/>
              <a:ext cx="1643380" cy="1645920"/>
            </a:xfrm>
            <a:custGeom>
              <a:avLst/>
              <a:gdLst/>
              <a:ahLst/>
              <a:cxnLst/>
              <a:rect l="l" t="t" r="r" b="b"/>
              <a:pathLst>
                <a:path w="1643379" h="1645920">
                  <a:moveTo>
                    <a:pt x="821436" y="0"/>
                  </a:moveTo>
                  <a:lnTo>
                    <a:pt x="697229" y="10413"/>
                  </a:lnTo>
                  <a:lnTo>
                    <a:pt x="655827" y="17271"/>
                  </a:lnTo>
                  <a:lnTo>
                    <a:pt x="579881" y="37973"/>
                  </a:lnTo>
                  <a:lnTo>
                    <a:pt x="538479" y="51815"/>
                  </a:lnTo>
                  <a:lnTo>
                    <a:pt x="465963" y="82931"/>
                  </a:lnTo>
                  <a:lnTo>
                    <a:pt x="431418" y="100330"/>
                  </a:lnTo>
                  <a:lnTo>
                    <a:pt x="362457" y="141731"/>
                  </a:lnTo>
                  <a:lnTo>
                    <a:pt x="269239" y="214375"/>
                  </a:lnTo>
                  <a:lnTo>
                    <a:pt x="213994" y="269748"/>
                  </a:lnTo>
                  <a:lnTo>
                    <a:pt x="141477" y="363093"/>
                  </a:lnTo>
                  <a:lnTo>
                    <a:pt x="100075" y="432181"/>
                  </a:lnTo>
                  <a:lnTo>
                    <a:pt x="82803" y="466851"/>
                  </a:lnTo>
                  <a:lnTo>
                    <a:pt x="65531" y="504825"/>
                  </a:lnTo>
                  <a:lnTo>
                    <a:pt x="37973" y="580898"/>
                  </a:lnTo>
                  <a:lnTo>
                    <a:pt x="17272" y="656970"/>
                  </a:lnTo>
                  <a:lnTo>
                    <a:pt x="10413" y="698500"/>
                  </a:lnTo>
                  <a:lnTo>
                    <a:pt x="0" y="822959"/>
                  </a:lnTo>
                  <a:lnTo>
                    <a:pt x="10413" y="947419"/>
                  </a:lnTo>
                  <a:lnTo>
                    <a:pt x="17272" y="988949"/>
                  </a:lnTo>
                  <a:lnTo>
                    <a:pt x="37973" y="1065021"/>
                  </a:lnTo>
                  <a:lnTo>
                    <a:pt x="51815" y="1106551"/>
                  </a:lnTo>
                  <a:lnTo>
                    <a:pt x="82803" y="1179067"/>
                  </a:lnTo>
                  <a:lnTo>
                    <a:pt x="100075" y="1213739"/>
                  </a:lnTo>
                  <a:lnTo>
                    <a:pt x="141477" y="1282827"/>
                  </a:lnTo>
                  <a:lnTo>
                    <a:pt x="213994" y="1376172"/>
                  </a:lnTo>
                  <a:lnTo>
                    <a:pt x="269239" y="1431544"/>
                  </a:lnTo>
                  <a:lnTo>
                    <a:pt x="362457" y="1504149"/>
                  </a:lnTo>
                  <a:lnTo>
                    <a:pt x="431418" y="1545640"/>
                  </a:lnTo>
                  <a:lnTo>
                    <a:pt x="465963" y="1562938"/>
                  </a:lnTo>
                  <a:lnTo>
                    <a:pt x="503936" y="1580222"/>
                  </a:lnTo>
                  <a:lnTo>
                    <a:pt x="579881" y="1607883"/>
                  </a:lnTo>
                  <a:lnTo>
                    <a:pt x="655827" y="1628635"/>
                  </a:lnTo>
                  <a:lnTo>
                    <a:pt x="697229" y="1635544"/>
                  </a:lnTo>
                  <a:lnTo>
                    <a:pt x="821436" y="1645920"/>
                  </a:lnTo>
                  <a:lnTo>
                    <a:pt x="945641" y="1635544"/>
                  </a:lnTo>
                  <a:lnTo>
                    <a:pt x="987043" y="1628635"/>
                  </a:lnTo>
                  <a:lnTo>
                    <a:pt x="1062989" y="1607883"/>
                  </a:lnTo>
                  <a:lnTo>
                    <a:pt x="1104391" y="1594053"/>
                  </a:lnTo>
                  <a:lnTo>
                    <a:pt x="1120516" y="1587131"/>
                  </a:lnTo>
                  <a:lnTo>
                    <a:pt x="783463" y="1587131"/>
                  </a:lnTo>
                  <a:lnTo>
                    <a:pt x="742061" y="1583677"/>
                  </a:lnTo>
                  <a:lnTo>
                    <a:pt x="704088" y="1576768"/>
                  </a:lnTo>
                  <a:lnTo>
                    <a:pt x="669543" y="1569847"/>
                  </a:lnTo>
                  <a:lnTo>
                    <a:pt x="631524" y="1562925"/>
                  </a:lnTo>
                  <a:lnTo>
                    <a:pt x="593598" y="1552562"/>
                  </a:lnTo>
                  <a:lnTo>
                    <a:pt x="490092" y="1511058"/>
                  </a:lnTo>
                  <a:lnTo>
                    <a:pt x="427989" y="1476489"/>
                  </a:lnTo>
                  <a:lnTo>
                    <a:pt x="365887" y="1434998"/>
                  </a:lnTo>
                  <a:lnTo>
                    <a:pt x="282955" y="1362329"/>
                  </a:lnTo>
                  <a:lnTo>
                    <a:pt x="210565" y="1279398"/>
                  </a:lnTo>
                  <a:lnTo>
                    <a:pt x="169163" y="1217167"/>
                  </a:lnTo>
                  <a:lnTo>
                    <a:pt x="134619" y="1154938"/>
                  </a:lnTo>
                  <a:lnTo>
                    <a:pt x="93217" y="1051178"/>
                  </a:lnTo>
                  <a:lnTo>
                    <a:pt x="82803" y="1013078"/>
                  </a:lnTo>
                  <a:lnTo>
                    <a:pt x="75945" y="975106"/>
                  </a:lnTo>
                  <a:lnTo>
                    <a:pt x="69087" y="940562"/>
                  </a:lnTo>
                  <a:lnTo>
                    <a:pt x="62102" y="902462"/>
                  </a:lnTo>
                  <a:lnTo>
                    <a:pt x="58674" y="860932"/>
                  </a:lnTo>
                  <a:lnTo>
                    <a:pt x="58674" y="784859"/>
                  </a:lnTo>
                  <a:lnTo>
                    <a:pt x="62102" y="743457"/>
                  </a:lnTo>
                  <a:lnTo>
                    <a:pt x="69087" y="705357"/>
                  </a:lnTo>
                  <a:lnTo>
                    <a:pt x="75945" y="670813"/>
                  </a:lnTo>
                  <a:lnTo>
                    <a:pt x="82803" y="632840"/>
                  </a:lnTo>
                  <a:lnTo>
                    <a:pt x="93217" y="594740"/>
                  </a:lnTo>
                  <a:lnTo>
                    <a:pt x="134619" y="490981"/>
                  </a:lnTo>
                  <a:lnTo>
                    <a:pt x="169163" y="428751"/>
                  </a:lnTo>
                  <a:lnTo>
                    <a:pt x="210565" y="366521"/>
                  </a:lnTo>
                  <a:lnTo>
                    <a:pt x="282955" y="283590"/>
                  </a:lnTo>
                  <a:lnTo>
                    <a:pt x="365887" y="210946"/>
                  </a:lnTo>
                  <a:lnTo>
                    <a:pt x="427989" y="169418"/>
                  </a:lnTo>
                  <a:lnTo>
                    <a:pt x="490092" y="134874"/>
                  </a:lnTo>
                  <a:lnTo>
                    <a:pt x="593598" y="93344"/>
                  </a:lnTo>
                  <a:lnTo>
                    <a:pt x="631570" y="82931"/>
                  </a:lnTo>
                  <a:lnTo>
                    <a:pt x="669543" y="76073"/>
                  </a:lnTo>
                  <a:lnTo>
                    <a:pt x="704088" y="69214"/>
                  </a:lnTo>
                  <a:lnTo>
                    <a:pt x="742061" y="62230"/>
                  </a:lnTo>
                  <a:lnTo>
                    <a:pt x="783463" y="58800"/>
                  </a:lnTo>
                  <a:lnTo>
                    <a:pt x="1120123" y="58800"/>
                  </a:lnTo>
                  <a:lnTo>
                    <a:pt x="1062989" y="37973"/>
                  </a:lnTo>
                  <a:lnTo>
                    <a:pt x="987043" y="17271"/>
                  </a:lnTo>
                  <a:lnTo>
                    <a:pt x="945641" y="10413"/>
                  </a:lnTo>
                  <a:lnTo>
                    <a:pt x="821436" y="0"/>
                  </a:lnTo>
                  <a:close/>
                </a:path>
                <a:path w="1643379" h="1645920">
                  <a:moveTo>
                    <a:pt x="1584198" y="522096"/>
                  </a:moveTo>
                  <a:lnTo>
                    <a:pt x="1584198" y="860932"/>
                  </a:lnTo>
                  <a:lnTo>
                    <a:pt x="1580768" y="902462"/>
                  </a:lnTo>
                  <a:lnTo>
                    <a:pt x="1573783" y="940562"/>
                  </a:lnTo>
                  <a:lnTo>
                    <a:pt x="1566926" y="975106"/>
                  </a:lnTo>
                  <a:lnTo>
                    <a:pt x="1560067" y="1013078"/>
                  </a:lnTo>
                  <a:lnTo>
                    <a:pt x="1549653" y="1051178"/>
                  </a:lnTo>
                  <a:lnTo>
                    <a:pt x="1508252" y="1154938"/>
                  </a:lnTo>
                  <a:lnTo>
                    <a:pt x="1473707" y="1217167"/>
                  </a:lnTo>
                  <a:lnTo>
                    <a:pt x="1432305" y="1279398"/>
                  </a:lnTo>
                  <a:lnTo>
                    <a:pt x="1359915" y="1362329"/>
                  </a:lnTo>
                  <a:lnTo>
                    <a:pt x="1276985" y="1434998"/>
                  </a:lnTo>
                  <a:lnTo>
                    <a:pt x="1214881" y="1476489"/>
                  </a:lnTo>
                  <a:lnTo>
                    <a:pt x="1152778" y="1511058"/>
                  </a:lnTo>
                  <a:lnTo>
                    <a:pt x="1049274" y="1552562"/>
                  </a:lnTo>
                  <a:lnTo>
                    <a:pt x="1011231" y="1562938"/>
                  </a:lnTo>
                  <a:lnTo>
                    <a:pt x="973327" y="1569847"/>
                  </a:lnTo>
                  <a:lnTo>
                    <a:pt x="938783" y="1576768"/>
                  </a:lnTo>
                  <a:lnTo>
                    <a:pt x="900811" y="1583677"/>
                  </a:lnTo>
                  <a:lnTo>
                    <a:pt x="859408" y="1587131"/>
                  </a:lnTo>
                  <a:lnTo>
                    <a:pt x="1120516" y="1587131"/>
                  </a:lnTo>
                  <a:lnTo>
                    <a:pt x="1176908" y="1562925"/>
                  </a:lnTo>
                  <a:lnTo>
                    <a:pt x="1211452" y="1545640"/>
                  </a:lnTo>
                  <a:lnTo>
                    <a:pt x="1280414" y="1504149"/>
                  </a:lnTo>
                  <a:lnTo>
                    <a:pt x="1373631" y="1431544"/>
                  </a:lnTo>
                  <a:lnTo>
                    <a:pt x="1428877" y="1376172"/>
                  </a:lnTo>
                  <a:lnTo>
                    <a:pt x="1501393" y="1282827"/>
                  </a:lnTo>
                  <a:lnTo>
                    <a:pt x="1542795" y="1213739"/>
                  </a:lnTo>
                  <a:lnTo>
                    <a:pt x="1560067" y="1179067"/>
                  </a:lnTo>
                  <a:lnTo>
                    <a:pt x="1577339" y="1141095"/>
                  </a:lnTo>
                  <a:lnTo>
                    <a:pt x="1604899" y="1065021"/>
                  </a:lnTo>
                  <a:lnTo>
                    <a:pt x="1625600" y="988949"/>
                  </a:lnTo>
                  <a:lnTo>
                    <a:pt x="1632457" y="947419"/>
                  </a:lnTo>
                  <a:lnTo>
                    <a:pt x="1642872" y="822959"/>
                  </a:lnTo>
                  <a:lnTo>
                    <a:pt x="1632457" y="698500"/>
                  </a:lnTo>
                  <a:lnTo>
                    <a:pt x="1625600" y="656970"/>
                  </a:lnTo>
                  <a:lnTo>
                    <a:pt x="1604899" y="580898"/>
                  </a:lnTo>
                  <a:lnTo>
                    <a:pt x="1591055" y="539369"/>
                  </a:lnTo>
                  <a:lnTo>
                    <a:pt x="1584198" y="522096"/>
                  </a:lnTo>
                  <a:close/>
                </a:path>
                <a:path w="1643379" h="1645920">
                  <a:moveTo>
                    <a:pt x="1120123" y="58800"/>
                  </a:moveTo>
                  <a:lnTo>
                    <a:pt x="859408" y="58800"/>
                  </a:lnTo>
                  <a:lnTo>
                    <a:pt x="900811" y="62230"/>
                  </a:lnTo>
                  <a:lnTo>
                    <a:pt x="938783" y="69214"/>
                  </a:lnTo>
                  <a:lnTo>
                    <a:pt x="973327" y="76073"/>
                  </a:lnTo>
                  <a:lnTo>
                    <a:pt x="1011301" y="82931"/>
                  </a:lnTo>
                  <a:lnTo>
                    <a:pt x="1049274" y="93344"/>
                  </a:lnTo>
                  <a:lnTo>
                    <a:pt x="1152778" y="134874"/>
                  </a:lnTo>
                  <a:lnTo>
                    <a:pt x="1214881" y="169418"/>
                  </a:lnTo>
                  <a:lnTo>
                    <a:pt x="1276985" y="210946"/>
                  </a:lnTo>
                  <a:lnTo>
                    <a:pt x="1359915" y="283590"/>
                  </a:lnTo>
                  <a:lnTo>
                    <a:pt x="1432305" y="366521"/>
                  </a:lnTo>
                  <a:lnTo>
                    <a:pt x="1473707" y="428751"/>
                  </a:lnTo>
                  <a:lnTo>
                    <a:pt x="1508252" y="490981"/>
                  </a:lnTo>
                  <a:lnTo>
                    <a:pt x="1549653" y="594740"/>
                  </a:lnTo>
                  <a:lnTo>
                    <a:pt x="1560067" y="632840"/>
                  </a:lnTo>
                  <a:lnTo>
                    <a:pt x="1566926" y="670813"/>
                  </a:lnTo>
                  <a:lnTo>
                    <a:pt x="1573783" y="705357"/>
                  </a:lnTo>
                  <a:lnTo>
                    <a:pt x="1580768" y="743457"/>
                  </a:lnTo>
                  <a:lnTo>
                    <a:pt x="1584198" y="784859"/>
                  </a:lnTo>
                  <a:lnTo>
                    <a:pt x="1584198" y="522096"/>
                  </a:lnTo>
                  <a:lnTo>
                    <a:pt x="1560067" y="466851"/>
                  </a:lnTo>
                  <a:lnTo>
                    <a:pt x="1542795" y="432181"/>
                  </a:lnTo>
                  <a:lnTo>
                    <a:pt x="1501393" y="363093"/>
                  </a:lnTo>
                  <a:lnTo>
                    <a:pt x="1428877" y="269748"/>
                  </a:lnTo>
                  <a:lnTo>
                    <a:pt x="1373631" y="214375"/>
                  </a:lnTo>
                  <a:lnTo>
                    <a:pt x="1280414" y="141731"/>
                  </a:lnTo>
                  <a:lnTo>
                    <a:pt x="1211452" y="100330"/>
                  </a:lnTo>
                  <a:lnTo>
                    <a:pt x="1176908" y="82931"/>
                  </a:lnTo>
                  <a:lnTo>
                    <a:pt x="1138936" y="65658"/>
                  </a:lnTo>
                  <a:lnTo>
                    <a:pt x="1120123" y="58800"/>
                  </a:lnTo>
                  <a:close/>
                </a:path>
              </a:pathLst>
            </a:custGeom>
            <a:solidFill>
              <a:srgbClr val="1F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90871" y="4887467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16890" y="0"/>
                  </a:moveTo>
                  <a:lnTo>
                    <a:pt x="10160" y="3428"/>
                  </a:lnTo>
                  <a:lnTo>
                    <a:pt x="6730" y="6730"/>
                  </a:lnTo>
                  <a:lnTo>
                    <a:pt x="3428" y="10159"/>
                  </a:lnTo>
                  <a:lnTo>
                    <a:pt x="0" y="13588"/>
                  </a:lnTo>
                  <a:lnTo>
                    <a:pt x="3428" y="20319"/>
                  </a:lnTo>
                  <a:lnTo>
                    <a:pt x="6730" y="23748"/>
                  </a:lnTo>
                  <a:lnTo>
                    <a:pt x="10160" y="27050"/>
                  </a:lnTo>
                  <a:lnTo>
                    <a:pt x="16890" y="30479"/>
                  </a:lnTo>
                  <a:lnTo>
                    <a:pt x="23749" y="27050"/>
                  </a:lnTo>
                  <a:lnTo>
                    <a:pt x="30479" y="20319"/>
                  </a:lnTo>
                  <a:lnTo>
                    <a:pt x="30479" y="10159"/>
                  </a:lnTo>
                  <a:lnTo>
                    <a:pt x="23749" y="3428"/>
                  </a:lnTo>
                  <a:lnTo>
                    <a:pt x="16890" y="0"/>
                  </a:lnTo>
                  <a:close/>
                </a:path>
              </a:pathLst>
            </a:custGeom>
            <a:solidFill>
              <a:srgbClr val="99A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90871" y="4887467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16890" y="30479"/>
                  </a:moveTo>
                  <a:lnTo>
                    <a:pt x="23749" y="27050"/>
                  </a:lnTo>
                  <a:lnTo>
                    <a:pt x="27050" y="23748"/>
                  </a:lnTo>
                  <a:lnTo>
                    <a:pt x="30479" y="20319"/>
                  </a:lnTo>
                  <a:lnTo>
                    <a:pt x="30479" y="10159"/>
                  </a:lnTo>
                  <a:lnTo>
                    <a:pt x="27050" y="6730"/>
                  </a:lnTo>
                  <a:lnTo>
                    <a:pt x="23749" y="3428"/>
                  </a:lnTo>
                  <a:lnTo>
                    <a:pt x="16890" y="0"/>
                  </a:lnTo>
                  <a:lnTo>
                    <a:pt x="10160" y="3428"/>
                  </a:lnTo>
                  <a:lnTo>
                    <a:pt x="6730" y="6730"/>
                  </a:lnTo>
                  <a:lnTo>
                    <a:pt x="3428" y="10159"/>
                  </a:lnTo>
                  <a:lnTo>
                    <a:pt x="0" y="13588"/>
                  </a:lnTo>
                  <a:lnTo>
                    <a:pt x="3428" y="20319"/>
                  </a:lnTo>
                  <a:lnTo>
                    <a:pt x="6730" y="23748"/>
                  </a:lnTo>
                  <a:lnTo>
                    <a:pt x="10160" y="27050"/>
                  </a:lnTo>
                  <a:lnTo>
                    <a:pt x="16890" y="30479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87011" y="55031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715" y="0"/>
                  </a:moveTo>
                  <a:lnTo>
                    <a:pt x="0" y="0"/>
                  </a:lnTo>
                  <a:lnTo>
                    <a:pt x="0" y="10287"/>
                  </a:lnTo>
                  <a:lnTo>
                    <a:pt x="6858" y="13716"/>
                  </a:lnTo>
                  <a:lnTo>
                    <a:pt x="13715" y="10287"/>
                  </a:lnTo>
                  <a:lnTo>
                    <a:pt x="13715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87011" y="55031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6858" y="0"/>
                  </a:moveTo>
                  <a:lnTo>
                    <a:pt x="13715" y="0"/>
                  </a:lnTo>
                  <a:lnTo>
                    <a:pt x="13715" y="10287"/>
                  </a:lnTo>
                  <a:lnTo>
                    <a:pt x="6858" y="13716"/>
                  </a:lnTo>
                  <a:lnTo>
                    <a:pt x="0" y="10287"/>
                  </a:lnTo>
                  <a:lnTo>
                    <a:pt x="0" y="0"/>
                  </a:lnTo>
                  <a:lnTo>
                    <a:pt x="6858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13859" y="5021579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5" h="13970">
                  <a:moveTo>
                    <a:pt x="13462" y="0"/>
                  </a:moveTo>
                  <a:lnTo>
                    <a:pt x="3301" y="0"/>
                  </a:lnTo>
                  <a:lnTo>
                    <a:pt x="0" y="6858"/>
                  </a:lnTo>
                  <a:lnTo>
                    <a:pt x="3301" y="10287"/>
                  </a:lnTo>
                  <a:lnTo>
                    <a:pt x="6730" y="13716"/>
                  </a:lnTo>
                  <a:lnTo>
                    <a:pt x="13462" y="10287"/>
                  </a:lnTo>
                  <a:lnTo>
                    <a:pt x="16763" y="6858"/>
                  </a:lnTo>
                  <a:lnTo>
                    <a:pt x="13462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13859" y="5021579"/>
              <a:ext cx="17145" cy="13970"/>
            </a:xfrm>
            <a:custGeom>
              <a:avLst/>
              <a:gdLst/>
              <a:ahLst/>
              <a:cxnLst/>
              <a:rect l="l" t="t" r="r" b="b"/>
              <a:pathLst>
                <a:path w="17145" h="13970">
                  <a:moveTo>
                    <a:pt x="6730" y="0"/>
                  </a:moveTo>
                  <a:lnTo>
                    <a:pt x="13462" y="0"/>
                  </a:lnTo>
                  <a:lnTo>
                    <a:pt x="16763" y="6858"/>
                  </a:lnTo>
                  <a:lnTo>
                    <a:pt x="13462" y="10287"/>
                  </a:lnTo>
                  <a:lnTo>
                    <a:pt x="6730" y="13716"/>
                  </a:lnTo>
                  <a:lnTo>
                    <a:pt x="3301" y="10287"/>
                  </a:lnTo>
                  <a:lnTo>
                    <a:pt x="0" y="6858"/>
                  </a:lnTo>
                  <a:lnTo>
                    <a:pt x="3301" y="0"/>
                  </a:lnTo>
                  <a:lnTo>
                    <a:pt x="6730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84063" y="5004815"/>
              <a:ext cx="18415" cy="13970"/>
            </a:xfrm>
            <a:custGeom>
              <a:avLst/>
              <a:gdLst/>
              <a:ahLst/>
              <a:cxnLst/>
              <a:rect l="l" t="t" r="r" b="b"/>
              <a:pathLst>
                <a:path w="18414" h="13970">
                  <a:moveTo>
                    <a:pt x="14605" y="0"/>
                  </a:moveTo>
                  <a:lnTo>
                    <a:pt x="3683" y="0"/>
                  </a:lnTo>
                  <a:lnTo>
                    <a:pt x="0" y="6857"/>
                  </a:lnTo>
                  <a:lnTo>
                    <a:pt x="3683" y="10286"/>
                  </a:lnTo>
                  <a:lnTo>
                    <a:pt x="10922" y="13715"/>
                  </a:lnTo>
                  <a:lnTo>
                    <a:pt x="18287" y="6857"/>
                  </a:lnTo>
                  <a:lnTo>
                    <a:pt x="14605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84063" y="5004815"/>
              <a:ext cx="18415" cy="13970"/>
            </a:xfrm>
            <a:custGeom>
              <a:avLst/>
              <a:gdLst/>
              <a:ahLst/>
              <a:cxnLst/>
              <a:rect l="l" t="t" r="r" b="b"/>
              <a:pathLst>
                <a:path w="18414" h="13970">
                  <a:moveTo>
                    <a:pt x="10922" y="0"/>
                  </a:moveTo>
                  <a:lnTo>
                    <a:pt x="14605" y="0"/>
                  </a:lnTo>
                  <a:lnTo>
                    <a:pt x="18287" y="6857"/>
                  </a:lnTo>
                  <a:lnTo>
                    <a:pt x="14605" y="10286"/>
                  </a:lnTo>
                  <a:lnTo>
                    <a:pt x="10922" y="13715"/>
                  </a:lnTo>
                  <a:lnTo>
                    <a:pt x="3683" y="10286"/>
                  </a:lnTo>
                  <a:lnTo>
                    <a:pt x="0" y="6857"/>
                  </a:lnTo>
                  <a:lnTo>
                    <a:pt x="3683" y="0"/>
                  </a:lnTo>
                  <a:lnTo>
                    <a:pt x="10922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48783" y="543001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6857" y="0"/>
                  </a:moveTo>
                  <a:lnTo>
                    <a:pt x="0" y="3428"/>
                  </a:lnTo>
                  <a:lnTo>
                    <a:pt x="0" y="13715"/>
                  </a:lnTo>
                  <a:lnTo>
                    <a:pt x="13715" y="13715"/>
                  </a:lnTo>
                  <a:lnTo>
                    <a:pt x="13715" y="3428"/>
                  </a:lnTo>
                  <a:lnTo>
                    <a:pt x="6857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48783" y="543001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6857" y="0"/>
                  </a:moveTo>
                  <a:lnTo>
                    <a:pt x="13715" y="3428"/>
                  </a:lnTo>
                  <a:lnTo>
                    <a:pt x="13715" y="13715"/>
                  </a:lnTo>
                  <a:lnTo>
                    <a:pt x="0" y="13715"/>
                  </a:lnTo>
                  <a:lnTo>
                    <a:pt x="0" y="3428"/>
                  </a:lnTo>
                  <a:lnTo>
                    <a:pt x="6857" y="0"/>
                  </a:lnTo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63083" y="4645151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24891" y="0"/>
                  </a:moveTo>
                  <a:lnTo>
                    <a:pt x="10667" y="0"/>
                  </a:lnTo>
                  <a:lnTo>
                    <a:pt x="3555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5" y="24003"/>
                  </a:lnTo>
                  <a:lnTo>
                    <a:pt x="10667" y="27431"/>
                  </a:lnTo>
                  <a:lnTo>
                    <a:pt x="24891" y="27431"/>
                  </a:lnTo>
                  <a:lnTo>
                    <a:pt x="28448" y="24003"/>
                  </a:lnTo>
                  <a:lnTo>
                    <a:pt x="32003" y="17145"/>
                  </a:lnTo>
                  <a:lnTo>
                    <a:pt x="32003" y="6858"/>
                  </a:lnTo>
                  <a:lnTo>
                    <a:pt x="24891" y="0"/>
                  </a:lnTo>
                  <a:close/>
                </a:path>
              </a:pathLst>
            </a:custGeom>
            <a:solidFill>
              <a:srgbClr val="99A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863083" y="4645151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17779" y="27431"/>
                  </a:moveTo>
                  <a:lnTo>
                    <a:pt x="24891" y="27431"/>
                  </a:lnTo>
                  <a:lnTo>
                    <a:pt x="28448" y="24003"/>
                  </a:lnTo>
                  <a:lnTo>
                    <a:pt x="32003" y="17145"/>
                  </a:lnTo>
                  <a:lnTo>
                    <a:pt x="32003" y="6858"/>
                  </a:lnTo>
                  <a:lnTo>
                    <a:pt x="28448" y="3429"/>
                  </a:lnTo>
                  <a:lnTo>
                    <a:pt x="24891" y="0"/>
                  </a:lnTo>
                  <a:lnTo>
                    <a:pt x="10667" y="0"/>
                  </a:lnTo>
                  <a:lnTo>
                    <a:pt x="3555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5" y="24003"/>
                  </a:lnTo>
                  <a:lnTo>
                    <a:pt x="10667" y="27431"/>
                  </a:lnTo>
                  <a:lnTo>
                    <a:pt x="17779" y="2743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79619" y="4396739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21335" y="0"/>
                  </a:moveTo>
                  <a:lnTo>
                    <a:pt x="10667" y="0"/>
                  </a:lnTo>
                  <a:lnTo>
                    <a:pt x="3555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5" y="24003"/>
                  </a:lnTo>
                  <a:lnTo>
                    <a:pt x="10667" y="27432"/>
                  </a:lnTo>
                  <a:lnTo>
                    <a:pt x="21335" y="27432"/>
                  </a:lnTo>
                  <a:lnTo>
                    <a:pt x="28447" y="24003"/>
                  </a:lnTo>
                  <a:lnTo>
                    <a:pt x="32003" y="17145"/>
                  </a:lnTo>
                  <a:lnTo>
                    <a:pt x="32003" y="6858"/>
                  </a:lnTo>
                  <a:lnTo>
                    <a:pt x="28447" y="3429"/>
                  </a:lnTo>
                  <a:lnTo>
                    <a:pt x="21335" y="0"/>
                  </a:lnTo>
                  <a:close/>
                </a:path>
              </a:pathLst>
            </a:custGeom>
            <a:solidFill>
              <a:srgbClr val="99A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79619" y="4396739"/>
              <a:ext cx="32384" cy="27940"/>
            </a:xfrm>
            <a:custGeom>
              <a:avLst/>
              <a:gdLst/>
              <a:ahLst/>
              <a:cxnLst/>
              <a:rect l="l" t="t" r="r" b="b"/>
              <a:pathLst>
                <a:path w="32385" h="27939">
                  <a:moveTo>
                    <a:pt x="14224" y="27432"/>
                  </a:moveTo>
                  <a:lnTo>
                    <a:pt x="21335" y="27432"/>
                  </a:lnTo>
                  <a:lnTo>
                    <a:pt x="28447" y="24003"/>
                  </a:lnTo>
                  <a:lnTo>
                    <a:pt x="32003" y="17145"/>
                  </a:lnTo>
                  <a:lnTo>
                    <a:pt x="32003" y="6858"/>
                  </a:lnTo>
                  <a:lnTo>
                    <a:pt x="28447" y="3429"/>
                  </a:lnTo>
                  <a:lnTo>
                    <a:pt x="21335" y="0"/>
                  </a:lnTo>
                  <a:lnTo>
                    <a:pt x="10667" y="0"/>
                  </a:lnTo>
                  <a:lnTo>
                    <a:pt x="3555" y="3429"/>
                  </a:lnTo>
                  <a:lnTo>
                    <a:pt x="0" y="6858"/>
                  </a:lnTo>
                  <a:lnTo>
                    <a:pt x="0" y="17145"/>
                  </a:lnTo>
                  <a:lnTo>
                    <a:pt x="3555" y="24003"/>
                  </a:lnTo>
                  <a:lnTo>
                    <a:pt x="10667" y="27432"/>
                  </a:lnTo>
                  <a:lnTo>
                    <a:pt x="14224" y="27432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69079" y="4800599"/>
              <a:ext cx="30480" cy="27940"/>
            </a:xfrm>
            <a:custGeom>
              <a:avLst/>
              <a:gdLst/>
              <a:ahLst/>
              <a:cxnLst/>
              <a:rect l="l" t="t" r="r" b="b"/>
              <a:pathLst>
                <a:path w="30479" h="27939">
                  <a:moveTo>
                    <a:pt x="20320" y="0"/>
                  </a:moveTo>
                  <a:lnTo>
                    <a:pt x="10160" y="0"/>
                  </a:lnTo>
                  <a:lnTo>
                    <a:pt x="3429" y="3429"/>
                  </a:lnTo>
                  <a:lnTo>
                    <a:pt x="0" y="6857"/>
                  </a:lnTo>
                  <a:lnTo>
                    <a:pt x="0" y="17144"/>
                  </a:lnTo>
                  <a:lnTo>
                    <a:pt x="3429" y="24002"/>
                  </a:lnTo>
                  <a:lnTo>
                    <a:pt x="10160" y="27431"/>
                  </a:lnTo>
                  <a:lnTo>
                    <a:pt x="20320" y="27431"/>
                  </a:lnTo>
                  <a:lnTo>
                    <a:pt x="27050" y="24002"/>
                  </a:lnTo>
                  <a:lnTo>
                    <a:pt x="30480" y="17144"/>
                  </a:lnTo>
                  <a:lnTo>
                    <a:pt x="30480" y="6857"/>
                  </a:lnTo>
                  <a:lnTo>
                    <a:pt x="27050" y="3429"/>
                  </a:lnTo>
                  <a:lnTo>
                    <a:pt x="20320" y="0"/>
                  </a:lnTo>
                  <a:close/>
                </a:path>
              </a:pathLst>
            </a:custGeom>
            <a:solidFill>
              <a:srgbClr val="99A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69079" y="4800599"/>
              <a:ext cx="30480" cy="27940"/>
            </a:xfrm>
            <a:custGeom>
              <a:avLst/>
              <a:gdLst/>
              <a:ahLst/>
              <a:cxnLst/>
              <a:rect l="l" t="t" r="r" b="b"/>
              <a:pathLst>
                <a:path w="30479" h="27939">
                  <a:moveTo>
                    <a:pt x="16891" y="27431"/>
                  </a:moveTo>
                  <a:lnTo>
                    <a:pt x="20320" y="27431"/>
                  </a:lnTo>
                  <a:lnTo>
                    <a:pt x="27050" y="24002"/>
                  </a:lnTo>
                  <a:lnTo>
                    <a:pt x="30480" y="17144"/>
                  </a:lnTo>
                  <a:lnTo>
                    <a:pt x="30480" y="6857"/>
                  </a:lnTo>
                  <a:lnTo>
                    <a:pt x="27050" y="3429"/>
                  </a:lnTo>
                  <a:lnTo>
                    <a:pt x="20320" y="0"/>
                  </a:lnTo>
                  <a:lnTo>
                    <a:pt x="10160" y="0"/>
                  </a:lnTo>
                  <a:lnTo>
                    <a:pt x="3429" y="3429"/>
                  </a:lnTo>
                  <a:lnTo>
                    <a:pt x="0" y="6857"/>
                  </a:lnTo>
                  <a:lnTo>
                    <a:pt x="0" y="17144"/>
                  </a:lnTo>
                  <a:lnTo>
                    <a:pt x="3429" y="24002"/>
                  </a:lnTo>
                  <a:lnTo>
                    <a:pt x="10160" y="27431"/>
                  </a:lnTo>
                  <a:lnTo>
                    <a:pt x="16891" y="27431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54195" y="5190743"/>
              <a:ext cx="32384" cy="29209"/>
            </a:xfrm>
            <a:custGeom>
              <a:avLst/>
              <a:gdLst/>
              <a:ahLst/>
              <a:cxnLst/>
              <a:rect l="l" t="t" r="r" b="b"/>
              <a:pathLst>
                <a:path w="32385" h="29210">
                  <a:moveTo>
                    <a:pt x="24891" y="0"/>
                  </a:moveTo>
                  <a:lnTo>
                    <a:pt x="10667" y="0"/>
                  </a:lnTo>
                  <a:lnTo>
                    <a:pt x="3555" y="3555"/>
                  </a:lnTo>
                  <a:lnTo>
                    <a:pt x="0" y="7238"/>
                  </a:lnTo>
                  <a:lnTo>
                    <a:pt x="0" y="21716"/>
                  </a:lnTo>
                  <a:lnTo>
                    <a:pt x="3555" y="25272"/>
                  </a:lnTo>
                  <a:lnTo>
                    <a:pt x="10667" y="28955"/>
                  </a:lnTo>
                  <a:lnTo>
                    <a:pt x="24891" y="28955"/>
                  </a:lnTo>
                  <a:lnTo>
                    <a:pt x="28448" y="25272"/>
                  </a:lnTo>
                  <a:lnTo>
                    <a:pt x="32003" y="21716"/>
                  </a:lnTo>
                  <a:lnTo>
                    <a:pt x="32003" y="7238"/>
                  </a:lnTo>
                  <a:lnTo>
                    <a:pt x="28448" y="3555"/>
                  </a:lnTo>
                  <a:lnTo>
                    <a:pt x="24891" y="0"/>
                  </a:lnTo>
                  <a:close/>
                </a:path>
              </a:pathLst>
            </a:custGeom>
            <a:solidFill>
              <a:srgbClr val="99A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54195" y="5190743"/>
              <a:ext cx="32384" cy="29209"/>
            </a:xfrm>
            <a:custGeom>
              <a:avLst/>
              <a:gdLst/>
              <a:ahLst/>
              <a:cxnLst/>
              <a:rect l="l" t="t" r="r" b="b"/>
              <a:pathLst>
                <a:path w="32385" h="29210">
                  <a:moveTo>
                    <a:pt x="17779" y="28955"/>
                  </a:moveTo>
                  <a:lnTo>
                    <a:pt x="24891" y="28955"/>
                  </a:lnTo>
                  <a:lnTo>
                    <a:pt x="28448" y="25272"/>
                  </a:lnTo>
                  <a:lnTo>
                    <a:pt x="32003" y="21716"/>
                  </a:lnTo>
                  <a:lnTo>
                    <a:pt x="32003" y="7238"/>
                  </a:lnTo>
                  <a:lnTo>
                    <a:pt x="28448" y="3555"/>
                  </a:lnTo>
                  <a:lnTo>
                    <a:pt x="24891" y="0"/>
                  </a:lnTo>
                  <a:lnTo>
                    <a:pt x="10667" y="0"/>
                  </a:lnTo>
                  <a:lnTo>
                    <a:pt x="3555" y="3555"/>
                  </a:lnTo>
                  <a:lnTo>
                    <a:pt x="0" y="7238"/>
                  </a:lnTo>
                  <a:lnTo>
                    <a:pt x="0" y="21716"/>
                  </a:lnTo>
                  <a:lnTo>
                    <a:pt x="3555" y="25272"/>
                  </a:lnTo>
                  <a:lnTo>
                    <a:pt x="10667" y="28955"/>
                  </a:lnTo>
                  <a:lnTo>
                    <a:pt x="17779" y="28955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85943" y="5193793"/>
              <a:ext cx="114300" cy="10363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26051" y="5175503"/>
              <a:ext cx="117348" cy="10363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42815" y="4764025"/>
              <a:ext cx="117348" cy="10363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22775" y="4570477"/>
              <a:ext cx="115824" cy="10363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47843" y="4872227"/>
              <a:ext cx="117348" cy="103631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457699" y="5515357"/>
              <a:ext cx="117348" cy="10363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67783" y="4357115"/>
              <a:ext cx="117348" cy="10210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203191" y="4571999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44831" y="0"/>
                  </a:moveTo>
                  <a:lnTo>
                    <a:pt x="20700" y="0"/>
                  </a:lnTo>
                  <a:lnTo>
                    <a:pt x="10287" y="6985"/>
                  </a:lnTo>
                  <a:lnTo>
                    <a:pt x="3429" y="17652"/>
                  </a:lnTo>
                  <a:lnTo>
                    <a:pt x="0" y="28193"/>
                  </a:lnTo>
                  <a:lnTo>
                    <a:pt x="3429" y="38735"/>
                  </a:lnTo>
                  <a:lnTo>
                    <a:pt x="10287" y="49275"/>
                  </a:lnTo>
                  <a:lnTo>
                    <a:pt x="20700" y="52831"/>
                  </a:lnTo>
                  <a:lnTo>
                    <a:pt x="34544" y="56387"/>
                  </a:lnTo>
                  <a:lnTo>
                    <a:pt x="55245" y="49275"/>
                  </a:lnTo>
                  <a:lnTo>
                    <a:pt x="62103" y="38735"/>
                  </a:lnTo>
                  <a:lnTo>
                    <a:pt x="65532" y="28193"/>
                  </a:lnTo>
                  <a:lnTo>
                    <a:pt x="62103" y="17652"/>
                  </a:lnTo>
                  <a:lnTo>
                    <a:pt x="55245" y="6985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03191" y="4571999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4" y="0"/>
                  </a:moveTo>
                  <a:lnTo>
                    <a:pt x="44831" y="0"/>
                  </a:lnTo>
                  <a:lnTo>
                    <a:pt x="55245" y="6985"/>
                  </a:lnTo>
                  <a:lnTo>
                    <a:pt x="62103" y="17652"/>
                  </a:lnTo>
                  <a:lnTo>
                    <a:pt x="65532" y="28193"/>
                  </a:lnTo>
                  <a:lnTo>
                    <a:pt x="62103" y="38735"/>
                  </a:lnTo>
                  <a:lnTo>
                    <a:pt x="55245" y="49275"/>
                  </a:lnTo>
                  <a:lnTo>
                    <a:pt x="44831" y="52831"/>
                  </a:lnTo>
                  <a:lnTo>
                    <a:pt x="34544" y="56387"/>
                  </a:lnTo>
                  <a:lnTo>
                    <a:pt x="20700" y="52831"/>
                  </a:lnTo>
                  <a:lnTo>
                    <a:pt x="10287" y="49275"/>
                  </a:lnTo>
                  <a:lnTo>
                    <a:pt x="3429" y="38735"/>
                  </a:lnTo>
                  <a:lnTo>
                    <a:pt x="0" y="28193"/>
                  </a:lnTo>
                  <a:lnTo>
                    <a:pt x="3429" y="17652"/>
                  </a:lnTo>
                  <a:lnTo>
                    <a:pt x="10287" y="6985"/>
                  </a:lnTo>
                  <a:lnTo>
                    <a:pt x="20700" y="0"/>
                  </a:lnTo>
                  <a:lnTo>
                    <a:pt x="34544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92879" y="5285231"/>
              <a:ext cx="62865" cy="55244"/>
            </a:xfrm>
            <a:custGeom>
              <a:avLst/>
              <a:gdLst/>
              <a:ahLst/>
              <a:cxnLst/>
              <a:rect l="l" t="t" r="r" b="b"/>
              <a:pathLst>
                <a:path w="62864" h="55245">
                  <a:moveTo>
                    <a:pt x="41656" y="0"/>
                  </a:moveTo>
                  <a:lnTo>
                    <a:pt x="17399" y="0"/>
                  </a:lnTo>
                  <a:lnTo>
                    <a:pt x="6985" y="6858"/>
                  </a:lnTo>
                  <a:lnTo>
                    <a:pt x="0" y="17145"/>
                  </a:lnTo>
                  <a:lnTo>
                    <a:pt x="0" y="37719"/>
                  </a:lnTo>
                  <a:lnTo>
                    <a:pt x="6985" y="48006"/>
                  </a:lnTo>
                  <a:lnTo>
                    <a:pt x="17399" y="51435"/>
                  </a:lnTo>
                  <a:lnTo>
                    <a:pt x="31242" y="54864"/>
                  </a:lnTo>
                  <a:lnTo>
                    <a:pt x="52070" y="48006"/>
                  </a:lnTo>
                  <a:lnTo>
                    <a:pt x="59055" y="37719"/>
                  </a:lnTo>
                  <a:lnTo>
                    <a:pt x="62484" y="27432"/>
                  </a:lnTo>
                  <a:lnTo>
                    <a:pt x="59055" y="17145"/>
                  </a:lnTo>
                  <a:lnTo>
                    <a:pt x="52070" y="6858"/>
                  </a:lnTo>
                  <a:lnTo>
                    <a:pt x="41656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92879" y="5285231"/>
              <a:ext cx="62865" cy="55244"/>
            </a:xfrm>
            <a:custGeom>
              <a:avLst/>
              <a:gdLst/>
              <a:ahLst/>
              <a:cxnLst/>
              <a:rect l="l" t="t" r="r" b="b"/>
              <a:pathLst>
                <a:path w="62864" h="55245">
                  <a:moveTo>
                    <a:pt x="31242" y="0"/>
                  </a:moveTo>
                  <a:lnTo>
                    <a:pt x="41656" y="0"/>
                  </a:lnTo>
                  <a:lnTo>
                    <a:pt x="52070" y="6858"/>
                  </a:lnTo>
                  <a:lnTo>
                    <a:pt x="59055" y="17145"/>
                  </a:lnTo>
                  <a:lnTo>
                    <a:pt x="62484" y="27432"/>
                  </a:lnTo>
                  <a:lnTo>
                    <a:pt x="59055" y="37719"/>
                  </a:lnTo>
                  <a:lnTo>
                    <a:pt x="52070" y="48006"/>
                  </a:lnTo>
                  <a:lnTo>
                    <a:pt x="41656" y="51435"/>
                  </a:lnTo>
                  <a:lnTo>
                    <a:pt x="31242" y="54864"/>
                  </a:lnTo>
                  <a:lnTo>
                    <a:pt x="17399" y="51435"/>
                  </a:lnTo>
                  <a:lnTo>
                    <a:pt x="6985" y="48006"/>
                  </a:lnTo>
                  <a:lnTo>
                    <a:pt x="0" y="37719"/>
                  </a:lnTo>
                  <a:lnTo>
                    <a:pt x="0" y="17145"/>
                  </a:lnTo>
                  <a:lnTo>
                    <a:pt x="6985" y="6858"/>
                  </a:lnTo>
                  <a:lnTo>
                    <a:pt x="17399" y="0"/>
                  </a:lnTo>
                  <a:lnTo>
                    <a:pt x="31242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813047" y="4907279"/>
              <a:ext cx="66040" cy="59690"/>
            </a:xfrm>
            <a:custGeom>
              <a:avLst/>
              <a:gdLst/>
              <a:ahLst/>
              <a:cxnLst/>
              <a:rect l="l" t="t" r="r" b="b"/>
              <a:pathLst>
                <a:path w="66039" h="59689">
                  <a:moveTo>
                    <a:pt x="30987" y="0"/>
                  </a:moveTo>
                  <a:lnTo>
                    <a:pt x="20700" y="3556"/>
                  </a:lnTo>
                  <a:lnTo>
                    <a:pt x="10287" y="10541"/>
                  </a:lnTo>
                  <a:lnTo>
                    <a:pt x="3428" y="17526"/>
                  </a:lnTo>
                  <a:lnTo>
                    <a:pt x="0" y="31496"/>
                  </a:lnTo>
                  <a:lnTo>
                    <a:pt x="3428" y="41910"/>
                  </a:lnTo>
                  <a:lnTo>
                    <a:pt x="10287" y="48895"/>
                  </a:lnTo>
                  <a:lnTo>
                    <a:pt x="20700" y="55880"/>
                  </a:lnTo>
                  <a:lnTo>
                    <a:pt x="30987" y="59436"/>
                  </a:lnTo>
                  <a:lnTo>
                    <a:pt x="44830" y="55880"/>
                  </a:lnTo>
                  <a:lnTo>
                    <a:pt x="55244" y="48895"/>
                  </a:lnTo>
                  <a:lnTo>
                    <a:pt x="62102" y="41910"/>
                  </a:lnTo>
                  <a:lnTo>
                    <a:pt x="65531" y="31496"/>
                  </a:lnTo>
                  <a:lnTo>
                    <a:pt x="62102" y="17526"/>
                  </a:lnTo>
                  <a:lnTo>
                    <a:pt x="55244" y="10541"/>
                  </a:lnTo>
                  <a:lnTo>
                    <a:pt x="44830" y="3556"/>
                  </a:lnTo>
                  <a:lnTo>
                    <a:pt x="30987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813047" y="4907279"/>
              <a:ext cx="66040" cy="59690"/>
            </a:xfrm>
            <a:custGeom>
              <a:avLst/>
              <a:gdLst/>
              <a:ahLst/>
              <a:cxnLst/>
              <a:rect l="l" t="t" r="r" b="b"/>
              <a:pathLst>
                <a:path w="66039" h="59689">
                  <a:moveTo>
                    <a:pt x="30987" y="0"/>
                  </a:moveTo>
                  <a:lnTo>
                    <a:pt x="44830" y="3556"/>
                  </a:lnTo>
                  <a:lnTo>
                    <a:pt x="55244" y="10541"/>
                  </a:lnTo>
                  <a:lnTo>
                    <a:pt x="62102" y="17526"/>
                  </a:lnTo>
                  <a:lnTo>
                    <a:pt x="65531" y="31496"/>
                  </a:lnTo>
                  <a:lnTo>
                    <a:pt x="62102" y="41910"/>
                  </a:lnTo>
                  <a:lnTo>
                    <a:pt x="55244" y="48895"/>
                  </a:lnTo>
                  <a:lnTo>
                    <a:pt x="44830" y="55880"/>
                  </a:lnTo>
                  <a:lnTo>
                    <a:pt x="30987" y="59436"/>
                  </a:lnTo>
                  <a:lnTo>
                    <a:pt x="20700" y="55880"/>
                  </a:lnTo>
                  <a:lnTo>
                    <a:pt x="10287" y="48895"/>
                  </a:lnTo>
                  <a:lnTo>
                    <a:pt x="3428" y="41910"/>
                  </a:lnTo>
                  <a:lnTo>
                    <a:pt x="0" y="31496"/>
                  </a:lnTo>
                  <a:lnTo>
                    <a:pt x="3428" y="17526"/>
                  </a:lnTo>
                  <a:lnTo>
                    <a:pt x="10287" y="10541"/>
                  </a:lnTo>
                  <a:lnTo>
                    <a:pt x="20700" y="3556"/>
                  </a:lnTo>
                  <a:lnTo>
                    <a:pt x="3098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76571" y="4732019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4543" y="0"/>
                  </a:moveTo>
                  <a:lnTo>
                    <a:pt x="20700" y="3428"/>
                  </a:lnTo>
                  <a:lnTo>
                    <a:pt x="10287" y="6857"/>
                  </a:lnTo>
                  <a:lnTo>
                    <a:pt x="3428" y="17144"/>
                  </a:lnTo>
                  <a:lnTo>
                    <a:pt x="0" y="27431"/>
                  </a:lnTo>
                  <a:lnTo>
                    <a:pt x="3428" y="37718"/>
                  </a:lnTo>
                  <a:lnTo>
                    <a:pt x="10287" y="48005"/>
                  </a:lnTo>
                  <a:lnTo>
                    <a:pt x="20700" y="54863"/>
                  </a:lnTo>
                  <a:lnTo>
                    <a:pt x="44830" y="54863"/>
                  </a:lnTo>
                  <a:lnTo>
                    <a:pt x="55244" y="48005"/>
                  </a:lnTo>
                  <a:lnTo>
                    <a:pt x="62102" y="37718"/>
                  </a:lnTo>
                  <a:lnTo>
                    <a:pt x="65531" y="27431"/>
                  </a:lnTo>
                  <a:lnTo>
                    <a:pt x="62102" y="17144"/>
                  </a:lnTo>
                  <a:lnTo>
                    <a:pt x="55244" y="6857"/>
                  </a:lnTo>
                  <a:lnTo>
                    <a:pt x="34543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76571" y="4732019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4543" y="0"/>
                  </a:moveTo>
                  <a:lnTo>
                    <a:pt x="44830" y="3428"/>
                  </a:lnTo>
                  <a:lnTo>
                    <a:pt x="55244" y="6857"/>
                  </a:lnTo>
                  <a:lnTo>
                    <a:pt x="62102" y="17144"/>
                  </a:lnTo>
                  <a:lnTo>
                    <a:pt x="65531" y="27431"/>
                  </a:lnTo>
                  <a:lnTo>
                    <a:pt x="62102" y="37718"/>
                  </a:lnTo>
                  <a:lnTo>
                    <a:pt x="55244" y="48005"/>
                  </a:lnTo>
                  <a:lnTo>
                    <a:pt x="44830" y="54863"/>
                  </a:lnTo>
                  <a:lnTo>
                    <a:pt x="20700" y="54863"/>
                  </a:lnTo>
                  <a:lnTo>
                    <a:pt x="10287" y="48005"/>
                  </a:lnTo>
                  <a:lnTo>
                    <a:pt x="3428" y="37718"/>
                  </a:lnTo>
                  <a:lnTo>
                    <a:pt x="0" y="27431"/>
                  </a:lnTo>
                  <a:lnTo>
                    <a:pt x="3428" y="17144"/>
                  </a:lnTo>
                  <a:lnTo>
                    <a:pt x="10287" y="6857"/>
                  </a:lnTo>
                  <a:lnTo>
                    <a:pt x="20700" y="3428"/>
                  </a:lnTo>
                  <a:lnTo>
                    <a:pt x="34543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41519" y="5087111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3" y="0"/>
                  </a:moveTo>
                  <a:lnTo>
                    <a:pt x="20700" y="3556"/>
                  </a:lnTo>
                  <a:lnTo>
                    <a:pt x="10287" y="6985"/>
                  </a:lnTo>
                  <a:lnTo>
                    <a:pt x="3428" y="17652"/>
                  </a:lnTo>
                  <a:lnTo>
                    <a:pt x="0" y="28193"/>
                  </a:lnTo>
                  <a:lnTo>
                    <a:pt x="3428" y="38735"/>
                  </a:lnTo>
                  <a:lnTo>
                    <a:pt x="10287" y="49275"/>
                  </a:lnTo>
                  <a:lnTo>
                    <a:pt x="20700" y="56387"/>
                  </a:lnTo>
                  <a:lnTo>
                    <a:pt x="44830" y="56387"/>
                  </a:lnTo>
                  <a:lnTo>
                    <a:pt x="55244" y="49275"/>
                  </a:lnTo>
                  <a:lnTo>
                    <a:pt x="62102" y="38735"/>
                  </a:lnTo>
                  <a:lnTo>
                    <a:pt x="65531" y="28193"/>
                  </a:lnTo>
                  <a:lnTo>
                    <a:pt x="62102" y="17652"/>
                  </a:lnTo>
                  <a:lnTo>
                    <a:pt x="55244" y="6985"/>
                  </a:lnTo>
                  <a:lnTo>
                    <a:pt x="44830" y="3556"/>
                  </a:lnTo>
                  <a:lnTo>
                    <a:pt x="34543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41519" y="5087111"/>
              <a:ext cx="66040" cy="56515"/>
            </a:xfrm>
            <a:custGeom>
              <a:avLst/>
              <a:gdLst/>
              <a:ahLst/>
              <a:cxnLst/>
              <a:rect l="l" t="t" r="r" b="b"/>
              <a:pathLst>
                <a:path w="66039" h="56514">
                  <a:moveTo>
                    <a:pt x="34543" y="0"/>
                  </a:moveTo>
                  <a:lnTo>
                    <a:pt x="44830" y="3556"/>
                  </a:lnTo>
                  <a:lnTo>
                    <a:pt x="55244" y="6985"/>
                  </a:lnTo>
                  <a:lnTo>
                    <a:pt x="62102" y="17652"/>
                  </a:lnTo>
                  <a:lnTo>
                    <a:pt x="65531" y="28193"/>
                  </a:lnTo>
                  <a:lnTo>
                    <a:pt x="62102" y="38735"/>
                  </a:lnTo>
                  <a:lnTo>
                    <a:pt x="55244" y="49275"/>
                  </a:lnTo>
                  <a:lnTo>
                    <a:pt x="44830" y="56387"/>
                  </a:lnTo>
                  <a:lnTo>
                    <a:pt x="20700" y="56387"/>
                  </a:lnTo>
                  <a:lnTo>
                    <a:pt x="10287" y="49275"/>
                  </a:lnTo>
                  <a:lnTo>
                    <a:pt x="3428" y="38735"/>
                  </a:lnTo>
                  <a:lnTo>
                    <a:pt x="0" y="28193"/>
                  </a:lnTo>
                  <a:lnTo>
                    <a:pt x="3428" y="17652"/>
                  </a:lnTo>
                  <a:lnTo>
                    <a:pt x="10287" y="6985"/>
                  </a:lnTo>
                  <a:lnTo>
                    <a:pt x="20700" y="3556"/>
                  </a:lnTo>
                  <a:lnTo>
                    <a:pt x="34543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773167" y="4465319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44831" y="0"/>
                  </a:moveTo>
                  <a:lnTo>
                    <a:pt x="20701" y="0"/>
                  </a:lnTo>
                  <a:lnTo>
                    <a:pt x="10287" y="6857"/>
                  </a:lnTo>
                  <a:lnTo>
                    <a:pt x="3429" y="17144"/>
                  </a:lnTo>
                  <a:lnTo>
                    <a:pt x="0" y="27431"/>
                  </a:lnTo>
                  <a:lnTo>
                    <a:pt x="3429" y="37718"/>
                  </a:lnTo>
                  <a:lnTo>
                    <a:pt x="10287" y="48005"/>
                  </a:lnTo>
                  <a:lnTo>
                    <a:pt x="30987" y="54863"/>
                  </a:lnTo>
                  <a:lnTo>
                    <a:pt x="44831" y="51434"/>
                  </a:lnTo>
                  <a:lnTo>
                    <a:pt x="55245" y="48005"/>
                  </a:lnTo>
                  <a:lnTo>
                    <a:pt x="62103" y="37718"/>
                  </a:lnTo>
                  <a:lnTo>
                    <a:pt x="65532" y="27431"/>
                  </a:lnTo>
                  <a:lnTo>
                    <a:pt x="62103" y="17144"/>
                  </a:lnTo>
                  <a:lnTo>
                    <a:pt x="55245" y="6857"/>
                  </a:lnTo>
                  <a:lnTo>
                    <a:pt x="44831" y="0"/>
                  </a:lnTo>
                  <a:close/>
                </a:path>
              </a:pathLst>
            </a:custGeom>
            <a:solidFill>
              <a:srgbClr val="798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773167" y="4465319"/>
              <a:ext cx="66040" cy="55244"/>
            </a:xfrm>
            <a:custGeom>
              <a:avLst/>
              <a:gdLst/>
              <a:ahLst/>
              <a:cxnLst/>
              <a:rect l="l" t="t" r="r" b="b"/>
              <a:pathLst>
                <a:path w="66039" h="55245">
                  <a:moveTo>
                    <a:pt x="30987" y="0"/>
                  </a:moveTo>
                  <a:lnTo>
                    <a:pt x="44831" y="0"/>
                  </a:lnTo>
                  <a:lnTo>
                    <a:pt x="55245" y="6857"/>
                  </a:lnTo>
                  <a:lnTo>
                    <a:pt x="62103" y="17144"/>
                  </a:lnTo>
                  <a:lnTo>
                    <a:pt x="65532" y="27431"/>
                  </a:lnTo>
                  <a:lnTo>
                    <a:pt x="62103" y="37718"/>
                  </a:lnTo>
                  <a:lnTo>
                    <a:pt x="55245" y="48005"/>
                  </a:lnTo>
                  <a:lnTo>
                    <a:pt x="44831" y="51434"/>
                  </a:lnTo>
                  <a:lnTo>
                    <a:pt x="30987" y="54863"/>
                  </a:lnTo>
                  <a:lnTo>
                    <a:pt x="20701" y="51434"/>
                  </a:lnTo>
                  <a:lnTo>
                    <a:pt x="10287" y="48005"/>
                  </a:lnTo>
                  <a:lnTo>
                    <a:pt x="3429" y="37718"/>
                  </a:lnTo>
                  <a:lnTo>
                    <a:pt x="0" y="27431"/>
                  </a:lnTo>
                  <a:lnTo>
                    <a:pt x="3429" y="17144"/>
                  </a:lnTo>
                  <a:lnTo>
                    <a:pt x="10287" y="6857"/>
                  </a:lnTo>
                  <a:lnTo>
                    <a:pt x="20701" y="0"/>
                  </a:lnTo>
                  <a:lnTo>
                    <a:pt x="30987" y="0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84191" y="5332475"/>
              <a:ext cx="33655" cy="29209"/>
            </a:xfrm>
            <a:custGeom>
              <a:avLst/>
              <a:gdLst/>
              <a:ahLst/>
              <a:cxnLst/>
              <a:rect l="l" t="t" r="r" b="b"/>
              <a:pathLst>
                <a:path w="33654" h="29210">
                  <a:moveTo>
                    <a:pt x="23495" y="0"/>
                  </a:moveTo>
                  <a:lnTo>
                    <a:pt x="10033" y="0"/>
                  </a:lnTo>
                  <a:lnTo>
                    <a:pt x="6731" y="3556"/>
                  </a:lnTo>
                  <a:lnTo>
                    <a:pt x="3302" y="10795"/>
                  </a:lnTo>
                  <a:lnTo>
                    <a:pt x="0" y="14478"/>
                  </a:lnTo>
                  <a:lnTo>
                    <a:pt x="3302" y="21717"/>
                  </a:lnTo>
                  <a:lnTo>
                    <a:pt x="6731" y="25273"/>
                  </a:lnTo>
                  <a:lnTo>
                    <a:pt x="10033" y="28956"/>
                  </a:lnTo>
                  <a:lnTo>
                    <a:pt x="23495" y="28956"/>
                  </a:lnTo>
                  <a:lnTo>
                    <a:pt x="26797" y="25273"/>
                  </a:lnTo>
                  <a:lnTo>
                    <a:pt x="30225" y="21717"/>
                  </a:lnTo>
                  <a:lnTo>
                    <a:pt x="33528" y="14478"/>
                  </a:lnTo>
                  <a:lnTo>
                    <a:pt x="30225" y="10795"/>
                  </a:lnTo>
                  <a:lnTo>
                    <a:pt x="26797" y="3556"/>
                  </a:lnTo>
                  <a:lnTo>
                    <a:pt x="23495" y="0"/>
                  </a:lnTo>
                  <a:close/>
                </a:path>
              </a:pathLst>
            </a:custGeom>
            <a:solidFill>
              <a:srgbClr val="99AD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84191" y="5332475"/>
              <a:ext cx="33655" cy="29209"/>
            </a:xfrm>
            <a:custGeom>
              <a:avLst/>
              <a:gdLst/>
              <a:ahLst/>
              <a:cxnLst/>
              <a:rect l="l" t="t" r="r" b="b"/>
              <a:pathLst>
                <a:path w="33654" h="29210">
                  <a:moveTo>
                    <a:pt x="16763" y="28956"/>
                  </a:moveTo>
                  <a:lnTo>
                    <a:pt x="23495" y="28956"/>
                  </a:lnTo>
                  <a:lnTo>
                    <a:pt x="26797" y="25273"/>
                  </a:lnTo>
                  <a:lnTo>
                    <a:pt x="30225" y="21717"/>
                  </a:lnTo>
                  <a:lnTo>
                    <a:pt x="33528" y="14478"/>
                  </a:lnTo>
                  <a:lnTo>
                    <a:pt x="30225" y="10795"/>
                  </a:lnTo>
                  <a:lnTo>
                    <a:pt x="26797" y="3556"/>
                  </a:lnTo>
                  <a:lnTo>
                    <a:pt x="23495" y="0"/>
                  </a:lnTo>
                  <a:lnTo>
                    <a:pt x="10033" y="0"/>
                  </a:lnTo>
                  <a:lnTo>
                    <a:pt x="6731" y="3556"/>
                  </a:lnTo>
                  <a:lnTo>
                    <a:pt x="3302" y="10795"/>
                  </a:lnTo>
                  <a:lnTo>
                    <a:pt x="0" y="14478"/>
                  </a:lnTo>
                  <a:lnTo>
                    <a:pt x="3302" y="21717"/>
                  </a:lnTo>
                  <a:lnTo>
                    <a:pt x="6731" y="25273"/>
                  </a:lnTo>
                  <a:lnTo>
                    <a:pt x="10033" y="28956"/>
                  </a:lnTo>
                  <a:lnTo>
                    <a:pt x="16763" y="28956"/>
                  </a:lnTo>
                  <a:close/>
                </a:path>
              </a:pathLst>
            </a:custGeom>
            <a:ln w="3175">
              <a:solidFill>
                <a:srgbClr val="1F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4" name="object 4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368796" y="4218432"/>
            <a:ext cx="1571244" cy="1421891"/>
          </a:xfrm>
          <a:prstGeom prst="rect">
            <a:avLst/>
          </a:prstGeom>
        </p:spPr>
      </p:pic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1038555" y="281686"/>
            <a:ext cx="40398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COMPOSITE</a:t>
            </a:r>
            <a:r>
              <a:rPr spc="-80" dirty="0"/>
              <a:t> </a:t>
            </a:r>
            <a:r>
              <a:rPr spc="-10" dirty="0"/>
              <a:t>COLUMNS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1781048" y="3309620"/>
            <a:ext cx="36296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0875" marR="5080" indent="-63881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Fully</a:t>
            </a:r>
            <a:r>
              <a:rPr sz="2400" b="1" spc="-12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encased</a:t>
            </a:r>
            <a:r>
              <a:rPr sz="2400" b="1" spc="-7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composite </a:t>
            </a:r>
            <a:r>
              <a:rPr sz="2400" b="1" spc="-65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(FEC)</a:t>
            </a:r>
            <a:r>
              <a:rPr sz="24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Columns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42101" y="3309620"/>
            <a:ext cx="41954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8555" marR="5080" indent="-112649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Partially</a:t>
            </a:r>
            <a:r>
              <a:rPr sz="2400" b="1" spc="-9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Encased</a:t>
            </a:r>
            <a:r>
              <a:rPr sz="2400" b="1" spc="-1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Composite </a:t>
            </a:r>
            <a:r>
              <a:rPr sz="2400" b="1" spc="-65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(PEC)</a:t>
            </a:r>
            <a:r>
              <a:rPr sz="24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Columns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73501" y="5786120"/>
            <a:ext cx="6545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3333CC"/>
                </a:solidFill>
                <a:latin typeface="Times New Roman"/>
                <a:cs typeface="Times New Roman"/>
              </a:rPr>
              <a:t>Concrete</a:t>
            </a:r>
            <a:r>
              <a:rPr sz="2400" b="1" spc="-2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Filled</a:t>
            </a:r>
            <a:r>
              <a:rPr sz="2400" b="1" spc="-14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spc="-90" dirty="0">
                <a:solidFill>
                  <a:srgbClr val="3333CC"/>
                </a:solidFill>
                <a:latin typeface="Times New Roman"/>
                <a:cs typeface="Times New Roman"/>
              </a:rPr>
              <a:t>Tubes</a:t>
            </a:r>
            <a:r>
              <a:rPr sz="2400" b="1" spc="-5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/</a:t>
            </a:r>
            <a:r>
              <a:rPr sz="2400" b="1" spc="-1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Hollow</a:t>
            </a:r>
            <a:r>
              <a:rPr sz="2400" b="1" spc="-4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/>
                <a:cs typeface="Times New Roman"/>
              </a:rPr>
              <a:t>Structural</a:t>
            </a:r>
            <a:r>
              <a:rPr sz="2400" b="1" spc="-3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78578" y="2133092"/>
            <a:ext cx="3470910" cy="859790"/>
            <a:chOff x="4378578" y="2133092"/>
            <a:chExt cx="3470910" cy="8597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08931" y="2164080"/>
              <a:ext cx="3440429" cy="82829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8578" y="2133092"/>
              <a:ext cx="3438905" cy="828675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5057013" y="3596132"/>
            <a:ext cx="2027555" cy="868680"/>
            <a:chOff x="5057013" y="3596132"/>
            <a:chExt cx="2027555" cy="86868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87112" y="3627120"/>
              <a:ext cx="1997201" cy="83743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063871" y="3602989"/>
              <a:ext cx="1746885" cy="824230"/>
            </a:xfrm>
            <a:custGeom>
              <a:avLst/>
              <a:gdLst/>
              <a:ahLst/>
              <a:cxnLst/>
              <a:rect l="l" t="t" r="r" b="b"/>
              <a:pathLst>
                <a:path w="1746884" h="824229">
                  <a:moveTo>
                    <a:pt x="856107" y="0"/>
                  </a:moveTo>
                  <a:lnTo>
                    <a:pt x="609600" y="0"/>
                  </a:lnTo>
                  <a:lnTo>
                    <a:pt x="609600" y="21971"/>
                  </a:lnTo>
                  <a:lnTo>
                    <a:pt x="634492" y="24257"/>
                  </a:lnTo>
                  <a:lnTo>
                    <a:pt x="655320" y="27940"/>
                  </a:lnTo>
                  <a:lnTo>
                    <a:pt x="690753" y="45593"/>
                  </a:lnTo>
                  <a:lnTo>
                    <a:pt x="699516" y="66675"/>
                  </a:lnTo>
                  <a:lnTo>
                    <a:pt x="696087" y="84963"/>
                  </a:lnTo>
                  <a:lnTo>
                    <a:pt x="685927" y="110871"/>
                  </a:lnTo>
                  <a:lnTo>
                    <a:pt x="669036" y="144272"/>
                  </a:lnTo>
                  <a:lnTo>
                    <a:pt x="645287" y="185166"/>
                  </a:lnTo>
                  <a:lnTo>
                    <a:pt x="499999" y="428625"/>
                  </a:lnTo>
                  <a:lnTo>
                    <a:pt x="354203" y="161290"/>
                  </a:lnTo>
                  <a:lnTo>
                    <a:pt x="333375" y="122174"/>
                  </a:lnTo>
                  <a:lnTo>
                    <a:pt x="309499" y="68326"/>
                  </a:lnTo>
                  <a:lnTo>
                    <a:pt x="306578" y="53594"/>
                  </a:lnTo>
                  <a:lnTo>
                    <a:pt x="307467" y="48006"/>
                  </a:lnTo>
                  <a:lnTo>
                    <a:pt x="339852" y="24511"/>
                  </a:lnTo>
                  <a:lnTo>
                    <a:pt x="369697" y="21971"/>
                  </a:lnTo>
                  <a:lnTo>
                    <a:pt x="386969" y="21971"/>
                  </a:lnTo>
                  <a:lnTo>
                    <a:pt x="386969" y="0"/>
                  </a:lnTo>
                  <a:lnTo>
                    <a:pt x="0" y="0"/>
                  </a:lnTo>
                  <a:lnTo>
                    <a:pt x="0" y="21971"/>
                  </a:lnTo>
                  <a:lnTo>
                    <a:pt x="18415" y="23368"/>
                  </a:lnTo>
                  <a:lnTo>
                    <a:pt x="34798" y="27051"/>
                  </a:lnTo>
                  <a:lnTo>
                    <a:pt x="75565" y="55118"/>
                  </a:lnTo>
                  <a:lnTo>
                    <a:pt x="115570" y="115443"/>
                  </a:lnTo>
                  <a:lnTo>
                    <a:pt x="141732" y="161290"/>
                  </a:lnTo>
                  <a:lnTo>
                    <a:pt x="331597" y="507238"/>
                  </a:lnTo>
                  <a:lnTo>
                    <a:pt x="331597" y="669163"/>
                  </a:lnTo>
                  <a:lnTo>
                    <a:pt x="329946" y="718185"/>
                  </a:lnTo>
                  <a:lnTo>
                    <a:pt x="314452" y="761365"/>
                  </a:lnTo>
                  <a:lnTo>
                    <a:pt x="276098" y="782066"/>
                  </a:lnTo>
                  <a:lnTo>
                    <a:pt x="244094" y="785241"/>
                  </a:lnTo>
                  <a:lnTo>
                    <a:pt x="201803" y="785241"/>
                  </a:lnTo>
                  <a:lnTo>
                    <a:pt x="201803" y="807212"/>
                  </a:lnTo>
                  <a:lnTo>
                    <a:pt x="654812" y="807212"/>
                  </a:lnTo>
                  <a:lnTo>
                    <a:pt x="654812" y="785241"/>
                  </a:lnTo>
                  <a:lnTo>
                    <a:pt x="609600" y="785241"/>
                  </a:lnTo>
                  <a:lnTo>
                    <a:pt x="568579" y="778637"/>
                  </a:lnTo>
                  <a:lnTo>
                    <a:pt x="536321" y="754126"/>
                  </a:lnTo>
                  <a:lnTo>
                    <a:pt x="526034" y="697484"/>
                  </a:lnTo>
                  <a:lnTo>
                    <a:pt x="525653" y="669163"/>
                  </a:lnTo>
                  <a:lnTo>
                    <a:pt x="525780" y="473710"/>
                  </a:lnTo>
                  <a:lnTo>
                    <a:pt x="552704" y="428625"/>
                  </a:lnTo>
                  <a:lnTo>
                    <a:pt x="730631" y="131318"/>
                  </a:lnTo>
                  <a:lnTo>
                    <a:pt x="756412" y="91821"/>
                  </a:lnTo>
                  <a:lnTo>
                    <a:pt x="794766" y="45212"/>
                  </a:lnTo>
                  <a:lnTo>
                    <a:pt x="837311" y="25527"/>
                  </a:lnTo>
                  <a:lnTo>
                    <a:pt x="856107" y="21971"/>
                  </a:lnTo>
                  <a:lnTo>
                    <a:pt x="856107" y="0"/>
                  </a:lnTo>
                  <a:close/>
                </a:path>
                <a:path w="1746884" h="824229">
                  <a:moveTo>
                    <a:pt x="1300607" y="529209"/>
                  </a:moveTo>
                  <a:lnTo>
                    <a:pt x="1298575" y="488950"/>
                  </a:lnTo>
                  <a:lnTo>
                    <a:pt x="1292479" y="450342"/>
                  </a:lnTo>
                  <a:lnTo>
                    <a:pt x="1282446" y="413385"/>
                  </a:lnTo>
                  <a:lnTo>
                    <a:pt x="1250188" y="345440"/>
                  </a:lnTo>
                  <a:lnTo>
                    <a:pt x="1202563" y="292100"/>
                  </a:lnTo>
                  <a:lnTo>
                    <a:pt x="1141349" y="255016"/>
                  </a:lnTo>
                  <a:lnTo>
                    <a:pt x="1125601" y="249466"/>
                  </a:lnTo>
                  <a:lnTo>
                    <a:pt x="1125601" y="488950"/>
                  </a:lnTo>
                  <a:lnTo>
                    <a:pt x="1125093" y="546989"/>
                  </a:lnTo>
                  <a:lnTo>
                    <a:pt x="1123696" y="601980"/>
                  </a:lnTo>
                  <a:lnTo>
                    <a:pt x="1121283" y="647700"/>
                  </a:lnTo>
                  <a:lnTo>
                    <a:pt x="1113663" y="711454"/>
                  </a:lnTo>
                  <a:lnTo>
                    <a:pt x="1093470" y="756793"/>
                  </a:lnTo>
                  <a:lnTo>
                    <a:pt x="1050925" y="781939"/>
                  </a:lnTo>
                  <a:lnTo>
                    <a:pt x="1038098" y="782828"/>
                  </a:lnTo>
                  <a:lnTo>
                    <a:pt x="1024763" y="781431"/>
                  </a:lnTo>
                  <a:lnTo>
                    <a:pt x="989330" y="760857"/>
                  </a:lnTo>
                  <a:lnTo>
                    <a:pt x="965454" y="716407"/>
                  </a:lnTo>
                  <a:lnTo>
                    <a:pt x="957707" y="668274"/>
                  </a:lnTo>
                  <a:lnTo>
                    <a:pt x="953516" y="608838"/>
                  </a:lnTo>
                  <a:lnTo>
                    <a:pt x="953008" y="577469"/>
                  </a:lnTo>
                  <a:lnTo>
                    <a:pt x="953389" y="520700"/>
                  </a:lnTo>
                  <a:lnTo>
                    <a:pt x="954659" y="470408"/>
                  </a:lnTo>
                  <a:lnTo>
                    <a:pt x="956818" y="426720"/>
                  </a:lnTo>
                  <a:lnTo>
                    <a:pt x="964184" y="358648"/>
                  </a:lnTo>
                  <a:lnTo>
                    <a:pt x="978535" y="313436"/>
                  </a:lnTo>
                  <a:lnTo>
                    <a:pt x="1012317" y="281940"/>
                  </a:lnTo>
                  <a:lnTo>
                    <a:pt x="1040511" y="276225"/>
                  </a:lnTo>
                  <a:lnTo>
                    <a:pt x="1052449" y="276987"/>
                  </a:lnTo>
                  <a:lnTo>
                    <a:pt x="1100328" y="311150"/>
                  </a:lnTo>
                  <a:lnTo>
                    <a:pt x="1119251" y="366649"/>
                  </a:lnTo>
                  <a:lnTo>
                    <a:pt x="1124966" y="436118"/>
                  </a:lnTo>
                  <a:lnTo>
                    <a:pt x="1125601" y="488950"/>
                  </a:lnTo>
                  <a:lnTo>
                    <a:pt x="1125601" y="249466"/>
                  </a:lnTo>
                  <a:lnTo>
                    <a:pt x="1108202" y="243332"/>
                  </a:lnTo>
                  <a:lnTo>
                    <a:pt x="1073785" y="236347"/>
                  </a:lnTo>
                  <a:lnTo>
                    <a:pt x="1038098" y="233934"/>
                  </a:lnTo>
                  <a:lnTo>
                    <a:pt x="980948" y="239522"/>
                  </a:lnTo>
                  <a:lnTo>
                    <a:pt x="930148" y="256159"/>
                  </a:lnTo>
                  <a:lnTo>
                    <a:pt x="885825" y="283972"/>
                  </a:lnTo>
                  <a:lnTo>
                    <a:pt x="847979" y="322961"/>
                  </a:lnTo>
                  <a:lnTo>
                    <a:pt x="817626" y="369316"/>
                  </a:lnTo>
                  <a:lnTo>
                    <a:pt x="795909" y="419608"/>
                  </a:lnTo>
                  <a:lnTo>
                    <a:pt x="782828" y="473710"/>
                  </a:lnTo>
                  <a:lnTo>
                    <a:pt x="778510" y="531622"/>
                  </a:lnTo>
                  <a:lnTo>
                    <a:pt x="782828" y="587883"/>
                  </a:lnTo>
                  <a:lnTo>
                    <a:pt x="795528" y="640715"/>
                  </a:lnTo>
                  <a:lnTo>
                    <a:pt x="816737" y="689991"/>
                  </a:lnTo>
                  <a:lnTo>
                    <a:pt x="846455" y="735838"/>
                  </a:lnTo>
                  <a:lnTo>
                    <a:pt x="875919" y="767588"/>
                  </a:lnTo>
                  <a:lnTo>
                    <a:pt x="909955" y="792226"/>
                  </a:lnTo>
                  <a:lnTo>
                    <a:pt x="948690" y="809752"/>
                  </a:lnTo>
                  <a:lnTo>
                    <a:pt x="991997" y="820293"/>
                  </a:lnTo>
                  <a:lnTo>
                    <a:pt x="1039876" y="823849"/>
                  </a:lnTo>
                  <a:lnTo>
                    <a:pt x="1088898" y="820039"/>
                  </a:lnTo>
                  <a:lnTo>
                    <a:pt x="1133475" y="808482"/>
                  </a:lnTo>
                  <a:lnTo>
                    <a:pt x="1173607" y="789178"/>
                  </a:lnTo>
                  <a:lnTo>
                    <a:pt x="1240536" y="727456"/>
                  </a:lnTo>
                  <a:lnTo>
                    <a:pt x="1266825" y="685165"/>
                  </a:lnTo>
                  <a:lnTo>
                    <a:pt x="1285621" y="638048"/>
                  </a:lnTo>
                  <a:lnTo>
                    <a:pt x="1296924" y="585978"/>
                  </a:lnTo>
                  <a:lnTo>
                    <a:pt x="1300607" y="529209"/>
                  </a:lnTo>
                  <a:close/>
                </a:path>
                <a:path w="1746884" h="824229">
                  <a:moveTo>
                    <a:pt x="1746885" y="742950"/>
                  </a:moveTo>
                  <a:lnTo>
                    <a:pt x="1660271" y="742950"/>
                  </a:lnTo>
                  <a:lnTo>
                    <a:pt x="1652397" y="742442"/>
                  </a:lnTo>
                  <a:lnTo>
                    <a:pt x="1617345" y="715899"/>
                  </a:lnTo>
                  <a:lnTo>
                    <a:pt x="1608836" y="658114"/>
                  </a:lnTo>
                  <a:lnTo>
                    <a:pt x="1608582" y="636905"/>
                  </a:lnTo>
                  <a:lnTo>
                    <a:pt x="1608455" y="250571"/>
                  </a:lnTo>
                  <a:lnTo>
                    <a:pt x="1381633" y="250571"/>
                  </a:lnTo>
                  <a:lnTo>
                    <a:pt x="1381633" y="272669"/>
                  </a:lnTo>
                  <a:lnTo>
                    <a:pt x="1398524" y="275717"/>
                  </a:lnTo>
                  <a:lnTo>
                    <a:pt x="1412240" y="280035"/>
                  </a:lnTo>
                  <a:lnTo>
                    <a:pt x="1438783" y="320294"/>
                  </a:lnTo>
                  <a:lnTo>
                    <a:pt x="1441704" y="371475"/>
                  </a:lnTo>
                  <a:lnTo>
                    <a:pt x="1441704" y="592328"/>
                  </a:lnTo>
                  <a:lnTo>
                    <a:pt x="1442453" y="636905"/>
                  </a:lnTo>
                  <a:lnTo>
                    <a:pt x="1448803" y="704469"/>
                  </a:lnTo>
                  <a:lnTo>
                    <a:pt x="1462024" y="746252"/>
                  </a:lnTo>
                  <a:lnTo>
                    <a:pt x="1486535" y="780034"/>
                  </a:lnTo>
                  <a:lnTo>
                    <a:pt x="1522349" y="807720"/>
                  </a:lnTo>
                  <a:lnTo>
                    <a:pt x="1564132" y="822071"/>
                  </a:lnTo>
                  <a:lnTo>
                    <a:pt x="1586992" y="823849"/>
                  </a:lnTo>
                  <a:lnTo>
                    <a:pt x="1611122" y="822452"/>
                  </a:lnTo>
                  <a:lnTo>
                    <a:pt x="1655699" y="811657"/>
                  </a:lnTo>
                  <a:lnTo>
                    <a:pt x="1696212" y="789686"/>
                  </a:lnTo>
                  <a:lnTo>
                    <a:pt x="1736090" y="755015"/>
                  </a:lnTo>
                  <a:lnTo>
                    <a:pt x="1746885" y="742950"/>
                  </a:lnTo>
                  <a:close/>
                </a:path>
              </a:pathLst>
            </a:custGeom>
            <a:solidFill>
              <a:srgbClr val="2424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19900" y="4335780"/>
              <a:ext cx="226822" cy="7442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724142" y="3853561"/>
              <a:ext cx="265430" cy="492759"/>
            </a:xfrm>
            <a:custGeom>
              <a:avLst/>
              <a:gdLst/>
              <a:ahLst/>
              <a:cxnLst/>
              <a:rect l="l" t="t" r="r" b="b"/>
              <a:pathLst>
                <a:path w="265429" h="492760">
                  <a:moveTo>
                    <a:pt x="262508" y="0"/>
                  </a:moveTo>
                  <a:lnTo>
                    <a:pt x="35686" y="0"/>
                  </a:lnTo>
                  <a:lnTo>
                    <a:pt x="35686" y="22097"/>
                  </a:lnTo>
                  <a:lnTo>
                    <a:pt x="52577" y="25145"/>
                  </a:lnTo>
                  <a:lnTo>
                    <a:pt x="66293" y="29463"/>
                  </a:lnTo>
                  <a:lnTo>
                    <a:pt x="92836" y="69722"/>
                  </a:lnTo>
                  <a:lnTo>
                    <a:pt x="95757" y="120903"/>
                  </a:lnTo>
                  <a:lnTo>
                    <a:pt x="95757" y="418591"/>
                  </a:lnTo>
                  <a:lnTo>
                    <a:pt x="64769" y="457707"/>
                  </a:lnTo>
                  <a:lnTo>
                    <a:pt x="29717" y="486028"/>
                  </a:lnTo>
                  <a:lnTo>
                    <a:pt x="0" y="492378"/>
                  </a:lnTo>
                  <a:lnTo>
                    <a:pt x="86613" y="492378"/>
                  </a:lnTo>
                  <a:lnTo>
                    <a:pt x="95757" y="482219"/>
                  </a:lnTo>
                  <a:lnTo>
                    <a:pt x="264922" y="482219"/>
                  </a:lnTo>
                  <a:lnTo>
                    <a:pt x="263271" y="464693"/>
                  </a:lnTo>
                  <a:lnTo>
                    <a:pt x="262635" y="440181"/>
                  </a:lnTo>
                  <a:lnTo>
                    <a:pt x="262508" y="0"/>
                  </a:lnTo>
                  <a:close/>
                </a:path>
              </a:pathLst>
            </a:custGeom>
            <a:solidFill>
              <a:srgbClr val="2424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63871" y="3602990"/>
              <a:ext cx="1983105" cy="824230"/>
            </a:xfrm>
            <a:custGeom>
              <a:avLst/>
              <a:gdLst/>
              <a:ahLst/>
              <a:cxnLst/>
              <a:rect l="l" t="t" r="r" b="b"/>
              <a:pathLst>
                <a:path w="1983104" h="824229">
                  <a:moveTo>
                    <a:pt x="1040511" y="276225"/>
                  </a:moveTo>
                  <a:lnTo>
                    <a:pt x="999870" y="289052"/>
                  </a:lnTo>
                  <a:lnTo>
                    <a:pt x="970406" y="333248"/>
                  </a:lnTo>
                  <a:lnTo>
                    <a:pt x="959865" y="389636"/>
                  </a:lnTo>
                  <a:lnTo>
                    <a:pt x="954658" y="470408"/>
                  </a:lnTo>
                  <a:lnTo>
                    <a:pt x="953388" y="520700"/>
                  </a:lnTo>
                  <a:lnTo>
                    <a:pt x="953007" y="577469"/>
                  </a:lnTo>
                  <a:lnTo>
                    <a:pt x="953515" y="608838"/>
                  </a:lnTo>
                  <a:lnTo>
                    <a:pt x="957706" y="668274"/>
                  </a:lnTo>
                  <a:lnTo>
                    <a:pt x="965453" y="716407"/>
                  </a:lnTo>
                  <a:lnTo>
                    <a:pt x="989329" y="760857"/>
                  </a:lnTo>
                  <a:lnTo>
                    <a:pt x="1024763" y="781431"/>
                  </a:lnTo>
                  <a:lnTo>
                    <a:pt x="1038098" y="782828"/>
                  </a:lnTo>
                  <a:lnTo>
                    <a:pt x="1050925" y="781939"/>
                  </a:lnTo>
                  <a:lnTo>
                    <a:pt x="1093469" y="756793"/>
                  </a:lnTo>
                  <a:lnTo>
                    <a:pt x="1113663" y="711454"/>
                  </a:lnTo>
                  <a:lnTo>
                    <a:pt x="1121282" y="647700"/>
                  </a:lnTo>
                  <a:lnTo>
                    <a:pt x="1123695" y="601980"/>
                  </a:lnTo>
                  <a:lnTo>
                    <a:pt x="1125092" y="546989"/>
                  </a:lnTo>
                  <a:lnTo>
                    <a:pt x="1125601" y="482854"/>
                  </a:lnTo>
                  <a:lnTo>
                    <a:pt x="1124965" y="436118"/>
                  </a:lnTo>
                  <a:lnTo>
                    <a:pt x="1122806" y="397383"/>
                  </a:lnTo>
                  <a:lnTo>
                    <a:pt x="1114298" y="343789"/>
                  </a:lnTo>
                  <a:lnTo>
                    <a:pt x="1091311" y="298577"/>
                  </a:lnTo>
                  <a:lnTo>
                    <a:pt x="1052449" y="276987"/>
                  </a:lnTo>
                  <a:lnTo>
                    <a:pt x="1040511" y="276225"/>
                  </a:lnTo>
                  <a:close/>
                </a:path>
                <a:path w="1983104" h="824229">
                  <a:moveTo>
                    <a:pt x="1381632" y="250571"/>
                  </a:moveTo>
                  <a:lnTo>
                    <a:pt x="1608454" y="250571"/>
                  </a:lnTo>
                  <a:lnTo>
                    <a:pt x="1608454" y="631063"/>
                  </a:lnTo>
                  <a:lnTo>
                    <a:pt x="1608835" y="658114"/>
                  </a:lnTo>
                  <a:lnTo>
                    <a:pt x="1611629" y="696595"/>
                  </a:lnTo>
                  <a:lnTo>
                    <a:pt x="1631950" y="734060"/>
                  </a:lnTo>
                  <a:lnTo>
                    <a:pt x="1660271" y="742950"/>
                  </a:lnTo>
                  <a:lnTo>
                    <a:pt x="1670684" y="742188"/>
                  </a:lnTo>
                  <a:lnTo>
                    <a:pt x="1711325" y="721995"/>
                  </a:lnTo>
                  <a:lnTo>
                    <a:pt x="1739900" y="690753"/>
                  </a:lnTo>
                  <a:lnTo>
                    <a:pt x="1756028" y="669163"/>
                  </a:lnTo>
                  <a:lnTo>
                    <a:pt x="1756028" y="371475"/>
                  </a:lnTo>
                  <a:lnTo>
                    <a:pt x="1753107" y="320294"/>
                  </a:lnTo>
                  <a:lnTo>
                    <a:pt x="1726564" y="280035"/>
                  </a:lnTo>
                  <a:lnTo>
                    <a:pt x="1695957" y="272669"/>
                  </a:lnTo>
                  <a:lnTo>
                    <a:pt x="1695957" y="250571"/>
                  </a:lnTo>
                  <a:lnTo>
                    <a:pt x="1922779" y="250571"/>
                  </a:lnTo>
                  <a:lnTo>
                    <a:pt x="1922779" y="686435"/>
                  </a:lnTo>
                  <a:lnTo>
                    <a:pt x="1923542" y="715264"/>
                  </a:lnTo>
                  <a:lnTo>
                    <a:pt x="1929510" y="755015"/>
                  </a:lnTo>
                  <a:lnTo>
                    <a:pt x="1966213" y="782955"/>
                  </a:lnTo>
                  <a:lnTo>
                    <a:pt x="1982851" y="785749"/>
                  </a:lnTo>
                  <a:lnTo>
                    <a:pt x="1982851" y="807212"/>
                  </a:lnTo>
                  <a:lnTo>
                    <a:pt x="1756028" y="807212"/>
                  </a:lnTo>
                  <a:lnTo>
                    <a:pt x="1756028" y="732790"/>
                  </a:lnTo>
                  <a:lnTo>
                    <a:pt x="1736089" y="755015"/>
                  </a:lnTo>
                  <a:lnTo>
                    <a:pt x="1696211" y="789686"/>
                  </a:lnTo>
                  <a:lnTo>
                    <a:pt x="1655699" y="811657"/>
                  </a:lnTo>
                  <a:lnTo>
                    <a:pt x="1611122" y="822452"/>
                  </a:lnTo>
                  <a:lnTo>
                    <a:pt x="1586992" y="823849"/>
                  </a:lnTo>
                  <a:lnTo>
                    <a:pt x="1564131" y="822071"/>
                  </a:lnTo>
                  <a:lnTo>
                    <a:pt x="1522349" y="807720"/>
                  </a:lnTo>
                  <a:lnTo>
                    <a:pt x="1486534" y="780034"/>
                  </a:lnTo>
                  <a:lnTo>
                    <a:pt x="1462024" y="746252"/>
                  </a:lnTo>
                  <a:lnTo>
                    <a:pt x="1448815" y="704469"/>
                  </a:lnTo>
                  <a:lnTo>
                    <a:pt x="1442465" y="636905"/>
                  </a:lnTo>
                  <a:lnTo>
                    <a:pt x="1441703" y="592328"/>
                  </a:lnTo>
                  <a:lnTo>
                    <a:pt x="1441703" y="371475"/>
                  </a:lnTo>
                  <a:lnTo>
                    <a:pt x="1440942" y="342900"/>
                  </a:lnTo>
                  <a:lnTo>
                    <a:pt x="1435227" y="303530"/>
                  </a:lnTo>
                  <a:lnTo>
                    <a:pt x="1398524" y="275717"/>
                  </a:lnTo>
                  <a:lnTo>
                    <a:pt x="1381632" y="272669"/>
                  </a:lnTo>
                  <a:lnTo>
                    <a:pt x="1381632" y="250571"/>
                  </a:lnTo>
                  <a:close/>
                </a:path>
                <a:path w="1983104" h="824229">
                  <a:moveTo>
                    <a:pt x="1038098" y="233934"/>
                  </a:moveTo>
                  <a:lnTo>
                    <a:pt x="1108202" y="243332"/>
                  </a:lnTo>
                  <a:lnTo>
                    <a:pt x="1173226" y="271399"/>
                  </a:lnTo>
                  <a:lnTo>
                    <a:pt x="1228216" y="316865"/>
                  </a:lnTo>
                  <a:lnTo>
                    <a:pt x="1268221" y="378079"/>
                  </a:lnTo>
                  <a:lnTo>
                    <a:pt x="1292478" y="450342"/>
                  </a:lnTo>
                  <a:lnTo>
                    <a:pt x="1298575" y="488950"/>
                  </a:lnTo>
                  <a:lnTo>
                    <a:pt x="1300606" y="529209"/>
                  </a:lnTo>
                  <a:lnTo>
                    <a:pt x="1296924" y="585978"/>
                  </a:lnTo>
                  <a:lnTo>
                    <a:pt x="1285620" y="638048"/>
                  </a:lnTo>
                  <a:lnTo>
                    <a:pt x="1266825" y="685165"/>
                  </a:lnTo>
                  <a:lnTo>
                    <a:pt x="1240536" y="727456"/>
                  </a:lnTo>
                  <a:lnTo>
                    <a:pt x="1209293" y="762127"/>
                  </a:lnTo>
                  <a:lnTo>
                    <a:pt x="1173606" y="789178"/>
                  </a:lnTo>
                  <a:lnTo>
                    <a:pt x="1133475" y="808482"/>
                  </a:lnTo>
                  <a:lnTo>
                    <a:pt x="1088898" y="820039"/>
                  </a:lnTo>
                  <a:lnTo>
                    <a:pt x="1039876" y="823849"/>
                  </a:lnTo>
                  <a:lnTo>
                    <a:pt x="991996" y="820293"/>
                  </a:lnTo>
                  <a:lnTo>
                    <a:pt x="948689" y="809752"/>
                  </a:lnTo>
                  <a:lnTo>
                    <a:pt x="909954" y="792226"/>
                  </a:lnTo>
                  <a:lnTo>
                    <a:pt x="875918" y="767461"/>
                  </a:lnTo>
                  <a:lnTo>
                    <a:pt x="846454" y="735838"/>
                  </a:lnTo>
                  <a:lnTo>
                    <a:pt x="816737" y="689991"/>
                  </a:lnTo>
                  <a:lnTo>
                    <a:pt x="795527" y="640715"/>
                  </a:lnTo>
                  <a:lnTo>
                    <a:pt x="782827" y="587883"/>
                  </a:lnTo>
                  <a:lnTo>
                    <a:pt x="778509" y="531622"/>
                  </a:lnTo>
                  <a:lnTo>
                    <a:pt x="782827" y="473710"/>
                  </a:lnTo>
                  <a:lnTo>
                    <a:pt x="795908" y="419608"/>
                  </a:lnTo>
                  <a:lnTo>
                    <a:pt x="817626" y="369316"/>
                  </a:lnTo>
                  <a:lnTo>
                    <a:pt x="847978" y="322961"/>
                  </a:lnTo>
                  <a:lnTo>
                    <a:pt x="885825" y="283972"/>
                  </a:lnTo>
                  <a:lnTo>
                    <a:pt x="930148" y="256159"/>
                  </a:lnTo>
                  <a:lnTo>
                    <a:pt x="980948" y="239522"/>
                  </a:lnTo>
                  <a:lnTo>
                    <a:pt x="1038098" y="233934"/>
                  </a:lnTo>
                  <a:close/>
                </a:path>
                <a:path w="1983104" h="824229">
                  <a:moveTo>
                    <a:pt x="0" y="0"/>
                  </a:moveTo>
                  <a:lnTo>
                    <a:pt x="386968" y="0"/>
                  </a:lnTo>
                  <a:lnTo>
                    <a:pt x="386968" y="21971"/>
                  </a:lnTo>
                  <a:lnTo>
                    <a:pt x="369696" y="21971"/>
                  </a:lnTo>
                  <a:lnTo>
                    <a:pt x="353440" y="22606"/>
                  </a:lnTo>
                  <a:lnTo>
                    <a:pt x="314451" y="37211"/>
                  </a:lnTo>
                  <a:lnTo>
                    <a:pt x="306577" y="53593"/>
                  </a:lnTo>
                  <a:lnTo>
                    <a:pt x="309499" y="68326"/>
                  </a:lnTo>
                  <a:lnTo>
                    <a:pt x="318515" y="91186"/>
                  </a:lnTo>
                  <a:lnTo>
                    <a:pt x="333375" y="122174"/>
                  </a:lnTo>
                  <a:lnTo>
                    <a:pt x="354202" y="161290"/>
                  </a:lnTo>
                  <a:lnTo>
                    <a:pt x="499999" y="428625"/>
                  </a:lnTo>
                  <a:lnTo>
                    <a:pt x="645287" y="185166"/>
                  </a:lnTo>
                  <a:lnTo>
                    <a:pt x="669036" y="144272"/>
                  </a:lnTo>
                  <a:lnTo>
                    <a:pt x="685926" y="110871"/>
                  </a:lnTo>
                  <a:lnTo>
                    <a:pt x="696087" y="84962"/>
                  </a:lnTo>
                  <a:lnTo>
                    <a:pt x="699515" y="66675"/>
                  </a:lnTo>
                  <a:lnTo>
                    <a:pt x="698500" y="58928"/>
                  </a:lnTo>
                  <a:lnTo>
                    <a:pt x="655319" y="27940"/>
                  </a:lnTo>
                  <a:lnTo>
                    <a:pt x="609600" y="21971"/>
                  </a:lnTo>
                  <a:lnTo>
                    <a:pt x="609600" y="0"/>
                  </a:lnTo>
                  <a:lnTo>
                    <a:pt x="856106" y="0"/>
                  </a:lnTo>
                  <a:lnTo>
                    <a:pt x="856106" y="21971"/>
                  </a:lnTo>
                  <a:lnTo>
                    <a:pt x="837311" y="25527"/>
                  </a:lnTo>
                  <a:lnTo>
                    <a:pt x="820801" y="30480"/>
                  </a:lnTo>
                  <a:lnTo>
                    <a:pt x="777748" y="63118"/>
                  </a:lnTo>
                  <a:lnTo>
                    <a:pt x="730630" y="131318"/>
                  </a:lnTo>
                  <a:lnTo>
                    <a:pt x="700658" y="181610"/>
                  </a:lnTo>
                  <a:lnTo>
                    <a:pt x="525652" y="473837"/>
                  </a:lnTo>
                  <a:lnTo>
                    <a:pt x="525652" y="669163"/>
                  </a:lnTo>
                  <a:lnTo>
                    <a:pt x="526033" y="697484"/>
                  </a:lnTo>
                  <a:lnTo>
                    <a:pt x="529336" y="736219"/>
                  </a:lnTo>
                  <a:lnTo>
                    <a:pt x="558038" y="773557"/>
                  </a:lnTo>
                  <a:lnTo>
                    <a:pt x="609600" y="785241"/>
                  </a:lnTo>
                  <a:lnTo>
                    <a:pt x="654812" y="785241"/>
                  </a:lnTo>
                  <a:lnTo>
                    <a:pt x="654812" y="807212"/>
                  </a:lnTo>
                  <a:lnTo>
                    <a:pt x="201802" y="807212"/>
                  </a:lnTo>
                  <a:lnTo>
                    <a:pt x="201802" y="785241"/>
                  </a:lnTo>
                  <a:lnTo>
                    <a:pt x="244093" y="785241"/>
                  </a:lnTo>
                  <a:lnTo>
                    <a:pt x="260984" y="784479"/>
                  </a:lnTo>
                  <a:lnTo>
                    <a:pt x="300608" y="772668"/>
                  </a:lnTo>
                  <a:lnTo>
                    <a:pt x="327913" y="734060"/>
                  </a:lnTo>
                  <a:lnTo>
                    <a:pt x="331596" y="669163"/>
                  </a:lnTo>
                  <a:lnTo>
                    <a:pt x="331596" y="507238"/>
                  </a:lnTo>
                  <a:lnTo>
                    <a:pt x="141731" y="161290"/>
                  </a:lnTo>
                  <a:lnTo>
                    <a:pt x="115569" y="115443"/>
                  </a:lnTo>
                  <a:lnTo>
                    <a:pt x="93471" y="80010"/>
                  </a:lnTo>
                  <a:lnTo>
                    <a:pt x="61849" y="40767"/>
                  </a:lnTo>
                  <a:lnTo>
                    <a:pt x="18414" y="23368"/>
                  </a:lnTo>
                  <a:lnTo>
                    <a:pt x="0" y="21971"/>
                  </a:lnTo>
                  <a:lnTo>
                    <a:pt x="0" y="0"/>
                  </a:lnTo>
                  <a:close/>
                </a:path>
              </a:pathLst>
            </a:custGeom>
            <a:ln w="1371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159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Microsoft Sans Serif</vt:lpstr>
      <vt:lpstr>Times New Roman</vt:lpstr>
      <vt:lpstr>Wingdings</vt:lpstr>
      <vt:lpstr>Office Theme</vt:lpstr>
      <vt:lpstr>CE 413</vt:lpstr>
      <vt:lpstr>ADVANTAGES OF COMPOSITE COLUMNS</vt:lpstr>
      <vt:lpstr>Po = 0.85Ac fc′+AsrFyr+AsFy</vt:lpstr>
      <vt:lpstr>ADVANTAGES OF COMPOSITE COLUMNS</vt:lpstr>
      <vt:lpstr>COMPOSITE COLUMNS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Md. Imran Hasan Bappy</dc:title>
  <dc:creator>Md. Imran Hasan Bappy</dc:creator>
  <cp:lastModifiedBy>Rubel</cp:lastModifiedBy>
  <cp:revision>1</cp:revision>
  <dcterms:created xsi:type="dcterms:W3CDTF">2022-08-15T16:31:27Z</dcterms:created>
  <dcterms:modified xsi:type="dcterms:W3CDTF">2022-08-15T16:35:34Z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2022-08-15T00:00:00Z</vt:filetime>
  </property>
</Properties>
</file>