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316" r:id="rId3"/>
    <p:sldId id="260" r:id="rId4"/>
    <p:sldId id="257" r:id="rId5"/>
    <p:sldId id="311" r:id="rId6"/>
    <p:sldId id="262" r:id="rId7"/>
    <p:sldId id="310" r:id="rId8"/>
    <p:sldId id="299" r:id="rId9"/>
    <p:sldId id="300" r:id="rId10"/>
    <p:sldId id="312" r:id="rId11"/>
    <p:sldId id="302" r:id="rId12"/>
    <p:sldId id="303" r:id="rId13"/>
    <p:sldId id="297" r:id="rId14"/>
    <p:sldId id="298" r:id="rId15"/>
    <p:sldId id="304" r:id="rId16"/>
    <p:sldId id="313" r:id="rId17"/>
    <p:sldId id="314" r:id="rId18"/>
    <p:sldId id="305" r:id="rId19"/>
    <p:sldId id="307" r:id="rId20"/>
    <p:sldId id="259" r:id="rId21"/>
    <p:sldId id="263" r:id="rId22"/>
    <p:sldId id="266" r:id="rId23"/>
    <p:sldId id="267" r:id="rId24"/>
    <p:sldId id="269" r:id="rId25"/>
    <p:sldId id="279" r:id="rId26"/>
    <p:sldId id="272" r:id="rId27"/>
    <p:sldId id="274" r:id="rId28"/>
    <p:sldId id="282" r:id="rId29"/>
    <p:sldId id="276" r:id="rId30"/>
    <p:sldId id="277" r:id="rId31"/>
    <p:sldId id="280" r:id="rId32"/>
    <p:sldId id="284" r:id="rId33"/>
    <p:sldId id="315"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2716B-11F6-406A-9EE9-CC1706971173}" type="datetimeFigureOut">
              <a:rPr lang="en-US" smtClean="0"/>
              <a:pPr/>
              <a:t>8/3/2023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A8D84-61B1-44A6-BFE6-DA58F52FFB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A8D84-61B1-44A6-BFE6-DA58F52FFB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C0C70-A85C-4FB5-A756-159461890DBA}" type="slidenum">
              <a:rPr lang="en-US"/>
              <a:pPr/>
              <a:t>8</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CD343-7197-4792-ADB7-579924F2BC6A}" type="slidenum">
              <a:rPr lang="en-US"/>
              <a:pPr/>
              <a:t>9</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CD343-7197-4792-ADB7-579924F2BC6A}" type="slidenum">
              <a:rPr lang="en-US"/>
              <a:pPr/>
              <a:t>10</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D7392-70A9-44BA-92DD-D81C0A7B517B}" type="slidenum">
              <a:rPr lang="en-US"/>
              <a:pPr/>
              <a:t>11</a:t>
            </a:fld>
            <a:endParaRPr lang="en-US"/>
          </a:p>
        </p:txBody>
      </p:sp>
      <p:sp>
        <p:nvSpPr>
          <p:cNvPr id="953346" name="Rectangle 2"/>
          <p:cNvSpPr>
            <a:spLocks noGrp="1" noRot="1" noChangeAspect="1"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5503F-E496-4253-BDED-FB603AFA8716}" type="slidenum">
              <a:rPr lang="en-US"/>
              <a:pPr/>
              <a:t>12</a:t>
            </a:fld>
            <a:endParaRPr lang="en-US"/>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4EDF1-2032-4B15-9A53-9D937A737ECC}" type="slidenum">
              <a:rPr lang="en-US"/>
              <a:pPr/>
              <a:t>15</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2F2DF-64D5-4E1B-803D-07D06B75EE43}" type="slidenum">
              <a:rPr lang="en-US"/>
              <a:pPr/>
              <a:t>18</a:t>
            </a:fld>
            <a:endParaRPr lang="en-US"/>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48394-CA25-438E-8EDD-AB18325BDE8A}" type="slidenum">
              <a:rPr lang="en-US"/>
              <a:pPr/>
              <a:t>19</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0286EF-5162-46AD-A835-8930BF68370E}"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316494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286EF-5162-46AD-A835-8930BF68370E}"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40367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286EF-5162-46AD-A835-8930BF68370E}"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426516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a:t>Click to edit Master title style</a:t>
            </a:r>
          </a:p>
        </p:txBody>
      </p:sp>
      <p:sp>
        <p:nvSpPr>
          <p:cNvPr id="3" name="Chart Placeholder 2"/>
          <p:cNvSpPr>
            <a:spLocks noGrp="1"/>
          </p:cNvSpPr>
          <p:nvPr>
            <p:ph type="chart" sz="half" idx="1"/>
          </p:nvPr>
        </p:nvSpPr>
        <p:spPr>
          <a:xfrm>
            <a:off x="849313" y="1447800"/>
            <a:ext cx="4000500" cy="5257800"/>
          </a:xfrm>
        </p:spPr>
        <p:txBody>
          <a:bodyPr/>
          <a:lstStyle/>
          <a:p>
            <a:endParaRPr lang="en-US"/>
          </a:p>
        </p:txBody>
      </p:sp>
      <p:sp>
        <p:nvSpPr>
          <p:cNvPr id="4" name="Text Placeholder 3"/>
          <p:cNvSpPr>
            <a:spLocks noGrp="1"/>
          </p:cNvSpPr>
          <p:nvPr>
            <p:ph type="body" sz="half" idx="2"/>
          </p:nvPr>
        </p:nvSpPr>
        <p:spPr>
          <a:xfrm>
            <a:off x="5002213" y="1447800"/>
            <a:ext cx="40005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a:t>Click to edit Master title style</a:t>
            </a:r>
          </a:p>
        </p:txBody>
      </p:sp>
      <p:sp>
        <p:nvSpPr>
          <p:cNvPr id="3" name="ClipArt Placeholder 2"/>
          <p:cNvSpPr>
            <a:spLocks noGrp="1"/>
          </p:cNvSpPr>
          <p:nvPr>
            <p:ph type="clipArt" sz="half" idx="1"/>
          </p:nvPr>
        </p:nvSpPr>
        <p:spPr>
          <a:xfrm>
            <a:off x="849313" y="1447800"/>
            <a:ext cx="4000500" cy="5257800"/>
          </a:xfrm>
        </p:spPr>
        <p:txBody>
          <a:bodyPr/>
          <a:lstStyle/>
          <a:p>
            <a:endParaRPr lang="en-US"/>
          </a:p>
        </p:txBody>
      </p:sp>
      <p:sp>
        <p:nvSpPr>
          <p:cNvPr id="4" name="Text Placeholder 3"/>
          <p:cNvSpPr>
            <a:spLocks noGrp="1"/>
          </p:cNvSpPr>
          <p:nvPr>
            <p:ph type="body" sz="half" idx="2"/>
          </p:nvPr>
        </p:nvSpPr>
        <p:spPr>
          <a:xfrm>
            <a:off x="5002213" y="1447800"/>
            <a:ext cx="40005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286EF-5162-46AD-A835-8930BF68370E}"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356764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0286EF-5162-46AD-A835-8930BF68370E}"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9824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0286EF-5162-46AD-A835-8930BF68370E}"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54477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0286EF-5162-46AD-A835-8930BF68370E}" type="datetimeFigureOut">
              <a:rPr lang="en-US" smtClean="0"/>
              <a:pPr/>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259623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0286EF-5162-46AD-A835-8930BF68370E}" type="datetimeFigureOut">
              <a:rPr lang="en-US" smtClean="0"/>
              <a:pPr/>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52461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286EF-5162-46AD-A835-8930BF68370E}" type="datetimeFigureOut">
              <a:rPr lang="en-US" smtClean="0"/>
              <a:pPr/>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366459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0286EF-5162-46AD-A835-8930BF68370E}"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340946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0286EF-5162-46AD-A835-8930BF68370E}"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val="188368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286EF-5162-46AD-A835-8930BF68370E}" type="datetimeFigureOut">
              <a:rPr lang="en-US" smtClean="0"/>
              <a:pPr/>
              <a:t>8/3/2023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A3B89-02B8-4B83-A14F-08C104F6EF7A}" type="slidenum">
              <a:rPr lang="en-US" smtClean="0"/>
              <a:pPr/>
              <a:t>‹#›</a:t>
            </a:fld>
            <a:endParaRPr lang="en-US"/>
          </a:p>
        </p:txBody>
      </p:sp>
    </p:spTree>
    <p:extLst>
      <p:ext uri="{BB962C8B-B14F-4D97-AF65-F5344CB8AC3E}">
        <p14:creationId xmlns:p14="http://schemas.microsoft.com/office/powerpoint/2010/main" val="693915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57350"/>
            <a:ext cx="7772400" cy="1771650"/>
          </a:xfrm>
          <a:solidFill>
            <a:schemeClr val="accent2">
              <a:lumMod val="60000"/>
              <a:lumOff val="40000"/>
            </a:schemeClr>
          </a:solidFill>
        </p:spPr>
        <p:txBody>
          <a:bodyPr>
            <a:noAutofit/>
          </a:bodyPr>
          <a:lstStyle/>
          <a:p>
            <a:r>
              <a:rPr lang="en-US" sz="6000" dirty="0">
                <a:latin typeface="Cambria" pitchFamily="18" charset="0"/>
              </a:rPr>
              <a:t>Migration and Rural Development </a:t>
            </a:r>
          </a:p>
        </p:txBody>
      </p:sp>
      <p:sp>
        <p:nvSpPr>
          <p:cNvPr id="3" name="Subtitle 2"/>
          <p:cNvSpPr>
            <a:spLocks noGrp="1"/>
          </p:cNvSpPr>
          <p:nvPr>
            <p:ph type="subTitle" idx="1"/>
          </p:nvPr>
        </p:nvSpPr>
        <p:spPr>
          <a:xfrm>
            <a:off x="673274" y="3858799"/>
            <a:ext cx="8242126" cy="2618201"/>
          </a:xfrm>
          <a:solidFill>
            <a:schemeClr val="accent6">
              <a:lumMod val="60000"/>
              <a:lumOff val="40000"/>
            </a:schemeClr>
          </a:solidFill>
        </p:spPr>
        <p:txBody>
          <a:bodyPr>
            <a:noAutofit/>
          </a:bodyPr>
          <a:lstStyle/>
          <a:p>
            <a:r>
              <a:rPr lang="en-US" sz="3600" b="1" dirty="0">
                <a:solidFill>
                  <a:srgbClr val="00B050"/>
                </a:solidFill>
                <a:latin typeface="Cambria" pitchFamily="18" charset="0"/>
              </a:rPr>
              <a:t>Md. Fouad Hossain </a:t>
            </a:r>
            <a:r>
              <a:rPr lang="en-US" sz="3600" b="1" dirty="0" err="1">
                <a:solidFill>
                  <a:srgbClr val="00B050"/>
                </a:solidFill>
                <a:latin typeface="Cambria" pitchFamily="18" charset="0"/>
              </a:rPr>
              <a:t>Sarker</a:t>
            </a:r>
            <a:endParaRPr lang="en-US" sz="3600" b="1" dirty="0">
              <a:solidFill>
                <a:srgbClr val="00B050"/>
              </a:solidFill>
              <a:latin typeface="Cambria" pitchFamily="18" charset="0"/>
            </a:endParaRPr>
          </a:p>
          <a:p>
            <a:r>
              <a:rPr lang="en-US" sz="3600" b="1" dirty="0">
                <a:solidFill>
                  <a:srgbClr val="00B050"/>
                </a:solidFill>
                <a:latin typeface="Cambria" pitchFamily="18" charset="0"/>
              </a:rPr>
              <a:t>Associate Professor </a:t>
            </a:r>
          </a:p>
          <a:p>
            <a:r>
              <a:rPr lang="en-US" sz="3600" b="1" dirty="0">
                <a:solidFill>
                  <a:srgbClr val="00B050"/>
                </a:solidFill>
                <a:latin typeface="Cambria" pitchFamily="18" charset="0"/>
              </a:rPr>
              <a:t>Dept. of Development Studies</a:t>
            </a:r>
          </a:p>
          <a:p>
            <a:r>
              <a:rPr lang="en-US" sz="3600" b="1" dirty="0">
                <a:solidFill>
                  <a:srgbClr val="00B050"/>
                </a:solidFill>
                <a:latin typeface="Cambria" pitchFamily="18" charset="0"/>
              </a:rPr>
              <a:t>Daffodil International University </a:t>
            </a:r>
          </a:p>
        </p:txBody>
      </p:sp>
    </p:spTree>
    <p:extLst>
      <p:ext uri="{BB962C8B-B14F-4D97-AF65-F5344CB8AC3E}">
        <p14:creationId xmlns:p14="http://schemas.microsoft.com/office/powerpoint/2010/main" val="159791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65" name="Rectangle 41"/>
          <p:cNvSpPr>
            <a:spLocks noGrp="1" noChangeArrowheads="1"/>
          </p:cNvSpPr>
          <p:nvPr>
            <p:ph type="title"/>
          </p:nvPr>
        </p:nvSpPr>
        <p:spPr>
          <a:xfrm>
            <a:off x="304800" y="152400"/>
            <a:ext cx="8534400" cy="762000"/>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Types of Migration</a:t>
            </a:r>
          </a:p>
        </p:txBody>
      </p:sp>
      <p:sp>
        <p:nvSpPr>
          <p:cNvPr id="513066" name="Rectangle 42"/>
          <p:cNvSpPr>
            <a:spLocks noGrp="1" noChangeArrowheads="1"/>
          </p:cNvSpPr>
          <p:nvPr>
            <p:ph type="body" idx="1"/>
          </p:nvPr>
        </p:nvSpPr>
        <p:spPr>
          <a:xfrm>
            <a:off x="304800" y="1219200"/>
            <a:ext cx="8534400" cy="4906963"/>
          </a:xfrm>
        </p:spPr>
        <p:txBody>
          <a:bodyPr>
            <a:noAutofit/>
          </a:bodyPr>
          <a:lstStyle/>
          <a:p>
            <a:r>
              <a:rPr lang="en-US" sz="2800" b="1" dirty="0">
                <a:latin typeface="Cambria" pitchFamily="18" charset="0"/>
              </a:rPr>
              <a:t>Internal Migration</a:t>
            </a:r>
          </a:p>
          <a:p>
            <a:pPr lvl="1"/>
            <a:r>
              <a:rPr lang="en-US" dirty="0">
                <a:latin typeface="Cambria" pitchFamily="18" charset="0"/>
              </a:rPr>
              <a:t>Within one country.</a:t>
            </a:r>
          </a:p>
          <a:p>
            <a:pPr lvl="1"/>
            <a:r>
              <a:rPr lang="en-US" dirty="0">
                <a:latin typeface="Cambria" pitchFamily="18" charset="0"/>
              </a:rPr>
              <a:t>Crossing domestic jurisdictional boundaries.</a:t>
            </a:r>
          </a:p>
          <a:p>
            <a:pPr lvl="1"/>
            <a:r>
              <a:rPr lang="en-US" dirty="0">
                <a:latin typeface="Cambria" pitchFamily="18" charset="0"/>
              </a:rPr>
              <a:t>Movements between states or provinces.</a:t>
            </a:r>
          </a:p>
          <a:p>
            <a:pPr lvl="1"/>
            <a:r>
              <a:rPr lang="en-US" dirty="0">
                <a:latin typeface="Cambria" pitchFamily="18" charset="0"/>
              </a:rPr>
              <a:t>Little government control.</a:t>
            </a:r>
          </a:p>
          <a:p>
            <a:pPr lvl="1"/>
            <a:r>
              <a:rPr lang="en-US" dirty="0">
                <a:latin typeface="Cambria" pitchFamily="18" charset="0"/>
              </a:rPr>
              <a:t>Factors:</a:t>
            </a:r>
          </a:p>
          <a:p>
            <a:pPr lvl="2"/>
            <a:r>
              <a:rPr lang="en-US" sz="2800" dirty="0">
                <a:latin typeface="Cambria" pitchFamily="18" charset="0"/>
              </a:rPr>
              <a:t>Employment-based.</a:t>
            </a:r>
          </a:p>
          <a:p>
            <a:pPr lvl="2"/>
            <a:r>
              <a:rPr lang="en-US" sz="2800" dirty="0">
                <a:latin typeface="Cambria" pitchFamily="18" charset="0"/>
              </a:rPr>
              <a:t>Retirement-based.</a:t>
            </a:r>
          </a:p>
          <a:p>
            <a:pPr lvl="2"/>
            <a:r>
              <a:rPr lang="en-US" sz="2800" dirty="0">
                <a:latin typeface="Cambria" pitchFamily="18" charset="0"/>
              </a:rPr>
              <a:t>Education-based.</a:t>
            </a:r>
          </a:p>
          <a:p>
            <a:pPr lvl="2"/>
            <a:r>
              <a:rPr lang="en-US" sz="2800" dirty="0">
                <a:latin typeface="Cambria" pitchFamily="18" charset="0"/>
              </a:rPr>
              <a:t>Civil conflicts (internally displaced population).</a:t>
            </a:r>
          </a:p>
          <a:p>
            <a:endParaRPr lang="en-US" sz="2800" dirty="0">
              <a:latin typeface="Cambria" pitchFamily="18" charset="0"/>
            </a:endParaRPr>
          </a:p>
        </p:txBody>
      </p:sp>
      <p:sp>
        <p:nvSpPr>
          <p:cNvPr id="513030"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1026"/>
          <p:cNvSpPr>
            <a:spLocks noGrp="1" noChangeArrowheads="1"/>
          </p:cNvSpPr>
          <p:nvPr>
            <p:ph type="title"/>
          </p:nvPr>
        </p:nvSpPr>
        <p:spPr>
          <a:xfrm>
            <a:off x="457200" y="152400"/>
            <a:ext cx="8305800" cy="1143000"/>
          </a:xfrm>
        </p:spPr>
        <p:style>
          <a:lnRef idx="1">
            <a:schemeClr val="accent4"/>
          </a:lnRef>
          <a:fillRef idx="2">
            <a:schemeClr val="accent4"/>
          </a:fillRef>
          <a:effectRef idx="1">
            <a:schemeClr val="accent4"/>
          </a:effectRef>
          <a:fontRef idx="minor">
            <a:schemeClr val="dk1"/>
          </a:fontRef>
        </p:style>
        <p:txBody>
          <a:bodyPr/>
          <a:lstStyle/>
          <a:p>
            <a:r>
              <a:rPr lang="en-US" dirty="0"/>
              <a:t>Types of Migration</a:t>
            </a:r>
          </a:p>
        </p:txBody>
      </p:sp>
      <p:sp>
        <p:nvSpPr>
          <p:cNvPr id="672772" name="Rectangle 1028"/>
          <p:cNvSpPr>
            <a:spLocks noGrp="1" noChangeArrowheads="1"/>
          </p:cNvSpPr>
          <p:nvPr>
            <p:ph type="body" sz="half" idx="2"/>
          </p:nvPr>
        </p:nvSpPr>
        <p:spPr>
          <a:xfrm>
            <a:off x="4572000" y="1447800"/>
            <a:ext cx="4202113" cy="5257800"/>
          </a:xfrm>
        </p:spPr>
        <p:txBody>
          <a:bodyPr/>
          <a:lstStyle/>
          <a:p>
            <a:r>
              <a:rPr lang="en-US" sz="2400" dirty="0">
                <a:latin typeface="Cambria" pitchFamily="18" charset="0"/>
              </a:rPr>
              <a:t>Local Migration</a:t>
            </a:r>
          </a:p>
          <a:p>
            <a:pPr lvl="1"/>
            <a:r>
              <a:rPr lang="en-US" sz="2000" dirty="0">
                <a:latin typeface="Cambria" pitchFamily="18" charset="0"/>
              </a:rPr>
              <a:t>No state boundaries are crossed.</a:t>
            </a:r>
          </a:p>
          <a:p>
            <a:pPr lvl="1"/>
            <a:r>
              <a:rPr lang="en-US" sz="2000" dirty="0">
                <a:latin typeface="Cambria" pitchFamily="18" charset="0"/>
              </a:rPr>
              <a:t>Buying a new house in the same town or city.</a:t>
            </a:r>
          </a:p>
          <a:p>
            <a:pPr lvl="1"/>
            <a:r>
              <a:rPr lang="en-US" sz="2000" dirty="0">
                <a:latin typeface="Cambria" pitchFamily="18" charset="0"/>
              </a:rPr>
              <a:t>Difficult to research since they are usually missed in census data.</a:t>
            </a:r>
          </a:p>
          <a:p>
            <a:pPr lvl="1"/>
            <a:r>
              <a:rPr lang="en-US" sz="2000" dirty="0">
                <a:latin typeface="Cambria" pitchFamily="18" charset="0"/>
              </a:rPr>
              <a:t>Based on change of income or lifestyle.</a:t>
            </a:r>
          </a:p>
          <a:p>
            <a:pPr lvl="1"/>
            <a:r>
              <a:rPr lang="en-US" sz="2000" dirty="0">
                <a:latin typeface="Cambria" pitchFamily="18" charset="0"/>
              </a:rPr>
              <a:t>Often very high levels of local migration.</a:t>
            </a:r>
          </a:p>
          <a:p>
            <a:pPr lvl="1"/>
            <a:r>
              <a:rPr lang="en-US" sz="2000" dirty="0">
                <a:latin typeface="Cambria" pitchFamily="18" charset="0"/>
              </a:rPr>
              <a:t>Americans change residence every 5 to 7 years.</a:t>
            </a:r>
          </a:p>
        </p:txBody>
      </p:sp>
      <p:sp>
        <p:nvSpPr>
          <p:cNvPr id="672773" name="Rectangle 1029"/>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672774" name="Oval 1030"/>
          <p:cNvSpPr>
            <a:spLocks noChangeArrowheads="1"/>
          </p:cNvSpPr>
          <p:nvPr/>
        </p:nvSpPr>
        <p:spPr bwMode="auto">
          <a:xfrm>
            <a:off x="1600200" y="2133600"/>
            <a:ext cx="2895600" cy="2895600"/>
          </a:xfrm>
          <a:prstGeom prst="ellipse">
            <a:avLst/>
          </a:prstGeom>
          <a:solidFill>
            <a:srgbClr val="FFCC00"/>
          </a:solidFill>
          <a:ln w="25400">
            <a:solidFill>
              <a:srgbClr val="808080"/>
            </a:solidFill>
            <a:round/>
            <a:headEnd/>
            <a:tailEnd/>
          </a:ln>
          <a:effectLst/>
        </p:spPr>
        <p:txBody>
          <a:bodyPr wrap="none" anchor="ctr"/>
          <a:lstStyle/>
          <a:p>
            <a:endParaRPr lang="en-US"/>
          </a:p>
        </p:txBody>
      </p:sp>
      <p:sp>
        <p:nvSpPr>
          <p:cNvPr id="672775" name="Oval 1031"/>
          <p:cNvSpPr>
            <a:spLocks noChangeArrowheads="1"/>
          </p:cNvSpPr>
          <p:nvPr/>
        </p:nvSpPr>
        <p:spPr bwMode="auto">
          <a:xfrm>
            <a:off x="2590800" y="3048000"/>
            <a:ext cx="914400" cy="914400"/>
          </a:xfrm>
          <a:prstGeom prst="ellipse">
            <a:avLst/>
          </a:prstGeom>
          <a:solidFill>
            <a:srgbClr val="FF6600"/>
          </a:solidFill>
          <a:ln w="25400">
            <a:solidFill>
              <a:srgbClr val="808080"/>
            </a:solidFill>
            <a:round/>
            <a:headEnd/>
            <a:tailEnd/>
          </a:ln>
          <a:effectLst/>
        </p:spPr>
        <p:txBody>
          <a:bodyPr wrap="none" anchor="ctr"/>
          <a:lstStyle/>
          <a:p>
            <a:endParaRPr lang="en-US"/>
          </a:p>
        </p:txBody>
      </p:sp>
      <p:sp>
        <p:nvSpPr>
          <p:cNvPr id="672776" name="Text Box 1032"/>
          <p:cNvSpPr txBox="1">
            <a:spLocks noChangeArrowheads="1"/>
          </p:cNvSpPr>
          <p:nvPr/>
        </p:nvSpPr>
        <p:spPr bwMode="auto">
          <a:xfrm>
            <a:off x="2241550" y="3208338"/>
            <a:ext cx="1866900" cy="457200"/>
          </a:xfrm>
          <a:prstGeom prst="rect">
            <a:avLst/>
          </a:prstGeom>
          <a:noFill/>
          <a:ln w="9525">
            <a:noFill/>
            <a:miter lim="800000"/>
            <a:headEnd/>
            <a:tailEnd/>
          </a:ln>
          <a:effectLst/>
        </p:spPr>
        <p:txBody>
          <a:bodyPr wrap="none">
            <a:spAutoFit/>
          </a:bodyPr>
          <a:lstStyle/>
          <a:p>
            <a:pPr eaLnBrk="0" hangingPunct="0"/>
            <a:r>
              <a:rPr lang="en-US" sz="2400" b="1" i="0">
                <a:solidFill>
                  <a:srgbClr val="000000"/>
                </a:solidFill>
                <a:latin typeface="AvantGarde Bk BT" pitchFamily="34" charset="0"/>
              </a:rPr>
              <a:t>Central City</a:t>
            </a:r>
          </a:p>
        </p:txBody>
      </p:sp>
      <p:sp>
        <p:nvSpPr>
          <p:cNvPr id="672777" name="Text Box 1033"/>
          <p:cNvSpPr txBox="1">
            <a:spLocks noChangeArrowheads="1"/>
          </p:cNvSpPr>
          <p:nvPr/>
        </p:nvSpPr>
        <p:spPr bwMode="auto">
          <a:xfrm>
            <a:off x="2514600" y="4343400"/>
            <a:ext cx="1171575" cy="457200"/>
          </a:xfrm>
          <a:prstGeom prst="rect">
            <a:avLst/>
          </a:prstGeom>
          <a:noFill/>
          <a:ln w="9525">
            <a:noFill/>
            <a:miter lim="800000"/>
            <a:headEnd/>
            <a:tailEnd/>
          </a:ln>
          <a:effectLst/>
        </p:spPr>
        <p:txBody>
          <a:bodyPr wrap="none">
            <a:spAutoFit/>
          </a:bodyPr>
          <a:lstStyle/>
          <a:p>
            <a:pPr eaLnBrk="0" hangingPunct="0"/>
            <a:r>
              <a:rPr lang="en-US" sz="2400" b="1" i="0">
                <a:solidFill>
                  <a:srgbClr val="000000"/>
                </a:solidFill>
                <a:latin typeface="AvantGarde Bk BT" pitchFamily="34" charset="0"/>
              </a:rPr>
              <a:t>Suburb</a:t>
            </a:r>
          </a:p>
        </p:txBody>
      </p:sp>
      <p:sp>
        <p:nvSpPr>
          <p:cNvPr id="672778" name="Line 1034"/>
          <p:cNvSpPr>
            <a:spLocks noChangeShapeType="1"/>
          </p:cNvSpPr>
          <p:nvPr/>
        </p:nvSpPr>
        <p:spPr bwMode="auto">
          <a:xfrm flipH="1">
            <a:off x="2286000" y="3733800"/>
            <a:ext cx="609600" cy="609600"/>
          </a:xfrm>
          <a:prstGeom prst="line">
            <a:avLst/>
          </a:prstGeom>
          <a:noFill/>
          <a:ln w="38100">
            <a:solidFill>
              <a:srgbClr val="0000FF"/>
            </a:solidFill>
            <a:round/>
            <a:headEnd/>
            <a:tailEnd type="triangle" w="med" len="med"/>
          </a:ln>
          <a:effectLst/>
        </p:spPr>
        <p:txBody>
          <a:bodyPr/>
          <a:lstStyle/>
          <a:p>
            <a:endParaRPr lang="en-US"/>
          </a:p>
        </p:txBody>
      </p:sp>
      <p:sp>
        <p:nvSpPr>
          <p:cNvPr id="672779" name="Line 1035"/>
          <p:cNvSpPr>
            <a:spLocks noChangeShapeType="1"/>
          </p:cNvSpPr>
          <p:nvPr/>
        </p:nvSpPr>
        <p:spPr bwMode="auto">
          <a:xfrm flipH="1" flipV="1">
            <a:off x="3276600" y="3733800"/>
            <a:ext cx="685800" cy="609600"/>
          </a:xfrm>
          <a:prstGeom prst="line">
            <a:avLst/>
          </a:prstGeom>
          <a:noFill/>
          <a:ln w="38100">
            <a:solidFill>
              <a:srgbClr val="0000FF"/>
            </a:solidFill>
            <a:round/>
            <a:headEnd/>
            <a:tailEnd type="triangle" w="med" len="med"/>
          </a:ln>
          <a:effectLst/>
        </p:spPr>
        <p:txBody>
          <a:bodyPr/>
          <a:lstStyle/>
          <a:p>
            <a:endParaRPr lang="en-US"/>
          </a:p>
        </p:txBody>
      </p:sp>
      <p:sp>
        <p:nvSpPr>
          <p:cNvPr id="672780" name="Line 1036"/>
          <p:cNvSpPr>
            <a:spLocks noChangeShapeType="1"/>
          </p:cNvSpPr>
          <p:nvPr/>
        </p:nvSpPr>
        <p:spPr bwMode="auto">
          <a:xfrm flipH="1">
            <a:off x="2362200" y="2667000"/>
            <a:ext cx="1295400" cy="228600"/>
          </a:xfrm>
          <a:prstGeom prst="line">
            <a:avLst/>
          </a:prstGeom>
          <a:noFill/>
          <a:ln w="38100">
            <a:solidFill>
              <a:srgbClr val="0000FF"/>
            </a:solidFill>
            <a:round/>
            <a:headEnd/>
            <a:tailEnd type="triangle" w="med" len="med"/>
          </a:ln>
          <a:effec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6" name="Rectangle 4"/>
          <p:cNvSpPr>
            <a:spLocks noGrp="1" noChangeArrowheads="1"/>
          </p:cNvSpPr>
          <p:nvPr>
            <p:ph type="title"/>
          </p:nvPr>
        </p:nvSpPr>
        <p:spPr>
          <a:xfrm>
            <a:off x="457200" y="274638"/>
            <a:ext cx="8229600" cy="868362"/>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Types of Migration</a:t>
            </a:r>
          </a:p>
        </p:txBody>
      </p:sp>
      <p:graphicFrame>
        <p:nvGraphicFramePr>
          <p:cNvPr id="940065" name="Group 33"/>
          <p:cNvGraphicFramePr>
            <a:graphicFrameLocks noGrp="1"/>
          </p:cNvGraphicFramePr>
          <p:nvPr>
            <p:ph idx="1"/>
            <p:extLst>
              <p:ext uri="{D42A27DB-BD31-4B8C-83A1-F6EECF244321}">
                <p14:modId xmlns:p14="http://schemas.microsoft.com/office/powerpoint/2010/main" val="2657917864"/>
              </p:ext>
            </p:extLst>
          </p:nvPr>
        </p:nvGraphicFramePr>
        <p:xfrm>
          <a:off x="457201" y="1447800"/>
          <a:ext cx="8229600" cy="5533710"/>
        </p:xfrm>
        <a:graphic>
          <a:graphicData uri="http://schemas.openxmlformats.org/drawingml/2006/table">
            <a:tbl>
              <a:tblPr/>
              <a:tblGrid>
                <a:gridCol w="2209799">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617538">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1" i="0" u="none" strike="noStrike" cap="none" normalizeH="0" baseline="0" dirty="0">
                          <a:ln>
                            <a:noFill/>
                          </a:ln>
                          <a:solidFill>
                            <a:srgbClr val="080808"/>
                          </a:solidFill>
                          <a:effectLst/>
                          <a:latin typeface="Cambria" pitchFamily="18" charset="0"/>
                        </a:rPr>
                        <a:t>Type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1" i="0" u="none" strike="noStrike" cap="none" normalizeH="0" baseline="0" dirty="0">
                          <a:ln>
                            <a:noFill/>
                          </a:ln>
                          <a:solidFill>
                            <a:srgbClr val="080808"/>
                          </a:solidFill>
                          <a:effectLst/>
                          <a:latin typeface="Cambria" pitchFamily="18" charset="0"/>
                        </a:rPr>
                        <a:t>Characteristics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a:ln>
                            <a:noFill/>
                          </a:ln>
                          <a:solidFill>
                            <a:srgbClr val="080808"/>
                          </a:solidFill>
                          <a:effectLst/>
                          <a:latin typeface="Cambria" pitchFamily="18" charset="0"/>
                        </a:rPr>
                        <a:t>International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dirty="0">
                          <a:ln>
                            <a:noFill/>
                          </a:ln>
                          <a:solidFill>
                            <a:srgbClr val="080808"/>
                          </a:solidFill>
                          <a:effectLst/>
                          <a:latin typeface="Cambria" pitchFamily="18" charset="0"/>
                        </a:rPr>
                        <a:t>Crossing a boundary; easier to control; regulated; difference in income; 2-3 million per year.</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a:ln>
                            <a:noFill/>
                          </a:ln>
                          <a:solidFill>
                            <a:srgbClr val="080808"/>
                          </a:solidFill>
                          <a:effectLst/>
                          <a:latin typeface="Cambria" pitchFamily="18" charset="0"/>
                        </a:rPr>
                        <a:t>National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dirty="0">
                          <a:ln>
                            <a:noFill/>
                          </a:ln>
                          <a:solidFill>
                            <a:srgbClr val="080808"/>
                          </a:solidFill>
                          <a:effectLst/>
                          <a:latin typeface="Cambria" pitchFamily="18" charset="0"/>
                        </a:rPr>
                        <a:t>Between states or provinces; little control; employment opportunities; education; retirement.</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a:ln>
                            <a:noFill/>
                          </a:ln>
                          <a:solidFill>
                            <a:srgbClr val="080808"/>
                          </a:solidFill>
                          <a:effectLst/>
                          <a:latin typeface="Cambria" pitchFamily="18" charset="0"/>
                        </a:rPr>
                        <a:t>Local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a:ln>
                            <a:noFill/>
                          </a:ln>
                          <a:solidFill>
                            <a:srgbClr val="080808"/>
                          </a:solidFill>
                          <a:effectLst/>
                          <a:latin typeface="Cambria" pitchFamily="18" charset="0"/>
                        </a:rPr>
                        <a:t>Within a city/region; change of income or lifestyle.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a:ln>
                            <a:noFill/>
                          </a:ln>
                          <a:solidFill>
                            <a:srgbClr val="080808"/>
                          </a:solidFill>
                          <a:effectLst/>
                          <a:latin typeface="Cambria" pitchFamily="18" charset="0"/>
                        </a:rPr>
                        <a:t>Voluntary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a:ln>
                            <a:noFill/>
                          </a:ln>
                          <a:solidFill>
                            <a:srgbClr val="080808"/>
                          </a:solidFill>
                          <a:effectLst/>
                          <a:latin typeface="Cambria" pitchFamily="18" charset="0"/>
                        </a:rPr>
                        <a:t>The outcome of a choice.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a:ln>
                            <a:noFill/>
                          </a:ln>
                          <a:solidFill>
                            <a:srgbClr val="080808"/>
                          </a:solidFill>
                          <a:effectLst/>
                          <a:latin typeface="Cambria" pitchFamily="18" charset="0"/>
                        </a:rPr>
                        <a:t>Involuntary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dirty="0">
                          <a:ln>
                            <a:noFill/>
                          </a:ln>
                          <a:solidFill>
                            <a:srgbClr val="080808"/>
                          </a:solidFill>
                          <a:effectLst/>
                          <a:latin typeface="Cambria" pitchFamily="18" charset="0"/>
                        </a:rPr>
                        <a:t>The outcome of a constraint.</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40062" name="Rectangle 30"/>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Grp="1" noRot="1" noChangeArrowheads="1"/>
          </p:cNvSpPr>
          <p:nvPr>
            <p:ph type="title"/>
          </p:nvPr>
        </p:nvSpPr>
        <p:spPr>
          <a:xfrm>
            <a:off x="228600" y="0"/>
            <a:ext cx="8610600" cy="914400"/>
          </a:xfrm>
        </p:spPr>
        <p:style>
          <a:lnRef idx="1">
            <a:schemeClr val="accent4"/>
          </a:lnRef>
          <a:fillRef idx="2">
            <a:schemeClr val="accent4"/>
          </a:fillRef>
          <a:effectRef idx="1">
            <a:schemeClr val="accent4"/>
          </a:effectRef>
          <a:fontRef idx="minor">
            <a:schemeClr val="dk1"/>
          </a:fontRef>
        </p:style>
        <p:txBody>
          <a:bodyPr>
            <a:noAutofit/>
          </a:bodyPr>
          <a:lstStyle/>
          <a:p>
            <a:r>
              <a:rPr lang="en-US" b="1" dirty="0">
                <a:latin typeface="Cambria" pitchFamily="18" charset="0"/>
              </a:rPr>
              <a:t>Factors in the Migration Process</a:t>
            </a:r>
          </a:p>
        </p:txBody>
      </p:sp>
      <p:sp>
        <p:nvSpPr>
          <p:cNvPr id="7182" name="Rectangle 14"/>
          <p:cNvSpPr>
            <a:spLocks noGrp="1" noRot="1" noChangeArrowheads="1"/>
          </p:cNvSpPr>
          <p:nvPr>
            <p:ph type="body" idx="1"/>
          </p:nvPr>
        </p:nvSpPr>
        <p:spPr>
          <a:xfrm>
            <a:off x="381000" y="914400"/>
            <a:ext cx="8382000" cy="5562600"/>
          </a:xfrm>
        </p:spPr>
        <p:txBody>
          <a:bodyPr>
            <a:normAutofit/>
          </a:bodyPr>
          <a:lstStyle/>
          <a:p>
            <a:pPr algn="just">
              <a:lnSpc>
                <a:spcPct val="90000"/>
              </a:lnSpc>
            </a:pPr>
            <a:r>
              <a:rPr lang="en-US" sz="2800" dirty="0">
                <a:latin typeface="Cambria" pitchFamily="18" charset="0"/>
              </a:rPr>
              <a:t>Migration is a </a:t>
            </a:r>
            <a:r>
              <a:rPr lang="en-US" sz="2800" b="1" dirty="0">
                <a:latin typeface="Cambria" pitchFamily="18" charset="0"/>
              </a:rPr>
              <a:t>selective process-</a:t>
            </a:r>
            <a:r>
              <a:rPr lang="en-US" sz="2800" dirty="0">
                <a:latin typeface="Cambria" pitchFamily="18" charset="0"/>
              </a:rPr>
              <a:t> affects individuals with certain economic, social, educational and demographic characteristics</a:t>
            </a:r>
          </a:p>
          <a:p>
            <a:pPr algn="just">
              <a:lnSpc>
                <a:spcPct val="90000"/>
              </a:lnSpc>
            </a:pPr>
            <a:r>
              <a:rPr lang="en-US" sz="2800" b="1" dirty="0">
                <a:latin typeface="Cambria" pitchFamily="18" charset="0"/>
              </a:rPr>
              <a:t>Social-</a:t>
            </a:r>
            <a:r>
              <a:rPr lang="en-US" sz="2800" dirty="0">
                <a:latin typeface="Cambria" pitchFamily="18" charset="0"/>
              </a:rPr>
              <a:t> desire of migrants to break away from tradition</a:t>
            </a:r>
          </a:p>
          <a:p>
            <a:pPr algn="just">
              <a:lnSpc>
                <a:spcPct val="90000"/>
              </a:lnSpc>
            </a:pPr>
            <a:r>
              <a:rPr lang="en-US" sz="2800" b="1" dirty="0">
                <a:latin typeface="Cambria" pitchFamily="18" charset="0"/>
              </a:rPr>
              <a:t>Physical</a:t>
            </a:r>
            <a:r>
              <a:rPr lang="en-US" sz="2800" dirty="0">
                <a:latin typeface="Cambria" pitchFamily="18" charset="0"/>
              </a:rPr>
              <a:t>- migration sometimes forced by environmental conditions or catastrophic events (floods, drought, typhoons)</a:t>
            </a:r>
          </a:p>
          <a:p>
            <a:pPr algn="just">
              <a:lnSpc>
                <a:spcPct val="90000"/>
              </a:lnSpc>
            </a:pPr>
            <a:r>
              <a:rPr lang="en-US" sz="2800" b="1" dirty="0">
                <a:latin typeface="Cambria" pitchFamily="18" charset="0"/>
              </a:rPr>
              <a:t>Demographic</a:t>
            </a:r>
            <a:r>
              <a:rPr lang="en-US" sz="2800" dirty="0">
                <a:latin typeface="Cambria" pitchFamily="18" charset="0"/>
              </a:rPr>
              <a:t>- high rates of rural growth producing landlessness</a:t>
            </a:r>
          </a:p>
          <a:p>
            <a:pPr algn="just">
              <a:lnSpc>
                <a:spcPct val="90000"/>
              </a:lnSpc>
            </a:pPr>
            <a:r>
              <a:rPr lang="en-US" sz="2800" b="1" dirty="0">
                <a:latin typeface="Cambria" pitchFamily="18" charset="0"/>
              </a:rPr>
              <a:t>Cultural</a:t>
            </a:r>
            <a:r>
              <a:rPr lang="en-US" sz="2800" dirty="0">
                <a:latin typeface="Cambria" pitchFamily="18" charset="0"/>
              </a:rPr>
              <a:t>- security of extended family in destination</a:t>
            </a:r>
          </a:p>
          <a:p>
            <a:pPr algn="just">
              <a:lnSpc>
                <a:spcPct val="90000"/>
              </a:lnSpc>
            </a:pPr>
            <a:r>
              <a:rPr lang="en-US" sz="2800" b="1" dirty="0">
                <a:latin typeface="Cambria" pitchFamily="18" charset="0"/>
              </a:rPr>
              <a:t>Communications and Transport-</a:t>
            </a:r>
            <a:r>
              <a:rPr lang="en-US" sz="2800" dirty="0">
                <a:latin typeface="Cambria" pitchFamily="18" charset="0"/>
              </a:rPr>
              <a:t> growing ease of learning about and moving to a destination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idx="1"/>
          </p:nvPr>
        </p:nvSpPr>
        <p:spPr/>
        <p:txBody>
          <a:bodyPr/>
          <a:lstStyle/>
          <a:p>
            <a:pPr algn="just"/>
            <a:r>
              <a:rPr lang="en-US" dirty="0">
                <a:latin typeface="Cambria" pitchFamily="18" charset="0"/>
              </a:rPr>
              <a:t>But the major reason, by general consensus, is </a:t>
            </a:r>
            <a:r>
              <a:rPr lang="en-US" b="1" dirty="0">
                <a:solidFill>
                  <a:srgbClr val="FF3300"/>
                </a:solidFill>
                <a:latin typeface="Cambria" pitchFamily="18" charset="0"/>
              </a:rPr>
              <a:t>ECONOMIC</a:t>
            </a:r>
          </a:p>
          <a:p>
            <a:pPr algn="just"/>
            <a:r>
              <a:rPr lang="en-US" dirty="0">
                <a:latin typeface="Cambria" pitchFamily="18" charset="0"/>
              </a:rPr>
              <a:t>Push from subsistence agriculture to higher wages</a:t>
            </a:r>
          </a:p>
          <a:p>
            <a:pPr algn="just"/>
            <a:r>
              <a:rPr lang="en-US" dirty="0">
                <a:latin typeface="Cambria" pitchFamily="18" charset="0"/>
              </a:rPr>
              <a:t>Potential reverse migration toward rural areas as result of high unemployment brought about by lack of employment </a:t>
            </a:r>
          </a:p>
        </p:txBody>
      </p:sp>
      <p:sp>
        <p:nvSpPr>
          <p:cNvPr id="5" name="Rectangle 12"/>
          <p:cNvSpPr>
            <a:spLocks noGrp="1" noRot="1" noChangeArrowheads="1"/>
          </p:cNvSpPr>
          <p:nvPr>
            <p:ph type="title"/>
          </p:nvPr>
        </p:nvSpPr>
        <p:spPr>
          <a:xfrm>
            <a:off x="228600" y="0"/>
            <a:ext cx="8610600" cy="914400"/>
          </a:xfrm>
        </p:spPr>
        <p:style>
          <a:lnRef idx="1">
            <a:schemeClr val="accent4"/>
          </a:lnRef>
          <a:fillRef idx="2">
            <a:schemeClr val="accent4"/>
          </a:fillRef>
          <a:effectRef idx="1">
            <a:schemeClr val="accent4"/>
          </a:effectRef>
          <a:fontRef idx="minor">
            <a:schemeClr val="dk1"/>
          </a:fontRef>
        </p:style>
        <p:txBody>
          <a:bodyPr>
            <a:noAutofit/>
          </a:bodyPr>
          <a:lstStyle/>
          <a:p>
            <a:r>
              <a:rPr lang="en-US" b="1" dirty="0">
                <a:latin typeface="Cambria" pitchFamily="18" charset="0"/>
              </a:rPr>
              <a:t>Factors in the Migration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4" name="Rectangle 4"/>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527365" name="Rectangle 5"/>
          <p:cNvSpPr>
            <a:spLocks noGrp="1" noChangeArrowheads="1"/>
          </p:cNvSpPr>
          <p:nvPr>
            <p:ph type="title"/>
          </p:nvPr>
        </p:nvSpPr>
        <p:spPr>
          <a:xfrm>
            <a:off x="457200" y="152400"/>
            <a:ext cx="8229600" cy="1143000"/>
          </a:xfrm>
        </p:spPr>
        <p:style>
          <a:lnRef idx="1">
            <a:schemeClr val="accent4"/>
          </a:lnRef>
          <a:fillRef idx="2">
            <a:schemeClr val="accent4"/>
          </a:fillRef>
          <a:effectRef idx="1">
            <a:schemeClr val="accent4"/>
          </a:effectRef>
          <a:fontRef idx="minor">
            <a:schemeClr val="dk1"/>
          </a:fontRef>
        </p:style>
        <p:txBody>
          <a:bodyPr/>
          <a:lstStyle/>
          <a:p>
            <a:r>
              <a:rPr lang="en-US" dirty="0"/>
              <a:t>Migration Explanations</a:t>
            </a:r>
          </a:p>
        </p:txBody>
      </p:sp>
      <p:sp>
        <p:nvSpPr>
          <p:cNvPr id="527366" name="Rectangle 6"/>
          <p:cNvSpPr>
            <a:spLocks noGrp="1" noChangeArrowheads="1"/>
          </p:cNvSpPr>
          <p:nvPr>
            <p:ph type="body" idx="1"/>
          </p:nvPr>
        </p:nvSpPr>
        <p:spPr/>
        <p:txBody>
          <a:bodyPr>
            <a:normAutofit lnSpcReduction="10000"/>
          </a:bodyPr>
          <a:lstStyle/>
          <a:p>
            <a:pPr>
              <a:buNone/>
            </a:pPr>
            <a:r>
              <a:rPr lang="en-US" b="1" dirty="0">
                <a:latin typeface="Cambria" pitchFamily="18" charset="0"/>
              </a:rPr>
              <a:t>1. Push - Pull Theory</a:t>
            </a:r>
          </a:p>
          <a:p>
            <a:pPr lvl="1"/>
            <a:r>
              <a:rPr lang="en-US" dirty="0">
                <a:latin typeface="Cambria" pitchFamily="18" charset="0"/>
              </a:rPr>
              <a:t>What are the major “push” and “pull” factors behind migration?</a:t>
            </a:r>
          </a:p>
          <a:p>
            <a:pPr>
              <a:buNone/>
            </a:pPr>
            <a:r>
              <a:rPr lang="en-US" b="1" dirty="0">
                <a:latin typeface="Cambria" pitchFamily="18" charset="0"/>
              </a:rPr>
              <a:t>2. Economic Approaches</a:t>
            </a:r>
          </a:p>
          <a:p>
            <a:pPr lvl="1"/>
            <a:r>
              <a:rPr lang="en-US" dirty="0">
                <a:latin typeface="Cambria" pitchFamily="18" charset="0"/>
              </a:rPr>
              <a:t>How can migration be explained from an economic perspective?</a:t>
            </a:r>
          </a:p>
          <a:p>
            <a:pPr>
              <a:buNone/>
            </a:pPr>
            <a:r>
              <a:rPr lang="en-US" b="1" dirty="0">
                <a:latin typeface="Cambria" pitchFamily="18" charset="0"/>
              </a:rPr>
              <a:t>3. Behavioral Explanations to Migration</a:t>
            </a:r>
          </a:p>
          <a:p>
            <a:pPr lvl="1"/>
            <a:r>
              <a:rPr lang="en-US" dirty="0">
                <a:latin typeface="Cambria" pitchFamily="18" charset="0"/>
              </a:rPr>
              <a:t>How can migration be explained from a human behavior perspective?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285750"/>
            <a:ext cx="8686800" cy="685800"/>
          </a:xfrm>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sz="4000" b="1" dirty="0">
                <a:solidFill>
                  <a:schemeClr val="tx1"/>
                </a:solidFill>
                <a:latin typeface="Cambria" pitchFamily="18" charset="0"/>
                <a:cs typeface="Calibri" pitchFamily="34" charset="0"/>
              </a:rPr>
              <a:t>Rural-Urban Migration: Push-Pull model</a:t>
            </a:r>
          </a:p>
        </p:txBody>
      </p:sp>
      <p:sp>
        <p:nvSpPr>
          <p:cNvPr id="9218" name="Rectangle 3"/>
          <p:cNvSpPr>
            <a:spLocks noGrp="1" noChangeArrowheads="1"/>
          </p:cNvSpPr>
          <p:nvPr>
            <p:ph idx="1"/>
          </p:nvPr>
        </p:nvSpPr>
        <p:spPr>
          <a:xfrm>
            <a:off x="381000" y="1219200"/>
            <a:ext cx="8229600" cy="5638800"/>
          </a:xfrm>
        </p:spPr>
        <p:txBody>
          <a:bodyPr>
            <a:noAutofit/>
          </a:bodyPr>
          <a:lstStyle/>
          <a:p>
            <a:pPr marL="0" indent="0" algn="just">
              <a:lnSpc>
                <a:spcPct val="110000"/>
              </a:lnSpc>
              <a:spcBef>
                <a:spcPts val="0"/>
              </a:spcBef>
              <a:buNone/>
              <a:defRPr/>
            </a:pPr>
            <a:r>
              <a:rPr lang="en-US" sz="2300" dirty="0">
                <a:latin typeface="Cambria" pitchFamily="18" charset="0"/>
                <a:cs typeface="Calibri" pitchFamily="34" charset="0"/>
              </a:rPr>
              <a:t>The </a:t>
            </a:r>
            <a:r>
              <a:rPr lang="en-GB" sz="2300" dirty="0">
                <a:latin typeface="Cambria" pitchFamily="18" charset="0"/>
                <a:ea typeface="Verdana" panose="020B0604030504040204" pitchFamily="34" charset="0"/>
                <a:cs typeface="Calibri" pitchFamily="34" charset="0"/>
              </a:rPr>
              <a:t>Push-Pull model pioneered was by Everett S. Lee in 1996. Migration is the combined effect of both push and pulls factors and it is often difficult to separate the role of the two. Within the Push-Pull model, </a:t>
            </a:r>
            <a:r>
              <a:rPr lang="en-GB" sz="2600" b="1" dirty="0">
                <a:latin typeface="Cambria" pitchFamily="18" charset="0"/>
                <a:ea typeface="Verdana" panose="020B0604030504040204" pitchFamily="34" charset="0"/>
                <a:cs typeface="Calibri" pitchFamily="34" charset="0"/>
              </a:rPr>
              <a:t>Push factors may be identified for Bangladesh as:</a:t>
            </a:r>
          </a:p>
          <a:p>
            <a:pPr marL="274286"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1.Population pressure, adverse person-land ratio, landlessness and poverty.</a:t>
            </a:r>
          </a:p>
          <a:p>
            <a:pPr marL="274286"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2.Frequent and severe natural disasters (particularly river bank erosion).</a:t>
            </a:r>
          </a:p>
          <a:p>
            <a:pPr marL="274286"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3. Law and order situation.</a:t>
            </a:r>
          </a:p>
          <a:p>
            <a:pPr marL="274286"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4. Lack of social and cultural opportunities (applicable for rural rich)</a:t>
            </a:r>
          </a:p>
          <a:p>
            <a:pPr marL="0"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5. Cyclone, famine, flood, river erosion. </a:t>
            </a:r>
          </a:p>
          <a:p>
            <a:pPr marL="0" indent="-274286" algn="just">
              <a:lnSpc>
                <a:spcPct val="110000"/>
              </a:lnSpc>
              <a:spcBef>
                <a:spcPts val="0"/>
              </a:spcBef>
              <a:buNone/>
              <a:defRPr/>
            </a:pPr>
            <a:endParaRPr lang="en-GB" sz="2200" dirty="0">
              <a:latin typeface="Cambria" pitchFamily="18"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1801126296"/>
      </p:ext>
    </p:extLst>
  </p:cSld>
  <p:clrMapOvr>
    <a:masterClrMapping/>
  </p:clrMapOvr>
  <p:transition>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28600" y="1219200"/>
            <a:ext cx="8686800" cy="5105400"/>
          </a:xfrm>
        </p:spPr>
        <p:txBody>
          <a:bodyPr>
            <a:noAutofit/>
          </a:bodyPr>
          <a:lstStyle/>
          <a:p>
            <a:pPr marL="0" indent="-274286" algn="just">
              <a:spcBef>
                <a:spcPts val="0"/>
              </a:spcBef>
              <a:buNone/>
              <a:defRPr/>
            </a:pPr>
            <a:r>
              <a:rPr lang="en-US" sz="2800" b="1" dirty="0">
                <a:latin typeface="Cambria" pitchFamily="18" charset="0"/>
                <a:cs typeface="Calibri" pitchFamily="34" charset="0"/>
              </a:rPr>
              <a:t>The pull factors </a:t>
            </a:r>
            <a:r>
              <a:rPr lang="en-GB" sz="2800" b="1" dirty="0">
                <a:latin typeface="Cambria" pitchFamily="18" charset="0"/>
                <a:ea typeface="Verdana" panose="020B0604030504040204" pitchFamily="34" charset="0"/>
                <a:cs typeface="Calibri" pitchFamily="34" charset="0"/>
              </a:rPr>
              <a:t>may be identified for Bangladesh as:</a:t>
            </a:r>
          </a:p>
          <a:p>
            <a:pPr marL="0" indent="-274286" algn="just">
              <a:spcBef>
                <a:spcPts val="0"/>
              </a:spcBef>
              <a:buNone/>
              <a:defRPr/>
            </a:pPr>
            <a:endParaRPr lang="en-US" sz="2800" b="1" dirty="0">
              <a:latin typeface="Cambria" pitchFamily="18" charset="0"/>
              <a:cs typeface="Calibri" pitchFamily="34" charset="0"/>
            </a:endParaRPr>
          </a:p>
          <a:p>
            <a:pPr marL="0" indent="-274286" algn="just">
              <a:spcBef>
                <a:spcPts val="0"/>
              </a:spcBef>
              <a:buNone/>
              <a:defRPr/>
            </a:pPr>
            <a:r>
              <a:rPr lang="en-US" sz="2800" dirty="0">
                <a:latin typeface="Cambria" pitchFamily="18" charset="0"/>
                <a:cs typeface="Calibri" pitchFamily="34" charset="0"/>
              </a:rPr>
              <a:t>1. Real or perceived job Opportunities and</a:t>
            </a:r>
          </a:p>
          <a:p>
            <a:pPr marL="0" indent="-274286" algn="just">
              <a:spcBef>
                <a:spcPts val="0"/>
              </a:spcBef>
              <a:buNone/>
              <a:defRPr/>
            </a:pPr>
            <a:r>
              <a:rPr lang="en-US" sz="2800" dirty="0">
                <a:latin typeface="Cambria" pitchFamily="18" charset="0"/>
                <a:cs typeface="Calibri" pitchFamily="34" charset="0"/>
              </a:rPr>
              <a:t>2. Higher wages in the city are the main pulls. </a:t>
            </a:r>
          </a:p>
          <a:p>
            <a:pPr marL="0" indent="-274286" algn="just">
              <a:spcBef>
                <a:spcPts val="0"/>
              </a:spcBef>
              <a:buNone/>
              <a:defRPr/>
            </a:pPr>
            <a:r>
              <a:rPr lang="en-US" sz="2800" dirty="0">
                <a:latin typeface="Cambria" pitchFamily="18" charset="0"/>
                <a:cs typeface="Calibri" pitchFamily="34" charset="0"/>
              </a:rPr>
              <a:t>3. Rural-urban disparities, opportunities and services are also responsible. </a:t>
            </a:r>
          </a:p>
          <a:p>
            <a:pPr marL="0" indent="-274286" algn="just">
              <a:spcBef>
                <a:spcPts val="0"/>
              </a:spcBef>
              <a:buNone/>
              <a:defRPr/>
            </a:pPr>
            <a:r>
              <a:rPr lang="en-US" sz="2800" dirty="0">
                <a:latin typeface="Cambria" pitchFamily="18" charset="0"/>
                <a:cs typeface="Calibri" pitchFamily="34" charset="0"/>
              </a:rPr>
              <a:t>4. Rural-urban migrations are due to marriage and other familial reasons.</a:t>
            </a:r>
          </a:p>
          <a:p>
            <a:pPr marL="0" lvl="3" indent="0" algn="just">
              <a:spcBef>
                <a:spcPts val="0"/>
              </a:spcBef>
              <a:buClr>
                <a:schemeClr val="accent2">
                  <a:shade val="75000"/>
                </a:schemeClr>
              </a:buClr>
              <a:buNone/>
              <a:defRPr/>
            </a:pPr>
            <a:r>
              <a:rPr lang="en-US" sz="2800" dirty="0">
                <a:latin typeface="Cambria" pitchFamily="18" charset="0"/>
                <a:cs typeface="Calibri" pitchFamily="34" charset="0"/>
              </a:rPr>
              <a:t>5. Educational facilities pull rural people to the cities</a:t>
            </a:r>
          </a:p>
        </p:txBody>
      </p:sp>
      <p:sp>
        <p:nvSpPr>
          <p:cNvPr id="5" name="Title 1"/>
          <p:cNvSpPr>
            <a:spLocks noGrp="1"/>
          </p:cNvSpPr>
          <p:nvPr>
            <p:ph type="title"/>
          </p:nvPr>
        </p:nvSpPr>
        <p:spPr>
          <a:xfrm>
            <a:off x="228600" y="285750"/>
            <a:ext cx="8686800" cy="685800"/>
          </a:xfrm>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sz="4000" b="1" dirty="0">
                <a:solidFill>
                  <a:schemeClr val="tx1"/>
                </a:solidFill>
                <a:latin typeface="Cambria" pitchFamily="18" charset="0"/>
                <a:cs typeface="Calibri" pitchFamily="34" charset="0"/>
              </a:rPr>
              <a:t>Rural-Urban Migration: Push-Pull model</a:t>
            </a:r>
          </a:p>
        </p:txBody>
      </p:sp>
    </p:spTree>
    <p:extLst>
      <p:ext uri="{BB962C8B-B14F-4D97-AF65-F5344CB8AC3E}">
        <p14:creationId xmlns:p14="http://schemas.microsoft.com/office/powerpoint/2010/main" val="3393328253"/>
      </p:ext>
    </p:extLst>
  </p:cSld>
  <p:clrMapOvr>
    <a:masterClrMapping/>
  </p:clrMapOvr>
  <p:transition>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1026"/>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Economic Approaches</a:t>
            </a:r>
          </a:p>
        </p:txBody>
      </p:sp>
      <p:sp>
        <p:nvSpPr>
          <p:cNvPr id="721923" name="Rectangle 1027"/>
          <p:cNvSpPr>
            <a:spLocks noGrp="1" noChangeArrowheads="1"/>
          </p:cNvSpPr>
          <p:nvPr>
            <p:ph type="body" sz="half" idx="2"/>
          </p:nvPr>
        </p:nvSpPr>
        <p:spPr>
          <a:xfrm>
            <a:off x="3811588" y="1447800"/>
            <a:ext cx="5191125" cy="5257800"/>
          </a:xfrm>
        </p:spPr>
        <p:txBody>
          <a:bodyPr>
            <a:normAutofit fontScale="92500"/>
          </a:bodyPr>
          <a:lstStyle/>
          <a:p>
            <a:r>
              <a:rPr lang="en-US" sz="2400" dirty="0">
                <a:latin typeface="Cambria" pitchFamily="18" charset="0"/>
              </a:rPr>
              <a:t>Labor mobility</a:t>
            </a:r>
          </a:p>
          <a:p>
            <a:pPr lvl="1"/>
            <a:r>
              <a:rPr lang="en-US" sz="2000" dirty="0">
                <a:latin typeface="Cambria" pitchFamily="18" charset="0"/>
              </a:rPr>
              <a:t>The primary issue behind migration.</a:t>
            </a:r>
          </a:p>
          <a:p>
            <a:pPr lvl="1"/>
            <a:r>
              <a:rPr lang="en-US" sz="2000" dirty="0">
                <a:latin typeface="Cambria" pitchFamily="18" charset="0"/>
              </a:rPr>
              <a:t>Notably the case at the national level.</a:t>
            </a:r>
          </a:p>
          <a:p>
            <a:pPr lvl="1"/>
            <a:r>
              <a:rPr lang="en-US" sz="2000" dirty="0">
                <a:latin typeface="Cambria" pitchFamily="18" charset="0"/>
              </a:rPr>
              <a:t>Equilibrate the geographical differences in labor supply and demand.</a:t>
            </a:r>
          </a:p>
          <a:p>
            <a:pPr lvl="1"/>
            <a:r>
              <a:rPr lang="en-US" sz="2000" dirty="0">
                <a:latin typeface="Cambria" pitchFamily="18" charset="0"/>
              </a:rPr>
              <a:t>Accelerated with the globalization of the economy.</a:t>
            </a:r>
          </a:p>
          <a:p>
            <a:r>
              <a:rPr lang="en-US" sz="2400" dirty="0">
                <a:latin typeface="Cambria" pitchFamily="18" charset="0"/>
              </a:rPr>
              <a:t>Remittances</a:t>
            </a:r>
          </a:p>
          <a:p>
            <a:pPr lvl="1"/>
            <a:r>
              <a:rPr lang="en-US" sz="2000" dirty="0">
                <a:latin typeface="Cambria" pitchFamily="18" charset="0"/>
              </a:rPr>
              <a:t>Capital sent by workers working abroad to their family / relatives at home.</a:t>
            </a:r>
          </a:p>
          <a:p>
            <a:pPr lvl="1"/>
            <a:r>
              <a:rPr lang="en-US" sz="2000" dirty="0">
                <a:latin typeface="Cambria" pitchFamily="18" charset="0"/>
              </a:rPr>
              <a:t>$126 billion in 2004:</a:t>
            </a:r>
          </a:p>
          <a:p>
            <a:pPr lvl="2"/>
            <a:r>
              <a:rPr lang="en-US" sz="1800" dirty="0">
                <a:latin typeface="Cambria" pitchFamily="18" charset="0"/>
              </a:rPr>
              <a:t>$16 billion each year goes out of Saudi Arabia as remittances.</a:t>
            </a:r>
          </a:p>
          <a:p>
            <a:pPr lvl="2"/>
            <a:r>
              <a:rPr lang="en-US" sz="1800" dirty="0">
                <a:latin typeface="Cambria" pitchFamily="18" charset="0"/>
              </a:rPr>
              <a:t>2</a:t>
            </a:r>
            <a:r>
              <a:rPr lang="en-US" sz="1800" baseline="30000" dirty="0">
                <a:latin typeface="Cambria" pitchFamily="18" charset="0"/>
              </a:rPr>
              <a:t>nd</a:t>
            </a:r>
            <a:r>
              <a:rPr lang="en-US" sz="1800" dirty="0">
                <a:latin typeface="Cambria" pitchFamily="18" charset="0"/>
              </a:rPr>
              <a:t> most important most important source of income for Mexico (after oil and before tourism); $22 billion in 2005.</a:t>
            </a:r>
          </a:p>
        </p:txBody>
      </p:sp>
      <p:sp>
        <p:nvSpPr>
          <p:cNvPr id="721924" name="Rectangle 1028"/>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721926" name="Oval 1030"/>
          <p:cNvSpPr>
            <a:spLocks noChangeArrowheads="1"/>
          </p:cNvSpPr>
          <p:nvPr/>
        </p:nvSpPr>
        <p:spPr bwMode="auto">
          <a:xfrm>
            <a:off x="1517650" y="1524000"/>
            <a:ext cx="2057400" cy="2057400"/>
          </a:xfrm>
          <a:prstGeom prst="ellipse">
            <a:avLst/>
          </a:prstGeom>
          <a:solidFill>
            <a:srgbClr val="99CC00"/>
          </a:solidFill>
          <a:ln w="38100">
            <a:solidFill>
              <a:srgbClr val="003300"/>
            </a:solidFill>
            <a:round/>
            <a:headEnd/>
            <a:tailEnd/>
          </a:ln>
          <a:effectLst/>
        </p:spPr>
        <p:txBody>
          <a:bodyPr wrap="none" anchor="ctr"/>
          <a:lstStyle/>
          <a:p>
            <a:pPr algn="ctr" eaLnBrk="0" hangingPunct="0"/>
            <a:r>
              <a:rPr lang="en-US" sz="2000" b="1" i="0" dirty="0">
                <a:latin typeface="Cambria" pitchFamily="18" charset="0"/>
              </a:rPr>
              <a:t>Labor shortages</a:t>
            </a:r>
          </a:p>
          <a:p>
            <a:pPr algn="ctr" eaLnBrk="0" hangingPunct="0"/>
            <a:r>
              <a:rPr lang="en-US" sz="2000" b="1" i="0" dirty="0">
                <a:latin typeface="Cambria" pitchFamily="18" charset="0"/>
              </a:rPr>
              <a:t>High wages</a:t>
            </a:r>
          </a:p>
        </p:txBody>
      </p:sp>
      <p:sp>
        <p:nvSpPr>
          <p:cNvPr id="721927" name="Oval 1031"/>
          <p:cNvSpPr>
            <a:spLocks noChangeArrowheads="1"/>
          </p:cNvSpPr>
          <p:nvPr/>
        </p:nvSpPr>
        <p:spPr bwMode="auto">
          <a:xfrm>
            <a:off x="1517650" y="4343400"/>
            <a:ext cx="2057400" cy="2057400"/>
          </a:xfrm>
          <a:prstGeom prst="ellipse">
            <a:avLst/>
          </a:prstGeom>
          <a:solidFill>
            <a:srgbClr val="FFCC00"/>
          </a:solidFill>
          <a:ln w="38100">
            <a:solidFill>
              <a:srgbClr val="800000"/>
            </a:solidFill>
            <a:round/>
            <a:headEnd/>
            <a:tailEnd/>
          </a:ln>
          <a:effectLst/>
        </p:spPr>
        <p:txBody>
          <a:bodyPr wrap="none" anchor="ctr"/>
          <a:lstStyle/>
          <a:p>
            <a:pPr algn="ctr" eaLnBrk="0" hangingPunct="0"/>
            <a:r>
              <a:rPr lang="en-US" sz="2000" b="1" i="0" dirty="0">
                <a:latin typeface="Cambria" pitchFamily="18" charset="0"/>
              </a:rPr>
              <a:t>Surplus labor</a:t>
            </a:r>
          </a:p>
          <a:p>
            <a:pPr algn="ctr" eaLnBrk="0" hangingPunct="0"/>
            <a:r>
              <a:rPr lang="en-US" sz="2000" b="1" i="0" dirty="0">
                <a:latin typeface="Cambria" pitchFamily="18" charset="0"/>
              </a:rPr>
              <a:t>Low wages</a:t>
            </a:r>
          </a:p>
        </p:txBody>
      </p:sp>
      <p:sp>
        <p:nvSpPr>
          <p:cNvPr id="721928" name="AutoShape 1032"/>
          <p:cNvSpPr>
            <a:spLocks noChangeArrowheads="1"/>
          </p:cNvSpPr>
          <p:nvPr/>
        </p:nvSpPr>
        <p:spPr bwMode="auto">
          <a:xfrm>
            <a:off x="2203450" y="3429000"/>
            <a:ext cx="685800" cy="1143000"/>
          </a:xfrm>
          <a:prstGeom prst="upArrow">
            <a:avLst>
              <a:gd name="adj1" fmla="val 50000"/>
              <a:gd name="adj2" fmla="val 41667"/>
            </a:avLst>
          </a:prstGeom>
          <a:solidFill>
            <a:srgbClr val="FFFF99"/>
          </a:solidFill>
          <a:ln w="19050">
            <a:solidFill>
              <a:srgbClr val="FF0000"/>
            </a:solidFill>
            <a:miter lim="800000"/>
            <a:headEnd/>
            <a:tailEnd/>
          </a:ln>
          <a:effectLst/>
        </p:spPr>
        <p:txBody>
          <a:bodyPr wrap="none" anchor="ctr"/>
          <a:lstStyle/>
          <a:p>
            <a:endParaRPr lang="en-US"/>
          </a:p>
        </p:txBody>
      </p:sp>
      <p:sp>
        <p:nvSpPr>
          <p:cNvPr id="721929" name="Text Box 1033"/>
          <p:cNvSpPr txBox="1">
            <a:spLocks noChangeArrowheads="1"/>
          </p:cNvSpPr>
          <p:nvPr/>
        </p:nvSpPr>
        <p:spPr bwMode="auto">
          <a:xfrm>
            <a:off x="863600" y="3741738"/>
            <a:ext cx="1572418" cy="461665"/>
          </a:xfrm>
          <a:prstGeom prst="rect">
            <a:avLst/>
          </a:prstGeom>
          <a:noFill/>
          <a:ln w="9525">
            <a:noFill/>
            <a:miter lim="800000"/>
            <a:headEnd/>
            <a:tailEnd/>
          </a:ln>
          <a:effectLst/>
        </p:spPr>
        <p:txBody>
          <a:bodyPr wrap="none">
            <a:spAutoFit/>
          </a:bodyPr>
          <a:lstStyle/>
          <a:p>
            <a:pPr eaLnBrk="0" hangingPunct="0"/>
            <a:r>
              <a:rPr lang="en-US" sz="2400" b="1" i="0" dirty="0">
                <a:latin typeface="Cambria" pitchFamily="18" charset="0"/>
              </a:rPr>
              <a:t>Migration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10"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533511" name="Rectangle 7"/>
          <p:cNvSpPr>
            <a:spLocks noGrp="1" noChangeArrowheads="1"/>
          </p:cNvSpPr>
          <p:nvPr>
            <p:ph type="title"/>
          </p:nvPr>
        </p:nvSpPr>
        <p:spPr>
          <a:xfrm>
            <a:off x="304800" y="152400"/>
            <a:ext cx="8534400" cy="9144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Behavioral Explanations of Migration</a:t>
            </a:r>
          </a:p>
        </p:txBody>
      </p:sp>
      <p:sp>
        <p:nvSpPr>
          <p:cNvPr id="533512" name="Rectangle 8"/>
          <p:cNvSpPr>
            <a:spLocks noGrp="1" noChangeArrowheads="1"/>
          </p:cNvSpPr>
          <p:nvPr>
            <p:ph type="body" sz="half" idx="2"/>
          </p:nvPr>
        </p:nvSpPr>
        <p:spPr>
          <a:xfrm>
            <a:off x="3886200" y="1447800"/>
            <a:ext cx="5116513" cy="4876800"/>
          </a:xfrm>
        </p:spPr>
        <p:txBody>
          <a:bodyPr/>
          <a:lstStyle/>
          <a:p>
            <a:r>
              <a:rPr lang="en-US" sz="2400" b="1" dirty="0">
                <a:latin typeface="Cambria" pitchFamily="18" charset="0"/>
              </a:rPr>
              <a:t>Life-cycle factors</a:t>
            </a:r>
          </a:p>
          <a:p>
            <a:pPr lvl="1"/>
            <a:r>
              <a:rPr lang="en-US" sz="2000" dirty="0">
                <a:latin typeface="Cambria" pitchFamily="18" charset="0"/>
              </a:rPr>
              <a:t>Migration linked to events in one’s life.</a:t>
            </a:r>
          </a:p>
          <a:p>
            <a:pPr lvl="1"/>
            <a:r>
              <a:rPr lang="en-US" sz="2000" dirty="0">
                <a:latin typeface="Cambria" pitchFamily="18" charset="0"/>
              </a:rPr>
              <a:t>People in their 30s are the most mobile.</a:t>
            </a:r>
          </a:p>
          <a:p>
            <a:pPr lvl="2"/>
            <a:r>
              <a:rPr lang="en-US" sz="1800" dirty="0">
                <a:latin typeface="Cambria" pitchFamily="18" charset="0"/>
              </a:rPr>
              <a:t>Education, career, and family are being established.</a:t>
            </a:r>
          </a:p>
          <a:p>
            <a:pPr lvl="1"/>
            <a:r>
              <a:rPr lang="en-US" sz="2000" dirty="0">
                <a:latin typeface="Cambria" pitchFamily="18" charset="0"/>
              </a:rPr>
              <a:t>Later in life, flexibility decreases and inertia increases.</a:t>
            </a:r>
          </a:p>
          <a:p>
            <a:pPr lvl="1"/>
            <a:r>
              <a:rPr lang="en-US" sz="2000" dirty="0">
                <a:latin typeface="Cambria" pitchFamily="18" charset="0"/>
              </a:rPr>
              <a:t>Retirement often brings a major change.</a:t>
            </a:r>
          </a:p>
          <a:p>
            <a:pPr lvl="1"/>
            <a:r>
              <a:rPr lang="en-US" sz="2000" dirty="0">
                <a:latin typeface="Cambria" pitchFamily="18" charset="0"/>
              </a:rPr>
              <a:t>Large migrations of retired people have been occurring in the direction of amenities-oriented areas.</a:t>
            </a:r>
          </a:p>
        </p:txBody>
      </p:sp>
      <p:sp>
        <p:nvSpPr>
          <p:cNvPr id="533514" name="AutoShape 10"/>
          <p:cNvSpPr>
            <a:spLocks noChangeArrowheads="1"/>
          </p:cNvSpPr>
          <p:nvPr/>
        </p:nvSpPr>
        <p:spPr bwMode="auto">
          <a:xfrm>
            <a:off x="715963" y="1600200"/>
            <a:ext cx="1066800" cy="4800600"/>
          </a:xfrm>
          <a:prstGeom prst="downArrow">
            <a:avLst>
              <a:gd name="adj1" fmla="val 50000"/>
              <a:gd name="adj2" fmla="val 112500"/>
            </a:avLst>
          </a:prstGeom>
          <a:gradFill rotWithShape="0">
            <a:gsLst>
              <a:gs pos="0">
                <a:srgbClr val="00FF00"/>
              </a:gs>
              <a:gs pos="100000">
                <a:srgbClr val="FF0000"/>
              </a:gs>
            </a:gsLst>
            <a:lin ang="5400000" scaled="1"/>
          </a:gradFill>
          <a:ln w="19050">
            <a:solidFill>
              <a:srgbClr val="808080"/>
            </a:solidFill>
            <a:miter lim="800000"/>
            <a:headEnd/>
            <a:tailEnd/>
          </a:ln>
          <a:effectLst/>
        </p:spPr>
        <p:txBody>
          <a:bodyPr wrap="none"/>
          <a:lstStyle/>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r>
              <a:rPr lang="en-US" sz="2000" b="1" i="0">
                <a:solidFill>
                  <a:srgbClr val="000000"/>
                </a:solidFill>
                <a:latin typeface="AvantGarde Bk BT" pitchFamily="34" charset="0"/>
              </a:rPr>
              <a:t>25</a:t>
            </a: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r>
              <a:rPr lang="en-US" sz="2000" b="1" i="0">
                <a:solidFill>
                  <a:srgbClr val="000000"/>
                </a:solidFill>
                <a:latin typeface="AvantGarde Bk BT" pitchFamily="34" charset="0"/>
              </a:rPr>
              <a:t>50</a:t>
            </a: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r>
              <a:rPr lang="en-US" sz="2000" b="1" i="0">
                <a:solidFill>
                  <a:srgbClr val="000000"/>
                </a:solidFill>
                <a:latin typeface="AvantGarde Bk BT" pitchFamily="34" charset="0"/>
              </a:rPr>
              <a:t>75</a:t>
            </a:r>
          </a:p>
        </p:txBody>
      </p:sp>
      <p:sp>
        <p:nvSpPr>
          <p:cNvPr id="533515" name="Text Box 11"/>
          <p:cNvSpPr txBox="1">
            <a:spLocks noChangeArrowheads="1"/>
          </p:cNvSpPr>
          <p:nvPr/>
        </p:nvSpPr>
        <p:spPr bwMode="auto">
          <a:xfrm>
            <a:off x="1595438" y="1608138"/>
            <a:ext cx="2176462"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Stay with parents</a:t>
            </a:r>
          </a:p>
        </p:txBody>
      </p:sp>
      <p:sp>
        <p:nvSpPr>
          <p:cNvPr id="533516" name="Text Box 12"/>
          <p:cNvSpPr txBox="1">
            <a:spLocks noChangeArrowheads="1"/>
          </p:cNvSpPr>
          <p:nvPr/>
        </p:nvSpPr>
        <p:spPr bwMode="auto">
          <a:xfrm>
            <a:off x="1595438" y="2125663"/>
            <a:ext cx="2109787" cy="396875"/>
          </a:xfrm>
          <a:prstGeom prst="rect">
            <a:avLst/>
          </a:prstGeom>
          <a:noFill/>
          <a:ln w="9525">
            <a:noFill/>
            <a:miter lim="800000"/>
            <a:headEnd/>
            <a:tailEnd/>
          </a:ln>
          <a:effectLst/>
        </p:spPr>
        <p:txBody>
          <a:bodyPr wrap="none">
            <a:spAutoFit/>
          </a:bodyPr>
          <a:lstStyle/>
          <a:p>
            <a:pPr eaLnBrk="0" hangingPunct="0"/>
            <a:r>
              <a:rPr lang="en-US" sz="2000" b="1" i="0" dirty="0">
                <a:latin typeface="AvantGarde Bk BT" pitchFamily="34" charset="0"/>
              </a:rPr>
              <a:t>Move to college</a:t>
            </a:r>
          </a:p>
        </p:txBody>
      </p:sp>
      <p:sp>
        <p:nvSpPr>
          <p:cNvPr id="533518" name="Text Box 14"/>
          <p:cNvSpPr txBox="1">
            <a:spLocks noChangeArrowheads="1"/>
          </p:cNvSpPr>
          <p:nvPr/>
        </p:nvSpPr>
        <p:spPr bwMode="auto">
          <a:xfrm>
            <a:off x="1595438" y="2522538"/>
            <a:ext cx="1076325"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First job</a:t>
            </a:r>
          </a:p>
        </p:txBody>
      </p:sp>
      <p:sp>
        <p:nvSpPr>
          <p:cNvPr id="533519" name="Text Box 15"/>
          <p:cNvSpPr txBox="1">
            <a:spLocks noChangeArrowheads="1"/>
          </p:cNvSpPr>
          <p:nvPr/>
        </p:nvSpPr>
        <p:spPr bwMode="auto">
          <a:xfrm>
            <a:off x="1595438" y="3192463"/>
            <a:ext cx="1373187"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Promotion</a:t>
            </a:r>
          </a:p>
        </p:txBody>
      </p:sp>
      <p:sp>
        <p:nvSpPr>
          <p:cNvPr id="533520" name="Text Box 16"/>
          <p:cNvSpPr txBox="1">
            <a:spLocks noChangeArrowheads="1"/>
          </p:cNvSpPr>
          <p:nvPr/>
        </p:nvSpPr>
        <p:spPr bwMode="auto">
          <a:xfrm>
            <a:off x="1595438" y="2827338"/>
            <a:ext cx="1255712"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Marriage</a:t>
            </a:r>
          </a:p>
        </p:txBody>
      </p:sp>
      <p:sp>
        <p:nvSpPr>
          <p:cNvPr id="533521" name="Text Box 17"/>
          <p:cNvSpPr txBox="1">
            <a:spLocks noChangeArrowheads="1"/>
          </p:cNvSpPr>
          <p:nvPr/>
        </p:nvSpPr>
        <p:spPr bwMode="auto">
          <a:xfrm>
            <a:off x="1595438" y="4640263"/>
            <a:ext cx="1465262"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Retirement</a:t>
            </a:r>
          </a:p>
        </p:txBody>
      </p:sp>
      <p:sp>
        <p:nvSpPr>
          <p:cNvPr id="533522" name="Text Box 18"/>
          <p:cNvSpPr txBox="1">
            <a:spLocks noChangeArrowheads="1"/>
          </p:cNvSpPr>
          <p:nvPr/>
        </p:nvSpPr>
        <p:spPr bwMode="auto">
          <a:xfrm>
            <a:off x="1595438" y="4122738"/>
            <a:ext cx="2676525"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Children leave home</a:t>
            </a:r>
          </a:p>
        </p:txBody>
      </p:sp>
      <p:sp>
        <p:nvSpPr>
          <p:cNvPr id="533523" name="Text Box 19"/>
          <p:cNvSpPr txBox="1">
            <a:spLocks noChangeArrowheads="1"/>
          </p:cNvSpPr>
          <p:nvPr/>
        </p:nvSpPr>
        <p:spPr bwMode="auto">
          <a:xfrm>
            <a:off x="1595438" y="5630863"/>
            <a:ext cx="1971675"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Loss of mobility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76AB-675C-C0F2-575D-A2275F883364}"/>
              </a:ext>
            </a:extLst>
          </p:cNvPr>
          <p:cNvSpPr>
            <a:spLocks noGrp="1"/>
          </p:cNvSpPr>
          <p:nvPr>
            <p:ph type="title"/>
          </p:nvPr>
        </p:nvSpPr>
        <p:spPr>
          <a:xfrm>
            <a:off x="457200" y="722459"/>
            <a:ext cx="8229600" cy="1143000"/>
          </a:xfrm>
          <a:solidFill>
            <a:schemeClr val="accent3">
              <a:lumMod val="60000"/>
              <a:lumOff val="40000"/>
            </a:schemeClr>
          </a:solidFill>
        </p:spPr>
        <p:txBody>
          <a:bodyPr/>
          <a:lstStyle/>
          <a:p>
            <a:r>
              <a:rPr lang="en-US" dirty="0"/>
              <a:t>Lecture Objectives</a:t>
            </a:r>
          </a:p>
        </p:txBody>
      </p:sp>
      <p:sp>
        <p:nvSpPr>
          <p:cNvPr id="3" name="Content Placeholder 2">
            <a:extLst>
              <a:ext uri="{FF2B5EF4-FFF2-40B4-BE49-F238E27FC236}">
                <a16:creationId xmlns:a16="http://schemas.microsoft.com/office/drawing/2014/main" id="{1126FD72-625F-B77B-CE6E-1404176FCBC2}"/>
              </a:ext>
            </a:extLst>
          </p:cNvPr>
          <p:cNvSpPr>
            <a:spLocks noGrp="1"/>
          </p:cNvSpPr>
          <p:nvPr>
            <p:ph idx="1"/>
          </p:nvPr>
        </p:nvSpPr>
        <p:spPr>
          <a:xfrm>
            <a:off x="457200" y="1600200"/>
            <a:ext cx="8382000" cy="4525963"/>
          </a:xfrm>
        </p:spPr>
        <p:txBody>
          <a:bodyPr>
            <a:normAutofit fontScale="92500" lnSpcReduction="20000"/>
          </a:bodyPr>
          <a:lstStyle/>
          <a:p>
            <a:pPr algn="just">
              <a:buFont typeface="Arial" panose="020B0604020202020204" pitchFamily="34" charset="0"/>
              <a:buChar char="•"/>
            </a:pPr>
            <a:endParaRPr lang="en-US" b="0" i="0" dirty="0">
              <a:effectLst/>
              <a:latin typeface="Nirmala UI" panose="020B0502040204020203" pitchFamily="34" charset="0"/>
              <a:ea typeface="Nirmala UI" panose="020B0502040204020203" pitchFamily="34" charset="0"/>
              <a:cs typeface="Nirmala UI" panose="020B0502040204020203" pitchFamily="34" charset="0"/>
            </a:endParaRPr>
          </a:p>
          <a:p>
            <a:pPr algn="just"/>
            <a:r>
              <a:rPr lang="en-US" dirty="0">
                <a:latin typeface="Nirmala UI" panose="020B0502040204020203" pitchFamily="34" charset="0"/>
                <a:ea typeface="Nirmala UI" panose="020B0502040204020203" pitchFamily="34" charset="0"/>
                <a:cs typeface="Nirmala UI" panose="020B0502040204020203" pitchFamily="34" charset="0"/>
              </a:rPr>
              <a:t>Make a conceptual Understanding on migration and rural development </a:t>
            </a:r>
          </a:p>
          <a:p>
            <a:pPr algn="just">
              <a:buFont typeface="Arial" panose="020B0604020202020204" pitchFamily="34" charset="0"/>
              <a:buChar char="•"/>
            </a:pPr>
            <a:r>
              <a:rPr lang="en-US" b="0" i="0" dirty="0">
                <a:effectLst/>
                <a:latin typeface="Nirmala UI" panose="020B0502040204020203" pitchFamily="34" charset="0"/>
                <a:ea typeface="Nirmala UI" panose="020B0502040204020203" pitchFamily="34" charset="0"/>
                <a:cs typeface="Nirmala UI" panose="020B0502040204020203" pitchFamily="34" charset="0"/>
              </a:rPr>
              <a:t>Learners will be able to understand the reasons for migration both from national and international perspectives. </a:t>
            </a:r>
          </a:p>
          <a:p>
            <a:pPr algn="just">
              <a:buFont typeface="Arial" panose="020B0604020202020204" pitchFamily="34" charset="0"/>
              <a:buChar char="•"/>
            </a:pPr>
            <a:r>
              <a:rPr lang="en-US" b="0" i="0" dirty="0">
                <a:effectLst/>
                <a:latin typeface="Nirmala UI" panose="020B0502040204020203" pitchFamily="34" charset="0"/>
                <a:ea typeface="Nirmala UI" panose="020B0502040204020203" pitchFamily="34" charset="0"/>
                <a:cs typeface="Nirmala UI" panose="020B0502040204020203" pitchFamily="34" charset="0"/>
              </a:rPr>
              <a:t>Learners will be able to know the impact of Migration in both rural and urban economies. </a:t>
            </a:r>
          </a:p>
          <a:p>
            <a:pPr algn="just">
              <a:buFont typeface="Arial" panose="020B0604020202020204" pitchFamily="34" charset="0"/>
              <a:buChar char="•"/>
            </a:pPr>
            <a:r>
              <a:rPr lang="en-US" b="0" i="0" dirty="0">
                <a:effectLst/>
                <a:latin typeface="Nirmala UI" panose="020B0502040204020203" pitchFamily="34" charset="0"/>
                <a:ea typeface="Nirmala UI" panose="020B0502040204020203" pitchFamily="34" charset="0"/>
                <a:cs typeface="Nirmala UI" panose="020B0502040204020203" pitchFamily="34" charset="0"/>
              </a:rPr>
              <a:t>Learners would be aware of the dynamics of rural poverty</a:t>
            </a:r>
          </a:p>
          <a:p>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7813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International Migration and Rural Development</a:t>
            </a:r>
          </a:p>
        </p:txBody>
      </p:sp>
      <p:sp>
        <p:nvSpPr>
          <p:cNvPr id="3" name="Content Placeholder 2"/>
          <p:cNvSpPr>
            <a:spLocks noGrp="1"/>
          </p:cNvSpPr>
          <p:nvPr>
            <p:ph idx="1"/>
          </p:nvPr>
        </p:nvSpPr>
        <p:spPr>
          <a:xfrm>
            <a:off x="304800" y="1600200"/>
            <a:ext cx="8534400" cy="4953000"/>
          </a:xfrm>
        </p:spPr>
        <p:txBody>
          <a:bodyPr>
            <a:noAutofit/>
          </a:bodyPr>
          <a:lstStyle/>
          <a:p>
            <a:pPr algn="just"/>
            <a:r>
              <a:rPr lang="en-US" sz="2800" dirty="0">
                <a:latin typeface="Cambria" pitchFamily="18" charset="0"/>
              </a:rPr>
              <a:t>Migration into OECD countries has increased. </a:t>
            </a:r>
          </a:p>
          <a:p>
            <a:pPr algn="just"/>
            <a:r>
              <a:rPr lang="en-US" sz="2800" dirty="0">
                <a:latin typeface="Cambria" pitchFamily="18" charset="0"/>
              </a:rPr>
              <a:t>International remittances are playing a critical role in international finance. </a:t>
            </a:r>
          </a:p>
          <a:p>
            <a:pPr algn="just"/>
            <a:r>
              <a:rPr lang="en-US" sz="2800" dirty="0">
                <a:latin typeface="Cambria" pitchFamily="18" charset="0"/>
              </a:rPr>
              <a:t>The mainstream academic literatures have argued that low-skill workers from rural areas migrate at the highest rate. </a:t>
            </a:r>
          </a:p>
          <a:p>
            <a:pPr algn="just"/>
            <a:r>
              <a:rPr lang="en-US" sz="2800" dirty="0">
                <a:latin typeface="Cambria" pitchFamily="18" charset="0"/>
              </a:rPr>
              <a:t>Often migration from rural areas happens due to known connections at abroad. </a:t>
            </a:r>
          </a:p>
          <a:p>
            <a:pPr algn="just"/>
            <a:r>
              <a:rPr lang="en-US" sz="2800" dirty="0">
                <a:latin typeface="Cambria" pitchFamily="18" charset="0"/>
              </a:rPr>
              <a:t>Relatives working in foreign countries have often become a great motivator for other migrants to go there. </a:t>
            </a:r>
          </a:p>
        </p:txBody>
      </p:sp>
    </p:spTree>
    <p:extLst>
      <p:ext uri="{BB962C8B-B14F-4D97-AF65-F5344CB8AC3E}">
        <p14:creationId xmlns:p14="http://schemas.microsoft.com/office/powerpoint/2010/main" val="69208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Return Migration </a:t>
            </a:r>
          </a:p>
        </p:txBody>
      </p:sp>
      <p:sp>
        <p:nvSpPr>
          <p:cNvPr id="3" name="Content Placeholder 2"/>
          <p:cNvSpPr>
            <a:spLocks noGrp="1"/>
          </p:cNvSpPr>
          <p:nvPr>
            <p:ph idx="1"/>
          </p:nvPr>
        </p:nvSpPr>
        <p:spPr>
          <a:xfrm>
            <a:off x="457200" y="1219200"/>
            <a:ext cx="8229600" cy="5410200"/>
          </a:xfrm>
        </p:spPr>
        <p:txBody>
          <a:bodyPr>
            <a:normAutofit fontScale="92500"/>
          </a:bodyPr>
          <a:lstStyle/>
          <a:p>
            <a:pPr algn="just"/>
            <a:r>
              <a:rPr lang="en-US" dirty="0">
                <a:latin typeface="Cambria" pitchFamily="18" charset="0"/>
              </a:rPr>
              <a:t>An important feature of migration is often neglected by the academicians – return migration. </a:t>
            </a:r>
          </a:p>
          <a:p>
            <a:pPr algn="just"/>
            <a:r>
              <a:rPr lang="en-US" dirty="0">
                <a:latin typeface="Cambria" pitchFamily="18" charset="0"/>
              </a:rPr>
              <a:t>The duration of absence can vary widely, from seasonal movements, to short term contract work, to continued absence until ultimate retirement to the home area.</a:t>
            </a:r>
          </a:p>
          <a:p>
            <a:pPr algn="just"/>
            <a:r>
              <a:rPr lang="en-US" dirty="0">
                <a:latin typeface="Cambria" pitchFamily="18" charset="0"/>
              </a:rPr>
              <a:t>Such patterns of circular and repeat migrations are common not only with respect to internal movements within developing economies but also among international migrants. </a:t>
            </a:r>
          </a:p>
        </p:txBody>
      </p:sp>
    </p:spTree>
    <p:extLst>
      <p:ext uri="{BB962C8B-B14F-4D97-AF65-F5344CB8AC3E}">
        <p14:creationId xmlns:p14="http://schemas.microsoft.com/office/powerpoint/2010/main" val="71021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latin typeface="Cambria" pitchFamily="18" charset="0"/>
              </a:rPr>
              <a:t>Reasons behind Return Migration </a:t>
            </a:r>
          </a:p>
        </p:txBody>
      </p:sp>
      <p:sp>
        <p:nvSpPr>
          <p:cNvPr id="3" name="Content Placeholder 2"/>
          <p:cNvSpPr>
            <a:spLocks noGrp="1"/>
          </p:cNvSpPr>
          <p:nvPr>
            <p:ph idx="1"/>
          </p:nvPr>
        </p:nvSpPr>
        <p:spPr>
          <a:xfrm>
            <a:off x="228600" y="1219200"/>
            <a:ext cx="8686800" cy="5410200"/>
          </a:xfrm>
        </p:spPr>
        <p:txBody>
          <a:bodyPr>
            <a:noAutofit/>
          </a:bodyPr>
          <a:lstStyle/>
          <a:p>
            <a:pPr algn="just"/>
            <a:r>
              <a:rPr lang="en-US" sz="2600" dirty="0">
                <a:latin typeface="Cambria" pitchFamily="18" charset="0"/>
              </a:rPr>
              <a:t>Economic situation in the destination area might get worse. </a:t>
            </a:r>
          </a:p>
          <a:p>
            <a:pPr algn="just"/>
            <a:r>
              <a:rPr lang="en-US" sz="2600" dirty="0">
                <a:latin typeface="Cambria" pitchFamily="18" charset="0"/>
              </a:rPr>
              <a:t>Sometimes economic situation at home gets better.</a:t>
            </a:r>
          </a:p>
          <a:p>
            <a:pPr algn="just"/>
            <a:r>
              <a:rPr lang="en-US" sz="2600" dirty="0">
                <a:latin typeface="Cambria" pitchFamily="18" charset="0"/>
              </a:rPr>
              <a:t>For example, the collapse of the urban economies in Indonesia and Thailand during the East Asia crisis resulted in massive urban-rural return migration.</a:t>
            </a:r>
          </a:p>
          <a:p>
            <a:pPr algn="just"/>
            <a:r>
              <a:rPr lang="en-US" sz="2600" dirty="0">
                <a:latin typeface="Cambria" pitchFamily="18" charset="0"/>
              </a:rPr>
              <a:t>The same may be said for the resolution of conflict at home or the outbreak of violence in the host region.</a:t>
            </a:r>
          </a:p>
          <a:p>
            <a:pPr algn="just"/>
            <a:r>
              <a:rPr lang="en-US" sz="2600" dirty="0">
                <a:latin typeface="Cambria" pitchFamily="18" charset="0"/>
              </a:rPr>
              <a:t>For example, the sudden return by large numbers of migrants from the Gulf to such origins as Kerala during the 1991 Gulf crisis had a major impact on the home economies at the time. </a:t>
            </a:r>
          </a:p>
        </p:txBody>
      </p:sp>
    </p:spTree>
    <p:extLst>
      <p:ext uri="{BB962C8B-B14F-4D97-AF65-F5344CB8AC3E}">
        <p14:creationId xmlns:p14="http://schemas.microsoft.com/office/powerpoint/2010/main" val="284325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334000"/>
          </a:xfrm>
        </p:spPr>
        <p:txBody>
          <a:bodyPr>
            <a:normAutofit/>
          </a:bodyPr>
          <a:lstStyle/>
          <a:p>
            <a:pPr algn="just"/>
            <a:r>
              <a:rPr lang="en-US" sz="2600" dirty="0">
                <a:latin typeface="Cambria" pitchFamily="18" charset="0"/>
              </a:rPr>
              <a:t>Migration may involve a gamble and some sorting among migrants. Those who prove successful may stay on while those who are disappointed may well leave. </a:t>
            </a:r>
          </a:p>
          <a:p>
            <a:pPr algn="just"/>
            <a:r>
              <a:rPr lang="en-US" sz="2600" dirty="0">
                <a:latin typeface="Cambria" pitchFamily="18" charset="0"/>
              </a:rPr>
              <a:t>With respect to international migrants, the conditions of initial entry may demand return as a condition of entry or irregular migrants may be caught and deported.</a:t>
            </a:r>
          </a:p>
          <a:p>
            <a:pPr algn="just"/>
            <a:r>
              <a:rPr lang="en-US" sz="2600" dirty="0">
                <a:latin typeface="Cambria" pitchFamily="18" charset="0"/>
              </a:rPr>
              <a:t>Fourth, return may well have been planned at the outset, part of a ‘target saving’ strategy in which the migrant saves while absent, with the intent of returning home with his or her accumulated savings. </a:t>
            </a:r>
          </a:p>
          <a:p>
            <a:pPr algn="just"/>
            <a:r>
              <a:rPr lang="en-US" sz="2600" dirty="0">
                <a:latin typeface="Cambria" pitchFamily="18" charset="0"/>
              </a:rPr>
              <a:t>In such settings, the rate of savings by migrants may be exceptionally high. </a:t>
            </a:r>
          </a:p>
        </p:txBody>
      </p:sp>
      <p:sp>
        <p:nvSpPr>
          <p:cNvPr id="5" name="Title 1"/>
          <p:cNvSpPr>
            <a:spLocks noGrp="1"/>
          </p:cNvSpPr>
          <p:nvPr>
            <p:ph type="title"/>
          </p:nvPr>
        </p:nvSpPr>
        <p:spPr>
          <a:xfrm>
            <a:off x="304800" y="228600"/>
            <a:ext cx="8534400"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latin typeface="Cambria" pitchFamily="18" charset="0"/>
              </a:rPr>
              <a:t>Reasons behind Return Migration </a:t>
            </a:r>
          </a:p>
        </p:txBody>
      </p:sp>
    </p:spTree>
    <p:extLst>
      <p:ext uri="{BB962C8B-B14F-4D97-AF65-F5344CB8AC3E}">
        <p14:creationId xmlns:p14="http://schemas.microsoft.com/office/powerpoint/2010/main" val="1592696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t>Reasons behind Return Migration </a:t>
            </a:r>
          </a:p>
        </p:txBody>
      </p:sp>
      <p:sp>
        <p:nvSpPr>
          <p:cNvPr id="3" name="Content Placeholder 2"/>
          <p:cNvSpPr>
            <a:spLocks noGrp="1"/>
          </p:cNvSpPr>
          <p:nvPr>
            <p:ph idx="1"/>
          </p:nvPr>
        </p:nvSpPr>
        <p:spPr>
          <a:xfrm>
            <a:off x="304800" y="1143000"/>
            <a:ext cx="8610600" cy="5486400"/>
          </a:xfrm>
        </p:spPr>
        <p:txBody>
          <a:bodyPr>
            <a:noAutofit/>
          </a:bodyPr>
          <a:lstStyle/>
          <a:p>
            <a:pPr algn="just"/>
            <a:r>
              <a:rPr lang="en-US" sz="2600" dirty="0">
                <a:latin typeface="Cambria" pitchFamily="18" charset="0"/>
              </a:rPr>
              <a:t>Many permanent immigrants ultimately return to their native country. The difficulty of subsequent re-entry can effectively prolong an initial stay once the border is successfully penetrated. </a:t>
            </a:r>
          </a:p>
          <a:p>
            <a:pPr algn="just"/>
            <a:r>
              <a:rPr lang="en-US" sz="2600" dirty="0">
                <a:latin typeface="Cambria" pitchFamily="18" charset="0"/>
              </a:rPr>
              <a:t>The intent to return home is critical to contact maintenance with the home area and to associated transfers home. </a:t>
            </a:r>
          </a:p>
          <a:p>
            <a:pPr algn="just"/>
            <a:r>
              <a:rPr lang="en-US" sz="2600" dirty="0">
                <a:latin typeface="Cambria" pitchFamily="18" charset="0"/>
              </a:rPr>
              <a:t>Thus the impact on rural areas of origin depends very much upon the perceived likelihood of returning home, both among internal and international migrants. </a:t>
            </a:r>
          </a:p>
          <a:p>
            <a:pPr algn="just"/>
            <a:r>
              <a:rPr lang="en-US" sz="2600" dirty="0">
                <a:latin typeface="Cambria" pitchFamily="18" charset="0"/>
              </a:rPr>
              <a:t>However, there is a tendency among international migrants to settle in urban areas of their home country upon return, even if they originate from the rural sector. </a:t>
            </a:r>
          </a:p>
        </p:txBody>
      </p:sp>
    </p:spTree>
    <p:extLst>
      <p:ext uri="{BB962C8B-B14F-4D97-AF65-F5344CB8AC3E}">
        <p14:creationId xmlns:p14="http://schemas.microsoft.com/office/powerpoint/2010/main" val="3942354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Rural-Rural Migration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11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03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085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6397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Rural-Rural Migration </a:t>
            </a:r>
          </a:p>
        </p:txBody>
      </p:sp>
      <p:sp>
        <p:nvSpPr>
          <p:cNvPr id="3" name="Content Placeholder 2"/>
          <p:cNvSpPr>
            <a:spLocks noGrp="1"/>
          </p:cNvSpPr>
          <p:nvPr>
            <p:ph idx="1"/>
          </p:nvPr>
        </p:nvSpPr>
        <p:spPr>
          <a:xfrm>
            <a:off x="228600" y="1143000"/>
            <a:ext cx="8686800" cy="5486400"/>
          </a:xfrm>
        </p:spPr>
        <p:txBody>
          <a:bodyPr>
            <a:noAutofit/>
          </a:bodyPr>
          <a:lstStyle/>
          <a:p>
            <a:pPr algn="just"/>
            <a:r>
              <a:rPr lang="en-US" sz="2400" dirty="0">
                <a:latin typeface="Cambria" pitchFamily="18" charset="0"/>
              </a:rPr>
              <a:t>Rural-rural migration is far more common in lower income countries than is rural-urban migration.</a:t>
            </a:r>
          </a:p>
          <a:p>
            <a:pPr algn="just"/>
            <a:r>
              <a:rPr lang="en-US" sz="2400" dirty="0">
                <a:latin typeface="Cambria" pitchFamily="18" charset="0"/>
              </a:rPr>
              <a:t>This is largely a product of the high proportion of the populations residing in the rural areas of the lower income countries. To ignore this common form of migration is to presume that the rural sector presents a homogeneous whole, which it does not.</a:t>
            </a:r>
          </a:p>
          <a:p>
            <a:pPr algn="just"/>
            <a:r>
              <a:rPr lang="en-US" sz="2400" dirty="0">
                <a:latin typeface="Cambria" pitchFamily="18" charset="0"/>
              </a:rPr>
              <a:t>Movements between subsistence and plantation agriculture, between dry farming and irrigated areas, between villages subject to low correlations in their incidence of droughts, can play roles quite comparable to the strategies modeled with respect to rural-urban migrations </a:t>
            </a:r>
          </a:p>
          <a:p>
            <a:pPr algn="just"/>
            <a:r>
              <a:rPr lang="en-US" sz="2400" dirty="0">
                <a:latin typeface="Cambria" pitchFamily="18" charset="0"/>
              </a:rPr>
              <a:t>Yet to a very large extent rural-rural migration and its impacts remain neglected in the development literature.</a:t>
            </a:r>
          </a:p>
        </p:txBody>
      </p:sp>
    </p:spTree>
    <p:extLst>
      <p:ext uri="{BB962C8B-B14F-4D97-AF65-F5344CB8AC3E}">
        <p14:creationId xmlns:p14="http://schemas.microsoft.com/office/powerpoint/2010/main" val="298484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97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Forced Migration</a:t>
            </a:r>
          </a:p>
        </p:txBody>
      </p:sp>
      <p:sp>
        <p:nvSpPr>
          <p:cNvPr id="3" name="Content Placeholder 2"/>
          <p:cNvSpPr>
            <a:spLocks noGrp="1"/>
          </p:cNvSpPr>
          <p:nvPr>
            <p:ph idx="1"/>
          </p:nvPr>
        </p:nvSpPr>
        <p:spPr>
          <a:xfrm>
            <a:off x="228600" y="1066800"/>
            <a:ext cx="8686800" cy="5791200"/>
          </a:xfrm>
        </p:spPr>
        <p:txBody>
          <a:bodyPr>
            <a:noAutofit/>
          </a:bodyPr>
          <a:lstStyle/>
          <a:p>
            <a:pPr algn="just"/>
            <a:r>
              <a:rPr lang="en-US" sz="2600" dirty="0">
                <a:latin typeface="Cambria" pitchFamily="18" charset="0"/>
              </a:rPr>
              <a:t>Both international refugees and internally displaced persons are currently large in number, though these are hardly new phenomena. </a:t>
            </a:r>
          </a:p>
          <a:p>
            <a:pPr algn="just"/>
            <a:r>
              <a:rPr lang="en-US" sz="2600" dirty="0">
                <a:latin typeface="Cambria" pitchFamily="18" charset="0"/>
              </a:rPr>
              <a:t>Although there is typically some degree of selectivity as to who leaves and who stays, the proximate causes of ‘forced’ migration lie beyond the elements normally modeled in migration choices, whether those of the individual or family. </a:t>
            </a:r>
          </a:p>
          <a:p>
            <a:pPr algn="just"/>
            <a:r>
              <a:rPr lang="en-US" sz="2600" dirty="0">
                <a:latin typeface="Cambria" pitchFamily="18" charset="0"/>
              </a:rPr>
              <a:t>These mass displacements of people and the associated loss of assets can severely impact economic development, including rural development, not only in the country from which the refugees flee but also in the bordering states that normally provide asylum on a more or less permanent basis. </a:t>
            </a:r>
          </a:p>
        </p:txBody>
      </p:sp>
    </p:spTree>
    <p:extLst>
      <p:ext uri="{BB962C8B-B14F-4D97-AF65-F5344CB8AC3E}">
        <p14:creationId xmlns:p14="http://schemas.microsoft.com/office/powerpoint/2010/main" val="318456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45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Family Strategies and Rural Incomes</a:t>
            </a:r>
          </a:p>
        </p:txBody>
      </p:sp>
      <p:sp>
        <p:nvSpPr>
          <p:cNvPr id="3" name="Content Placeholder 2"/>
          <p:cNvSpPr>
            <a:spLocks noGrp="1"/>
          </p:cNvSpPr>
          <p:nvPr>
            <p:ph idx="1"/>
          </p:nvPr>
        </p:nvSpPr>
        <p:spPr/>
        <p:txBody>
          <a:bodyPr>
            <a:normAutofit fontScale="92500" lnSpcReduction="20000"/>
          </a:bodyPr>
          <a:lstStyle/>
          <a:p>
            <a:pPr algn="just"/>
            <a:r>
              <a:rPr lang="en-US" dirty="0">
                <a:latin typeface="Cambria" pitchFamily="18" charset="0"/>
              </a:rPr>
              <a:t>There are many forms of migration which could affect the development of rural areas. These mechanisms can be divided into two.</a:t>
            </a:r>
          </a:p>
          <a:p>
            <a:pPr algn="just"/>
            <a:r>
              <a:rPr lang="en-US" b="1" dirty="0">
                <a:latin typeface="Cambria" pitchFamily="18" charset="0"/>
              </a:rPr>
              <a:t>First, </a:t>
            </a:r>
            <a:r>
              <a:rPr lang="en-US" dirty="0">
                <a:latin typeface="Cambria" pitchFamily="18" charset="0"/>
              </a:rPr>
              <a:t>migration may offer a route out of poverty for the migrants themselves. This is the more traditional set of mechanisms emphasized. </a:t>
            </a:r>
          </a:p>
          <a:p>
            <a:pPr algn="just"/>
            <a:r>
              <a:rPr lang="en-US" b="1" dirty="0">
                <a:latin typeface="Cambria" pitchFamily="18" charset="0"/>
              </a:rPr>
              <a:t>Second, </a:t>
            </a:r>
            <a:r>
              <a:rPr lang="en-US" dirty="0">
                <a:latin typeface="Cambria" pitchFamily="18" charset="0"/>
              </a:rPr>
              <a:t>migrants’ departures may serve, directly or indirectly, to enhance or possibly worsen the consumption, incomes and well-being of those who remain in the rural areas. </a:t>
            </a:r>
          </a:p>
        </p:txBody>
      </p:sp>
    </p:spTree>
    <p:extLst>
      <p:ext uri="{BB962C8B-B14F-4D97-AF65-F5344CB8AC3E}">
        <p14:creationId xmlns:p14="http://schemas.microsoft.com/office/powerpoint/2010/main" val="202783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534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7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Migration and Routes out of </a:t>
            </a:r>
            <a:br>
              <a:rPr lang="en-US" dirty="0">
                <a:latin typeface="Cambria" pitchFamily="18" charset="0"/>
              </a:rPr>
            </a:br>
            <a:r>
              <a:rPr lang="en-US" dirty="0">
                <a:latin typeface="Cambria" pitchFamily="18" charset="0"/>
              </a:rPr>
              <a:t>Rural Poverty</a:t>
            </a:r>
          </a:p>
        </p:txBody>
      </p:sp>
      <p:sp>
        <p:nvSpPr>
          <p:cNvPr id="3" name="Content Placeholder 2"/>
          <p:cNvSpPr>
            <a:spLocks noGrp="1"/>
          </p:cNvSpPr>
          <p:nvPr>
            <p:ph idx="1"/>
          </p:nvPr>
        </p:nvSpPr>
        <p:spPr>
          <a:xfrm>
            <a:off x="228600" y="1600200"/>
            <a:ext cx="8686800" cy="5105400"/>
          </a:xfrm>
        </p:spPr>
        <p:txBody>
          <a:bodyPr>
            <a:normAutofit fontScale="92500" lnSpcReduction="20000"/>
          </a:bodyPr>
          <a:lstStyle/>
          <a:p>
            <a:pPr algn="just"/>
            <a:r>
              <a:rPr lang="en-US" dirty="0">
                <a:latin typeface="Cambria" pitchFamily="18" charset="0"/>
              </a:rPr>
              <a:t>Members of poorer, rural families are more likely to migrate internally, whereas those from wealthier families have a higher propensity to migrate internationally.</a:t>
            </a:r>
          </a:p>
          <a:p>
            <a:pPr algn="just"/>
            <a:r>
              <a:rPr lang="en-US" dirty="0">
                <a:latin typeface="Cambria" pitchFamily="18" charset="0"/>
              </a:rPr>
              <a:t> Since remittances from overseas can be high, especially where the immediate family does not accompany the migrant, international migrants may appear to originate from better off families precisely because remittances are high.</a:t>
            </a:r>
          </a:p>
          <a:p>
            <a:pPr algn="just"/>
            <a:r>
              <a:rPr lang="en-US" dirty="0">
                <a:latin typeface="Cambria" pitchFamily="18" charset="0"/>
              </a:rPr>
              <a:t>Distance discourages migration. </a:t>
            </a:r>
          </a:p>
          <a:p>
            <a:pPr algn="just"/>
            <a:r>
              <a:rPr lang="en-US" dirty="0">
                <a:latin typeface="Cambria" pitchFamily="18" charset="0"/>
              </a:rPr>
              <a:t>Mostly in case of internal relocation, migrants tend to avoid distant places due to transport costs. </a:t>
            </a:r>
          </a:p>
        </p:txBody>
      </p:sp>
    </p:spTree>
    <p:extLst>
      <p:ext uri="{BB962C8B-B14F-4D97-AF65-F5344CB8AC3E}">
        <p14:creationId xmlns:p14="http://schemas.microsoft.com/office/powerpoint/2010/main" val="10818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Migration and Routes out of Rural Poverty</a:t>
            </a:r>
          </a:p>
        </p:txBody>
      </p:sp>
      <p:sp>
        <p:nvSpPr>
          <p:cNvPr id="3" name="Content Placeholder 2"/>
          <p:cNvSpPr>
            <a:spLocks noGrp="1"/>
          </p:cNvSpPr>
          <p:nvPr>
            <p:ph idx="1"/>
          </p:nvPr>
        </p:nvSpPr>
        <p:spPr>
          <a:xfrm>
            <a:off x="381000" y="1600200"/>
            <a:ext cx="8305800" cy="5029200"/>
          </a:xfrm>
        </p:spPr>
        <p:txBody>
          <a:bodyPr>
            <a:normAutofit fontScale="85000" lnSpcReduction="10000"/>
          </a:bodyPr>
          <a:lstStyle/>
          <a:p>
            <a:pPr algn="just"/>
            <a:r>
              <a:rPr lang="en-US" dirty="0">
                <a:latin typeface="Cambria" pitchFamily="18" charset="0"/>
              </a:rPr>
              <a:t>Rural-urban migration is less likely to occur from villages that are ‘remote’ from metropolitan areas. </a:t>
            </a:r>
          </a:p>
          <a:p>
            <a:pPr algn="just"/>
            <a:r>
              <a:rPr lang="en-US" dirty="0">
                <a:latin typeface="Cambria" pitchFamily="18" charset="0"/>
              </a:rPr>
              <a:t>Similarly, countries that are far from the industrialized regions send less emigrants to the OECD countries, especially less low-skilled migrants.</a:t>
            </a:r>
          </a:p>
          <a:p>
            <a:pPr algn="just"/>
            <a:r>
              <a:rPr lang="en-US" dirty="0">
                <a:latin typeface="Cambria" pitchFamily="18" charset="0"/>
              </a:rPr>
              <a:t>No matter what the underlying role may be, once the first few migrants have made an initial move the migration stream begins to swell. </a:t>
            </a:r>
          </a:p>
          <a:p>
            <a:pPr algn="just"/>
            <a:r>
              <a:rPr lang="en-US" dirty="0">
                <a:latin typeface="Cambria" pitchFamily="18" charset="0"/>
              </a:rPr>
              <a:t>Transfers of resources help to develop the home community, but places and countries with little initial migration tend to be left out of these immediate gains. </a:t>
            </a:r>
          </a:p>
        </p:txBody>
      </p:sp>
    </p:spTree>
    <p:extLst>
      <p:ext uri="{BB962C8B-B14F-4D97-AF65-F5344CB8AC3E}">
        <p14:creationId xmlns:p14="http://schemas.microsoft.com/office/powerpoint/2010/main" val="190268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2652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How Does Migration Affect Rural Economy? </a:t>
            </a:r>
          </a:p>
        </p:txBody>
      </p:sp>
      <p:sp>
        <p:nvSpPr>
          <p:cNvPr id="3" name="Content Placeholder 2"/>
          <p:cNvSpPr>
            <a:spLocks noGrp="1"/>
          </p:cNvSpPr>
          <p:nvPr>
            <p:ph idx="1"/>
          </p:nvPr>
        </p:nvSpPr>
        <p:spPr>
          <a:xfrm>
            <a:off x="228600" y="1600200"/>
            <a:ext cx="8686800" cy="5029200"/>
          </a:xfrm>
        </p:spPr>
        <p:txBody>
          <a:bodyPr>
            <a:normAutofit fontScale="92500" lnSpcReduction="20000"/>
          </a:bodyPr>
          <a:lstStyle/>
          <a:p>
            <a:pPr algn="just"/>
            <a:r>
              <a:rPr lang="en-US" dirty="0">
                <a:latin typeface="Cambria" pitchFamily="18" charset="0"/>
              </a:rPr>
              <a:t>First, even if individuals from very distant villages do not move into town themselves, they may participate in a chain of replacement migration, moving into those rural areas from which migrants are drawn into town or overseas. </a:t>
            </a:r>
          </a:p>
          <a:p>
            <a:pPr algn="just">
              <a:buNone/>
            </a:pPr>
            <a:endParaRPr lang="en-US" dirty="0">
              <a:latin typeface="Cambria" pitchFamily="18" charset="0"/>
            </a:endParaRPr>
          </a:p>
          <a:p>
            <a:pPr algn="just"/>
            <a:r>
              <a:rPr lang="en-US" dirty="0">
                <a:latin typeface="Cambria" pitchFamily="18" charset="0"/>
              </a:rPr>
              <a:t>Second, non-migrants may benefit indirectly from the investments financed by migrants’ earnings. Such benefits may range from new jobs created, to greater availability or a wider variety of goods, to public amenities where remittances finance new infrastructure. </a:t>
            </a:r>
          </a:p>
        </p:txBody>
      </p:sp>
    </p:spTree>
    <p:extLst>
      <p:ext uri="{BB962C8B-B14F-4D97-AF65-F5344CB8AC3E}">
        <p14:creationId xmlns:p14="http://schemas.microsoft.com/office/powerpoint/2010/main" val="488031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2652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How Does Migration Affect Rural Economy? </a:t>
            </a:r>
          </a:p>
        </p:txBody>
      </p:sp>
      <p:sp>
        <p:nvSpPr>
          <p:cNvPr id="3" name="Content Placeholder 2"/>
          <p:cNvSpPr>
            <a:spLocks noGrp="1"/>
          </p:cNvSpPr>
          <p:nvPr>
            <p:ph idx="1"/>
          </p:nvPr>
        </p:nvSpPr>
        <p:spPr>
          <a:xfrm>
            <a:off x="228600" y="1600200"/>
            <a:ext cx="8686800" cy="5029200"/>
          </a:xfrm>
        </p:spPr>
        <p:txBody>
          <a:bodyPr>
            <a:normAutofit fontScale="92500" lnSpcReduction="20000"/>
          </a:bodyPr>
          <a:lstStyle/>
          <a:p>
            <a:pPr algn="just"/>
            <a:r>
              <a:rPr lang="en-US" dirty="0">
                <a:latin typeface="Cambria" pitchFamily="18" charset="0"/>
              </a:rPr>
              <a:t>Third, international remittances normally represent an infusion of foreign exchange. In contexts where the shadow value of this foreign exchange is high, this infusion may permit manifold, expanded, economic activity</a:t>
            </a:r>
          </a:p>
          <a:p>
            <a:pPr algn="just"/>
            <a:r>
              <a:rPr lang="en-US" dirty="0">
                <a:latin typeface="Cambria" pitchFamily="18" charset="0"/>
              </a:rPr>
              <a:t>Fourth, and perhaps most importantly, is the potential for a trickle down of benefits through a multiplier effect. There is substantial evidence suggesting that multiplier effects from remittance spending, particularly from housing construction, can be quite large, though most of these analyses assume no capacity constraints on domestic expansion.</a:t>
            </a:r>
          </a:p>
          <a:p>
            <a:pPr algn="just"/>
            <a:endParaRPr lang="en-US" dirty="0">
              <a:latin typeface="Cambria" pitchFamily="18" charset="0"/>
            </a:endParaRPr>
          </a:p>
        </p:txBody>
      </p:sp>
    </p:spTree>
    <p:extLst>
      <p:ext uri="{BB962C8B-B14F-4D97-AF65-F5344CB8AC3E}">
        <p14:creationId xmlns:p14="http://schemas.microsoft.com/office/powerpoint/2010/main" val="48803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4" y="228600"/>
            <a:ext cx="908165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70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22" y="500575"/>
            <a:ext cx="8534400" cy="838200"/>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Cooking the Context</a:t>
            </a:r>
          </a:p>
        </p:txBody>
      </p:sp>
      <p:sp>
        <p:nvSpPr>
          <p:cNvPr id="3" name="Content Placeholder 2"/>
          <p:cNvSpPr>
            <a:spLocks noGrp="1"/>
          </p:cNvSpPr>
          <p:nvPr>
            <p:ph idx="1"/>
          </p:nvPr>
        </p:nvSpPr>
        <p:spPr>
          <a:xfrm>
            <a:off x="228600" y="1371600"/>
            <a:ext cx="8686800" cy="4754563"/>
          </a:xfrm>
        </p:spPr>
        <p:txBody>
          <a:bodyPr>
            <a:noAutofit/>
          </a:bodyPr>
          <a:lstStyle/>
          <a:p>
            <a:pPr algn="just"/>
            <a:r>
              <a:rPr lang="en-US" sz="2600" dirty="0">
                <a:latin typeface="Cambria" pitchFamily="18" charset="0"/>
              </a:rPr>
              <a:t>Migration of labor from rural to urban was viewed as the key to modernization and growth. </a:t>
            </a:r>
          </a:p>
          <a:p>
            <a:pPr algn="just"/>
            <a:r>
              <a:rPr lang="en-US" sz="2600" dirty="0">
                <a:latin typeface="Cambria" pitchFamily="18" charset="0"/>
              </a:rPr>
              <a:t>Those who leave for urban areas earn some prosperity; those who live in rural areas become relatively poorer. </a:t>
            </a:r>
          </a:p>
          <a:p>
            <a:pPr algn="just"/>
            <a:r>
              <a:rPr lang="en-US" sz="2600" dirty="0">
                <a:latin typeface="Cambria" pitchFamily="18" charset="0"/>
              </a:rPr>
              <a:t>These dualistic models assumed that rural areas will always possess an infinite supply of labor. </a:t>
            </a:r>
          </a:p>
          <a:p>
            <a:pPr algn="just"/>
            <a:r>
              <a:rPr lang="en-US" sz="2600" dirty="0">
                <a:latin typeface="Cambria" pitchFamily="18" charset="0"/>
              </a:rPr>
              <a:t>The role of international migration, as opposed to rural-urban, internal migration went largely without attention among development economists. </a:t>
            </a:r>
          </a:p>
          <a:p>
            <a:pPr algn="just"/>
            <a:r>
              <a:rPr lang="en-US" sz="2600" dirty="0">
                <a:latin typeface="Cambria" pitchFamily="18" charset="0"/>
              </a:rPr>
              <a:t>Development economics was only concerned with brain drain which related to the development of urban sector. </a:t>
            </a:r>
          </a:p>
        </p:txBody>
      </p:sp>
    </p:spTree>
    <p:extLst>
      <p:ext uri="{BB962C8B-B14F-4D97-AF65-F5344CB8AC3E}">
        <p14:creationId xmlns:p14="http://schemas.microsoft.com/office/powerpoint/2010/main" val="153902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04800" y="345831"/>
            <a:ext cx="8229600" cy="1371600"/>
          </a:xfrm>
        </p:spPr>
        <p:style>
          <a:lnRef idx="1">
            <a:schemeClr val="accent4"/>
          </a:lnRef>
          <a:fillRef idx="2">
            <a:schemeClr val="accent4"/>
          </a:fillRef>
          <a:effectRef idx="1">
            <a:schemeClr val="accent4"/>
          </a:effectRef>
          <a:fontRef idx="minor">
            <a:schemeClr val="dk1"/>
          </a:fontRef>
        </p:style>
        <p:txBody>
          <a:bodyPr>
            <a:noAutofit/>
          </a:bodyPr>
          <a:lstStyle/>
          <a:p>
            <a:r>
              <a:rPr lang="en-US" sz="4000" dirty="0">
                <a:latin typeface="Cambria" pitchFamily="18" charset="0"/>
              </a:rPr>
              <a:t>The Nature and Significance of Migration in Development</a:t>
            </a:r>
          </a:p>
        </p:txBody>
      </p:sp>
      <p:sp>
        <p:nvSpPr>
          <p:cNvPr id="3075" name="Rectangle 3"/>
          <p:cNvSpPr>
            <a:spLocks noGrp="1" noRot="1" noChangeArrowheads="1"/>
          </p:cNvSpPr>
          <p:nvPr>
            <p:ph type="body" idx="1"/>
          </p:nvPr>
        </p:nvSpPr>
        <p:spPr>
          <a:xfrm>
            <a:off x="457200" y="1752600"/>
            <a:ext cx="8229600" cy="4800600"/>
          </a:xfrm>
        </p:spPr>
        <p:txBody>
          <a:bodyPr>
            <a:normAutofit/>
          </a:bodyPr>
          <a:lstStyle/>
          <a:p>
            <a:pPr algn="just"/>
            <a:r>
              <a:rPr lang="en-US" dirty="0">
                <a:latin typeface="Cambria" pitchFamily="18" charset="0"/>
              </a:rPr>
              <a:t>Initially migration from rural to urban areas was viewed as a favorable development</a:t>
            </a:r>
          </a:p>
          <a:p>
            <a:pPr algn="just"/>
            <a:r>
              <a:rPr lang="en-US" dirty="0">
                <a:latin typeface="Cambria" pitchFamily="18" charset="0"/>
              </a:rPr>
              <a:t>Natural process in which surplus labor was gradually drawn to urban industrial areas</a:t>
            </a:r>
          </a:p>
          <a:p>
            <a:pPr algn="just"/>
            <a:r>
              <a:rPr lang="en-US" dirty="0">
                <a:latin typeface="Cambria" pitchFamily="18" charset="0"/>
              </a:rPr>
              <a:t>Socially desirable to improve and enhance an individual’s growth and knowledge</a:t>
            </a:r>
          </a:p>
          <a:p>
            <a:pPr algn="just"/>
            <a:r>
              <a:rPr lang="en-US" dirty="0">
                <a:latin typeface="Cambria" pitchFamily="18" charset="0"/>
              </a:rPr>
              <a:t>But now rates of rural to urban migration far exceed rates of job creation and surpass absorptive ability of industry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9563"/>
            <a:ext cx="83820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85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74638"/>
            <a:ext cx="8229600" cy="944562"/>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latin typeface="Cambria" pitchFamily="18" charset="0"/>
              </a:rPr>
              <a:t>Types of Movement</a:t>
            </a:r>
          </a:p>
        </p:txBody>
      </p:sp>
      <p:sp>
        <p:nvSpPr>
          <p:cNvPr id="19459" name="Rectangle 3"/>
          <p:cNvSpPr>
            <a:spLocks noGrp="1" noRot="1" noChangeArrowheads="1"/>
          </p:cNvSpPr>
          <p:nvPr>
            <p:ph type="body" idx="1"/>
          </p:nvPr>
        </p:nvSpPr>
        <p:spPr/>
        <p:txBody>
          <a:bodyPr>
            <a:noAutofit/>
          </a:bodyPr>
          <a:lstStyle/>
          <a:p>
            <a:pPr algn="just"/>
            <a:r>
              <a:rPr lang="en-US" sz="3000" b="1" dirty="0">
                <a:solidFill>
                  <a:srgbClr val="FF3300"/>
                </a:solidFill>
                <a:latin typeface="Cambria" pitchFamily="18" charset="0"/>
              </a:rPr>
              <a:t>Migration: </a:t>
            </a:r>
            <a:r>
              <a:rPr lang="en-US" sz="3000" dirty="0">
                <a:latin typeface="Cambria" pitchFamily="18" charset="0"/>
              </a:rPr>
              <a:t>Movement of people from origin to destination with intent to remain permanently.</a:t>
            </a:r>
          </a:p>
          <a:p>
            <a:pPr algn="just"/>
            <a:r>
              <a:rPr lang="en-US" sz="3000" b="1" dirty="0">
                <a:solidFill>
                  <a:srgbClr val="FF3300"/>
                </a:solidFill>
                <a:latin typeface="Cambria" pitchFamily="18" charset="0"/>
              </a:rPr>
              <a:t>Circulation: </a:t>
            </a:r>
            <a:r>
              <a:rPr lang="en-US" sz="3000" dirty="0">
                <a:latin typeface="Cambria" pitchFamily="18" charset="0"/>
              </a:rPr>
              <a:t>Movement from location to another but the intent is to return to the origin. Stays in a destination may be up to six months or longer for purposes of crop harvesting or other temporary or seasonal work.</a:t>
            </a:r>
          </a:p>
          <a:p>
            <a:pPr algn="just"/>
            <a:r>
              <a:rPr lang="en-US" sz="3000" dirty="0">
                <a:latin typeface="Cambria" pitchFamily="18" charset="0"/>
              </a:rPr>
              <a:t> </a:t>
            </a:r>
            <a:r>
              <a:rPr lang="en-US" sz="3000" dirty="0">
                <a:solidFill>
                  <a:srgbClr val="FF3300"/>
                </a:solidFill>
                <a:latin typeface="Cambria" pitchFamily="18" charset="0"/>
              </a:rPr>
              <a:t>C</a:t>
            </a:r>
            <a:r>
              <a:rPr lang="en-US" sz="3000" b="1" dirty="0">
                <a:solidFill>
                  <a:srgbClr val="FF3300"/>
                </a:solidFill>
                <a:latin typeface="Cambria" pitchFamily="18" charset="0"/>
              </a:rPr>
              <a:t>ommuting: </a:t>
            </a:r>
            <a:r>
              <a:rPr lang="en-US" sz="3000" dirty="0">
                <a:latin typeface="Cambria" pitchFamily="18" charset="0"/>
              </a:rPr>
              <a:t>Daily movement between residence and place of work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title"/>
          </p:nvPr>
        </p:nvSpPr>
        <p:spPr>
          <a:xfrm>
            <a:off x="381000" y="152400"/>
            <a:ext cx="8305800" cy="762000"/>
          </a:xfrm>
        </p:spPr>
        <p:style>
          <a:lnRef idx="1">
            <a:schemeClr val="accent4"/>
          </a:lnRef>
          <a:fillRef idx="2">
            <a:schemeClr val="accent4"/>
          </a:fillRef>
          <a:effectRef idx="1">
            <a:schemeClr val="accent4"/>
          </a:effectRef>
          <a:fontRef idx="minor">
            <a:schemeClr val="dk1"/>
          </a:fontRef>
        </p:style>
        <p:txBody>
          <a:bodyPr/>
          <a:lstStyle/>
          <a:p>
            <a:r>
              <a:rPr lang="en-US" b="1" dirty="0">
                <a:latin typeface="Cambria" pitchFamily="18" charset="0"/>
              </a:rPr>
              <a:t>Types of Migration</a:t>
            </a:r>
          </a:p>
        </p:txBody>
      </p:sp>
      <p:sp>
        <p:nvSpPr>
          <p:cNvPr id="512005" name="Rectangle 5"/>
          <p:cNvSpPr>
            <a:spLocks noGrp="1" noChangeArrowheads="1"/>
          </p:cNvSpPr>
          <p:nvPr>
            <p:ph type="body" sz="half" idx="2"/>
          </p:nvPr>
        </p:nvSpPr>
        <p:spPr>
          <a:xfrm>
            <a:off x="4572000" y="1447800"/>
            <a:ext cx="4237038" cy="5257800"/>
          </a:xfrm>
        </p:spPr>
        <p:txBody>
          <a:bodyPr>
            <a:normAutofit lnSpcReduction="10000"/>
          </a:bodyPr>
          <a:lstStyle/>
          <a:p>
            <a:pPr algn="just"/>
            <a:r>
              <a:rPr lang="en-US" sz="2400" dirty="0">
                <a:latin typeface="Cambria" pitchFamily="18" charset="0"/>
              </a:rPr>
              <a:t>Emigration and immigration</a:t>
            </a:r>
          </a:p>
          <a:p>
            <a:pPr lvl="1" algn="just"/>
            <a:r>
              <a:rPr lang="en-US" sz="2000" dirty="0">
                <a:latin typeface="Cambria" pitchFamily="18" charset="0"/>
              </a:rPr>
              <a:t>Change in residence.</a:t>
            </a:r>
          </a:p>
          <a:p>
            <a:pPr lvl="1" algn="just"/>
            <a:r>
              <a:rPr lang="en-US" sz="2000" dirty="0">
                <a:latin typeface="Cambria" pitchFamily="18" charset="0"/>
              </a:rPr>
              <a:t>Relative to origin and destination.</a:t>
            </a:r>
          </a:p>
          <a:p>
            <a:pPr algn="just"/>
            <a:r>
              <a:rPr lang="en-US" sz="2400" dirty="0">
                <a:latin typeface="Cambria" pitchFamily="18" charset="0"/>
              </a:rPr>
              <a:t>Requires information</a:t>
            </a:r>
          </a:p>
          <a:p>
            <a:pPr lvl="1" algn="just"/>
            <a:r>
              <a:rPr lang="en-US" sz="2000" dirty="0">
                <a:latin typeface="Cambria" pitchFamily="18" charset="0"/>
              </a:rPr>
              <a:t>People and conditions.</a:t>
            </a:r>
          </a:p>
          <a:p>
            <a:pPr lvl="1" algn="just"/>
            <a:r>
              <a:rPr lang="en-US" sz="2000" dirty="0">
                <a:latin typeface="Cambria" pitchFamily="18" charset="0"/>
              </a:rPr>
              <a:t>Two different places.</a:t>
            </a:r>
          </a:p>
          <a:p>
            <a:pPr lvl="1" algn="just"/>
            <a:r>
              <a:rPr lang="en-US" sz="2000" dirty="0">
                <a:latin typeface="Cambria" pitchFamily="18" charset="0"/>
              </a:rPr>
              <a:t>Two different times.</a:t>
            </a:r>
          </a:p>
          <a:p>
            <a:pPr algn="just"/>
            <a:r>
              <a:rPr lang="en-US" sz="2400" dirty="0">
                <a:latin typeface="Cambria" pitchFamily="18" charset="0"/>
              </a:rPr>
              <a:t>Duration</a:t>
            </a:r>
          </a:p>
          <a:p>
            <a:pPr lvl="1" algn="just"/>
            <a:r>
              <a:rPr lang="en-US" sz="2000" dirty="0">
                <a:latin typeface="Cambria" pitchFamily="18" charset="0"/>
              </a:rPr>
              <a:t>Permanent.</a:t>
            </a:r>
          </a:p>
          <a:p>
            <a:pPr lvl="1" algn="just"/>
            <a:r>
              <a:rPr lang="en-US" sz="2000" dirty="0">
                <a:latin typeface="Cambria" pitchFamily="18" charset="0"/>
              </a:rPr>
              <a:t>Seasonal / Temporary.</a:t>
            </a:r>
          </a:p>
          <a:p>
            <a:pPr algn="just"/>
            <a:r>
              <a:rPr lang="en-US" sz="2400" dirty="0">
                <a:latin typeface="Cambria" pitchFamily="18" charset="0"/>
              </a:rPr>
              <a:t>Choice / constraint</a:t>
            </a:r>
          </a:p>
          <a:p>
            <a:pPr lvl="1" algn="just"/>
            <a:r>
              <a:rPr lang="en-US" sz="2000" dirty="0">
                <a:latin typeface="Cambria" pitchFamily="18" charset="0"/>
              </a:rPr>
              <a:t>Improve one’s life.</a:t>
            </a:r>
          </a:p>
          <a:p>
            <a:pPr lvl="1" algn="just"/>
            <a:r>
              <a:rPr lang="en-US" sz="2000" dirty="0">
                <a:latin typeface="Cambria" pitchFamily="18" charset="0"/>
              </a:rPr>
              <a:t>Leave inconvenient / threatening conditions.</a:t>
            </a:r>
          </a:p>
        </p:txBody>
      </p:sp>
      <p:sp>
        <p:nvSpPr>
          <p:cNvPr id="512006"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512009" name="Rectangle 9"/>
          <p:cNvSpPr>
            <a:spLocks noChangeArrowheads="1"/>
          </p:cNvSpPr>
          <p:nvPr/>
        </p:nvSpPr>
        <p:spPr bwMode="auto">
          <a:xfrm>
            <a:off x="990600" y="1752600"/>
            <a:ext cx="1600200" cy="1066800"/>
          </a:xfrm>
          <a:prstGeom prst="rect">
            <a:avLst/>
          </a:prstGeom>
          <a:solidFill>
            <a:srgbClr val="99CCFF"/>
          </a:solidFill>
          <a:ln w="25400">
            <a:solidFill>
              <a:srgbClr val="000080"/>
            </a:solidFill>
            <a:miter lim="800000"/>
            <a:headEnd/>
            <a:tailEnd/>
          </a:ln>
          <a:effectLst/>
        </p:spPr>
        <p:txBody>
          <a:bodyPr wrap="none" anchor="ctr"/>
          <a:lstStyle/>
          <a:p>
            <a:pPr algn="r" eaLnBrk="0" hangingPunct="0"/>
            <a:r>
              <a:rPr lang="en-US" sz="2400" i="0">
                <a:latin typeface="Impact" pitchFamily="34" charset="0"/>
              </a:rPr>
              <a:t>A</a:t>
            </a:r>
          </a:p>
        </p:txBody>
      </p:sp>
      <p:sp>
        <p:nvSpPr>
          <p:cNvPr id="512010" name="Rectangle 10"/>
          <p:cNvSpPr>
            <a:spLocks noChangeArrowheads="1"/>
          </p:cNvSpPr>
          <p:nvPr/>
        </p:nvSpPr>
        <p:spPr bwMode="auto">
          <a:xfrm>
            <a:off x="990600" y="4800600"/>
            <a:ext cx="1600200" cy="1066800"/>
          </a:xfrm>
          <a:prstGeom prst="rect">
            <a:avLst/>
          </a:prstGeom>
          <a:solidFill>
            <a:srgbClr val="FFFF99"/>
          </a:solidFill>
          <a:ln w="25400">
            <a:solidFill>
              <a:srgbClr val="FF6600"/>
            </a:solidFill>
            <a:miter lim="800000"/>
            <a:headEnd/>
            <a:tailEnd/>
          </a:ln>
          <a:effectLst/>
        </p:spPr>
        <p:txBody>
          <a:bodyPr wrap="none" anchor="ctr"/>
          <a:lstStyle/>
          <a:p>
            <a:pPr algn="r" eaLnBrk="0" hangingPunct="0"/>
            <a:r>
              <a:rPr lang="en-US" sz="2400" i="0">
                <a:latin typeface="Impact" pitchFamily="34" charset="0"/>
              </a:rPr>
              <a:t>B</a:t>
            </a:r>
          </a:p>
        </p:txBody>
      </p:sp>
      <p:sp>
        <p:nvSpPr>
          <p:cNvPr id="512011" name="AutoShape 11"/>
          <p:cNvSpPr>
            <a:spLocks noChangeArrowheads="1"/>
          </p:cNvSpPr>
          <p:nvPr/>
        </p:nvSpPr>
        <p:spPr bwMode="auto">
          <a:xfrm>
            <a:off x="1371600" y="2971800"/>
            <a:ext cx="838200" cy="1676400"/>
          </a:xfrm>
          <a:prstGeom prst="downArrow">
            <a:avLst>
              <a:gd name="adj1" fmla="val 50000"/>
              <a:gd name="adj2" fmla="val 50000"/>
            </a:avLst>
          </a:prstGeom>
          <a:solidFill>
            <a:srgbClr val="FFFF00"/>
          </a:solidFill>
          <a:ln w="25400">
            <a:solidFill>
              <a:srgbClr val="FF0000"/>
            </a:solidFill>
            <a:miter lim="800000"/>
            <a:headEnd/>
            <a:tailEnd/>
          </a:ln>
          <a:effectLst/>
        </p:spPr>
        <p:txBody>
          <a:bodyPr wrap="none" anchor="ctr"/>
          <a:lstStyle/>
          <a:p>
            <a:endParaRPr lang="en-US"/>
          </a:p>
        </p:txBody>
      </p:sp>
      <p:pic>
        <p:nvPicPr>
          <p:cNvPr id="512012" name="Picture 12" descr="bd00031_"/>
          <p:cNvPicPr>
            <a:picLocks noChangeAspect="1" noChangeArrowheads="1"/>
          </p:cNvPicPr>
          <p:nvPr/>
        </p:nvPicPr>
        <p:blipFill>
          <a:blip r:embed="rId3"/>
          <a:srcRect/>
          <a:stretch>
            <a:fillRect/>
          </a:stretch>
        </p:blipFill>
        <p:spPr bwMode="auto">
          <a:xfrm>
            <a:off x="1295400" y="1828800"/>
            <a:ext cx="911225" cy="882650"/>
          </a:xfrm>
          <a:prstGeom prst="rect">
            <a:avLst/>
          </a:prstGeom>
          <a:noFill/>
        </p:spPr>
      </p:pic>
      <p:pic>
        <p:nvPicPr>
          <p:cNvPr id="512013" name="Picture 13" descr="bd00031_"/>
          <p:cNvPicPr>
            <a:picLocks noChangeAspect="1" noChangeArrowheads="1"/>
          </p:cNvPicPr>
          <p:nvPr/>
        </p:nvPicPr>
        <p:blipFill>
          <a:blip r:embed="rId3"/>
          <a:srcRect/>
          <a:stretch>
            <a:fillRect/>
          </a:stretch>
        </p:blipFill>
        <p:spPr bwMode="auto">
          <a:xfrm>
            <a:off x="1295400" y="4876800"/>
            <a:ext cx="911225" cy="882650"/>
          </a:xfrm>
          <a:prstGeom prst="rect">
            <a:avLst/>
          </a:prstGeom>
          <a:noFill/>
        </p:spPr>
      </p:pic>
      <p:sp>
        <p:nvSpPr>
          <p:cNvPr id="512014" name="Rectangle 14"/>
          <p:cNvSpPr>
            <a:spLocks noChangeArrowheads="1"/>
          </p:cNvSpPr>
          <p:nvPr/>
        </p:nvSpPr>
        <p:spPr bwMode="auto">
          <a:xfrm>
            <a:off x="2667000" y="2057400"/>
            <a:ext cx="1981200" cy="701675"/>
          </a:xfrm>
          <a:prstGeom prst="rect">
            <a:avLst/>
          </a:prstGeom>
          <a:noFill/>
          <a:ln w="9525">
            <a:noFill/>
            <a:miter lim="800000"/>
            <a:headEnd/>
            <a:tailEnd/>
          </a:ln>
          <a:effectLst/>
        </p:spPr>
        <p:txBody>
          <a:bodyPr>
            <a:spAutoFit/>
          </a:bodyPr>
          <a:lstStyle/>
          <a:p>
            <a:pPr eaLnBrk="0" hangingPunct="0"/>
            <a:r>
              <a:rPr lang="en-US" sz="2000" i="0" dirty="0">
                <a:latin typeface="Cambria" pitchFamily="18" charset="0"/>
              </a:rPr>
              <a:t>Problems or benefits?</a:t>
            </a:r>
          </a:p>
        </p:txBody>
      </p:sp>
      <p:sp>
        <p:nvSpPr>
          <p:cNvPr id="512015" name="Rectangle 15"/>
          <p:cNvSpPr>
            <a:spLocks noChangeArrowheads="1"/>
          </p:cNvSpPr>
          <p:nvPr/>
        </p:nvSpPr>
        <p:spPr bwMode="auto">
          <a:xfrm>
            <a:off x="2743200" y="4953000"/>
            <a:ext cx="1981200" cy="701675"/>
          </a:xfrm>
          <a:prstGeom prst="rect">
            <a:avLst/>
          </a:prstGeom>
          <a:noFill/>
          <a:ln w="9525">
            <a:noFill/>
            <a:miter lim="800000"/>
            <a:headEnd/>
            <a:tailEnd/>
          </a:ln>
          <a:effectLst/>
        </p:spPr>
        <p:txBody>
          <a:bodyPr>
            <a:spAutoFit/>
          </a:bodyPr>
          <a:lstStyle/>
          <a:p>
            <a:pPr eaLnBrk="0" hangingPunct="0"/>
            <a:r>
              <a:rPr lang="en-US" sz="2000" i="0" dirty="0">
                <a:latin typeface="Cambria" pitchFamily="18" charset="0"/>
              </a:rPr>
              <a:t>Problems or benefits?</a:t>
            </a:r>
          </a:p>
        </p:txBody>
      </p:sp>
      <p:sp>
        <p:nvSpPr>
          <p:cNvPr id="512016" name="Text Box 16"/>
          <p:cNvSpPr txBox="1">
            <a:spLocks noChangeArrowheads="1"/>
          </p:cNvSpPr>
          <p:nvPr/>
        </p:nvSpPr>
        <p:spPr bwMode="auto">
          <a:xfrm>
            <a:off x="1981200" y="2827338"/>
            <a:ext cx="1273554" cy="400110"/>
          </a:xfrm>
          <a:prstGeom prst="rect">
            <a:avLst/>
          </a:prstGeom>
          <a:noFill/>
          <a:ln w="9525">
            <a:noFill/>
            <a:miter lim="800000"/>
            <a:headEnd/>
            <a:tailEnd/>
          </a:ln>
          <a:effectLst/>
        </p:spPr>
        <p:txBody>
          <a:bodyPr wrap="none">
            <a:spAutoFit/>
          </a:bodyPr>
          <a:lstStyle/>
          <a:p>
            <a:pPr eaLnBrk="0" hangingPunct="0"/>
            <a:r>
              <a:rPr lang="en-US" sz="2000" b="1" i="0" dirty="0">
                <a:latin typeface="Cambria" pitchFamily="18" charset="0"/>
              </a:rPr>
              <a:t>Emigrant</a:t>
            </a:r>
          </a:p>
        </p:txBody>
      </p:sp>
      <p:sp>
        <p:nvSpPr>
          <p:cNvPr id="512017" name="Text Box 17"/>
          <p:cNvSpPr txBox="1">
            <a:spLocks noChangeArrowheads="1"/>
          </p:cNvSpPr>
          <p:nvPr/>
        </p:nvSpPr>
        <p:spPr bwMode="auto">
          <a:xfrm>
            <a:off x="1981200" y="4427538"/>
            <a:ext cx="1443472" cy="400110"/>
          </a:xfrm>
          <a:prstGeom prst="rect">
            <a:avLst/>
          </a:prstGeom>
          <a:noFill/>
          <a:ln w="9525">
            <a:noFill/>
            <a:miter lim="800000"/>
            <a:headEnd/>
            <a:tailEnd/>
          </a:ln>
          <a:effectLst/>
        </p:spPr>
        <p:txBody>
          <a:bodyPr wrap="none">
            <a:spAutoFit/>
          </a:bodyPr>
          <a:lstStyle/>
          <a:p>
            <a:pPr eaLnBrk="0" hangingPunct="0"/>
            <a:r>
              <a:rPr lang="en-US" sz="2000" b="1" i="0" dirty="0">
                <a:latin typeface="Cambria" pitchFamily="18" charset="0"/>
              </a:rPr>
              <a:t>Immigrant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12012"/>
                                        </p:tgtEl>
                                        <p:attrNameLst>
                                          <p:attrName>style.visibility</p:attrName>
                                        </p:attrNameLst>
                                      </p:cBhvr>
                                      <p:to>
                                        <p:strVal val="visible"/>
                                      </p:to>
                                    </p:set>
                                  </p:childTnLst>
                                  <p:subTnLst>
                                    <p:set>
                                      <p:cBhvr override="childStyle">
                                        <p:cTn dur="1" fill="hold" display="0" masterRel="nextClick" afterEffect="1"/>
                                        <p:tgtEl>
                                          <p:spTgt spid="5120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512013"/>
                                        </p:tgtEl>
                                        <p:attrNameLst>
                                          <p:attrName>style.visibility</p:attrName>
                                        </p:attrNameLst>
                                      </p:cBhvr>
                                      <p:to>
                                        <p:strVal val="visible"/>
                                      </p:to>
                                    </p:set>
                                    <p:anim calcmode="lin" valueType="num">
                                      <p:cBhvr additive="base">
                                        <p:cTn id="11" dur="500" fill="hold"/>
                                        <p:tgtEl>
                                          <p:spTgt spid="512013"/>
                                        </p:tgtEl>
                                        <p:attrNameLst>
                                          <p:attrName>ppt_x</p:attrName>
                                        </p:attrNameLst>
                                      </p:cBhvr>
                                      <p:tavLst>
                                        <p:tav tm="0">
                                          <p:val>
                                            <p:strVal val="#ppt_x"/>
                                          </p:val>
                                        </p:tav>
                                        <p:tav tm="100000">
                                          <p:val>
                                            <p:strVal val="#ppt_x"/>
                                          </p:val>
                                        </p:tav>
                                      </p:tavLst>
                                    </p:anim>
                                    <p:anim calcmode="lin" valueType="num">
                                      <p:cBhvr additive="base">
                                        <p:cTn id="12" dur="500" fill="hold"/>
                                        <p:tgtEl>
                                          <p:spTgt spid="5120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65" name="Rectangle 41"/>
          <p:cNvSpPr>
            <a:spLocks noGrp="1" noChangeArrowheads="1"/>
          </p:cNvSpPr>
          <p:nvPr>
            <p:ph type="title"/>
          </p:nvPr>
        </p:nvSpPr>
        <p:spPr>
          <a:xfrm>
            <a:off x="304800" y="152400"/>
            <a:ext cx="8534400" cy="762000"/>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Types of Migration</a:t>
            </a:r>
          </a:p>
        </p:txBody>
      </p:sp>
      <p:sp>
        <p:nvSpPr>
          <p:cNvPr id="513066" name="Rectangle 42"/>
          <p:cNvSpPr>
            <a:spLocks noGrp="1" noChangeArrowheads="1"/>
          </p:cNvSpPr>
          <p:nvPr>
            <p:ph type="body" idx="1"/>
          </p:nvPr>
        </p:nvSpPr>
        <p:spPr>
          <a:xfrm>
            <a:off x="304800" y="1219200"/>
            <a:ext cx="8534400" cy="4906963"/>
          </a:xfrm>
        </p:spPr>
        <p:txBody>
          <a:bodyPr>
            <a:normAutofit fontScale="92500" lnSpcReduction="10000"/>
          </a:bodyPr>
          <a:lstStyle/>
          <a:p>
            <a:r>
              <a:rPr lang="en-US" b="1" dirty="0">
                <a:latin typeface="Cambria" pitchFamily="18" charset="0"/>
              </a:rPr>
              <a:t>International Migration</a:t>
            </a:r>
          </a:p>
          <a:p>
            <a:pPr lvl="1"/>
            <a:r>
              <a:rPr lang="en-US" dirty="0">
                <a:latin typeface="Cambria" pitchFamily="18" charset="0"/>
              </a:rPr>
              <a:t>Emigration is an indicator of economic and/or social failures of a society.</a:t>
            </a:r>
          </a:p>
          <a:p>
            <a:pPr lvl="1"/>
            <a:r>
              <a:rPr lang="en-US" dirty="0">
                <a:latin typeface="Cambria" pitchFamily="18" charset="0"/>
              </a:rPr>
              <a:t>Crossing of a national boundary.</a:t>
            </a:r>
          </a:p>
          <a:p>
            <a:pPr lvl="1"/>
            <a:r>
              <a:rPr lang="en-US" dirty="0">
                <a:latin typeface="Cambria" pitchFamily="18" charset="0"/>
              </a:rPr>
              <a:t>Easier to control and monitor.</a:t>
            </a:r>
          </a:p>
          <a:p>
            <a:pPr lvl="1"/>
            <a:r>
              <a:rPr lang="en-US" dirty="0">
                <a:latin typeface="Cambria" pitchFamily="18" charset="0"/>
              </a:rPr>
              <a:t>Laws to control / inhibit these movements.</a:t>
            </a:r>
          </a:p>
          <a:p>
            <a:pPr lvl="1"/>
            <a:r>
              <a:rPr lang="en-US" dirty="0">
                <a:latin typeface="Cambria" pitchFamily="18" charset="0"/>
              </a:rPr>
              <a:t>Between 2 million and 3 million people emigrate each year.</a:t>
            </a:r>
          </a:p>
          <a:p>
            <a:pPr lvl="1"/>
            <a:r>
              <a:rPr lang="en-US" dirty="0">
                <a:latin typeface="Cambria" pitchFamily="18" charset="0"/>
              </a:rPr>
              <a:t>Between 1965 and 2000, 175 million people have migrated:</a:t>
            </a:r>
          </a:p>
          <a:p>
            <a:pPr lvl="2"/>
            <a:r>
              <a:rPr lang="en-US" dirty="0">
                <a:latin typeface="Cambria" pitchFamily="18" charset="0"/>
              </a:rPr>
              <a:t>3% of the global population.</a:t>
            </a:r>
          </a:p>
        </p:txBody>
      </p:sp>
      <p:sp>
        <p:nvSpPr>
          <p:cNvPr id="513030"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346</TotalTime>
  <Words>2329</Words>
  <Application>Microsoft Office PowerPoint</Application>
  <PresentationFormat>On-screen Show (4:3)</PresentationFormat>
  <Paragraphs>232</Paragraphs>
  <Slides>34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Narrow</vt:lpstr>
      <vt:lpstr>AvantGarde Bk BT</vt:lpstr>
      <vt:lpstr>Calibri</vt:lpstr>
      <vt:lpstr>Cambria</vt:lpstr>
      <vt:lpstr>Impact</vt:lpstr>
      <vt:lpstr>Nirmala UI</vt:lpstr>
      <vt:lpstr>Office Theme</vt:lpstr>
      <vt:lpstr>Migration and Rural Development </vt:lpstr>
      <vt:lpstr>Lecture Objectives</vt:lpstr>
      <vt:lpstr>PowerPoint Presentation</vt:lpstr>
      <vt:lpstr>Cooking the Context</vt:lpstr>
      <vt:lpstr>The Nature and Significance of Migration in Development</vt:lpstr>
      <vt:lpstr>PowerPoint Presentation</vt:lpstr>
      <vt:lpstr>Types of Movement</vt:lpstr>
      <vt:lpstr>Types of Migration</vt:lpstr>
      <vt:lpstr>Types of Migration</vt:lpstr>
      <vt:lpstr>Types of Migration</vt:lpstr>
      <vt:lpstr>Types of Migration</vt:lpstr>
      <vt:lpstr>Types of Migration</vt:lpstr>
      <vt:lpstr>Factors in the Migration Process</vt:lpstr>
      <vt:lpstr>Factors in the Migration Process</vt:lpstr>
      <vt:lpstr>Migration Explanations</vt:lpstr>
      <vt:lpstr>Rural-Urban Migration: Push-Pull model</vt:lpstr>
      <vt:lpstr>Rural-Urban Migration: Push-Pull model</vt:lpstr>
      <vt:lpstr>Economic Approaches</vt:lpstr>
      <vt:lpstr>Behavioral Explanations of Migration</vt:lpstr>
      <vt:lpstr>International Migration and Rural Development</vt:lpstr>
      <vt:lpstr>Return Migration </vt:lpstr>
      <vt:lpstr>Reasons behind Return Migration </vt:lpstr>
      <vt:lpstr>Reasons behind Return Migration </vt:lpstr>
      <vt:lpstr>Reasons behind Return Migration </vt:lpstr>
      <vt:lpstr>Rural-Rural Migration</vt:lpstr>
      <vt:lpstr>Rural-Rural Migration </vt:lpstr>
      <vt:lpstr>Forced Migration</vt:lpstr>
      <vt:lpstr>PowerPoint Presentation</vt:lpstr>
      <vt:lpstr>Family Strategies and Rural Incomes</vt:lpstr>
      <vt:lpstr>Migration and Routes out of  Rural Poverty</vt:lpstr>
      <vt:lpstr>Migration and Routes out of Rural Poverty</vt:lpstr>
      <vt:lpstr>How Does Migration Affect Rural Economy? </vt:lpstr>
      <vt:lpstr>How Does Migration Affect Rural Economy?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and Rural Development</dc:title>
  <dc:creator>diu</dc:creator>
  <cp:lastModifiedBy>USER</cp:lastModifiedBy>
  <cp:revision>39</cp:revision>
  <dcterms:created xsi:type="dcterms:W3CDTF">2019-02-09T02:43:03Z</dcterms:created>
  <dcterms:modified xsi:type="dcterms:W3CDTF">2023-08-03T16:51:27Z</dcterms:modified>
</cp:coreProperties>
</file>