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0"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9D0A2-8779-55A2-5236-31BC901C79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2B4291-091C-A7F9-DC37-07AF7D2E4C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7194BF0-8181-02B9-BD01-DD7A0C41927F}"/>
              </a:ext>
            </a:extLst>
          </p:cNvPr>
          <p:cNvSpPr>
            <a:spLocks noGrp="1"/>
          </p:cNvSpPr>
          <p:nvPr>
            <p:ph type="dt" sz="half" idx="10"/>
          </p:nvPr>
        </p:nvSpPr>
        <p:spPr/>
        <p:txBody>
          <a:bodyPr/>
          <a:lstStyle/>
          <a:p>
            <a:fld id="{A7355EDC-AE38-4F63-A2DD-2AFD35D3F14E}" type="datetimeFigureOut">
              <a:rPr lang="en-US" smtClean="0"/>
              <a:t>8/14/2022</a:t>
            </a:fld>
            <a:endParaRPr lang="en-US"/>
          </a:p>
        </p:txBody>
      </p:sp>
      <p:sp>
        <p:nvSpPr>
          <p:cNvPr id="5" name="Footer Placeholder 4">
            <a:extLst>
              <a:ext uri="{FF2B5EF4-FFF2-40B4-BE49-F238E27FC236}">
                <a16:creationId xmlns:a16="http://schemas.microsoft.com/office/drawing/2014/main" id="{FC4E9D6D-1DC6-FE2A-E1F3-DD61676A81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68DE16-58B5-3818-F681-2BBEDCC465F4}"/>
              </a:ext>
            </a:extLst>
          </p:cNvPr>
          <p:cNvSpPr>
            <a:spLocks noGrp="1"/>
          </p:cNvSpPr>
          <p:nvPr>
            <p:ph type="sldNum" sz="quarter" idx="12"/>
          </p:nvPr>
        </p:nvSpPr>
        <p:spPr/>
        <p:txBody>
          <a:bodyPr/>
          <a:lstStyle/>
          <a:p>
            <a:fld id="{891B213B-40BC-482F-9E31-2E866696363D}" type="slidenum">
              <a:rPr lang="en-US" smtClean="0"/>
              <a:t>‹#›</a:t>
            </a:fld>
            <a:endParaRPr lang="en-US"/>
          </a:p>
        </p:txBody>
      </p:sp>
    </p:spTree>
    <p:extLst>
      <p:ext uri="{BB962C8B-B14F-4D97-AF65-F5344CB8AC3E}">
        <p14:creationId xmlns:p14="http://schemas.microsoft.com/office/powerpoint/2010/main" val="3718254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D9B45-2AE0-CC46-3EEC-30EC156B877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E5E538-275D-4EC3-C2B6-D8E576B4A8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8A498A-499E-BBB9-D94B-CADFD047451D}"/>
              </a:ext>
            </a:extLst>
          </p:cNvPr>
          <p:cNvSpPr>
            <a:spLocks noGrp="1"/>
          </p:cNvSpPr>
          <p:nvPr>
            <p:ph type="dt" sz="half" idx="10"/>
          </p:nvPr>
        </p:nvSpPr>
        <p:spPr/>
        <p:txBody>
          <a:bodyPr/>
          <a:lstStyle/>
          <a:p>
            <a:fld id="{A7355EDC-AE38-4F63-A2DD-2AFD35D3F14E}" type="datetimeFigureOut">
              <a:rPr lang="en-US" smtClean="0"/>
              <a:t>8/14/2022</a:t>
            </a:fld>
            <a:endParaRPr lang="en-US"/>
          </a:p>
        </p:txBody>
      </p:sp>
      <p:sp>
        <p:nvSpPr>
          <p:cNvPr id="5" name="Footer Placeholder 4">
            <a:extLst>
              <a:ext uri="{FF2B5EF4-FFF2-40B4-BE49-F238E27FC236}">
                <a16:creationId xmlns:a16="http://schemas.microsoft.com/office/drawing/2014/main" id="{8BE37A06-5634-C9E4-1C1A-DDAB590104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910C13-4185-9082-14D5-F1D1915F208E}"/>
              </a:ext>
            </a:extLst>
          </p:cNvPr>
          <p:cNvSpPr>
            <a:spLocks noGrp="1"/>
          </p:cNvSpPr>
          <p:nvPr>
            <p:ph type="sldNum" sz="quarter" idx="12"/>
          </p:nvPr>
        </p:nvSpPr>
        <p:spPr/>
        <p:txBody>
          <a:bodyPr/>
          <a:lstStyle/>
          <a:p>
            <a:fld id="{891B213B-40BC-482F-9E31-2E866696363D}" type="slidenum">
              <a:rPr lang="en-US" smtClean="0"/>
              <a:t>‹#›</a:t>
            </a:fld>
            <a:endParaRPr lang="en-US"/>
          </a:p>
        </p:txBody>
      </p:sp>
    </p:spTree>
    <p:extLst>
      <p:ext uri="{BB962C8B-B14F-4D97-AF65-F5344CB8AC3E}">
        <p14:creationId xmlns:p14="http://schemas.microsoft.com/office/powerpoint/2010/main" val="2610100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765C9C-58FC-16C6-AEA3-61DFDFDCE9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1EBB95-0845-7D2B-FA56-4DFBAB6DFD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74D594-5B20-F228-3421-B90A7E631CCE}"/>
              </a:ext>
            </a:extLst>
          </p:cNvPr>
          <p:cNvSpPr>
            <a:spLocks noGrp="1"/>
          </p:cNvSpPr>
          <p:nvPr>
            <p:ph type="dt" sz="half" idx="10"/>
          </p:nvPr>
        </p:nvSpPr>
        <p:spPr/>
        <p:txBody>
          <a:bodyPr/>
          <a:lstStyle/>
          <a:p>
            <a:fld id="{A7355EDC-AE38-4F63-A2DD-2AFD35D3F14E}" type="datetimeFigureOut">
              <a:rPr lang="en-US" smtClean="0"/>
              <a:t>8/14/2022</a:t>
            </a:fld>
            <a:endParaRPr lang="en-US"/>
          </a:p>
        </p:txBody>
      </p:sp>
      <p:sp>
        <p:nvSpPr>
          <p:cNvPr id="5" name="Footer Placeholder 4">
            <a:extLst>
              <a:ext uri="{FF2B5EF4-FFF2-40B4-BE49-F238E27FC236}">
                <a16:creationId xmlns:a16="http://schemas.microsoft.com/office/drawing/2014/main" id="{4C795F06-1122-82C0-2A84-15379AD001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F63D57-CE6B-80ED-0DA3-ECD2EE7A4F34}"/>
              </a:ext>
            </a:extLst>
          </p:cNvPr>
          <p:cNvSpPr>
            <a:spLocks noGrp="1"/>
          </p:cNvSpPr>
          <p:nvPr>
            <p:ph type="sldNum" sz="quarter" idx="12"/>
          </p:nvPr>
        </p:nvSpPr>
        <p:spPr/>
        <p:txBody>
          <a:bodyPr/>
          <a:lstStyle/>
          <a:p>
            <a:fld id="{891B213B-40BC-482F-9E31-2E866696363D}" type="slidenum">
              <a:rPr lang="en-US" smtClean="0"/>
              <a:t>‹#›</a:t>
            </a:fld>
            <a:endParaRPr lang="en-US"/>
          </a:p>
        </p:txBody>
      </p:sp>
    </p:spTree>
    <p:extLst>
      <p:ext uri="{BB962C8B-B14F-4D97-AF65-F5344CB8AC3E}">
        <p14:creationId xmlns:p14="http://schemas.microsoft.com/office/powerpoint/2010/main" val="2572491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5FD70-7666-581D-B7CE-AEF4F63B15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D42C03-C33F-CF78-43C5-398F86051C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9D9C33-1D59-AA71-99A5-2287D0DBC2A0}"/>
              </a:ext>
            </a:extLst>
          </p:cNvPr>
          <p:cNvSpPr>
            <a:spLocks noGrp="1"/>
          </p:cNvSpPr>
          <p:nvPr>
            <p:ph type="dt" sz="half" idx="10"/>
          </p:nvPr>
        </p:nvSpPr>
        <p:spPr/>
        <p:txBody>
          <a:bodyPr/>
          <a:lstStyle/>
          <a:p>
            <a:fld id="{A7355EDC-AE38-4F63-A2DD-2AFD35D3F14E}" type="datetimeFigureOut">
              <a:rPr lang="en-US" smtClean="0"/>
              <a:t>8/14/2022</a:t>
            </a:fld>
            <a:endParaRPr lang="en-US"/>
          </a:p>
        </p:txBody>
      </p:sp>
      <p:sp>
        <p:nvSpPr>
          <p:cNvPr id="5" name="Footer Placeholder 4">
            <a:extLst>
              <a:ext uri="{FF2B5EF4-FFF2-40B4-BE49-F238E27FC236}">
                <a16:creationId xmlns:a16="http://schemas.microsoft.com/office/drawing/2014/main" id="{4498A8EF-D5DE-E206-8CCA-B7991F1EA6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28FD5D-EC00-BE54-64EF-74DA20DC15E8}"/>
              </a:ext>
            </a:extLst>
          </p:cNvPr>
          <p:cNvSpPr>
            <a:spLocks noGrp="1"/>
          </p:cNvSpPr>
          <p:nvPr>
            <p:ph type="sldNum" sz="quarter" idx="12"/>
          </p:nvPr>
        </p:nvSpPr>
        <p:spPr/>
        <p:txBody>
          <a:bodyPr/>
          <a:lstStyle/>
          <a:p>
            <a:fld id="{891B213B-40BC-482F-9E31-2E866696363D}" type="slidenum">
              <a:rPr lang="en-US" smtClean="0"/>
              <a:t>‹#›</a:t>
            </a:fld>
            <a:endParaRPr lang="en-US"/>
          </a:p>
        </p:txBody>
      </p:sp>
    </p:spTree>
    <p:extLst>
      <p:ext uri="{BB962C8B-B14F-4D97-AF65-F5344CB8AC3E}">
        <p14:creationId xmlns:p14="http://schemas.microsoft.com/office/powerpoint/2010/main" val="3383426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50C90-586E-8856-EB56-07F1ECBE3E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2243D8-A28B-91AE-CF33-ECF713DFD0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C01E0A-4F46-5422-B083-8C3C7B10D078}"/>
              </a:ext>
            </a:extLst>
          </p:cNvPr>
          <p:cNvSpPr>
            <a:spLocks noGrp="1"/>
          </p:cNvSpPr>
          <p:nvPr>
            <p:ph type="dt" sz="half" idx="10"/>
          </p:nvPr>
        </p:nvSpPr>
        <p:spPr/>
        <p:txBody>
          <a:bodyPr/>
          <a:lstStyle/>
          <a:p>
            <a:fld id="{A7355EDC-AE38-4F63-A2DD-2AFD35D3F14E}" type="datetimeFigureOut">
              <a:rPr lang="en-US" smtClean="0"/>
              <a:t>8/14/2022</a:t>
            </a:fld>
            <a:endParaRPr lang="en-US"/>
          </a:p>
        </p:txBody>
      </p:sp>
      <p:sp>
        <p:nvSpPr>
          <p:cNvPr id="5" name="Footer Placeholder 4">
            <a:extLst>
              <a:ext uri="{FF2B5EF4-FFF2-40B4-BE49-F238E27FC236}">
                <a16:creationId xmlns:a16="http://schemas.microsoft.com/office/drawing/2014/main" id="{82CA69FC-A62B-AE5A-6C54-D68D0F6D0E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AD0785-5969-5FA5-565B-3A037B2F9D2D}"/>
              </a:ext>
            </a:extLst>
          </p:cNvPr>
          <p:cNvSpPr>
            <a:spLocks noGrp="1"/>
          </p:cNvSpPr>
          <p:nvPr>
            <p:ph type="sldNum" sz="quarter" idx="12"/>
          </p:nvPr>
        </p:nvSpPr>
        <p:spPr/>
        <p:txBody>
          <a:bodyPr/>
          <a:lstStyle/>
          <a:p>
            <a:fld id="{891B213B-40BC-482F-9E31-2E866696363D}" type="slidenum">
              <a:rPr lang="en-US" smtClean="0"/>
              <a:t>‹#›</a:t>
            </a:fld>
            <a:endParaRPr lang="en-US"/>
          </a:p>
        </p:txBody>
      </p:sp>
    </p:spTree>
    <p:extLst>
      <p:ext uri="{BB962C8B-B14F-4D97-AF65-F5344CB8AC3E}">
        <p14:creationId xmlns:p14="http://schemas.microsoft.com/office/powerpoint/2010/main" val="2189868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33E8A-C0BE-9692-350E-A10ABA6A4F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723E4E-58E9-C0C4-B1AE-CF47C000C3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9870B0D-4D02-425A-BACF-7DDEED5B7C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E768CD-A852-0766-52B5-54C241223B49}"/>
              </a:ext>
            </a:extLst>
          </p:cNvPr>
          <p:cNvSpPr>
            <a:spLocks noGrp="1"/>
          </p:cNvSpPr>
          <p:nvPr>
            <p:ph type="dt" sz="half" idx="10"/>
          </p:nvPr>
        </p:nvSpPr>
        <p:spPr/>
        <p:txBody>
          <a:bodyPr/>
          <a:lstStyle/>
          <a:p>
            <a:fld id="{A7355EDC-AE38-4F63-A2DD-2AFD35D3F14E}" type="datetimeFigureOut">
              <a:rPr lang="en-US" smtClean="0"/>
              <a:t>8/14/2022</a:t>
            </a:fld>
            <a:endParaRPr lang="en-US"/>
          </a:p>
        </p:txBody>
      </p:sp>
      <p:sp>
        <p:nvSpPr>
          <p:cNvPr id="6" name="Footer Placeholder 5">
            <a:extLst>
              <a:ext uri="{FF2B5EF4-FFF2-40B4-BE49-F238E27FC236}">
                <a16:creationId xmlns:a16="http://schemas.microsoft.com/office/drawing/2014/main" id="{11C57A86-EB65-C0FC-CBF9-2EFAE9ED31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D6E06E-2FE4-AC8E-821F-759994497BA2}"/>
              </a:ext>
            </a:extLst>
          </p:cNvPr>
          <p:cNvSpPr>
            <a:spLocks noGrp="1"/>
          </p:cNvSpPr>
          <p:nvPr>
            <p:ph type="sldNum" sz="quarter" idx="12"/>
          </p:nvPr>
        </p:nvSpPr>
        <p:spPr/>
        <p:txBody>
          <a:bodyPr/>
          <a:lstStyle/>
          <a:p>
            <a:fld id="{891B213B-40BC-482F-9E31-2E866696363D}" type="slidenum">
              <a:rPr lang="en-US" smtClean="0"/>
              <a:t>‹#›</a:t>
            </a:fld>
            <a:endParaRPr lang="en-US"/>
          </a:p>
        </p:txBody>
      </p:sp>
    </p:spTree>
    <p:extLst>
      <p:ext uri="{BB962C8B-B14F-4D97-AF65-F5344CB8AC3E}">
        <p14:creationId xmlns:p14="http://schemas.microsoft.com/office/powerpoint/2010/main" val="1851946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B1DF3-2170-DD49-2585-196B9F4FC9F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DCAD544-2698-947A-1E3E-A3E9E9BC31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6B4E7E-AB4E-2A00-E7F3-EAFD968297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DCF7977-BDFC-2A26-D75E-C6312F37CE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271CC0-E691-D660-0994-4E6F4A8211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A9D024-53ED-4344-6D4E-DD105C55EF48}"/>
              </a:ext>
            </a:extLst>
          </p:cNvPr>
          <p:cNvSpPr>
            <a:spLocks noGrp="1"/>
          </p:cNvSpPr>
          <p:nvPr>
            <p:ph type="dt" sz="half" idx="10"/>
          </p:nvPr>
        </p:nvSpPr>
        <p:spPr/>
        <p:txBody>
          <a:bodyPr/>
          <a:lstStyle/>
          <a:p>
            <a:fld id="{A7355EDC-AE38-4F63-A2DD-2AFD35D3F14E}" type="datetimeFigureOut">
              <a:rPr lang="en-US" smtClean="0"/>
              <a:t>8/14/2022</a:t>
            </a:fld>
            <a:endParaRPr lang="en-US"/>
          </a:p>
        </p:txBody>
      </p:sp>
      <p:sp>
        <p:nvSpPr>
          <p:cNvPr id="8" name="Footer Placeholder 7">
            <a:extLst>
              <a:ext uri="{FF2B5EF4-FFF2-40B4-BE49-F238E27FC236}">
                <a16:creationId xmlns:a16="http://schemas.microsoft.com/office/drawing/2014/main" id="{DA1C3190-7848-BC84-0341-9F4AD2C6B84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7A2AD6-8CC7-2CD6-82B7-1014F95C92F9}"/>
              </a:ext>
            </a:extLst>
          </p:cNvPr>
          <p:cNvSpPr>
            <a:spLocks noGrp="1"/>
          </p:cNvSpPr>
          <p:nvPr>
            <p:ph type="sldNum" sz="quarter" idx="12"/>
          </p:nvPr>
        </p:nvSpPr>
        <p:spPr/>
        <p:txBody>
          <a:bodyPr/>
          <a:lstStyle/>
          <a:p>
            <a:fld id="{891B213B-40BC-482F-9E31-2E866696363D}" type="slidenum">
              <a:rPr lang="en-US" smtClean="0"/>
              <a:t>‹#›</a:t>
            </a:fld>
            <a:endParaRPr lang="en-US"/>
          </a:p>
        </p:txBody>
      </p:sp>
    </p:spTree>
    <p:extLst>
      <p:ext uri="{BB962C8B-B14F-4D97-AF65-F5344CB8AC3E}">
        <p14:creationId xmlns:p14="http://schemas.microsoft.com/office/powerpoint/2010/main" val="569498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15388-F803-4C0C-8080-AEBB2C3051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32A89B9-D82E-8E6D-8FC7-286D1213F820}"/>
              </a:ext>
            </a:extLst>
          </p:cNvPr>
          <p:cNvSpPr>
            <a:spLocks noGrp="1"/>
          </p:cNvSpPr>
          <p:nvPr>
            <p:ph type="dt" sz="half" idx="10"/>
          </p:nvPr>
        </p:nvSpPr>
        <p:spPr/>
        <p:txBody>
          <a:bodyPr/>
          <a:lstStyle/>
          <a:p>
            <a:fld id="{A7355EDC-AE38-4F63-A2DD-2AFD35D3F14E}" type="datetimeFigureOut">
              <a:rPr lang="en-US" smtClean="0"/>
              <a:t>8/14/2022</a:t>
            </a:fld>
            <a:endParaRPr lang="en-US"/>
          </a:p>
        </p:txBody>
      </p:sp>
      <p:sp>
        <p:nvSpPr>
          <p:cNvPr id="4" name="Footer Placeholder 3">
            <a:extLst>
              <a:ext uri="{FF2B5EF4-FFF2-40B4-BE49-F238E27FC236}">
                <a16:creationId xmlns:a16="http://schemas.microsoft.com/office/drawing/2014/main" id="{4F1A5105-6B9A-BF8E-AFC2-C11FE6DBAD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A7BC61-1C64-B3DD-8B63-903696DA04C5}"/>
              </a:ext>
            </a:extLst>
          </p:cNvPr>
          <p:cNvSpPr>
            <a:spLocks noGrp="1"/>
          </p:cNvSpPr>
          <p:nvPr>
            <p:ph type="sldNum" sz="quarter" idx="12"/>
          </p:nvPr>
        </p:nvSpPr>
        <p:spPr/>
        <p:txBody>
          <a:bodyPr/>
          <a:lstStyle/>
          <a:p>
            <a:fld id="{891B213B-40BC-482F-9E31-2E866696363D}" type="slidenum">
              <a:rPr lang="en-US" smtClean="0"/>
              <a:t>‹#›</a:t>
            </a:fld>
            <a:endParaRPr lang="en-US"/>
          </a:p>
        </p:txBody>
      </p:sp>
    </p:spTree>
    <p:extLst>
      <p:ext uri="{BB962C8B-B14F-4D97-AF65-F5344CB8AC3E}">
        <p14:creationId xmlns:p14="http://schemas.microsoft.com/office/powerpoint/2010/main" val="3369123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1600C2-40EA-FA68-3949-DC3B8952F0AC}"/>
              </a:ext>
            </a:extLst>
          </p:cNvPr>
          <p:cNvSpPr>
            <a:spLocks noGrp="1"/>
          </p:cNvSpPr>
          <p:nvPr>
            <p:ph type="dt" sz="half" idx="10"/>
          </p:nvPr>
        </p:nvSpPr>
        <p:spPr/>
        <p:txBody>
          <a:bodyPr/>
          <a:lstStyle/>
          <a:p>
            <a:fld id="{A7355EDC-AE38-4F63-A2DD-2AFD35D3F14E}" type="datetimeFigureOut">
              <a:rPr lang="en-US" smtClean="0"/>
              <a:t>8/14/2022</a:t>
            </a:fld>
            <a:endParaRPr lang="en-US"/>
          </a:p>
        </p:txBody>
      </p:sp>
      <p:sp>
        <p:nvSpPr>
          <p:cNvPr id="3" name="Footer Placeholder 2">
            <a:extLst>
              <a:ext uri="{FF2B5EF4-FFF2-40B4-BE49-F238E27FC236}">
                <a16:creationId xmlns:a16="http://schemas.microsoft.com/office/drawing/2014/main" id="{DBFA8797-F00D-BC96-A0BC-53453FCED4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EEE280-1183-389A-9EDB-3742EAFC7559}"/>
              </a:ext>
            </a:extLst>
          </p:cNvPr>
          <p:cNvSpPr>
            <a:spLocks noGrp="1"/>
          </p:cNvSpPr>
          <p:nvPr>
            <p:ph type="sldNum" sz="quarter" idx="12"/>
          </p:nvPr>
        </p:nvSpPr>
        <p:spPr/>
        <p:txBody>
          <a:bodyPr/>
          <a:lstStyle/>
          <a:p>
            <a:fld id="{891B213B-40BC-482F-9E31-2E866696363D}" type="slidenum">
              <a:rPr lang="en-US" smtClean="0"/>
              <a:t>‹#›</a:t>
            </a:fld>
            <a:endParaRPr lang="en-US"/>
          </a:p>
        </p:txBody>
      </p:sp>
    </p:spTree>
    <p:extLst>
      <p:ext uri="{BB962C8B-B14F-4D97-AF65-F5344CB8AC3E}">
        <p14:creationId xmlns:p14="http://schemas.microsoft.com/office/powerpoint/2010/main" val="3635660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76C30-E0AF-6412-C31F-23F85E1155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52F92D-0A00-50FB-A5AD-FF6B8D5D65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F84D14-C125-E326-633E-E37597AFAE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1C4920-758E-0807-FD6F-BB0EB95866F3}"/>
              </a:ext>
            </a:extLst>
          </p:cNvPr>
          <p:cNvSpPr>
            <a:spLocks noGrp="1"/>
          </p:cNvSpPr>
          <p:nvPr>
            <p:ph type="dt" sz="half" idx="10"/>
          </p:nvPr>
        </p:nvSpPr>
        <p:spPr/>
        <p:txBody>
          <a:bodyPr/>
          <a:lstStyle/>
          <a:p>
            <a:fld id="{A7355EDC-AE38-4F63-A2DD-2AFD35D3F14E}" type="datetimeFigureOut">
              <a:rPr lang="en-US" smtClean="0"/>
              <a:t>8/14/2022</a:t>
            </a:fld>
            <a:endParaRPr lang="en-US"/>
          </a:p>
        </p:txBody>
      </p:sp>
      <p:sp>
        <p:nvSpPr>
          <p:cNvPr id="6" name="Footer Placeholder 5">
            <a:extLst>
              <a:ext uri="{FF2B5EF4-FFF2-40B4-BE49-F238E27FC236}">
                <a16:creationId xmlns:a16="http://schemas.microsoft.com/office/drawing/2014/main" id="{E26CAF66-2B96-D4A5-CF73-B2DE62790B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42F0A4-99AD-E275-077E-747C94CA0BB4}"/>
              </a:ext>
            </a:extLst>
          </p:cNvPr>
          <p:cNvSpPr>
            <a:spLocks noGrp="1"/>
          </p:cNvSpPr>
          <p:nvPr>
            <p:ph type="sldNum" sz="quarter" idx="12"/>
          </p:nvPr>
        </p:nvSpPr>
        <p:spPr/>
        <p:txBody>
          <a:bodyPr/>
          <a:lstStyle/>
          <a:p>
            <a:fld id="{891B213B-40BC-482F-9E31-2E866696363D}" type="slidenum">
              <a:rPr lang="en-US" smtClean="0"/>
              <a:t>‹#›</a:t>
            </a:fld>
            <a:endParaRPr lang="en-US"/>
          </a:p>
        </p:txBody>
      </p:sp>
    </p:spTree>
    <p:extLst>
      <p:ext uri="{BB962C8B-B14F-4D97-AF65-F5344CB8AC3E}">
        <p14:creationId xmlns:p14="http://schemas.microsoft.com/office/powerpoint/2010/main" val="1532318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EE4CE-72C8-4D9C-909E-6FABBC7DAA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C092995-179E-B0A7-F8B7-FF766F6190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78081C-22C3-8805-A0E0-D2FA7749A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BF57D6-835C-5F8A-7988-A2B0BF5CC62F}"/>
              </a:ext>
            </a:extLst>
          </p:cNvPr>
          <p:cNvSpPr>
            <a:spLocks noGrp="1"/>
          </p:cNvSpPr>
          <p:nvPr>
            <p:ph type="dt" sz="half" idx="10"/>
          </p:nvPr>
        </p:nvSpPr>
        <p:spPr/>
        <p:txBody>
          <a:bodyPr/>
          <a:lstStyle/>
          <a:p>
            <a:fld id="{A7355EDC-AE38-4F63-A2DD-2AFD35D3F14E}" type="datetimeFigureOut">
              <a:rPr lang="en-US" smtClean="0"/>
              <a:t>8/14/2022</a:t>
            </a:fld>
            <a:endParaRPr lang="en-US"/>
          </a:p>
        </p:txBody>
      </p:sp>
      <p:sp>
        <p:nvSpPr>
          <p:cNvPr id="6" name="Footer Placeholder 5">
            <a:extLst>
              <a:ext uri="{FF2B5EF4-FFF2-40B4-BE49-F238E27FC236}">
                <a16:creationId xmlns:a16="http://schemas.microsoft.com/office/drawing/2014/main" id="{DC3B68B9-0591-2A22-79F0-2E7FA25BCA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08AB7C-25B7-157F-6731-2F61CFE6DE59}"/>
              </a:ext>
            </a:extLst>
          </p:cNvPr>
          <p:cNvSpPr>
            <a:spLocks noGrp="1"/>
          </p:cNvSpPr>
          <p:nvPr>
            <p:ph type="sldNum" sz="quarter" idx="12"/>
          </p:nvPr>
        </p:nvSpPr>
        <p:spPr/>
        <p:txBody>
          <a:bodyPr/>
          <a:lstStyle/>
          <a:p>
            <a:fld id="{891B213B-40BC-482F-9E31-2E866696363D}" type="slidenum">
              <a:rPr lang="en-US" smtClean="0"/>
              <a:t>‹#›</a:t>
            </a:fld>
            <a:endParaRPr lang="en-US"/>
          </a:p>
        </p:txBody>
      </p:sp>
    </p:spTree>
    <p:extLst>
      <p:ext uri="{BB962C8B-B14F-4D97-AF65-F5344CB8AC3E}">
        <p14:creationId xmlns:p14="http://schemas.microsoft.com/office/powerpoint/2010/main" val="809832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2A425F-7216-5060-40C9-F9797946FF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3E1A40-1277-30F1-F2DA-6EA711D6CB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ACFA08-29B3-C825-50B5-0BCF4599EE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355EDC-AE38-4F63-A2DD-2AFD35D3F14E}" type="datetimeFigureOut">
              <a:rPr lang="en-US" smtClean="0"/>
              <a:t>8/14/2022</a:t>
            </a:fld>
            <a:endParaRPr lang="en-US"/>
          </a:p>
        </p:txBody>
      </p:sp>
      <p:sp>
        <p:nvSpPr>
          <p:cNvPr id="5" name="Footer Placeholder 4">
            <a:extLst>
              <a:ext uri="{FF2B5EF4-FFF2-40B4-BE49-F238E27FC236}">
                <a16:creationId xmlns:a16="http://schemas.microsoft.com/office/drawing/2014/main" id="{6D214658-C131-64D8-794D-C3604D4C23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F2E1C2-40E4-1DB7-D950-4F4BC11FE6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B213B-40BC-482F-9E31-2E866696363D}" type="slidenum">
              <a:rPr lang="en-US" smtClean="0"/>
              <a:t>‹#›</a:t>
            </a:fld>
            <a:endParaRPr lang="en-US"/>
          </a:p>
        </p:txBody>
      </p:sp>
    </p:spTree>
    <p:extLst>
      <p:ext uri="{BB962C8B-B14F-4D97-AF65-F5344CB8AC3E}">
        <p14:creationId xmlns:p14="http://schemas.microsoft.com/office/powerpoint/2010/main" val="531253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E4080-AAFF-3FAE-2031-496E40326290}"/>
              </a:ext>
            </a:extLst>
          </p:cNvPr>
          <p:cNvSpPr>
            <a:spLocks noGrp="1"/>
          </p:cNvSpPr>
          <p:nvPr>
            <p:ph type="title"/>
          </p:nvPr>
        </p:nvSpPr>
        <p:spPr>
          <a:xfrm>
            <a:off x="838200" y="365125"/>
            <a:ext cx="10515600" cy="2662888"/>
          </a:xfrm>
        </p:spPr>
        <p:txBody>
          <a:bodyPr>
            <a:normAutofit/>
          </a:bodyPr>
          <a:lstStyle/>
          <a:p>
            <a:pPr algn="ctr"/>
            <a:r>
              <a:rPr lang="en-US" sz="4000" b="1" dirty="0">
                <a:latin typeface="+mn-lt"/>
              </a:rPr>
              <a:t>Daffodil International University </a:t>
            </a:r>
            <a:br>
              <a:rPr lang="en-US" sz="4000" b="1" dirty="0">
                <a:latin typeface="+mn-lt"/>
              </a:rPr>
            </a:br>
            <a:r>
              <a:rPr lang="en-US" sz="4000" b="1" dirty="0">
                <a:latin typeface="+mn-lt"/>
              </a:rPr>
              <a:t>Dept. of CSE </a:t>
            </a:r>
            <a:br>
              <a:rPr lang="en-US" sz="4000" b="1" dirty="0">
                <a:latin typeface="+mn-lt"/>
              </a:rPr>
            </a:br>
            <a:r>
              <a:rPr lang="en-US" sz="4000" b="1" dirty="0">
                <a:latin typeface="+mn-lt"/>
              </a:rPr>
              <a:t>Information Security</a:t>
            </a:r>
          </a:p>
        </p:txBody>
      </p:sp>
      <p:sp>
        <p:nvSpPr>
          <p:cNvPr id="3" name="Content Placeholder 2">
            <a:extLst>
              <a:ext uri="{FF2B5EF4-FFF2-40B4-BE49-F238E27FC236}">
                <a16:creationId xmlns:a16="http://schemas.microsoft.com/office/drawing/2014/main" id="{6C07A4F7-12D1-E583-2044-5161C93C9891}"/>
              </a:ext>
            </a:extLst>
          </p:cNvPr>
          <p:cNvSpPr>
            <a:spLocks noGrp="1"/>
          </p:cNvSpPr>
          <p:nvPr>
            <p:ph idx="1"/>
          </p:nvPr>
        </p:nvSpPr>
        <p:spPr>
          <a:xfrm>
            <a:off x="838200" y="3028014"/>
            <a:ext cx="10515600" cy="3829986"/>
          </a:xfrm>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3000" b="1" dirty="0">
                <a:solidFill>
                  <a:srgbClr val="C00000"/>
                </a:solidFill>
              </a:rPr>
              <a:t>Chapter 3</a:t>
            </a:r>
          </a:p>
          <a:p>
            <a:pPr marL="0" indent="0" algn="ctr">
              <a:buNone/>
            </a:pPr>
            <a:r>
              <a:rPr lang="en-US" sz="3000" b="1" dirty="0">
                <a:solidFill>
                  <a:srgbClr val="C00000"/>
                </a:solidFill>
              </a:rPr>
              <a:t>Security Risk Management</a:t>
            </a:r>
          </a:p>
          <a:p>
            <a:pPr marL="0" indent="0" algn="ctr">
              <a:buNone/>
            </a:pPr>
            <a:r>
              <a:rPr lang="en-US" sz="3000" b="1">
                <a:solidFill>
                  <a:srgbClr val="C00000"/>
                </a:solidFill>
              </a:rPr>
              <a:t>(Part I)</a:t>
            </a:r>
            <a:endParaRPr lang="en-US" sz="3000" b="1" dirty="0">
              <a:solidFill>
                <a:srgbClr val="C00000"/>
              </a:solidFill>
            </a:endParaRPr>
          </a:p>
        </p:txBody>
      </p:sp>
    </p:spTree>
    <p:extLst>
      <p:ext uri="{BB962C8B-B14F-4D97-AF65-F5344CB8AC3E}">
        <p14:creationId xmlns:p14="http://schemas.microsoft.com/office/powerpoint/2010/main" val="113149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DB01F-C1B3-A74F-1818-46D28B79D98E}"/>
              </a:ext>
            </a:extLst>
          </p:cNvPr>
          <p:cNvSpPr>
            <a:spLocks noGrp="1"/>
          </p:cNvSpPr>
          <p:nvPr>
            <p:ph type="title"/>
          </p:nvPr>
        </p:nvSpPr>
        <p:spPr>
          <a:xfrm>
            <a:off x="838200" y="365125"/>
            <a:ext cx="10515600" cy="729157"/>
          </a:xfrm>
        </p:spPr>
        <p:txBody>
          <a:bodyPr>
            <a:normAutofit/>
          </a:bodyPr>
          <a:lstStyle/>
          <a:p>
            <a:r>
              <a:rPr lang="en-US" sz="2800" b="1" dirty="0">
                <a:solidFill>
                  <a:srgbClr val="C00000"/>
                </a:solidFill>
                <a:latin typeface="+mn-lt"/>
              </a:rPr>
              <a:t>Information Assurance</a:t>
            </a:r>
          </a:p>
        </p:txBody>
      </p:sp>
      <p:sp>
        <p:nvSpPr>
          <p:cNvPr id="3" name="Content Placeholder 2">
            <a:extLst>
              <a:ext uri="{FF2B5EF4-FFF2-40B4-BE49-F238E27FC236}">
                <a16:creationId xmlns:a16="http://schemas.microsoft.com/office/drawing/2014/main" id="{CB809345-A4F4-EDC3-15B1-ADA26305868B}"/>
              </a:ext>
            </a:extLst>
          </p:cNvPr>
          <p:cNvSpPr>
            <a:spLocks noGrp="1"/>
          </p:cNvSpPr>
          <p:nvPr>
            <p:ph idx="1"/>
          </p:nvPr>
        </p:nvSpPr>
        <p:spPr>
          <a:xfrm>
            <a:off x="838200" y="1094282"/>
            <a:ext cx="10515600" cy="5082681"/>
          </a:xfrm>
        </p:spPr>
        <p:txBody>
          <a:bodyPr>
            <a:normAutofit/>
          </a:bodyPr>
          <a:lstStyle/>
          <a:p>
            <a:pPr marL="0" indent="0">
              <a:buNone/>
            </a:pPr>
            <a:r>
              <a:rPr lang="en-US" sz="2400" b="0" i="0" dirty="0">
                <a:solidFill>
                  <a:schemeClr val="tx1">
                    <a:lumMod val="95000"/>
                    <a:lumOff val="5000"/>
                  </a:schemeClr>
                </a:solidFill>
                <a:effectLst/>
              </a:rPr>
              <a:t>Information assurance is the practice of assuring information and managing risks related to the use, processing, storage, and transmission of information.</a:t>
            </a:r>
          </a:p>
          <a:p>
            <a:pPr marL="0" indent="0">
              <a:buNone/>
            </a:pPr>
            <a:r>
              <a:rPr lang="en-US" sz="2400" b="0" i="0" dirty="0">
                <a:solidFill>
                  <a:schemeClr val="tx1">
                    <a:lumMod val="95000"/>
                    <a:lumOff val="5000"/>
                  </a:schemeClr>
                </a:solidFill>
                <a:effectLst/>
              </a:rPr>
              <a:t>Information assurance includes protection of the integrity, availability, authenticity, non-repudiation and confidentiality of user data.</a:t>
            </a:r>
            <a:endParaRPr lang="en-US" sz="2400" dirty="0">
              <a:solidFill>
                <a:schemeClr val="tx1">
                  <a:lumMod val="95000"/>
                  <a:lumOff val="5000"/>
                </a:schemeClr>
              </a:solidFill>
            </a:endParaRPr>
          </a:p>
        </p:txBody>
      </p:sp>
      <p:pic>
        <p:nvPicPr>
          <p:cNvPr id="5" name="Picture 4">
            <a:extLst>
              <a:ext uri="{FF2B5EF4-FFF2-40B4-BE49-F238E27FC236}">
                <a16:creationId xmlns:a16="http://schemas.microsoft.com/office/drawing/2014/main" id="{47C41C15-DC8D-FC79-E7C0-B11B50D7AD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7541" y="2789407"/>
            <a:ext cx="4736891" cy="3387556"/>
          </a:xfrm>
          <a:prstGeom prst="rect">
            <a:avLst/>
          </a:prstGeom>
        </p:spPr>
      </p:pic>
    </p:spTree>
    <p:extLst>
      <p:ext uri="{BB962C8B-B14F-4D97-AF65-F5344CB8AC3E}">
        <p14:creationId xmlns:p14="http://schemas.microsoft.com/office/powerpoint/2010/main" val="239795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185D8-56A4-B700-3A6B-93701C00812C}"/>
              </a:ext>
            </a:extLst>
          </p:cNvPr>
          <p:cNvSpPr>
            <a:spLocks noGrp="1"/>
          </p:cNvSpPr>
          <p:nvPr>
            <p:ph type="title"/>
          </p:nvPr>
        </p:nvSpPr>
        <p:spPr>
          <a:xfrm>
            <a:off x="838200" y="365125"/>
            <a:ext cx="10515600" cy="699177"/>
          </a:xfrm>
        </p:spPr>
        <p:txBody>
          <a:bodyPr>
            <a:normAutofit/>
          </a:bodyPr>
          <a:lstStyle/>
          <a:p>
            <a:r>
              <a:rPr lang="en-US" sz="2800" b="1" dirty="0">
                <a:solidFill>
                  <a:srgbClr val="C00000"/>
                </a:solidFill>
                <a:latin typeface="+mn-lt"/>
              </a:rPr>
              <a:t>What is Risk, Purpose and Risk Level </a:t>
            </a:r>
          </a:p>
        </p:txBody>
      </p:sp>
      <p:sp>
        <p:nvSpPr>
          <p:cNvPr id="3" name="Content Placeholder 2">
            <a:extLst>
              <a:ext uri="{FF2B5EF4-FFF2-40B4-BE49-F238E27FC236}">
                <a16:creationId xmlns:a16="http://schemas.microsoft.com/office/drawing/2014/main" id="{F555F50D-2D2E-560E-7D65-B8A7DC33556D}"/>
              </a:ext>
            </a:extLst>
          </p:cNvPr>
          <p:cNvSpPr>
            <a:spLocks noGrp="1"/>
          </p:cNvSpPr>
          <p:nvPr>
            <p:ph idx="1"/>
          </p:nvPr>
        </p:nvSpPr>
        <p:spPr>
          <a:xfrm>
            <a:off x="838200" y="1229193"/>
            <a:ext cx="11093970" cy="5263682"/>
          </a:xfrm>
        </p:spPr>
        <p:txBody>
          <a:bodyPr>
            <a:normAutofit/>
          </a:bodyPr>
          <a:lstStyle/>
          <a:p>
            <a:pPr marL="0" indent="0" rtl="0">
              <a:spcBef>
                <a:spcPts val="0"/>
              </a:spcBef>
              <a:spcAft>
                <a:spcPts val="0"/>
              </a:spcAft>
              <a:buNone/>
            </a:pPr>
            <a:r>
              <a:rPr lang="en-US" sz="2400" b="0" i="0" u="none" strike="noStrike" dirty="0">
                <a:solidFill>
                  <a:srgbClr val="0C0C0C"/>
                </a:solidFill>
                <a:effectLst/>
              </a:rPr>
              <a:t>Risk is </a:t>
            </a:r>
            <a:r>
              <a:rPr lang="en-US" sz="2400" b="1" i="0" u="none" strike="noStrike" dirty="0">
                <a:solidFill>
                  <a:srgbClr val="0C0C0C"/>
                </a:solidFill>
                <a:effectLst/>
              </a:rPr>
              <a:t>the potential for loss, damage or </a:t>
            </a:r>
            <a:endParaRPr lang="en-US" sz="2400" b="0" dirty="0">
              <a:effectLst/>
            </a:endParaRPr>
          </a:p>
          <a:p>
            <a:pPr marL="0" indent="0" rtl="0">
              <a:spcBef>
                <a:spcPts val="1000"/>
              </a:spcBef>
              <a:spcAft>
                <a:spcPts val="0"/>
              </a:spcAft>
              <a:buNone/>
            </a:pPr>
            <a:r>
              <a:rPr lang="en-US" sz="2400" b="1" i="0" u="none" strike="noStrike" dirty="0">
                <a:solidFill>
                  <a:srgbClr val="0C0C0C"/>
                </a:solidFill>
                <a:effectLst/>
              </a:rPr>
              <a:t>destruction of assets or data.</a:t>
            </a:r>
            <a:endParaRPr lang="en-US" sz="2400" b="0" dirty="0">
              <a:effectLst/>
            </a:endParaRPr>
          </a:p>
          <a:p>
            <a:pPr marL="0" indent="0" rtl="0">
              <a:spcBef>
                <a:spcPts val="1000"/>
              </a:spcBef>
              <a:spcAft>
                <a:spcPts val="0"/>
              </a:spcAft>
              <a:buNone/>
            </a:pPr>
            <a:r>
              <a:rPr lang="en-US" sz="2400" b="0" i="0" u="none" strike="noStrike" dirty="0">
                <a:solidFill>
                  <a:srgbClr val="0C0C0C"/>
                </a:solidFill>
                <a:effectLst/>
              </a:rPr>
              <a:t>It comprises the impacts to an organization and its </a:t>
            </a:r>
            <a:endParaRPr lang="en-US" sz="2400" b="0" dirty="0">
              <a:effectLst/>
            </a:endParaRPr>
          </a:p>
          <a:p>
            <a:pPr marL="0" indent="0" rtl="0">
              <a:spcBef>
                <a:spcPts val="1000"/>
              </a:spcBef>
              <a:spcAft>
                <a:spcPts val="0"/>
              </a:spcAft>
              <a:buNone/>
            </a:pPr>
            <a:r>
              <a:rPr lang="en-US" sz="2400" b="0" i="0" u="none" strike="noStrike" dirty="0">
                <a:solidFill>
                  <a:srgbClr val="0C0C0C"/>
                </a:solidFill>
                <a:effectLst/>
              </a:rPr>
              <a:t>stakeholders that could occur due to the threats </a:t>
            </a:r>
          </a:p>
          <a:p>
            <a:pPr marL="0" indent="0" rtl="0">
              <a:spcBef>
                <a:spcPts val="1000"/>
              </a:spcBef>
              <a:spcAft>
                <a:spcPts val="0"/>
              </a:spcAft>
              <a:buNone/>
            </a:pPr>
            <a:r>
              <a:rPr lang="en-US" sz="2400" b="0" i="0" u="none" strike="noStrike" dirty="0">
                <a:solidFill>
                  <a:srgbClr val="0C0C0C"/>
                </a:solidFill>
                <a:effectLst/>
              </a:rPr>
              <a:t>and vulnerabilities associated with </a:t>
            </a:r>
            <a:endParaRPr lang="en-US" sz="2400" b="0" dirty="0">
              <a:effectLst/>
            </a:endParaRPr>
          </a:p>
          <a:p>
            <a:pPr marL="0" indent="0" rtl="0">
              <a:spcBef>
                <a:spcPts val="1000"/>
              </a:spcBef>
              <a:spcAft>
                <a:spcPts val="0"/>
              </a:spcAft>
              <a:buNone/>
            </a:pPr>
            <a:r>
              <a:rPr lang="en-US" sz="2400" b="0" i="0" u="none" strike="noStrike" dirty="0">
                <a:solidFill>
                  <a:srgbClr val="0C0C0C"/>
                </a:solidFill>
                <a:effectLst/>
              </a:rPr>
              <a:t>the operation and use of IS and the environments in </a:t>
            </a:r>
            <a:endParaRPr lang="en-US" sz="2400" b="0" dirty="0">
              <a:effectLst/>
            </a:endParaRPr>
          </a:p>
          <a:p>
            <a:pPr marL="0" indent="0" rtl="0">
              <a:spcBef>
                <a:spcPts val="1000"/>
              </a:spcBef>
              <a:spcAft>
                <a:spcPts val="0"/>
              </a:spcAft>
              <a:buNone/>
            </a:pPr>
            <a:r>
              <a:rPr lang="en-US" sz="2400" b="0" i="0" u="none" strike="noStrike" dirty="0">
                <a:solidFill>
                  <a:srgbClr val="0C0C0C"/>
                </a:solidFill>
                <a:effectLst/>
              </a:rPr>
              <a:t>which those systems operate.</a:t>
            </a:r>
            <a:endParaRPr lang="en-US" sz="2400" b="0" dirty="0">
              <a:effectLst/>
            </a:endParaRPr>
          </a:p>
          <a:p>
            <a:pPr marL="0" indent="0" rtl="0">
              <a:spcBef>
                <a:spcPts val="1000"/>
              </a:spcBef>
              <a:spcAft>
                <a:spcPts val="0"/>
              </a:spcAft>
              <a:buNone/>
            </a:pPr>
            <a:r>
              <a:rPr lang="en-US" sz="2400" b="1" i="0" u="none" strike="noStrike" dirty="0">
                <a:solidFill>
                  <a:srgbClr val="C00000"/>
                </a:solidFill>
                <a:effectLst/>
              </a:rPr>
              <a:t>Purpose of Risk Management: </a:t>
            </a:r>
            <a:endParaRPr lang="en-US" sz="2400" b="0" dirty="0">
              <a:effectLst/>
            </a:endParaRPr>
          </a:p>
          <a:p>
            <a:pPr rtl="0" fontAlgn="base">
              <a:spcBef>
                <a:spcPts val="1000"/>
              </a:spcBef>
              <a:spcAft>
                <a:spcPts val="0"/>
              </a:spcAft>
              <a:buFont typeface="Arial" panose="020B0604020202020204" pitchFamily="34" charset="0"/>
              <a:buChar char="•"/>
            </a:pPr>
            <a:r>
              <a:rPr lang="en-US" sz="2400" b="1" i="0" u="none" strike="noStrike" dirty="0">
                <a:solidFill>
                  <a:srgbClr val="0C0C0C"/>
                </a:solidFill>
                <a:effectLst/>
              </a:rPr>
              <a:t>to identify potential problems before they occur</a:t>
            </a:r>
          </a:p>
          <a:p>
            <a:pPr rtl="0" fontAlgn="base">
              <a:spcBef>
                <a:spcPts val="1000"/>
              </a:spcBef>
              <a:spcAft>
                <a:spcPts val="0"/>
              </a:spcAft>
              <a:buFont typeface="Arial" panose="020B0604020202020204" pitchFamily="34" charset="0"/>
              <a:buChar char="•"/>
            </a:pPr>
            <a:r>
              <a:rPr lang="en-US" sz="2400" b="1" i="0" u="none" strike="noStrike" dirty="0">
                <a:solidFill>
                  <a:srgbClr val="000000"/>
                </a:solidFill>
                <a:effectLst/>
              </a:rPr>
              <a:t>to ensure the desired business outcomes are </a:t>
            </a:r>
          </a:p>
          <a:p>
            <a:pPr marL="0" indent="0" rtl="0">
              <a:spcBef>
                <a:spcPts val="1000"/>
              </a:spcBef>
              <a:spcAft>
                <a:spcPts val="0"/>
              </a:spcAft>
              <a:buNone/>
            </a:pPr>
            <a:r>
              <a:rPr lang="en-US" sz="2400" b="1" i="0" u="none" strike="noStrike" dirty="0">
                <a:solidFill>
                  <a:srgbClr val="000000"/>
                </a:solidFill>
                <a:effectLst/>
              </a:rPr>
              <a:t>   achieved</a:t>
            </a:r>
            <a:endParaRPr lang="en-US" sz="2400" b="0" dirty="0">
              <a:effectLst/>
            </a:endParaRPr>
          </a:p>
          <a:p>
            <a:pPr marL="0" indent="0">
              <a:buNone/>
            </a:pPr>
            <a:endParaRPr lang="en-US" sz="2400" dirty="0">
              <a:solidFill>
                <a:schemeClr val="tx1">
                  <a:lumMod val="95000"/>
                  <a:lumOff val="5000"/>
                </a:schemeClr>
              </a:solidFill>
            </a:endParaRPr>
          </a:p>
        </p:txBody>
      </p:sp>
      <p:pic>
        <p:nvPicPr>
          <p:cNvPr id="4098" name="Picture 2">
            <a:extLst>
              <a:ext uri="{FF2B5EF4-FFF2-40B4-BE49-F238E27FC236}">
                <a16:creationId xmlns:a16="http://schemas.microsoft.com/office/drawing/2014/main" id="{D121ED3A-C79B-40FB-078E-E6E5BA8467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0073" y="714713"/>
            <a:ext cx="4422098" cy="50840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0678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6BFF6-A46D-D629-D5B3-AE6F474D7425}"/>
              </a:ext>
            </a:extLst>
          </p:cNvPr>
          <p:cNvSpPr>
            <a:spLocks noGrp="1"/>
          </p:cNvSpPr>
          <p:nvPr>
            <p:ph type="title"/>
          </p:nvPr>
        </p:nvSpPr>
        <p:spPr>
          <a:xfrm>
            <a:off x="838200" y="365125"/>
            <a:ext cx="10515600" cy="549275"/>
          </a:xfrm>
        </p:spPr>
        <p:txBody>
          <a:bodyPr>
            <a:normAutofit/>
          </a:bodyPr>
          <a:lstStyle/>
          <a:p>
            <a:r>
              <a:rPr lang="en-US" sz="2800" b="1" i="0" u="none" strike="noStrike" dirty="0">
                <a:solidFill>
                  <a:srgbClr val="C00000"/>
                </a:solidFill>
                <a:effectLst/>
                <a:latin typeface="+mn-lt"/>
              </a:rPr>
              <a:t>What is Risk, Purpose and Risk Level </a:t>
            </a:r>
            <a:endParaRPr lang="en-US" sz="2800" dirty="0">
              <a:latin typeface="+mn-lt"/>
            </a:endParaRPr>
          </a:p>
        </p:txBody>
      </p:sp>
      <p:sp>
        <p:nvSpPr>
          <p:cNvPr id="3" name="Content Placeholder 2">
            <a:extLst>
              <a:ext uri="{FF2B5EF4-FFF2-40B4-BE49-F238E27FC236}">
                <a16:creationId xmlns:a16="http://schemas.microsoft.com/office/drawing/2014/main" id="{BC99DA92-DE8E-065F-F56C-C031B7BD89D5}"/>
              </a:ext>
            </a:extLst>
          </p:cNvPr>
          <p:cNvSpPr>
            <a:spLocks noGrp="1"/>
          </p:cNvSpPr>
          <p:nvPr>
            <p:ph idx="1"/>
          </p:nvPr>
        </p:nvSpPr>
        <p:spPr>
          <a:xfrm>
            <a:off x="860002" y="910270"/>
            <a:ext cx="10493797" cy="5947730"/>
          </a:xfrm>
        </p:spPr>
        <p:txBody>
          <a:bodyPr>
            <a:normAutofit/>
          </a:bodyPr>
          <a:lstStyle/>
          <a:p>
            <a:pPr marL="0" indent="0">
              <a:buNone/>
            </a:pPr>
            <a:r>
              <a:rPr lang="en-US" sz="2400" b="1" i="0" u="none" strike="noStrike" dirty="0">
                <a:solidFill>
                  <a:srgbClr val="C00000"/>
                </a:solidFill>
                <a:effectLst/>
              </a:rPr>
              <a:t>Risk Level: </a:t>
            </a:r>
            <a:r>
              <a:rPr lang="en-US" sz="2400" b="0" i="0" u="none" strike="noStrike" dirty="0">
                <a:solidFill>
                  <a:srgbClr val="0C0C0C"/>
                </a:solidFill>
                <a:effectLst/>
              </a:rPr>
              <a:t>Three distinct levels are used for risk assessment:</a:t>
            </a:r>
          </a:p>
          <a:p>
            <a:pPr marL="0" indent="0">
              <a:buNone/>
            </a:pPr>
            <a:endParaRPr lang="en-US" sz="1800" b="1" i="0" u="none" strike="noStrike" dirty="0">
              <a:solidFill>
                <a:srgbClr val="000000"/>
              </a:solidFill>
              <a:effectLst/>
              <a:latin typeface="Calibri" panose="020F0502020204030204" pitchFamily="34" charset="0"/>
            </a:endParaRPr>
          </a:p>
          <a:p>
            <a:pPr marL="0" indent="0">
              <a:buNone/>
            </a:pPr>
            <a:endParaRPr lang="en-US" sz="1800" b="1" dirty="0">
              <a:solidFill>
                <a:srgbClr val="000000"/>
              </a:solidFill>
              <a:latin typeface="Calibri" panose="020F0502020204030204" pitchFamily="34" charset="0"/>
            </a:endParaRPr>
          </a:p>
          <a:p>
            <a:pPr marL="0" indent="0">
              <a:buNone/>
            </a:pPr>
            <a:endParaRPr lang="en-US" sz="1800" b="1" i="0" u="none" strike="noStrike" dirty="0">
              <a:solidFill>
                <a:srgbClr val="000000"/>
              </a:solidFill>
              <a:effectLst/>
              <a:latin typeface="Calibri" panose="020F0502020204030204" pitchFamily="34" charset="0"/>
            </a:endParaRPr>
          </a:p>
          <a:p>
            <a:pPr marL="0" indent="0">
              <a:buNone/>
            </a:pPr>
            <a:endParaRPr lang="en-US" sz="1800" b="1" dirty="0">
              <a:solidFill>
                <a:srgbClr val="000000"/>
              </a:solidFill>
              <a:latin typeface="Calibri" panose="020F0502020204030204" pitchFamily="34" charset="0"/>
            </a:endParaRPr>
          </a:p>
          <a:p>
            <a:pPr marL="0" indent="0">
              <a:buNone/>
            </a:pPr>
            <a:endParaRPr lang="en-US" sz="1800" b="1" i="0" u="none" strike="noStrike" dirty="0">
              <a:solidFill>
                <a:srgbClr val="000000"/>
              </a:solidFill>
              <a:effectLst/>
              <a:latin typeface="Calibri" panose="020F0502020204030204" pitchFamily="34" charset="0"/>
            </a:endParaRPr>
          </a:p>
          <a:p>
            <a:pPr marL="0" indent="0">
              <a:buNone/>
            </a:pPr>
            <a:endParaRPr lang="en-US" sz="1800" b="1" dirty="0">
              <a:solidFill>
                <a:srgbClr val="000000"/>
              </a:solidFill>
              <a:latin typeface="Calibri" panose="020F0502020204030204" pitchFamily="34" charset="0"/>
            </a:endParaRPr>
          </a:p>
          <a:p>
            <a:pPr marL="0" indent="0">
              <a:buNone/>
            </a:pPr>
            <a:endParaRPr lang="en-US" sz="1800" b="1" i="0" u="none" strike="noStrike" dirty="0">
              <a:solidFill>
                <a:srgbClr val="000000"/>
              </a:solidFill>
              <a:effectLst/>
              <a:latin typeface="Calibri" panose="020F0502020204030204" pitchFamily="34" charset="0"/>
            </a:endParaRPr>
          </a:p>
          <a:p>
            <a:pPr marL="0" indent="0">
              <a:buNone/>
            </a:pPr>
            <a:endParaRPr lang="en-US" sz="1800" b="1" dirty="0">
              <a:solidFill>
                <a:srgbClr val="000000"/>
              </a:solidFill>
              <a:latin typeface="Calibri" panose="020F0502020204030204" pitchFamily="34" charset="0"/>
            </a:endParaRPr>
          </a:p>
          <a:p>
            <a:pPr marL="0" indent="0">
              <a:buNone/>
            </a:pPr>
            <a:endParaRPr lang="en-US" sz="1800" b="1" i="0" u="none" strike="noStrike" dirty="0">
              <a:solidFill>
                <a:srgbClr val="000000"/>
              </a:solidFill>
              <a:effectLst/>
              <a:latin typeface="Calibri" panose="020F0502020204030204" pitchFamily="34" charset="0"/>
            </a:endParaRPr>
          </a:p>
          <a:p>
            <a:pPr marL="0" indent="0">
              <a:buNone/>
            </a:pPr>
            <a:endParaRPr lang="en-US" sz="1800" b="1" dirty="0">
              <a:solidFill>
                <a:srgbClr val="000000"/>
              </a:solidFill>
              <a:latin typeface="Calibri" panose="020F0502020204030204" pitchFamily="34" charset="0"/>
            </a:endParaRPr>
          </a:p>
          <a:p>
            <a:pPr marL="0" indent="0">
              <a:buNone/>
            </a:pPr>
            <a:endParaRPr lang="en-US" sz="1800" b="1" i="0" u="none" strike="noStrike" dirty="0">
              <a:solidFill>
                <a:srgbClr val="000000"/>
              </a:solidFill>
              <a:effectLst/>
              <a:latin typeface="Calibri" panose="020F0502020204030204" pitchFamily="34" charset="0"/>
            </a:endParaRPr>
          </a:p>
          <a:p>
            <a:pPr marL="0" indent="0">
              <a:buNone/>
            </a:pPr>
            <a:r>
              <a:rPr lang="en-US" sz="1800" b="1" i="0" u="none" strike="noStrike" dirty="0">
                <a:solidFill>
                  <a:srgbClr val="000000"/>
                </a:solidFill>
                <a:effectLst/>
                <a:latin typeface="Calibri" panose="020F0502020204030204" pitchFamily="34" charset="0"/>
              </a:rPr>
              <a:t>                                                                               </a:t>
            </a:r>
          </a:p>
          <a:p>
            <a:pPr marL="0" indent="0">
              <a:buNone/>
            </a:pPr>
            <a:endParaRPr lang="en-US" sz="1800" b="1" dirty="0">
              <a:solidFill>
                <a:srgbClr val="000000"/>
              </a:solidFill>
              <a:latin typeface="Calibri" panose="020F0502020204030204" pitchFamily="34" charset="0"/>
            </a:endParaRPr>
          </a:p>
          <a:p>
            <a:pPr marL="0" indent="0" algn="ctr">
              <a:buNone/>
            </a:pPr>
            <a:r>
              <a:rPr lang="en-US" sz="1800" b="1" i="0" u="none" strike="noStrike" dirty="0">
                <a:solidFill>
                  <a:srgbClr val="000000"/>
                </a:solidFill>
                <a:effectLst/>
                <a:latin typeface="Calibri" panose="020F0502020204030204" pitchFamily="34" charset="0"/>
              </a:rPr>
              <a:t> Fig: Risk Levels</a:t>
            </a:r>
            <a:endParaRPr lang="en-US" sz="2400" dirty="0"/>
          </a:p>
        </p:txBody>
      </p:sp>
      <p:pic>
        <p:nvPicPr>
          <p:cNvPr id="5122" name="Picture 2">
            <a:extLst>
              <a:ext uri="{FF2B5EF4-FFF2-40B4-BE49-F238E27FC236}">
                <a16:creationId xmlns:a16="http://schemas.microsoft.com/office/drawing/2014/main" id="{5E799A7F-7B35-F70E-8B45-3908697367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4282" y="1618938"/>
            <a:ext cx="9773587" cy="4586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4292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1DAEA-EFAE-E654-F497-29F6F367F860}"/>
              </a:ext>
            </a:extLst>
          </p:cNvPr>
          <p:cNvSpPr>
            <a:spLocks noGrp="1"/>
          </p:cNvSpPr>
          <p:nvPr>
            <p:ph type="title"/>
          </p:nvPr>
        </p:nvSpPr>
        <p:spPr>
          <a:xfrm>
            <a:off x="838200" y="365125"/>
            <a:ext cx="10515600" cy="564265"/>
          </a:xfrm>
        </p:spPr>
        <p:txBody>
          <a:bodyPr>
            <a:normAutofit/>
          </a:bodyPr>
          <a:lstStyle/>
          <a:p>
            <a:r>
              <a:rPr lang="en-US" sz="2800" b="1" dirty="0">
                <a:solidFill>
                  <a:srgbClr val="C00000"/>
                </a:solidFill>
                <a:latin typeface="+mn-lt"/>
              </a:rPr>
              <a:t>Identification of Assets</a:t>
            </a:r>
          </a:p>
        </p:txBody>
      </p:sp>
      <p:sp>
        <p:nvSpPr>
          <p:cNvPr id="3" name="Content Placeholder 2">
            <a:extLst>
              <a:ext uri="{FF2B5EF4-FFF2-40B4-BE49-F238E27FC236}">
                <a16:creationId xmlns:a16="http://schemas.microsoft.com/office/drawing/2014/main" id="{F6FAC508-20A9-DDE3-66C5-E21F561115B7}"/>
              </a:ext>
            </a:extLst>
          </p:cNvPr>
          <p:cNvSpPr>
            <a:spLocks noGrp="1"/>
          </p:cNvSpPr>
          <p:nvPr>
            <p:ph idx="1"/>
          </p:nvPr>
        </p:nvSpPr>
        <p:spPr>
          <a:xfrm>
            <a:off x="838200" y="929390"/>
            <a:ext cx="10515600" cy="5601107"/>
          </a:xfrm>
        </p:spPr>
        <p:txBody>
          <a:bodyPr>
            <a:normAutofit/>
          </a:bodyPr>
          <a:lstStyle/>
          <a:p>
            <a:pPr marL="0" indent="0">
              <a:buNone/>
            </a:pPr>
            <a:r>
              <a:rPr lang="en-US" sz="2000" b="0" i="0" u="none" strike="noStrike" dirty="0">
                <a:solidFill>
                  <a:srgbClr val="000000"/>
                </a:solidFill>
                <a:effectLst/>
              </a:rPr>
              <a:t>A </a:t>
            </a:r>
            <a:r>
              <a:rPr lang="en-US" sz="2000" b="1" i="0" u="none" strike="noStrike" dirty="0">
                <a:solidFill>
                  <a:srgbClr val="000000"/>
                </a:solidFill>
                <a:effectLst/>
              </a:rPr>
              <a:t>Risk management strategy</a:t>
            </a:r>
            <a:r>
              <a:rPr lang="en-US" sz="2000" b="0" i="0" u="none" strike="noStrike" dirty="0">
                <a:solidFill>
                  <a:srgbClr val="000000"/>
                </a:solidFill>
                <a:effectLst/>
              </a:rPr>
              <a:t> requires that information security professionals know their organizations’ information assets—that is, identify, classify, and prioritize them.</a:t>
            </a:r>
            <a:endParaRPr lang="en-US" sz="20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r>
              <a:rPr lang="en-US" sz="1800" b="1" dirty="0"/>
              <a:t>                                                                </a:t>
            </a:r>
          </a:p>
          <a:p>
            <a:pPr marL="0" indent="0">
              <a:buNone/>
            </a:pPr>
            <a:endParaRPr lang="en-US" sz="1800" b="1" dirty="0"/>
          </a:p>
          <a:p>
            <a:pPr marL="0" indent="0">
              <a:buNone/>
            </a:pPr>
            <a:r>
              <a:rPr lang="en-US" sz="1800" b="1" dirty="0"/>
              <a:t>                                                     Figure: </a:t>
            </a:r>
            <a:r>
              <a:rPr lang="en-US" sz="1800" b="1" i="0" u="none" strike="noStrike" dirty="0">
                <a:solidFill>
                  <a:srgbClr val="000000"/>
                </a:solidFill>
                <a:effectLst/>
                <a:latin typeface="Calibri" panose="020F0502020204030204" pitchFamily="34" charset="0"/>
              </a:rPr>
              <a:t>Example of Assets of a Banking System</a:t>
            </a:r>
            <a:endParaRPr lang="en-US" sz="1800" b="1" dirty="0"/>
          </a:p>
        </p:txBody>
      </p:sp>
      <p:sp>
        <p:nvSpPr>
          <p:cNvPr id="6" name="Rectangle 1">
            <a:extLst>
              <a:ext uri="{FF2B5EF4-FFF2-40B4-BE49-F238E27FC236}">
                <a16:creationId xmlns:a16="http://schemas.microsoft.com/office/drawing/2014/main" id="{273E8BFF-47FA-BA57-66C6-019F65438F24}"/>
              </a:ext>
            </a:extLst>
          </p:cNvPr>
          <p:cNvSpPr>
            <a:spLocks noChangeArrowheads="1"/>
          </p:cNvSpPr>
          <p:nvPr/>
        </p:nvSpPr>
        <p:spPr bwMode="auto">
          <a:xfrm>
            <a:off x="1195388" y="18256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Table 6">
            <a:extLst>
              <a:ext uri="{FF2B5EF4-FFF2-40B4-BE49-F238E27FC236}">
                <a16:creationId xmlns:a16="http://schemas.microsoft.com/office/drawing/2014/main" id="{C3E08FD4-7FC9-6686-C368-87342D0A46F1}"/>
              </a:ext>
            </a:extLst>
          </p:cNvPr>
          <p:cNvGraphicFramePr>
            <a:graphicFrameLocks noGrp="1"/>
          </p:cNvGraphicFramePr>
          <p:nvPr>
            <p:extLst>
              <p:ext uri="{D42A27DB-BD31-4B8C-83A1-F6EECF244321}">
                <p14:modId xmlns:p14="http://schemas.microsoft.com/office/powerpoint/2010/main" val="523594231"/>
              </p:ext>
            </p:extLst>
          </p:nvPr>
        </p:nvGraphicFramePr>
        <p:xfrm>
          <a:off x="1194768" y="1825625"/>
          <a:ext cx="9801844" cy="4308406"/>
        </p:xfrm>
        <a:graphic>
          <a:graphicData uri="http://schemas.openxmlformats.org/drawingml/2006/table">
            <a:tbl>
              <a:tblPr/>
              <a:tblGrid>
                <a:gridCol w="2558042">
                  <a:extLst>
                    <a:ext uri="{9D8B030D-6E8A-4147-A177-3AD203B41FA5}">
                      <a16:colId xmlns:a16="http://schemas.microsoft.com/office/drawing/2014/main" val="3422449179"/>
                    </a:ext>
                  </a:extLst>
                </a:gridCol>
                <a:gridCol w="6319400">
                  <a:extLst>
                    <a:ext uri="{9D8B030D-6E8A-4147-A177-3AD203B41FA5}">
                      <a16:colId xmlns:a16="http://schemas.microsoft.com/office/drawing/2014/main" val="368818169"/>
                    </a:ext>
                  </a:extLst>
                </a:gridCol>
                <a:gridCol w="924402">
                  <a:extLst>
                    <a:ext uri="{9D8B030D-6E8A-4147-A177-3AD203B41FA5}">
                      <a16:colId xmlns:a16="http://schemas.microsoft.com/office/drawing/2014/main" val="3459973267"/>
                    </a:ext>
                  </a:extLst>
                </a:gridCol>
              </a:tblGrid>
              <a:tr h="291568">
                <a:tc>
                  <a:txBody>
                    <a:bodyPr/>
                    <a:lstStyle/>
                    <a:p>
                      <a:pPr rtl="0" fontAlgn="t">
                        <a:spcBef>
                          <a:spcPts val="0"/>
                        </a:spcBef>
                        <a:spcAft>
                          <a:spcPts val="0"/>
                        </a:spcAft>
                      </a:pPr>
                      <a:r>
                        <a:rPr lang="en-US" sz="1500" b="1" i="0" u="none" strike="noStrike">
                          <a:solidFill>
                            <a:srgbClr val="FFFFFF"/>
                          </a:solidFill>
                          <a:effectLst/>
                          <a:latin typeface="Calibri" panose="020F0502020204030204" pitchFamily="34" charset="0"/>
                        </a:rPr>
                        <a:t>Asset Type / Category </a:t>
                      </a:r>
                      <a:endParaRPr lang="en-US" sz="150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2C4"/>
                    </a:solidFill>
                  </a:tcPr>
                </a:tc>
                <a:tc>
                  <a:txBody>
                    <a:bodyPr/>
                    <a:lstStyle/>
                    <a:p>
                      <a:pPr rtl="0" fontAlgn="t">
                        <a:spcBef>
                          <a:spcPts val="0"/>
                        </a:spcBef>
                        <a:spcAft>
                          <a:spcPts val="0"/>
                        </a:spcAft>
                      </a:pPr>
                      <a:r>
                        <a:rPr lang="en-US" sz="1500" b="1" i="0" u="none" strike="noStrike">
                          <a:solidFill>
                            <a:srgbClr val="FFFFFF"/>
                          </a:solidFill>
                          <a:effectLst/>
                          <a:latin typeface="Calibri" panose="020F0502020204030204" pitchFamily="34" charset="0"/>
                        </a:rPr>
                        <a:t>Particulars</a:t>
                      </a:r>
                      <a:endParaRPr lang="en-US" sz="150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2C4"/>
                    </a:solidFill>
                  </a:tcPr>
                </a:tc>
                <a:tc>
                  <a:txBody>
                    <a:bodyPr/>
                    <a:lstStyle/>
                    <a:p>
                      <a:pPr rtl="0" fontAlgn="t">
                        <a:spcBef>
                          <a:spcPts val="0"/>
                        </a:spcBef>
                        <a:spcAft>
                          <a:spcPts val="0"/>
                        </a:spcAft>
                      </a:pPr>
                      <a:r>
                        <a:rPr lang="en-US" sz="1500" b="1" i="0" u="none" strike="noStrike">
                          <a:solidFill>
                            <a:srgbClr val="FFFFFF"/>
                          </a:solidFill>
                          <a:effectLst/>
                          <a:latin typeface="Calibri" panose="020F0502020204030204" pitchFamily="34" charset="0"/>
                        </a:rPr>
                        <a:t>Criticality</a:t>
                      </a:r>
                      <a:endParaRPr lang="en-US" sz="150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994966626"/>
                  </a:ext>
                </a:extLst>
              </a:tr>
              <a:tr h="724410">
                <a:tc>
                  <a:txBody>
                    <a:bodyPr/>
                    <a:lstStyle/>
                    <a:p>
                      <a:pPr rtl="0" fontAlgn="t">
                        <a:spcBef>
                          <a:spcPts val="0"/>
                        </a:spcBef>
                        <a:spcAft>
                          <a:spcPts val="0"/>
                        </a:spcAft>
                      </a:pPr>
                      <a:r>
                        <a:rPr lang="en-US" sz="1500" b="1" i="0" u="none" strike="noStrike">
                          <a:solidFill>
                            <a:srgbClr val="000000"/>
                          </a:solidFill>
                          <a:effectLst/>
                          <a:latin typeface="Calibri" panose="020F0502020204030204" pitchFamily="34" charset="0"/>
                        </a:rPr>
                        <a:t>Core Application Software</a:t>
                      </a:r>
                      <a:endParaRPr lang="en-US" sz="150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5F7FC"/>
                    </a:solidFill>
                  </a:tcPr>
                </a:tc>
                <a:tc>
                  <a:txBody>
                    <a:bodyPr/>
                    <a:lstStyle/>
                    <a:p>
                      <a:pPr rtl="0" fontAlgn="t">
                        <a:spcBef>
                          <a:spcPts val="0"/>
                        </a:spcBef>
                        <a:spcAft>
                          <a:spcPts val="0"/>
                        </a:spcAft>
                      </a:pPr>
                      <a:r>
                        <a:rPr lang="en-US" sz="1500" b="0" i="0" u="none" strike="noStrike">
                          <a:solidFill>
                            <a:srgbClr val="000000"/>
                          </a:solidFill>
                          <a:effectLst/>
                          <a:latin typeface="Calibri" panose="020F0502020204030204" pitchFamily="34" charset="0"/>
                        </a:rPr>
                        <a:t>Core Banking Systems </a:t>
                      </a:r>
                      <a:endParaRPr lang="en-US" sz="1500">
                        <a:effectLst/>
                      </a:endParaRPr>
                    </a:p>
                    <a:p>
                      <a:pPr rtl="0" fontAlgn="t">
                        <a:spcBef>
                          <a:spcPts val="0"/>
                        </a:spcBef>
                        <a:spcAft>
                          <a:spcPts val="0"/>
                        </a:spcAft>
                      </a:pPr>
                      <a:r>
                        <a:rPr lang="en-US" sz="1500" b="0" i="0" u="none" strike="noStrike">
                          <a:solidFill>
                            <a:srgbClr val="000000"/>
                          </a:solidFill>
                          <a:effectLst/>
                          <a:latin typeface="Calibri" panose="020F0502020204030204" pitchFamily="34" charset="0"/>
                        </a:rPr>
                        <a:t>Card issuing, Authorizations &amp; Switching Systems </a:t>
                      </a:r>
                      <a:endParaRPr lang="en-US" sz="1500">
                        <a:effectLst/>
                      </a:endParaRPr>
                    </a:p>
                    <a:p>
                      <a:pPr rtl="0" fontAlgn="t">
                        <a:spcBef>
                          <a:spcPts val="0"/>
                        </a:spcBef>
                        <a:spcAft>
                          <a:spcPts val="0"/>
                        </a:spcAft>
                      </a:pPr>
                      <a:r>
                        <a:rPr lang="en-US" sz="1500" b="0" i="0" u="none" strike="noStrike">
                          <a:solidFill>
                            <a:srgbClr val="000000"/>
                          </a:solidFill>
                          <a:effectLst/>
                          <a:latin typeface="Calibri" panose="020F0502020204030204" pitchFamily="34" charset="0"/>
                        </a:rPr>
                        <a:t>Call Center Management </a:t>
                      </a:r>
                      <a:endParaRPr lang="en-US" sz="150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5F7FC"/>
                    </a:solidFill>
                  </a:tcPr>
                </a:tc>
                <a:tc>
                  <a:txBody>
                    <a:bodyPr/>
                    <a:lstStyle/>
                    <a:p>
                      <a:pPr rtl="0" fontAlgn="t">
                        <a:spcBef>
                          <a:spcPts val="0"/>
                        </a:spcBef>
                        <a:spcAft>
                          <a:spcPts val="0"/>
                        </a:spcAft>
                      </a:pPr>
                      <a:r>
                        <a:rPr lang="en-US" sz="1500" b="0" i="0" u="none" strike="noStrike">
                          <a:solidFill>
                            <a:srgbClr val="000000"/>
                          </a:solidFill>
                          <a:effectLst/>
                          <a:latin typeface="Calibri" panose="020F0502020204030204" pitchFamily="34" charset="0"/>
                        </a:rPr>
                        <a:t>H</a:t>
                      </a:r>
                      <a:endParaRPr lang="en-US" sz="1500">
                        <a:effectLst/>
                      </a:endParaRPr>
                    </a:p>
                    <a:p>
                      <a:pPr rtl="0" fontAlgn="t">
                        <a:spcBef>
                          <a:spcPts val="0"/>
                        </a:spcBef>
                        <a:spcAft>
                          <a:spcPts val="0"/>
                        </a:spcAft>
                      </a:pPr>
                      <a:r>
                        <a:rPr lang="en-US" sz="1500" b="0" i="0" u="none" strike="noStrike">
                          <a:solidFill>
                            <a:srgbClr val="000000"/>
                          </a:solidFill>
                          <a:effectLst/>
                          <a:latin typeface="Calibri" panose="020F0502020204030204" pitchFamily="34" charset="0"/>
                        </a:rPr>
                        <a:t>H</a:t>
                      </a:r>
                      <a:endParaRPr lang="en-US" sz="1500">
                        <a:effectLst/>
                      </a:endParaRPr>
                    </a:p>
                    <a:p>
                      <a:pPr rtl="0" fontAlgn="t">
                        <a:spcBef>
                          <a:spcPts val="0"/>
                        </a:spcBef>
                        <a:spcAft>
                          <a:spcPts val="0"/>
                        </a:spcAft>
                      </a:pPr>
                      <a:r>
                        <a:rPr lang="en-US" sz="1500" b="0" i="0" u="none" strike="noStrike">
                          <a:solidFill>
                            <a:srgbClr val="000000"/>
                          </a:solidFill>
                          <a:effectLst/>
                          <a:latin typeface="Calibri" panose="020F0502020204030204" pitchFamily="34" charset="0"/>
                        </a:rPr>
                        <a:t>M</a:t>
                      </a:r>
                      <a:endParaRPr lang="en-US" sz="150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5F7FC"/>
                    </a:solidFill>
                  </a:tcPr>
                </a:tc>
                <a:extLst>
                  <a:ext uri="{0D108BD9-81ED-4DB2-BD59-A6C34878D82A}">
                    <a16:rowId xmlns:a16="http://schemas.microsoft.com/office/drawing/2014/main" val="1800801105"/>
                  </a:ext>
                </a:extLst>
              </a:tr>
              <a:tr h="724410">
                <a:tc>
                  <a:txBody>
                    <a:bodyPr/>
                    <a:lstStyle/>
                    <a:p>
                      <a:pPr rtl="0" fontAlgn="t">
                        <a:spcBef>
                          <a:spcPts val="0"/>
                        </a:spcBef>
                        <a:spcAft>
                          <a:spcPts val="0"/>
                        </a:spcAft>
                      </a:pPr>
                      <a:r>
                        <a:rPr lang="en-US" sz="1500" b="1" i="0" u="none" strike="noStrike">
                          <a:solidFill>
                            <a:srgbClr val="000000"/>
                          </a:solidFill>
                          <a:effectLst/>
                          <a:latin typeface="Calibri" panose="020F0502020204030204" pitchFamily="34" charset="0"/>
                        </a:rPr>
                        <a:t>Intranet Applications </a:t>
                      </a:r>
                      <a:endParaRPr lang="en-US" sz="150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500" b="0" i="0" u="none" strike="noStrike">
                          <a:solidFill>
                            <a:srgbClr val="000000"/>
                          </a:solidFill>
                          <a:effectLst/>
                          <a:latin typeface="Calibri" panose="020F0502020204030204" pitchFamily="34" charset="0"/>
                        </a:rPr>
                        <a:t>ANYORG Document Management System</a:t>
                      </a:r>
                      <a:endParaRPr lang="en-US" sz="1500">
                        <a:effectLst/>
                      </a:endParaRPr>
                    </a:p>
                    <a:p>
                      <a:pPr rtl="0" fontAlgn="t">
                        <a:spcBef>
                          <a:spcPts val="0"/>
                        </a:spcBef>
                        <a:spcAft>
                          <a:spcPts val="0"/>
                        </a:spcAft>
                      </a:pPr>
                      <a:r>
                        <a:rPr lang="en-US" sz="1500" b="0" i="0" u="none" strike="noStrike">
                          <a:solidFill>
                            <a:srgbClr val="000000"/>
                          </a:solidFill>
                          <a:effectLst/>
                          <a:latin typeface="Calibri" panose="020F0502020204030204" pitchFamily="34" charset="0"/>
                        </a:rPr>
                        <a:t>HR Management System</a:t>
                      </a:r>
                      <a:endParaRPr lang="en-US" sz="1500">
                        <a:effectLst/>
                      </a:endParaRPr>
                    </a:p>
                    <a:p>
                      <a:pPr rtl="0" fontAlgn="t">
                        <a:spcBef>
                          <a:spcPts val="0"/>
                        </a:spcBef>
                        <a:spcAft>
                          <a:spcPts val="0"/>
                        </a:spcAft>
                      </a:pPr>
                      <a:r>
                        <a:rPr lang="en-US" sz="1500" b="0" i="0" u="none" strike="noStrike">
                          <a:solidFill>
                            <a:srgbClr val="000000"/>
                          </a:solidFill>
                          <a:effectLst/>
                          <a:latin typeface="Calibri" panose="020F0502020204030204" pitchFamily="34" charset="0"/>
                        </a:rPr>
                        <a:t>Employee information PortalS</a:t>
                      </a:r>
                      <a:endParaRPr lang="en-US" sz="150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500" b="0" i="0" u="none" strike="noStrike">
                          <a:solidFill>
                            <a:srgbClr val="000000"/>
                          </a:solidFill>
                          <a:effectLst/>
                          <a:latin typeface="Calibri" panose="020F0502020204030204" pitchFamily="34" charset="0"/>
                        </a:rPr>
                        <a:t>H</a:t>
                      </a:r>
                      <a:endParaRPr lang="en-US" sz="1500">
                        <a:effectLst/>
                      </a:endParaRPr>
                    </a:p>
                    <a:p>
                      <a:pPr rtl="0" fontAlgn="t">
                        <a:spcBef>
                          <a:spcPts val="0"/>
                        </a:spcBef>
                        <a:spcAft>
                          <a:spcPts val="0"/>
                        </a:spcAft>
                      </a:pPr>
                      <a:r>
                        <a:rPr lang="en-US" sz="1500" b="0" i="0" u="none" strike="noStrike">
                          <a:solidFill>
                            <a:srgbClr val="000000"/>
                          </a:solidFill>
                          <a:effectLst/>
                          <a:latin typeface="Calibri" panose="020F0502020204030204" pitchFamily="34" charset="0"/>
                        </a:rPr>
                        <a:t>M</a:t>
                      </a:r>
                      <a:endParaRPr lang="en-US" sz="1500">
                        <a:effectLst/>
                      </a:endParaRPr>
                    </a:p>
                    <a:p>
                      <a:pPr rtl="0" fontAlgn="t">
                        <a:spcBef>
                          <a:spcPts val="0"/>
                        </a:spcBef>
                        <a:spcAft>
                          <a:spcPts val="0"/>
                        </a:spcAft>
                      </a:pPr>
                      <a:r>
                        <a:rPr lang="en-US" sz="1500" b="0" i="0" u="none" strike="noStrike">
                          <a:solidFill>
                            <a:srgbClr val="000000"/>
                          </a:solidFill>
                          <a:effectLst/>
                          <a:latin typeface="Calibri" panose="020F0502020204030204" pitchFamily="34" charset="0"/>
                        </a:rPr>
                        <a:t>M</a:t>
                      </a:r>
                      <a:endParaRPr lang="en-US" sz="150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2362604602"/>
                  </a:ext>
                </a:extLst>
              </a:tr>
              <a:tr h="480936">
                <a:tc>
                  <a:txBody>
                    <a:bodyPr/>
                    <a:lstStyle/>
                    <a:p>
                      <a:pPr rtl="0" fontAlgn="t">
                        <a:spcBef>
                          <a:spcPts val="0"/>
                        </a:spcBef>
                        <a:spcAft>
                          <a:spcPts val="0"/>
                        </a:spcAft>
                      </a:pPr>
                      <a:r>
                        <a:rPr lang="en-US" sz="1500" b="1" i="0" u="none" strike="noStrike">
                          <a:solidFill>
                            <a:srgbClr val="000000"/>
                          </a:solidFill>
                          <a:effectLst/>
                          <a:latin typeface="Calibri" panose="020F0502020204030204" pitchFamily="34" charset="0"/>
                        </a:rPr>
                        <a:t>Database </a:t>
                      </a:r>
                      <a:endParaRPr lang="en-US" sz="150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5F7FC"/>
                    </a:solidFill>
                  </a:tcPr>
                </a:tc>
                <a:tc>
                  <a:txBody>
                    <a:bodyPr/>
                    <a:lstStyle/>
                    <a:p>
                      <a:pPr rtl="0" fontAlgn="t">
                        <a:spcBef>
                          <a:spcPts val="0"/>
                        </a:spcBef>
                        <a:spcAft>
                          <a:spcPts val="0"/>
                        </a:spcAft>
                      </a:pPr>
                      <a:r>
                        <a:rPr lang="en-US" sz="1500" b="0" i="0" u="none" strike="noStrike">
                          <a:solidFill>
                            <a:srgbClr val="000000"/>
                          </a:solidFill>
                          <a:effectLst/>
                          <a:latin typeface="Calibri" panose="020F0502020204030204" pitchFamily="34" charset="0"/>
                        </a:rPr>
                        <a:t>CBS Database (Customer data and Financial Data) </a:t>
                      </a:r>
                      <a:endParaRPr lang="en-US" sz="150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5F7FC"/>
                    </a:solidFill>
                  </a:tcPr>
                </a:tc>
                <a:tc>
                  <a:txBody>
                    <a:bodyPr/>
                    <a:lstStyle/>
                    <a:p>
                      <a:pPr rtl="0" fontAlgn="t">
                        <a:spcBef>
                          <a:spcPts val="0"/>
                        </a:spcBef>
                        <a:spcAft>
                          <a:spcPts val="0"/>
                        </a:spcAft>
                      </a:pPr>
                      <a:r>
                        <a:rPr lang="en-US" sz="1500" b="0" i="0" u="none" strike="noStrike">
                          <a:solidFill>
                            <a:srgbClr val="000000"/>
                          </a:solidFill>
                          <a:effectLst/>
                          <a:latin typeface="Calibri" panose="020F0502020204030204" pitchFamily="34" charset="0"/>
                        </a:rPr>
                        <a:t>H</a:t>
                      </a:r>
                      <a:endParaRPr lang="en-US" sz="150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5F7FC"/>
                    </a:solidFill>
                  </a:tcPr>
                </a:tc>
                <a:extLst>
                  <a:ext uri="{0D108BD9-81ED-4DB2-BD59-A6C34878D82A}">
                    <a16:rowId xmlns:a16="http://schemas.microsoft.com/office/drawing/2014/main" val="3297419824"/>
                  </a:ext>
                </a:extLst>
              </a:tr>
              <a:tr h="940831">
                <a:tc>
                  <a:txBody>
                    <a:bodyPr/>
                    <a:lstStyle/>
                    <a:p>
                      <a:pPr rtl="0" fontAlgn="t">
                        <a:spcBef>
                          <a:spcPts val="0"/>
                        </a:spcBef>
                        <a:spcAft>
                          <a:spcPts val="0"/>
                        </a:spcAft>
                      </a:pPr>
                      <a:r>
                        <a:rPr lang="en-US" sz="1500" b="1" i="0" u="none" strike="noStrike">
                          <a:solidFill>
                            <a:srgbClr val="000000"/>
                          </a:solidFill>
                          <a:effectLst/>
                          <a:latin typeface="Calibri" panose="020F0502020204030204" pitchFamily="34" charset="0"/>
                        </a:rPr>
                        <a:t>Information (Data) </a:t>
                      </a:r>
                      <a:endParaRPr lang="en-US" sz="150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500" b="0" i="0" u="none" strike="noStrike">
                          <a:solidFill>
                            <a:srgbClr val="000000"/>
                          </a:solidFill>
                          <a:effectLst/>
                          <a:latin typeface="Calibri" panose="020F0502020204030204" pitchFamily="34" charset="0"/>
                        </a:rPr>
                        <a:t>Sensitive data of different devices (Passwords, configurations)</a:t>
                      </a:r>
                      <a:endParaRPr lang="en-US" sz="1500">
                        <a:effectLst/>
                      </a:endParaRPr>
                    </a:p>
                    <a:p>
                      <a:pPr rtl="0" fontAlgn="t">
                        <a:spcBef>
                          <a:spcPts val="0"/>
                        </a:spcBef>
                        <a:spcAft>
                          <a:spcPts val="0"/>
                        </a:spcAft>
                      </a:pPr>
                      <a:r>
                        <a:rPr lang="en-US" sz="1500" b="0" i="0" u="none" strike="noStrike">
                          <a:solidFill>
                            <a:srgbClr val="000000"/>
                          </a:solidFill>
                          <a:effectLst/>
                          <a:latin typeface="Calibri" panose="020F0502020204030204" pitchFamily="34" charset="0"/>
                        </a:rPr>
                        <a:t>Source code </a:t>
                      </a:r>
                      <a:endParaRPr lang="en-US" sz="1500">
                        <a:effectLst/>
                      </a:endParaRPr>
                    </a:p>
                    <a:p>
                      <a:pPr rtl="0" fontAlgn="t">
                        <a:spcBef>
                          <a:spcPts val="0"/>
                        </a:spcBef>
                        <a:spcAft>
                          <a:spcPts val="0"/>
                        </a:spcAft>
                      </a:pPr>
                      <a:r>
                        <a:rPr lang="en-US" sz="1500" b="0" i="0" u="none" strike="noStrike">
                          <a:solidFill>
                            <a:srgbClr val="000000"/>
                          </a:solidFill>
                          <a:effectLst/>
                          <a:latin typeface="Calibri" panose="020F0502020204030204" pitchFamily="34" charset="0"/>
                        </a:rPr>
                        <a:t>Network infrastructure design  </a:t>
                      </a:r>
                      <a:endParaRPr lang="en-US" sz="1500">
                        <a:effectLst/>
                      </a:endParaRPr>
                    </a:p>
                    <a:p>
                      <a:pPr rtl="0" fontAlgn="t">
                        <a:spcBef>
                          <a:spcPts val="0"/>
                        </a:spcBef>
                        <a:spcAft>
                          <a:spcPts val="0"/>
                        </a:spcAft>
                      </a:pPr>
                      <a:r>
                        <a:rPr lang="en-US" sz="1500" b="0" i="0" u="none" strike="noStrike">
                          <a:solidFill>
                            <a:srgbClr val="000000"/>
                          </a:solidFill>
                          <a:effectLst/>
                          <a:latin typeface="Calibri" panose="020F0502020204030204" pitchFamily="34" charset="0"/>
                        </a:rPr>
                        <a:t>Strategic plans </a:t>
                      </a:r>
                      <a:endParaRPr lang="en-US" sz="150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500" b="0" i="0" u="none" strike="noStrike">
                          <a:solidFill>
                            <a:srgbClr val="000000"/>
                          </a:solidFill>
                          <a:effectLst/>
                          <a:latin typeface="Calibri" panose="020F0502020204030204" pitchFamily="34" charset="0"/>
                        </a:rPr>
                        <a:t>H</a:t>
                      </a:r>
                      <a:endParaRPr lang="en-US" sz="1500">
                        <a:effectLst/>
                      </a:endParaRPr>
                    </a:p>
                    <a:p>
                      <a:pPr rtl="0" fontAlgn="t">
                        <a:spcBef>
                          <a:spcPts val="0"/>
                        </a:spcBef>
                        <a:spcAft>
                          <a:spcPts val="0"/>
                        </a:spcAft>
                      </a:pPr>
                      <a:r>
                        <a:rPr lang="en-US" sz="1500" b="0" i="0" u="none" strike="noStrike">
                          <a:solidFill>
                            <a:srgbClr val="000000"/>
                          </a:solidFill>
                          <a:effectLst/>
                          <a:latin typeface="Calibri" panose="020F0502020204030204" pitchFamily="34" charset="0"/>
                        </a:rPr>
                        <a:t>H</a:t>
                      </a:r>
                      <a:endParaRPr lang="en-US" sz="1500">
                        <a:effectLst/>
                      </a:endParaRPr>
                    </a:p>
                    <a:p>
                      <a:pPr rtl="0" fontAlgn="t">
                        <a:spcBef>
                          <a:spcPts val="0"/>
                        </a:spcBef>
                        <a:spcAft>
                          <a:spcPts val="0"/>
                        </a:spcAft>
                      </a:pPr>
                      <a:r>
                        <a:rPr lang="en-US" sz="1500" b="0" i="0" u="none" strike="noStrike">
                          <a:solidFill>
                            <a:srgbClr val="000000"/>
                          </a:solidFill>
                          <a:effectLst/>
                          <a:latin typeface="Calibri" panose="020F0502020204030204" pitchFamily="34" charset="0"/>
                        </a:rPr>
                        <a:t>H</a:t>
                      </a:r>
                      <a:endParaRPr lang="en-US" sz="1500">
                        <a:effectLst/>
                      </a:endParaRPr>
                    </a:p>
                    <a:p>
                      <a:pPr rtl="0" fontAlgn="t">
                        <a:spcBef>
                          <a:spcPts val="0"/>
                        </a:spcBef>
                        <a:spcAft>
                          <a:spcPts val="0"/>
                        </a:spcAft>
                      </a:pPr>
                      <a:r>
                        <a:rPr lang="en-US" sz="1500" b="0" i="0" u="none" strike="noStrike">
                          <a:solidFill>
                            <a:srgbClr val="000000"/>
                          </a:solidFill>
                          <a:effectLst/>
                          <a:latin typeface="Calibri" panose="020F0502020204030204" pitchFamily="34" charset="0"/>
                        </a:rPr>
                        <a:t>M</a:t>
                      </a:r>
                      <a:endParaRPr lang="en-US" sz="150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3815662669"/>
                  </a:ext>
                </a:extLst>
              </a:tr>
              <a:tr h="940831">
                <a:tc>
                  <a:txBody>
                    <a:bodyPr/>
                    <a:lstStyle/>
                    <a:p>
                      <a:pPr rtl="0" fontAlgn="t">
                        <a:spcBef>
                          <a:spcPts val="0"/>
                        </a:spcBef>
                        <a:spcAft>
                          <a:spcPts val="0"/>
                        </a:spcAft>
                      </a:pPr>
                      <a:r>
                        <a:rPr lang="en-US" sz="1500" b="1" i="0" u="none" strike="noStrike">
                          <a:solidFill>
                            <a:srgbClr val="000000"/>
                          </a:solidFill>
                          <a:effectLst/>
                          <a:latin typeface="Calibri" panose="020F0502020204030204" pitchFamily="34" charset="0"/>
                        </a:rPr>
                        <a:t>Human Resources (People) </a:t>
                      </a:r>
                      <a:endParaRPr lang="en-US" sz="150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5F7FC"/>
                    </a:solidFill>
                  </a:tcPr>
                </a:tc>
                <a:tc>
                  <a:txBody>
                    <a:bodyPr/>
                    <a:lstStyle/>
                    <a:p>
                      <a:pPr rtl="0" fontAlgn="t">
                        <a:spcBef>
                          <a:spcPts val="0"/>
                        </a:spcBef>
                        <a:spcAft>
                          <a:spcPts val="0"/>
                        </a:spcAft>
                      </a:pPr>
                      <a:r>
                        <a:rPr lang="en-US" sz="1500" b="0" i="0" u="none" strike="noStrike">
                          <a:solidFill>
                            <a:srgbClr val="000000"/>
                          </a:solidFill>
                          <a:effectLst/>
                          <a:latin typeface="Calibri" panose="020F0502020204030204" pitchFamily="34" charset="0"/>
                        </a:rPr>
                        <a:t>Decision Makers</a:t>
                      </a:r>
                      <a:endParaRPr lang="en-US" sz="1500">
                        <a:effectLst/>
                      </a:endParaRPr>
                    </a:p>
                    <a:p>
                      <a:pPr rtl="0" fontAlgn="t">
                        <a:spcBef>
                          <a:spcPts val="0"/>
                        </a:spcBef>
                        <a:spcAft>
                          <a:spcPts val="0"/>
                        </a:spcAft>
                      </a:pPr>
                      <a:r>
                        <a:rPr lang="en-US" sz="1500" b="0" i="0" u="none" strike="noStrike">
                          <a:solidFill>
                            <a:srgbClr val="000000"/>
                          </a:solidFill>
                          <a:effectLst/>
                          <a:latin typeface="Calibri" panose="020F0502020204030204" pitchFamily="34" charset="0"/>
                        </a:rPr>
                        <a:t>End Users</a:t>
                      </a:r>
                      <a:endParaRPr lang="en-US" sz="1500">
                        <a:effectLst/>
                      </a:endParaRPr>
                    </a:p>
                    <a:p>
                      <a:pPr rtl="0" fontAlgn="t">
                        <a:spcBef>
                          <a:spcPts val="0"/>
                        </a:spcBef>
                        <a:spcAft>
                          <a:spcPts val="0"/>
                        </a:spcAft>
                      </a:pPr>
                      <a:r>
                        <a:rPr lang="en-US" sz="1500" b="0" i="0" u="none" strike="noStrike">
                          <a:solidFill>
                            <a:srgbClr val="000000"/>
                          </a:solidFill>
                          <a:effectLst/>
                          <a:latin typeface="Calibri" panose="020F0502020204030204" pitchFamily="34" charset="0"/>
                        </a:rPr>
                        <a:t>Operation/Maintenance Staff</a:t>
                      </a:r>
                      <a:endParaRPr lang="en-US" sz="1500">
                        <a:effectLst/>
                      </a:endParaRPr>
                    </a:p>
                    <a:p>
                      <a:pPr rtl="0" fontAlgn="t">
                        <a:spcBef>
                          <a:spcPts val="0"/>
                        </a:spcBef>
                        <a:spcAft>
                          <a:spcPts val="0"/>
                        </a:spcAft>
                      </a:pPr>
                      <a:r>
                        <a:rPr lang="en-US" sz="1500" b="0" i="0" u="none" strike="noStrike">
                          <a:solidFill>
                            <a:srgbClr val="000000"/>
                          </a:solidFill>
                          <a:effectLst/>
                          <a:latin typeface="Calibri" panose="020F0502020204030204" pitchFamily="34" charset="0"/>
                        </a:rPr>
                        <a:t>Subject Matter Experts</a:t>
                      </a:r>
                      <a:endParaRPr lang="en-US" sz="150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5F7FC"/>
                    </a:solidFill>
                  </a:tcPr>
                </a:tc>
                <a:tc>
                  <a:txBody>
                    <a:bodyPr/>
                    <a:lstStyle/>
                    <a:p>
                      <a:pPr rtl="0" fontAlgn="t">
                        <a:spcBef>
                          <a:spcPts val="0"/>
                        </a:spcBef>
                        <a:spcAft>
                          <a:spcPts val="0"/>
                        </a:spcAft>
                      </a:pPr>
                      <a:r>
                        <a:rPr lang="en-US" sz="1500" b="0" i="0" u="none" strike="noStrike" dirty="0">
                          <a:solidFill>
                            <a:srgbClr val="000000"/>
                          </a:solidFill>
                          <a:effectLst/>
                          <a:latin typeface="Calibri" panose="020F0502020204030204" pitchFamily="34" charset="0"/>
                        </a:rPr>
                        <a:t>H</a:t>
                      </a:r>
                      <a:endParaRPr lang="en-US" sz="1500" dirty="0">
                        <a:effectLst/>
                      </a:endParaRPr>
                    </a:p>
                    <a:p>
                      <a:pPr rtl="0" fontAlgn="t">
                        <a:spcBef>
                          <a:spcPts val="0"/>
                        </a:spcBef>
                        <a:spcAft>
                          <a:spcPts val="0"/>
                        </a:spcAft>
                      </a:pPr>
                      <a:r>
                        <a:rPr lang="en-US" sz="1500" b="0" i="0" u="none" strike="noStrike" dirty="0">
                          <a:solidFill>
                            <a:srgbClr val="000000"/>
                          </a:solidFill>
                          <a:effectLst/>
                          <a:latin typeface="Calibri" panose="020F0502020204030204" pitchFamily="34" charset="0"/>
                        </a:rPr>
                        <a:t>H</a:t>
                      </a:r>
                      <a:endParaRPr lang="en-US" sz="1500" dirty="0">
                        <a:effectLst/>
                      </a:endParaRPr>
                    </a:p>
                    <a:p>
                      <a:pPr rtl="0" fontAlgn="t">
                        <a:spcBef>
                          <a:spcPts val="0"/>
                        </a:spcBef>
                        <a:spcAft>
                          <a:spcPts val="0"/>
                        </a:spcAft>
                      </a:pPr>
                      <a:r>
                        <a:rPr lang="en-US" sz="1500" b="0" i="0" u="none" strike="noStrike" dirty="0">
                          <a:solidFill>
                            <a:srgbClr val="000000"/>
                          </a:solidFill>
                          <a:effectLst/>
                          <a:latin typeface="Calibri" panose="020F0502020204030204" pitchFamily="34" charset="0"/>
                        </a:rPr>
                        <a:t>H</a:t>
                      </a:r>
                      <a:endParaRPr lang="en-US" sz="1500" dirty="0">
                        <a:effectLst/>
                      </a:endParaRPr>
                    </a:p>
                    <a:p>
                      <a:pPr rtl="0" fontAlgn="t">
                        <a:spcBef>
                          <a:spcPts val="0"/>
                        </a:spcBef>
                        <a:spcAft>
                          <a:spcPts val="0"/>
                        </a:spcAft>
                      </a:pPr>
                      <a:r>
                        <a:rPr lang="en-US" sz="1500" b="0" i="0" u="none" strike="noStrike" dirty="0">
                          <a:solidFill>
                            <a:srgbClr val="000000"/>
                          </a:solidFill>
                          <a:effectLst/>
                          <a:latin typeface="Calibri" panose="020F0502020204030204" pitchFamily="34" charset="0"/>
                        </a:rPr>
                        <a:t>M</a:t>
                      </a:r>
                      <a:endParaRPr lang="en-US" sz="1500" dirty="0">
                        <a:effectLst/>
                      </a:endParaRPr>
                    </a:p>
                  </a:txBody>
                  <a:tcPr marL="79695" marR="79695" marT="39847" marB="39847">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5F7FC"/>
                    </a:solidFill>
                  </a:tcPr>
                </a:tc>
                <a:extLst>
                  <a:ext uri="{0D108BD9-81ED-4DB2-BD59-A6C34878D82A}">
                    <a16:rowId xmlns:a16="http://schemas.microsoft.com/office/drawing/2014/main" val="344142830"/>
                  </a:ext>
                </a:extLst>
              </a:tr>
            </a:tbl>
          </a:graphicData>
        </a:graphic>
      </p:graphicFrame>
      <p:sp>
        <p:nvSpPr>
          <p:cNvPr id="8" name="Rectangle 2">
            <a:extLst>
              <a:ext uri="{FF2B5EF4-FFF2-40B4-BE49-F238E27FC236}">
                <a16:creationId xmlns:a16="http://schemas.microsoft.com/office/drawing/2014/main" id="{0D71A0D1-833E-CE91-13B8-F910D73F77B5}"/>
              </a:ext>
            </a:extLst>
          </p:cNvPr>
          <p:cNvSpPr>
            <a:spLocks noChangeArrowheads="1"/>
          </p:cNvSpPr>
          <p:nvPr/>
        </p:nvSpPr>
        <p:spPr bwMode="auto">
          <a:xfrm>
            <a:off x="1195388" y="1825625"/>
            <a:ext cx="12191229" cy="431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067064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14A9F-0101-3E77-F125-E0C138D8BAA8}"/>
              </a:ext>
            </a:extLst>
          </p:cNvPr>
          <p:cNvSpPr>
            <a:spLocks noGrp="1"/>
          </p:cNvSpPr>
          <p:nvPr>
            <p:ph type="title"/>
          </p:nvPr>
        </p:nvSpPr>
        <p:spPr>
          <a:xfrm>
            <a:off x="838200" y="365124"/>
            <a:ext cx="10515600" cy="1448685"/>
          </a:xfrm>
        </p:spPr>
        <p:txBody>
          <a:bodyPr>
            <a:noAutofit/>
          </a:bodyPr>
          <a:lstStyle/>
          <a:p>
            <a:pPr rtl="0">
              <a:spcBef>
                <a:spcPts val="0"/>
              </a:spcBef>
              <a:spcAft>
                <a:spcPts val="0"/>
              </a:spcAft>
            </a:pPr>
            <a:r>
              <a:rPr lang="en-US" sz="2400" b="1" i="0" u="none" strike="noStrike" dirty="0">
                <a:solidFill>
                  <a:srgbClr val="C00000"/>
                </a:solidFill>
                <a:effectLst/>
                <a:latin typeface="+mn-lt"/>
              </a:rPr>
              <a:t>Identification of Key Risk Indicators (KRIs)</a:t>
            </a:r>
            <a:br>
              <a:rPr lang="en-US" sz="2400" b="0" dirty="0">
                <a:effectLst/>
                <a:latin typeface="+mn-lt"/>
              </a:rPr>
            </a:br>
            <a:r>
              <a:rPr lang="en-US" sz="2400" b="0" i="0" u="none" strike="noStrike" dirty="0">
                <a:solidFill>
                  <a:srgbClr val="000000"/>
                </a:solidFill>
                <a:effectLst/>
                <a:latin typeface="+mn-lt"/>
              </a:rPr>
              <a:t>A key risk indicator (KRI) is a measure used in management to indicate how risky an activity is. KRI’s are metrics used by organizations to provide an early signal of increasing risk exposures in various areas.</a:t>
            </a:r>
            <a:endParaRPr lang="en-US" sz="2400" b="1" dirty="0">
              <a:solidFill>
                <a:srgbClr val="C00000"/>
              </a:solidFill>
              <a:latin typeface="+mn-lt"/>
            </a:endParaRPr>
          </a:p>
        </p:txBody>
      </p:sp>
      <p:sp>
        <p:nvSpPr>
          <p:cNvPr id="3" name="Content Placeholder 2">
            <a:extLst>
              <a:ext uri="{FF2B5EF4-FFF2-40B4-BE49-F238E27FC236}">
                <a16:creationId xmlns:a16="http://schemas.microsoft.com/office/drawing/2014/main" id="{A82538FC-EAE3-36BB-539C-44DD53993838}"/>
              </a:ext>
            </a:extLst>
          </p:cNvPr>
          <p:cNvSpPr>
            <a:spLocks noGrp="1"/>
          </p:cNvSpPr>
          <p:nvPr>
            <p:ph idx="1"/>
          </p:nvPr>
        </p:nvSpPr>
        <p:spPr>
          <a:xfrm>
            <a:off x="838200" y="1813810"/>
            <a:ext cx="10515600" cy="4363154"/>
          </a:xfrm>
        </p:spPr>
        <p:txBody>
          <a:bodyPr>
            <a:normAutofit/>
          </a:bodyPr>
          <a:lstStyle/>
          <a:p>
            <a:pPr marL="0" indent="0" rtl="0">
              <a:spcBef>
                <a:spcPts val="1000"/>
              </a:spcBef>
              <a:spcAft>
                <a:spcPts val="0"/>
              </a:spcAft>
              <a:buNone/>
            </a:pPr>
            <a:r>
              <a:rPr lang="en-US" sz="2400" b="1" i="0" u="none" strike="noStrike" dirty="0">
                <a:solidFill>
                  <a:srgbClr val="C00000"/>
                </a:solidFill>
                <a:effectLst/>
              </a:rPr>
              <a:t>Identification of Risk-Scenarios</a:t>
            </a:r>
            <a:endParaRPr lang="en-US" sz="2400" b="0" dirty="0">
              <a:effectLst/>
            </a:endParaRPr>
          </a:p>
          <a:p>
            <a:pPr marL="0" indent="0">
              <a:buNone/>
            </a:pPr>
            <a:r>
              <a:rPr lang="en-US" sz="2400" b="0" i="0" u="none" strike="noStrike" dirty="0">
                <a:solidFill>
                  <a:srgbClr val="0C0C0C"/>
                </a:solidFill>
                <a:effectLst/>
              </a:rPr>
              <a:t>Any </a:t>
            </a:r>
            <a:r>
              <a:rPr lang="en-US" sz="2400" b="1" i="0" u="none" strike="noStrike" dirty="0">
                <a:solidFill>
                  <a:srgbClr val="0C0C0C"/>
                </a:solidFill>
                <a:effectLst/>
              </a:rPr>
              <a:t>event </a:t>
            </a:r>
            <a:r>
              <a:rPr lang="en-US" sz="2400" b="0" i="0" u="none" strike="noStrike" dirty="0">
                <a:solidFill>
                  <a:srgbClr val="0C0C0C"/>
                </a:solidFill>
                <a:effectLst/>
              </a:rPr>
              <a:t>that triggers an </a:t>
            </a:r>
            <a:r>
              <a:rPr lang="en-US" sz="2400" b="1" i="0" u="none" strike="noStrike" dirty="0">
                <a:solidFill>
                  <a:srgbClr val="0C0C0C"/>
                </a:solidFill>
                <a:effectLst/>
              </a:rPr>
              <a:t>undesired scenario </a:t>
            </a:r>
            <a:r>
              <a:rPr lang="en-US" sz="2400" b="0" i="0" u="none" strike="noStrike" dirty="0">
                <a:solidFill>
                  <a:srgbClr val="0C0C0C"/>
                </a:solidFill>
                <a:effectLst/>
              </a:rPr>
              <a:t>alternative is identified as </a:t>
            </a:r>
            <a:r>
              <a:rPr lang="en-US" sz="2400" b="1" i="0" u="none" strike="noStrike" dirty="0">
                <a:solidFill>
                  <a:srgbClr val="0C0C0C"/>
                </a:solidFill>
                <a:effectLst/>
              </a:rPr>
              <a:t>Risk</a:t>
            </a:r>
            <a:r>
              <a:rPr lang="en-US" sz="2400" b="0" i="0" u="none" strike="noStrike" dirty="0">
                <a:solidFill>
                  <a:srgbClr val="0C0C0C"/>
                </a:solidFill>
                <a:effectLst/>
              </a:rPr>
              <a:t>.</a:t>
            </a:r>
            <a:endParaRPr lang="en-US" sz="2400" b="0" dirty="0">
              <a:effectLst/>
            </a:endParaRPr>
          </a:p>
        </p:txBody>
      </p:sp>
      <p:graphicFrame>
        <p:nvGraphicFramePr>
          <p:cNvPr id="4" name="Table 3">
            <a:extLst>
              <a:ext uri="{FF2B5EF4-FFF2-40B4-BE49-F238E27FC236}">
                <a16:creationId xmlns:a16="http://schemas.microsoft.com/office/drawing/2014/main" id="{FA1B6374-78B9-DC09-237A-1704FB7E1DF2}"/>
              </a:ext>
            </a:extLst>
          </p:cNvPr>
          <p:cNvGraphicFramePr>
            <a:graphicFrameLocks noGrp="1"/>
          </p:cNvGraphicFramePr>
          <p:nvPr>
            <p:extLst>
              <p:ext uri="{D42A27DB-BD31-4B8C-83A1-F6EECF244321}">
                <p14:modId xmlns:p14="http://schemas.microsoft.com/office/powerpoint/2010/main" val="1294648353"/>
              </p:ext>
            </p:extLst>
          </p:nvPr>
        </p:nvGraphicFramePr>
        <p:xfrm>
          <a:off x="838200" y="2728210"/>
          <a:ext cx="10515599" cy="3448754"/>
        </p:xfrm>
        <a:graphic>
          <a:graphicData uri="http://schemas.openxmlformats.org/drawingml/2006/table">
            <a:tbl>
              <a:tblPr/>
              <a:tblGrid>
                <a:gridCol w="1515685">
                  <a:extLst>
                    <a:ext uri="{9D8B030D-6E8A-4147-A177-3AD203B41FA5}">
                      <a16:colId xmlns:a16="http://schemas.microsoft.com/office/drawing/2014/main" val="3998098509"/>
                    </a:ext>
                  </a:extLst>
                </a:gridCol>
                <a:gridCol w="4392917">
                  <a:extLst>
                    <a:ext uri="{9D8B030D-6E8A-4147-A177-3AD203B41FA5}">
                      <a16:colId xmlns:a16="http://schemas.microsoft.com/office/drawing/2014/main" val="2507159362"/>
                    </a:ext>
                  </a:extLst>
                </a:gridCol>
                <a:gridCol w="4606997">
                  <a:extLst>
                    <a:ext uri="{9D8B030D-6E8A-4147-A177-3AD203B41FA5}">
                      <a16:colId xmlns:a16="http://schemas.microsoft.com/office/drawing/2014/main" val="514454086"/>
                    </a:ext>
                  </a:extLst>
                </a:gridCol>
              </a:tblGrid>
              <a:tr h="635543">
                <a:tc>
                  <a:txBody>
                    <a:bodyPr/>
                    <a:lstStyle/>
                    <a:p>
                      <a:pPr rtl="0" fontAlgn="t">
                        <a:spcBef>
                          <a:spcPts val="0"/>
                        </a:spcBef>
                        <a:spcAft>
                          <a:spcPts val="0"/>
                        </a:spcAft>
                      </a:pPr>
                      <a:r>
                        <a:rPr lang="en-US" sz="1600" b="1" i="0" u="none" strike="noStrike">
                          <a:solidFill>
                            <a:srgbClr val="FFFFFF"/>
                          </a:solidFill>
                          <a:effectLst/>
                          <a:latin typeface="Calibri" panose="020F0502020204030204" pitchFamily="34" charset="0"/>
                        </a:rPr>
                        <a:t>Threat Category</a:t>
                      </a:r>
                      <a:endParaRPr lang="en-US" sz="1600">
                        <a:effectLst/>
                      </a:endParaRPr>
                    </a:p>
                  </a:txBody>
                  <a:tcPr marL="85632" marR="85632" marT="42816" marB="4281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697" cap="flat" cmpd="sng" algn="ctr">
                      <a:solidFill>
                        <a:srgbClr val="4472C4"/>
                      </a:solidFill>
                      <a:prstDash val="solid"/>
                      <a:round/>
                      <a:headEnd type="none" w="med" len="med"/>
                      <a:tailEnd type="none" w="med" len="med"/>
                    </a:lnT>
                    <a:lnB w="12697" cap="flat" cmpd="sng" algn="ctr">
                      <a:solidFill>
                        <a:srgbClr val="4472C4"/>
                      </a:solidFill>
                      <a:prstDash val="solid"/>
                      <a:round/>
                      <a:headEnd type="none" w="med" len="med"/>
                      <a:tailEnd type="none" w="med" len="med"/>
                    </a:lnB>
                    <a:solidFill>
                      <a:srgbClr val="4472C4"/>
                    </a:solidFill>
                  </a:tcPr>
                </a:tc>
                <a:tc>
                  <a:txBody>
                    <a:bodyPr/>
                    <a:lstStyle/>
                    <a:p>
                      <a:pPr rtl="0" fontAlgn="t">
                        <a:spcBef>
                          <a:spcPts val="0"/>
                        </a:spcBef>
                        <a:spcAft>
                          <a:spcPts val="0"/>
                        </a:spcAft>
                      </a:pPr>
                      <a:r>
                        <a:rPr lang="en-US" sz="1600" b="1" i="0" u="none" strike="noStrike">
                          <a:solidFill>
                            <a:srgbClr val="FFFFFF"/>
                          </a:solidFill>
                          <a:effectLst/>
                          <a:latin typeface="Calibri" panose="020F0502020204030204" pitchFamily="34" charset="0"/>
                        </a:rPr>
                        <a:t>Threat Sources</a:t>
                      </a:r>
                      <a:endParaRPr lang="en-US" sz="1600">
                        <a:effectLst/>
                      </a:endParaRPr>
                    </a:p>
                  </a:txBody>
                  <a:tcPr marL="85632" marR="85632" marT="42816" marB="4281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697" cap="flat" cmpd="sng" algn="ctr">
                      <a:solidFill>
                        <a:srgbClr val="4472C4"/>
                      </a:solidFill>
                      <a:prstDash val="solid"/>
                      <a:round/>
                      <a:headEnd type="none" w="med" len="med"/>
                      <a:tailEnd type="none" w="med" len="med"/>
                    </a:lnT>
                    <a:lnB w="12697" cap="flat" cmpd="sng" algn="ctr">
                      <a:solidFill>
                        <a:srgbClr val="4472C4"/>
                      </a:solidFill>
                      <a:prstDash val="solid"/>
                      <a:round/>
                      <a:headEnd type="none" w="med" len="med"/>
                      <a:tailEnd type="none" w="med" len="med"/>
                    </a:lnB>
                    <a:solidFill>
                      <a:srgbClr val="4472C4"/>
                    </a:solidFill>
                  </a:tcPr>
                </a:tc>
                <a:tc>
                  <a:txBody>
                    <a:bodyPr/>
                    <a:lstStyle/>
                    <a:p>
                      <a:pPr rtl="0" fontAlgn="t">
                        <a:spcBef>
                          <a:spcPts val="0"/>
                        </a:spcBef>
                        <a:spcAft>
                          <a:spcPts val="0"/>
                        </a:spcAft>
                      </a:pPr>
                      <a:r>
                        <a:rPr lang="en-US" sz="1600" b="1" i="0" u="none" strike="noStrike">
                          <a:solidFill>
                            <a:srgbClr val="FFFFFF"/>
                          </a:solidFill>
                          <a:effectLst/>
                          <a:latin typeface="Calibri" panose="020F0502020204030204" pitchFamily="34" charset="0"/>
                        </a:rPr>
                        <a:t>Risk Scenarios</a:t>
                      </a:r>
                      <a:endParaRPr lang="en-US" sz="1600">
                        <a:effectLst/>
                      </a:endParaRPr>
                    </a:p>
                  </a:txBody>
                  <a:tcPr marL="85632" marR="85632" marT="42816" marB="4281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697" cap="flat" cmpd="sng" algn="ctr">
                      <a:solidFill>
                        <a:srgbClr val="4472C4"/>
                      </a:solidFill>
                      <a:prstDash val="solid"/>
                      <a:round/>
                      <a:headEnd type="none" w="med" len="med"/>
                      <a:tailEnd type="none" w="med" len="med"/>
                    </a:lnT>
                    <a:lnB w="12697" cap="flat" cmpd="sng" algn="ctr">
                      <a:solidFill>
                        <a:srgbClr val="4472C4"/>
                      </a:solidFill>
                      <a:prstDash val="solid"/>
                      <a:round/>
                      <a:headEnd type="none" w="med" len="med"/>
                      <a:tailEnd type="none" w="med" len="med"/>
                    </a:lnB>
                    <a:solidFill>
                      <a:srgbClr val="4472C4"/>
                    </a:solidFill>
                  </a:tcPr>
                </a:tc>
                <a:extLst>
                  <a:ext uri="{0D108BD9-81ED-4DB2-BD59-A6C34878D82A}">
                    <a16:rowId xmlns:a16="http://schemas.microsoft.com/office/drawing/2014/main" val="2421859123"/>
                  </a:ext>
                </a:extLst>
              </a:tr>
              <a:tr h="364502">
                <a:tc>
                  <a:txBody>
                    <a:bodyPr/>
                    <a:lstStyle/>
                    <a:p>
                      <a:pPr rtl="0" fontAlgn="t">
                        <a:spcBef>
                          <a:spcPts val="0"/>
                        </a:spcBef>
                        <a:spcAft>
                          <a:spcPts val="0"/>
                        </a:spcAft>
                      </a:pPr>
                      <a:r>
                        <a:rPr lang="en-US" sz="1600" b="1" i="0" u="none" strike="noStrike">
                          <a:solidFill>
                            <a:srgbClr val="000000"/>
                          </a:solidFill>
                          <a:effectLst/>
                          <a:latin typeface="Calibri" panose="020F0502020204030204" pitchFamily="34" charset="0"/>
                        </a:rPr>
                        <a:t>Human </a:t>
                      </a:r>
                      <a:endParaRPr lang="en-US" sz="1600">
                        <a:effectLst/>
                      </a:endParaRPr>
                    </a:p>
                  </a:txBody>
                  <a:tcPr marL="85632" marR="85632" marT="42816" marB="4281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697" cap="flat" cmpd="sng" algn="ctr">
                      <a:solidFill>
                        <a:srgbClr val="4472C4"/>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4472C4"/>
                    </a:solidFill>
                  </a:tcPr>
                </a:tc>
                <a:tc>
                  <a:txBody>
                    <a:bodyPr/>
                    <a:lstStyle/>
                    <a:p>
                      <a:pPr rtl="0" fontAlgn="t">
                        <a:spcBef>
                          <a:spcPts val="0"/>
                        </a:spcBef>
                        <a:spcAft>
                          <a:spcPts val="0"/>
                        </a:spcAft>
                      </a:pPr>
                      <a:r>
                        <a:rPr lang="en-US" sz="1600" b="0" i="0" u="none" strike="noStrike" dirty="0">
                          <a:solidFill>
                            <a:srgbClr val="000000"/>
                          </a:solidFill>
                          <a:effectLst/>
                          <a:latin typeface="Calibri" panose="020F0502020204030204" pitchFamily="34" charset="0"/>
                        </a:rPr>
                        <a:t>Acts of human error or failure </a:t>
                      </a:r>
                      <a:endParaRPr lang="en-US" sz="1600" dirty="0">
                        <a:effectLst/>
                      </a:endParaRPr>
                    </a:p>
                  </a:txBody>
                  <a:tcPr marL="85632" marR="85632" marT="42816" marB="4281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697" cap="flat" cmpd="sng" algn="ctr">
                      <a:solidFill>
                        <a:srgbClr val="4472C4"/>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4472C4"/>
                    </a:solidFill>
                  </a:tcPr>
                </a:tc>
                <a:tc>
                  <a:txBody>
                    <a:bodyPr/>
                    <a:lstStyle/>
                    <a:p>
                      <a:pPr rtl="0" fontAlgn="t">
                        <a:spcBef>
                          <a:spcPts val="0"/>
                        </a:spcBef>
                        <a:spcAft>
                          <a:spcPts val="0"/>
                        </a:spcAft>
                      </a:pPr>
                      <a:r>
                        <a:rPr lang="en-US" sz="1600" b="0" i="0" u="none" strike="noStrike">
                          <a:solidFill>
                            <a:srgbClr val="000000"/>
                          </a:solidFill>
                          <a:effectLst/>
                          <a:latin typeface="Calibri" panose="020F0502020204030204" pitchFamily="34" charset="0"/>
                        </a:rPr>
                        <a:t>Accidents, Disclosure of password</a:t>
                      </a:r>
                      <a:endParaRPr lang="en-US" sz="1600">
                        <a:effectLst/>
                      </a:endParaRPr>
                    </a:p>
                  </a:txBody>
                  <a:tcPr marL="85632" marR="85632" marT="42816" marB="4281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697" cap="flat" cmpd="sng" algn="ctr">
                      <a:solidFill>
                        <a:srgbClr val="4472C4"/>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270910580"/>
                  </a:ext>
                </a:extLst>
              </a:tr>
              <a:tr h="1448664">
                <a:tc>
                  <a:txBody>
                    <a:bodyPr/>
                    <a:lstStyle/>
                    <a:p>
                      <a:pPr rtl="0" fontAlgn="t">
                        <a:spcBef>
                          <a:spcPts val="0"/>
                        </a:spcBef>
                        <a:spcAft>
                          <a:spcPts val="0"/>
                        </a:spcAft>
                      </a:pPr>
                      <a:r>
                        <a:rPr lang="en-US" sz="1600" b="1" i="0" u="none" strike="noStrike">
                          <a:solidFill>
                            <a:srgbClr val="000000"/>
                          </a:solidFill>
                          <a:effectLst/>
                          <a:latin typeface="Calibri" panose="020F0502020204030204" pitchFamily="34" charset="0"/>
                        </a:rPr>
                        <a:t>Technical</a:t>
                      </a:r>
                      <a:endParaRPr lang="en-US" sz="1600">
                        <a:effectLst/>
                      </a:endParaRPr>
                    </a:p>
                  </a:txBody>
                  <a:tcPr marL="85632" marR="85632" marT="42816" marB="4281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600" b="0" i="0" u="none" strike="noStrike">
                          <a:solidFill>
                            <a:srgbClr val="000000"/>
                          </a:solidFill>
                          <a:effectLst/>
                          <a:latin typeface="Calibri" panose="020F0502020204030204" pitchFamily="34" charset="0"/>
                        </a:rPr>
                        <a:t>Technical software failures or errors </a:t>
                      </a:r>
                      <a:endParaRPr lang="en-US" sz="1600">
                        <a:effectLst/>
                      </a:endParaRPr>
                    </a:p>
                    <a:p>
                      <a:pPr rtl="0" fontAlgn="t">
                        <a:spcBef>
                          <a:spcPts val="0"/>
                        </a:spcBef>
                        <a:spcAft>
                          <a:spcPts val="0"/>
                        </a:spcAft>
                      </a:pPr>
                      <a:r>
                        <a:rPr lang="en-US" sz="1600" b="0" i="0" u="none" strike="noStrike">
                          <a:solidFill>
                            <a:srgbClr val="000000"/>
                          </a:solidFill>
                          <a:effectLst/>
                          <a:latin typeface="Calibri" panose="020F0502020204030204" pitchFamily="34" charset="0"/>
                        </a:rPr>
                        <a:t>Technical hardware failures or errors </a:t>
                      </a:r>
                      <a:endParaRPr lang="en-US" sz="1600">
                        <a:effectLst/>
                      </a:endParaRPr>
                    </a:p>
                    <a:p>
                      <a:pPr rtl="0" fontAlgn="t">
                        <a:spcBef>
                          <a:spcPts val="0"/>
                        </a:spcBef>
                        <a:spcAft>
                          <a:spcPts val="0"/>
                        </a:spcAft>
                      </a:pPr>
                      <a:r>
                        <a:rPr lang="en-US" sz="1600" b="0" i="0" u="none" strike="noStrike">
                          <a:solidFill>
                            <a:srgbClr val="000000"/>
                          </a:solidFill>
                          <a:effectLst/>
                          <a:latin typeface="Calibri" panose="020F0502020204030204" pitchFamily="34" charset="0"/>
                        </a:rPr>
                        <a:t>Deviation in quality of service from service providers </a:t>
                      </a:r>
                      <a:endParaRPr lang="en-US" sz="1600">
                        <a:effectLst/>
                      </a:endParaRPr>
                    </a:p>
                  </a:txBody>
                  <a:tcPr marL="85632" marR="85632" marT="42816" marB="4281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600" b="0" i="0" u="none" strike="noStrike">
                          <a:solidFill>
                            <a:srgbClr val="000000"/>
                          </a:solidFill>
                          <a:effectLst/>
                          <a:latin typeface="Calibri" panose="020F0502020204030204" pitchFamily="34" charset="0"/>
                        </a:rPr>
                        <a:t>Software failure (System, OS, database etc.) Hardware/ Disk malfunction, failure, damages </a:t>
                      </a:r>
                      <a:endParaRPr lang="en-US" sz="1600">
                        <a:effectLst/>
                      </a:endParaRPr>
                    </a:p>
                    <a:p>
                      <a:pPr rtl="0" fontAlgn="t">
                        <a:spcBef>
                          <a:spcPts val="0"/>
                        </a:spcBef>
                        <a:spcAft>
                          <a:spcPts val="0"/>
                        </a:spcAft>
                      </a:pPr>
                      <a:r>
                        <a:rPr lang="en-US" sz="1600" b="0" i="0" u="none" strike="noStrike">
                          <a:solidFill>
                            <a:srgbClr val="000000"/>
                          </a:solidFill>
                          <a:effectLst/>
                          <a:latin typeface="Calibri" panose="020F0502020204030204" pitchFamily="34" charset="0"/>
                        </a:rPr>
                        <a:t>Communications link down, Damage caused by service provider </a:t>
                      </a:r>
                      <a:endParaRPr lang="en-US" sz="1600">
                        <a:effectLst/>
                      </a:endParaRPr>
                    </a:p>
                  </a:txBody>
                  <a:tcPr marL="85632" marR="85632" marT="42816" marB="4281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5255735"/>
                  </a:ext>
                </a:extLst>
              </a:tr>
              <a:tr h="635543">
                <a:tc>
                  <a:txBody>
                    <a:bodyPr/>
                    <a:lstStyle/>
                    <a:p>
                      <a:pPr rtl="0" fontAlgn="t">
                        <a:spcBef>
                          <a:spcPts val="0"/>
                        </a:spcBef>
                        <a:spcAft>
                          <a:spcPts val="0"/>
                        </a:spcAft>
                      </a:pPr>
                      <a:r>
                        <a:rPr lang="en-US" sz="1600" b="1" i="0" u="none" strike="noStrike">
                          <a:solidFill>
                            <a:srgbClr val="000000"/>
                          </a:solidFill>
                          <a:effectLst/>
                          <a:latin typeface="Calibri" panose="020F0502020204030204" pitchFamily="34" charset="0"/>
                        </a:rPr>
                        <a:t>Cyber-attack activities </a:t>
                      </a:r>
                      <a:endParaRPr lang="en-US" sz="1600">
                        <a:effectLst/>
                      </a:endParaRPr>
                    </a:p>
                  </a:txBody>
                  <a:tcPr marL="85632" marR="85632" marT="42816" marB="4281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4472C4"/>
                    </a:solidFill>
                  </a:tcPr>
                </a:tc>
                <a:tc>
                  <a:txBody>
                    <a:bodyPr/>
                    <a:lstStyle/>
                    <a:p>
                      <a:pPr rtl="0" fontAlgn="t">
                        <a:spcBef>
                          <a:spcPts val="0"/>
                        </a:spcBef>
                        <a:spcAft>
                          <a:spcPts val="0"/>
                        </a:spcAft>
                      </a:pPr>
                      <a:r>
                        <a:rPr lang="en-US" sz="1600" b="0" i="0" u="none" strike="noStrike">
                          <a:solidFill>
                            <a:srgbClr val="000000"/>
                          </a:solidFill>
                          <a:effectLst/>
                          <a:latin typeface="Calibri" panose="020F0502020204030204" pitchFamily="34" charset="0"/>
                        </a:rPr>
                        <a:t>Deliberate cyber-attack activities </a:t>
                      </a:r>
                      <a:endParaRPr lang="en-US" sz="1600">
                        <a:effectLst/>
                      </a:endParaRPr>
                    </a:p>
                  </a:txBody>
                  <a:tcPr marL="85632" marR="85632" marT="42816" marB="4281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4472C4"/>
                    </a:solidFill>
                  </a:tcPr>
                </a:tc>
                <a:tc>
                  <a:txBody>
                    <a:bodyPr/>
                    <a:lstStyle/>
                    <a:p>
                      <a:pPr rtl="0" fontAlgn="t">
                        <a:spcBef>
                          <a:spcPts val="0"/>
                        </a:spcBef>
                        <a:spcAft>
                          <a:spcPts val="0"/>
                        </a:spcAft>
                      </a:pPr>
                      <a:r>
                        <a:rPr lang="en-US" sz="1600" b="0" i="0" u="none" strike="noStrike">
                          <a:solidFill>
                            <a:srgbClr val="000000"/>
                          </a:solidFill>
                          <a:effectLst/>
                          <a:latin typeface="Calibri" panose="020F0502020204030204" pitchFamily="34" charset="0"/>
                        </a:rPr>
                        <a:t>Malicious code inject by insider or outsider, DDOS, Social Engineering, Corruption Data, Data Theft</a:t>
                      </a:r>
                      <a:endParaRPr lang="en-US" sz="1600">
                        <a:effectLst/>
                      </a:endParaRPr>
                    </a:p>
                  </a:txBody>
                  <a:tcPr marL="85632" marR="85632" marT="42816" marB="4281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253218931"/>
                  </a:ext>
                </a:extLst>
              </a:tr>
              <a:tr h="364502">
                <a:tc>
                  <a:txBody>
                    <a:bodyPr/>
                    <a:lstStyle/>
                    <a:p>
                      <a:pPr rtl="0" fontAlgn="t">
                        <a:spcBef>
                          <a:spcPts val="0"/>
                        </a:spcBef>
                        <a:spcAft>
                          <a:spcPts val="0"/>
                        </a:spcAft>
                      </a:pPr>
                      <a:r>
                        <a:rPr lang="en-US" sz="1600" b="1" i="0" u="none" strike="noStrike">
                          <a:solidFill>
                            <a:srgbClr val="000000"/>
                          </a:solidFill>
                          <a:effectLst/>
                          <a:latin typeface="Calibri" panose="020F0502020204030204" pitchFamily="34" charset="0"/>
                        </a:rPr>
                        <a:t>Natural Forces</a:t>
                      </a:r>
                      <a:endParaRPr lang="en-US" sz="1600">
                        <a:effectLst/>
                      </a:endParaRPr>
                    </a:p>
                  </a:txBody>
                  <a:tcPr marL="85632" marR="85632" marT="42816" marB="4281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697" cap="flat" cmpd="sng" algn="ctr">
                      <a:solidFill>
                        <a:srgbClr val="4472C4"/>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600" b="0" i="0" u="none" strike="noStrike">
                          <a:solidFill>
                            <a:srgbClr val="000000"/>
                          </a:solidFill>
                          <a:effectLst/>
                          <a:latin typeface="Calibri" panose="020F0502020204030204" pitchFamily="34" charset="0"/>
                        </a:rPr>
                        <a:t>Natural Disaster</a:t>
                      </a:r>
                      <a:endParaRPr lang="en-US" sz="1600">
                        <a:effectLst/>
                      </a:endParaRPr>
                    </a:p>
                  </a:txBody>
                  <a:tcPr marL="85632" marR="85632" marT="42816" marB="4281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697" cap="flat" cmpd="sng" algn="ctr">
                      <a:solidFill>
                        <a:srgbClr val="4472C4"/>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600" b="0" i="0" u="none" strike="noStrike" dirty="0">
                          <a:solidFill>
                            <a:srgbClr val="000000"/>
                          </a:solidFill>
                          <a:effectLst/>
                          <a:latin typeface="Calibri" panose="020F0502020204030204" pitchFamily="34" charset="0"/>
                        </a:rPr>
                        <a:t>Flood, Fire, Power Failure, Supply Shortage</a:t>
                      </a:r>
                      <a:endParaRPr lang="en-US" sz="1600" dirty="0">
                        <a:effectLst/>
                      </a:endParaRPr>
                    </a:p>
                  </a:txBody>
                  <a:tcPr marL="85632" marR="85632" marT="42816" marB="4281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697"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961288902"/>
                  </a:ext>
                </a:extLst>
              </a:tr>
            </a:tbl>
          </a:graphicData>
        </a:graphic>
      </p:graphicFrame>
      <p:sp>
        <p:nvSpPr>
          <p:cNvPr id="5" name="Rectangle 1">
            <a:extLst>
              <a:ext uri="{FF2B5EF4-FFF2-40B4-BE49-F238E27FC236}">
                <a16:creationId xmlns:a16="http://schemas.microsoft.com/office/drawing/2014/main" id="{A4E2D431-ADC0-4ED6-3351-A882DE2D12D8}"/>
              </a:ext>
            </a:extLst>
          </p:cNvPr>
          <p:cNvSpPr>
            <a:spLocks noChangeArrowheads="1"/>
          </p:cNvSpPr>
          <p:nvPr/>
        </p:nvSpPr>
        <p:spPr bwMode="auto">
          <a:xfrm>
            <a:off x="838200" y="24209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21325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FDA1F-77E7-A593-B787-1033997DB7EC}"/>
              </a:ext>
            </a:extLst>
          </p:cNvPr>
          <p:cNvSpPr>
            <a:spLocks noGrp="1"/>
          </p:cNvSpPr>
          <p:nvPr>
            <p:ph idx="1"/>
          </p:nvPr>
        </p:nvSpPr>
        <p:spPr>
          <a:xfrm>
            <a:off x="3402766" y="2488367"/>
            <a:ext cx="7951033" cy="4227225"/>
          </a:xfrm>
        </p:spPr>
        <p:txBody>
          <a:bodyPr>
            <a:normAutofit fontScale="70000" lnSpcReduction="20000"/>
          </a:bodyPr>
          <a:lstStyle/>
          <a:p>
            <a:pPr marL="0" indent="0">
              <a:buNone/>
            </a:pPr>
            <a:r>
              <a:rPr lang="en-US" sz="2400" b="0" i="0" dirty="0">
                <a:solidFill>
                  <a:srgbClr val="333333"/>
                </a:solidFill>
                <a:effectLst/>
              </a:rPr>
              <a:t>The following sentences will help you to understand the meaning and usage more clearly.</a:t>
            </a:r>
          </a:p>
          <a:p>
            <a:pPr marL="0" indent="0">
              <a:buNone/>
            </a:pPr>
            <a:endParaRPr lang="en-US" sz="2400" b="1" i="0" dirty="0">
              <a:solidFill>
                <a:srgbClr val="C00000"/>
              </a:solidFill>
              <a:effectLst/>
            </a:endParaRPr>
          </a:p>
          <a:p>
            <a:pPr marL="0" indent="0">
              <a:buNone/>
            </a:pPr>
            <a:r>
              <a:rPr lang="en-US" b="1" i="0" dirty="0">
                <a:solidFill>
                  <a:srgbClr val="C00000"/>
                </a:solidFill>
                <a:effectLst/>
              </a:rPr>
              <a:t>Vulnerability</a:t>
            </a:r>
          </a:p>
          <a:p>
            <a:r>
              <a:rPr lang="en-US" sz="2400" b="0" dirty="0">
                <a:solidFill>
                  <a:srgbClr val="333333"/>
                </a:solidFill>
                <a:effectLst/>
              </a:rPr>
              <a:t>The patient was placed in an isolated room due to his vulnerability to infections.</a:t>
            </a:r>
            <a:endParaRPr lang="en-US" sz="2400" b="1" dirty="0">
              <a:solidFill>
                <a:srgbClr val="333333"/>
              </a:solidFill>
            </a:endParaRPr>
          </a:p>
          <a:p>
            <a:r>
              <a:rPr lang="en-US" sz="2400" b="0" dirty="0">
                <a:solidFill>
                  <a:srgbClr val="333333"/>
                </a:solidFill>
                <a:effectLst/>
              </a:rPr>
              <a:t>The thieves took advantage of the vulnerabilities of the security system.</a:t>
            </a:r>
            <a:endParaRPr lang="en-US" sz="2400" b="1" dirty="0">
              <a:solidFill>
                <a:srgbClr val="333333"/>
              </a:solidFill>
              <a:effectLst/>
            </a:endParaRPr>
          </a:p>
          <a:p>
            <a:r>
              <a:rPr lang="en-US" sz="2400" b="0" dirty="0">
                <a:solidFill>
                  <a:srgbClr val="333333"/>
                </a:solidFill>
                <a:effectLst/>
              </a:rPr>
              <a:t>The authorities have not yet realized the vulnerability of the native population to outside influences.</a:t>
            </a:r>
            <a:endParaRPr lang="en-US" dirty="0"/>
          </a:p>
          <a:p>
            <a:pPr marL="0" indent="0">
              <a:buNone/>
            </a:pPr>
            <a:r>
              <a:rPr lang="en-US" b="1" i="0" dirty="0">
                <a:solidFill>
                  <a:srgbClr val="C00000"/>
                </a:solidFill>
                <a:effectLst/>
              </a:rPr>
              <a:t>Risk</a:t>
            </a:r>
          </a:p>
          <a:p>
            <a:r>
              <a:rPr lang="en-US" sz="2400" b="0" dirty="0">
                <a:solidFill>
                  <a:srgbClr val="333333"/>
                </a:solidFill>
                <a:effectLst/>
              </a:rPr>
              <a:t>Smoking is a risk to your health.</a:t>
            </a:r>
            <a:endParaRPr lang="en-US" sz="2400" b="1" dirty="0">
              <a:solidFill>
                <a:srgbClr val="C00000"/>
              </a:solidFill>
            </a:endParaRPr>
          </a:p>
          <a:p>
            <a:r>
              <a:rPr lang="en-US" sz="2400" b="0" dirty="0">
                <a:solidFill>
                  <a:srgbClr val="333333"/>
                </a:solidFill>
                <a:effectLst/>
              </a:rPr>
              <a:t>The young children need to be supervised constantly since there is a risk of kidnapping.</a:t>
            </a:r>
            <a:endParaRPr lang="en-US" sz="2400" b="1" dirty="0">
              <a:solidFill>
                <a:srgbClr val="C00000"/>
              </a:solidFill>
              <a:effectLst/>
            </a:endParaRPr>
          </a:p>
          <a:p>
            <a:r>
              <a:rPr lang="en-US" sz="2400" b="0" dirty="0">
                <a:solidFill>
                  <a:srgbClr val="333333"/>
                </a:solidFill>
                <a:effectLst/>
              </a:rPr>
              <a:t>You must eat a healthy diet to reduce the risk of heart disease.</a:t>
            </a:r>
            <a:endParaRPr lang="en-US" sz="2400" b="1" dirty="0">
              <a:solidFill>
                <a:srgbClr val="C00000"/>
              </a:solidFill>
            </a:endParaRPr>
          </a:p>
          <a:p>
            <a:r>
              <a:rPr lang="en-US" sz="2400" b="0" dirty="0">
                <a:solidFill>
                  <a:srgbClr val="333333"/>
                </a:solidFill>
                <a:effectLst/>
              </a:rPr>
              <a:t>Going out during the curfew was too much of a risk, so they stayed inside.</a:t>
            </a:r>
            <a:endParaRPr lang="en-US" sz="2400" b="1" dirty="0">
              <a:solidFill>
                <a:srgbClr val="C00000"/>
              </a:solidFill>
              <a:effectLst/>
            </a:endParaRPr>
          </a:p>
          <a:p>
            <a:pPr marL="0" indent="0">
              <a:buNone/>
            </a:pPr>
            <a:endParaRPr lang="en-US" dirty="0"/>
          </a:p>
        </p:txBody>
      </p:sp>
      <p:graphicFrame>
        <p:nvGraphicFramePr>
          <p:cNvPr id="2" name="Table 1">
            <a:extLst>
              <a:ext uri="{FF2B5EF4-FFF2-40B4-BE49-F238E27FC236}">
                <a16:creationId xmlns:a16="http://schemas.microsoft.com/office/drawing/2014/main" id="{E91712EC-7A66-17D3-C9A0-FC39B79653A9}"/>
              </a:ext>
            </a:extLst>
          </p:cNvPr>
          <p:cNvGraphicFramePr>
            <a:graphicFrameLocks noGrp="1"/>
          </p:cNvGraphicFramePr>
          <p:nvPr>
            <p:extLst>
              <p:ext uri="{D42A27DB-BD31-4B8C-83A1-F6EECF244321}">
                <p14:modId xmlns:p14="http://schemas.microsoft.com/office/powerpoint/2010/main" val="2874773566"/>
              </p:ext>
            </p:extLst>
          </p:nvPr>
        </p:nvGraphicFramePr>
        <p:xfrm>
          <a:off x="1001713" y="1825625"/>
          <a:ext cx="10570694" cy="4889966"/>
        </p:xfrm>
        <a:graphic>
          <a:graphicData uri="http://schemas.openxmlformats.org/drawingml/2006/table">
            <a:tbl>
              <a:tblPr/>
              <a:tblGrid>
                <a:gridCol w="2763294">
                  <a:extLst>
                    <a:ext uri="{9D8B030D-6E8A-4147-A177-3AD203B41FA5}">
                      <a16:colId xmlns:a16="http://schemas.microsoft.com/office/drawing/2014/main" val="4238523457"/>
                    </a:ext>
                  </a:extLst>
                </a:gridCol>
                <a:gridCol w="5605538">
                  <a:extLst>
                    <a:ext uri="{9D8B030D-6E8A-4147-A177-3AD203B41FA5}">
                      <a16:colId xmlns:a16="http://schemas.microsoft.com/office/drawing/2014/main" val="19873951"/>
                    </a:ext>
                  </a:extLst>
                </a:gridCol>
                <a:gridCol w="2201862">
                  <a:extLst>
                    <a:ext uri="{9D8B030D-6E8A-4147-A177-3AD203B41FA5}">
                      <a16:colId xmlns:a16="http://schemas.microsoft.com/office/drawing/2014/main" val="2588407686"/>
                    </a:ext>
                  </a:extLst>
                </a:gridCol>
              </a:tblGrid>
              <a:tr h="338287">
                <a:tc>
                  <a:txBody>
                    <a:bodyPr/>
                    <a:lstStyle/>
                    <a:p>
                      <a:pPr rtl="0" fontAlgn="t">
                        <a:spcBef>
                          <a:spcPts val="0"/>
                        </a:spcBef>
                        <a:spcAft>
                          <a:spcPts val="0"/>
                        </a:spcAft>
                      </a:pPr>
                      <a:r>
                        <a:rPr lang="en-US" sz="1400" b="1" i="0" u="none" strike="noStrike">
                          <a:solidFill>
                            <a:srgbClr val="FFFFFF"/>
                          </a:solidFill>
                          <a:effectLst/>
                          <a:latin typeface="Calibri" panose="020F0502020204030204" pitchFamily="34" charset="0"/>
                        </a:rPr>
                        <a:t>Asset Type / Category </a:t>
                      </a:r>
                      <a:endParaRPr lang="en-US" sz="1600">
                        <a:effectLst/>
                      </a:endParaRPr>
                    </a:p>
                  </a:txBody>
                  <a:tcPr marL="84558" marR="84558" marT="42279" marB="42279">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2C4"/>
                    </a:solidFill>
                  </a:tcPr>
                </a:tc>
                <a:tc>
                  <a:txBody>
                    <a:bodyPr/>
                    <a:lstStyle/>
                    <a:p>
                      <a:pPr rtl="0" fontAlgn="t">
                        <a:spcBef>
                          <a:spcPts val="0"/>
                        </a:spcBef>
                        <a:spcAft>
                          <a:spcPts val="0"/>
                        </a:spcAft>
                      </a:pPr>
                      <a:r>
                        <a:rPr lang="en-US" sz="1400" b="1" i="0" u="none" strike="noStrike">
                          <a:solidFill>
                            <a:srgbClr val="FFFFFF"/>
                          </a:solidFill>
                          <a:effectLst/>
                          <a:latin typeface="Calibri" panose="020F0502020204030204" pitchFamily="34" charset="0"/>
                        </a:rPr>
                        <a:t>Vulnerabilities</a:t>
                      </a:r>
                      <a:endParaRPr lang="en-US" sz="1600">
                        <a:effectLst/>
                      </a:endParaRPr>
                    </a:p>
                  </a:txBody>
                  <a:tcPr marL="84558" marR="84558" marT="42279" marB="42279">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2C4"/>
                    </a:solidFill>
                  </a:tcPr>
                </a:tc>
                <a:tc>
                  <a:txBody>
                    <a:bodyPr/>
                    <a:lstStyle/>
                    <a:p>
                      <a:pPr rtl="0" fontAlgn="t">
                        <a:spcBef>
                          <a:spcPts val="0"/>
                        </a:spcBef>
                        <a:spcAft>
                          <a:spcPts val="0"/>
                        </a:spcAft>
                      </a:pPr>
                      <a:r>
                        <a:rPr lang="en-US" sz="1400" b="1" i="0" u="none" strike="noStrike">
                          <a:solidFill>
                            <a:srgbClr val="FFFFFF"/>
                          </a:solidFill>
                          <a:effectLst/>
                          <a:latin typeface="Calibri" panose="020F0502020204030204" pitchFamily="34" charset="0"/>
                        </a:rPr>
                        <a:t>Risk Scenarios</a:t>
                      </a:r>
                      <a:endParaRPr lang="en-US" sz="1600">
                        <a:effectLst/>
                      </a:endParaRPr>
                    </a:p>
                  </a:txBody>
                  <a:tcPr marL="84558" marR="84558" marT="42279" marB="42279">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20278889"/>
                  </a:ext>
                </a:extLst>
              </a:tr>
              <a:tr h="1339847">
                <a:tc>
                  <a:txBody>
                    <a:bodyPr/>
                    <a:lstStyle/>
                    <a:p>
                      <a:pPr rtl="0" fontAlgn="t">
                        <a:spcBef>
                          <a:spcPts val="0"/>
                        </a:spcBef>
                        <a:spcAft>
                          <a:spcPts val="0"/>
                        </a:spcAft>
                      </a:pPr>
                      <a:r>
                        <a:rPr lang="en-US" sz="1400" b="1" i="0" u="none" strike="noStrike" dirty="0">
                          <a:solidFill>
                            <a:srgbClr val="000000"/>
                          </a:solidFill>
                          <a:effectLst/>
                          <a:latin typeface="Calibri" panose="020F0502020204030204" pitchFamily="34" charset="0"/>
                        </a:rPr>
                        <a:t>Core Application Software</a:t>
                      </a:r>
                      <a:endParaRPr lang="en-US" sz="1600" dirty="0">
                        <a:effectLst/>
                      </a:endParaRPr>
                    </a:p>
                  </a:txBody>
                  <a:tcPr marL="84558" marR="84558" marT="42279" marB="42279">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400" b="0" i="0" u="none" strike="noStrike">
                          <a:solidFill>
                            <a:srgbClr val="000000"/>
                          </a:solidFill>
                          <a:effectLst/>
                          <a:latin typeface="Calibri" panose="020F0502020204030204" pitchFamily="34" charset="0"/>
                        </a:rPr>
                        <a:t>Well-known flaws in the software. 2. Unauthorized system changes </a:t>
                      </a:r>
                      <a:endParaRPr lang="en-US" sz="1600">
                        <a:effectLst/>
                      </a:endParaRPr>
                    </a:p>
                    <a:p>
                      <a:pPr rtl="0" fontAlgn="t">
                        <a:spcBef>
                          <a:spcPts val="0"/>
                        </a:spcBef>
                        <a:spcAft>
                          <a:spcPts val="0"/>
                        </a:spcAft>
                      </a:pPr>
                      <a:r>
                        <a:rPr lang="en-US" sz="1400" b="0" i="0" u="none" strike="noStrike">
                          <a:solidFill>
                            <a:srgbClr val="000000"/>
                          </a:solidFill>
                          <a:effectLst/>
                          <a:latin typeface="Calibri" panose="020F0502020204030204" pitchFamily="34" charset="0"/>
                        </a:rPr>
                        <a:t>Due to Unauthorized software, users are not aware of safe browsing policy. </a:t>
                      </a:r>
                      <a:endParaRPr lang="en-US" sz="1600">
                        <a:effectLst/>
                      </a:endParaRPr>
                    </a:p>
                    <a:p>
                      <a:pPr rtl="0" fontAlgn="t">
                        <a:spcBef>
                          <a:spcPts val="0"/>
                        </a:spcBef>
                        <a:spcAft>
                          <a:spcPts val="0"/>
                        </a:spcAft>
                      </a:pPr>
                      <a:r>
                        <a:rPr lang="en-US" sz="1400" b="0" i="0" u="none" strike="noStrike">
                          <a:solidFill>
                            <a:srgbClr val="000000"/>
                          </a:solidFill>
                          <a:effectLst/>
                          <a:latin typeface="Calibri" panose="020F0502020204030204" pitchFamily="34" charset="0"/>
                        </a:rPr>
                        <a:t>Application weakness, No input validation</a:t>
                      </a:r>
                      <a:endParaRPr lang="en-US" sz="1600">
                        <a:effectLst/>
                      </a:endParaRPr>
                    </a:p>
                  </a:txBody>
                  <a:tcPr marL="84558" marR="84558" marT="42279" marB="42279">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400" b="0" i="0" u="none" strike="noStrike">
                          <a:solidFill>
                            <a:srgbClr val="000000"/>
                          </a:solidFill>
                          <a:effectLst/>
                          <a:latin typeface="Calibri" panose="020F0502020204030204" pitchFamily="34" charset="0"/>
                        </a:rPr>
                        <a:t>Software failure</a:t>
                      </a:r>
                      <a:endParaRPr lang="en-US" sz="1600">
                        <a:effectLst/>
                      </a:endParaRPr>
                    </a:p>
                    <a:p>
                      <a:pPr rtl="0" fontAlgn="t">
                        <a:spcBef>
                          <a:spcPts val="0"/>
                        </a:spcBef>
                        <a:spcAft>
                          <a:spcPts val="0"/>
                        </a:spcAft>
                      </a:pPr>
                      <a:r>
                        <a:rPr lang="en-US" sz="1400" b="0" i="0" u="none" strike="noStrike">
                          <a:solidFill>
                            <a:srgbClr val="000000"/>
                          </a:solidFill>
                          <a:effectLst/>
                          <a:latin typeface="Calibri" panose="020F0502020204030204" pitchFamily="34" charset="0"/>
                        </a:rPr>
                        <a:t>Compromising confidential information</a:t>
                      </a:r>
                      <a:endParaRPr lang="en-US" sz="1600">
                        <a:effectLst/>
                      </a:endParaRPr>
                    </a:p>
                    <a:p>
                      <a:pPr rtl="0" fontAlgn="t">
                        <a:spcBef>
                          <a:spcPts val="0"/>
                        </a:spcBef>
                        <a:spcAft>
                          <a:spcPts val="0"/>
                        </a:spcAft>
                      </a:pPr>
                      <a:r>
                        <a:rPr lang="en-US" sz="1400" b="0" i="0" u="none" strike="noStrike">
                          <a:solidFill>
                            <a:srgbClr val="000000"/>
                          </a:solidFill>
                          <a:effectLst/>
                          <a:latin typeface="Calibri" panose="020F0502020204030204" pitchFamily="34" charset="0"/>
                        </a:rPr>
                        <a:t>Malicious code inject by insider or outsider </a:t>
                      </a:r>
                      <a:endParaRPr lang="en-US" sz="1600">
                        <a:effectLst/>
                      </a:endParaRPr>
                    </a:p>
                  </a:txBody>
                  <a:tcPr marL="84558" marR="84558" marT="42279" marB="42279">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3941375594"/>
                  </a:ext>
                </a:extLst>
              </a:tr>
              <a:tr h="826714">
                <a:tc>
                  <a:txBody>
                    <a:bodyPr/>
                    <a:lstStyle/>
                    <a:p>
                      <a:pPr rtl="0" fontAlgn="t">
                        <a:spcBef>
                          <a:spcPts val="0"/>
                        </a:spcBef>
                        <a:spcAft>
                          <a:spcPts val="0"/>
                        </a:spcAft>
                      </a:pPr>
                      <a:r>
                        <a:rPr lang="en-US" sz="1400" b="1" i="0" u="none" strike="noStrike">
                          <a:solidFill>
                            <a:srgbClr val="000000"/>
                          </a:solidFill>
                          <a:effectLst/>
                          <a:latin typeface="Calibri" panose="020F0502020204030204" pitchFamily="34" charset="0"/>
                        </a:rPr>
                        <a:t>Database </a:t>
                      </a:r>
                      <a:endParaRPr lang="en-US" sz="1600">
                        <a:effectLst/>
                      </a:endParaRPr>
                    </a:p>
                  </a:txBody>
                  <a:tcPr marL="84558" marR="84558" marT="42279" marB="42279">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5F7FC"/>
                    </a:solidFill>
                  </a:tcPr>
                </a:tc>
                <a:tc>
                  <a:txBody>
                    <a:bodyPr/>
                    <a:lstStyle/>
                    <a:p>
                      <a:pPr rtl="0" fontAlgn="t">
                        <a:spcBef>
                          <a:spcPts val="0"/>
                        </a:spcBef>
                        <a:spcAft>
                          <a:spcPts val="0"/>
                        </a:spcAft>
                      </a:pPr>
                      <a:r>
                        <a:rPr lang="en-US" sz="1400" b="0" i="0" u="none" strike="noStrike" dirty="0">
                          <a:solidFill>
                            <a:srgbClr val="000000"/>
                          </a:solidFill>
                          <a:effectLst/>
                          <a:latin typeface="Calibri" panose="020F0502020204030204" pitchFamily="34" charset="0"/>
                        </a:rPr>
                        <a:t>Power failure, No redundant on storage media, No high Availability. Application weakness, No input </a:t>
                      </a:r>
                      <a:r>
                        <a:rPr lang="en-US" sz="1400" b="0" i="0" u="none" strike="noStrike" dirty="0" err="1">
                          <a:solidFill>
                            <a:srgbClr val="000000"/>
                          </a:solidFill>
                          <a:effectLst/>
                          <a:latin typeface="Calibri" panose="020F0502020204030204" pitchFamily="34" charset="0"/>
                        </a:rPr>
                        <a:t>validation,unwanted</a:t>
                      </a:r>
                      <a:r>
                        <a:rPr lang="en-US" sz="1400" b="0" i="0" u="none" strike="noStrike" dirty="0">
                          <a:solidFill>
                            <a:srgbClr val="000000"/>
                          </a:solidFill>
                          <a:effectLst/>
                          <a:latin typeface="Calibri" panose="020F0502020204030204" pitchFamily="34" charset="0"/>
                        </a:rPr>
                        <a:t> open </a:t>
                      </a:r>
                      <a:r>
                        <a:rPr lang="en-US" sz="1400" b="0" i="0" u="none" strike="noStrike" dirty="0" err="1">
                          <a:solidFill>
                            <a:srgbClr val="000000"/>
                          </a:solidFill>
                          <a:effectLst/>
                          <a:latin typeface="Calibri" panose="020F0502020204030204" pitchFamily="34" charset="0"/>
                        </a:rPr>
                        <a:t>ports,Internet</a:t>
                      </a:r>
                      <a:r>
                        <a:rPr lang="en-US" sz="1400" b="0" i="0" u="none" strike="noStrike" dirty="0">
                          <a:solidFill>
                            <a:srgbClr val="000000"/>
                          </a:solidFill>
                          <a:effectLst/>
                          <a:latin typeface="Calibri" panose="020F0502020204030204" pitchFamily="34" charset="0"/>
                        </a:rPr>
                        <a:t> access from server</a:t>
                      </a:r>
                      <a:endParaRPr lang="en-US" sz="1600" dirty="0">
                        <a:effectLst/>
                      </a:endParaRPr>
                    </a:p>
                  </a:txBody>
                  <a:tcPr marL="84558" marR="84558" marT="42279" marB="42279">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5F7FC"/>
                    </a:solidFill>
                  </a:tcPr>
                </a:tc>
                <a:tc>
                  <a:txBody>
                    <a:bodyPr/>
                    <a:lstStyle/>
                    <a:p>
                      <a:pPr rtl="0" fontAlgn="t">
                        <a:spcBef>
                          <a:spcPts val="0"/>
                        </a:spcBef>
                        <a:spcAft>
                          <a:spcPts val="0"/>
                        </a:spcAft>
                      </a:pPr>
                      <a:r>
                        <a:rPr lang="en-US" sz="1400" b="0" i="0" u="none" strike="noStrike">
                          <a:solidFill>
                            <a:srgbClr val="000000"/>
                          </a:solidFill>
                          <a:effectLst/>
                          <a:latin typeface="Calibri" panose="020F0502020204030204" pitchFamily="34" charset="0"/>
                        </a:rPr>
                        <a:t>Database System failure</a:t>
                      </a:r>
                      <a:endParaRPr lang="en-US" sz="1600">
                        <a:effectLst/>
                      </a:endParaRPr>
                    </a:p>
                    <a:p>
                      <a:pPr rtl="0" fontAlgn="t">
                        <a:spcBef>
                          <a:spcPts val="0"/>
                        </a:spcBef>
                        <a:spcAft>
                          <a:spcPts val="0"/>
                        </a:spcAft>
                      </a:pPr>
                      <a:r>
                        <a:rPr lang="en-US" sz="1400" b="0" i="0" u="none" strike="noStrike">
                          <a:solidFill>
                            <a:srgbClr val="000000"/>
                          </a:solidFill>
                          <a:effectLst/>
                          <a:latin typeface="Calibri" panose="020F0502020204030204" pitchFamily="34" charset="0"/>
                        </a:rPr>
                        <a:t>Malicious code inject by insider or outsider </a:t>
                      </a:r>
                      <a:endParaRPr lang="en-US" sz="1600">
                        <a:effectLst/>
                      </a:endParaRPr>
                    </a:p>
                  </a:txBody>
                  <a:tcPr marL="84558" marR="84558" marT="42279" marB="42279">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5F7FC"/>
                    </a:solidFill>
                  </a:tcPr>
                </a:tc>
                <a:extLst>
                  <a:ext uri="{0D108BD9-81ED-4DB2-BD59-A6C34878D82A}">
                    <a16:rowId xmlns:a16="http://schemas.microsoft.com/office/drawing/2014/main" val="1895669117"/>
                  </a:ext>
                </a:extLst>
              </a:tr>
              <a:tr h="1073779">
                <a:tc>
                  <a:txBody>
                    <a:bodyPr/>
                    <a:lstStyle/>
                    <a:p>
                      <a:pPr rtl="0" fontAlgn="t">
                        <a:spcBef>
                          <a:spcPts val="0"/>
                        </a:spcBef>
                        <a:spcAft>
                          <a:spcPts val="0"/>
                        </a:spcAft>
                      </a:pPr>
                      <a:r>
                        <a:rPr lang="en-US" sz="1400" b="1" i="0" u="none" strike="noStrike">
                          <a:solidFill>
                            <a:srgbClr val="000000"/>
                          </a:solidFill>
                          <a:effectLst/>
                          <a:latin typeface="Calibri" panose="020F0502020204030204" pitchFamily="34" charset="0"/>
                        </a:rPr>
                        <a:t>Information (Data) </a:t>
                      </a:r>
                      <a:endParaRPr lang="en-US" sz="1600">
                        <a:effectLst/>
                      </a:endParaRPr>
                    </a:p>
                  </a:txBody>
                  <a:tcPr marL="84558" marR="84558" marT="42279" marB="42279">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400" b="0" i="0" u="none" strike="noStrike">
                          <a:solidFill>
                            <a:srgbClr val="000000"/>
                          </a:solidFill>
                          <a:effectLst/>
                          <a:latin typeface="Calibri" panose="020F0502020204030204" pitchFamily="34" charset="0"/>
                        </a:rPr>
                        <a:t>Due to Unauthorized software, Users are not aware of safe browsing policy, Operating System and security patch is not updated, Due to Unauthorized software, Antivirus not updated 6. Unrestricted remote access</a:t>
                      </a:r>
                      <a:endParaRPr lang="en-US" sz="1600">
                        <a:effectLst/>
                      </a:endParaRPr>
                    </a:p>
                  </a:txBody>
                  <a:tcPr marL="84558" marR="84558" marT="42279" marB="42279">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en-US" sz="1400" b="0" i="0" u="none" strike="noStrike">
                          <a:solidFill>
                            <a:srgbClr val="000000"/>
                          </a:solidFill>
                          <a:effectLst/>
                          <a:latin typeface="Calibri" panose="020F0502020204030204" pitchFamily="34" charset="0"/>
                        </a:rPr>
                        <a:t>Cyber Crime / Attack</a:t>
                      </a:r>
                      <a:endParaRPr lang="en-US" sz="1600">
                        <a:effectLst/>
                      </a:endParaRPr>
                    </a:p>
                  </a:txBody>
                  <a:tcPr marL="84558" marR="84558" marT="42279" marB="42279">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2188759105"/>
                  </a:ext>
                </a:extLst>
              </a:tr>
              <a:tr h="1311339">
                <a:tc>
                  <a:txBody>
                    <a:bodyPr/>
                    <a:lstStyle/>
                    <a:p>
                      <a:pPr rtl="0" fontAlgn="t">
                        <a:spcBef>
                          <a:spcPts val="0"/>
                        </a:spcBef>
                        <a:spcAft>
                          <a:spcPts val="0"/>
                        </a:spcAft>
                      </a:pPr>
                      <a:r>
                        <a:rPr lang="en-US" sz="1400" b="1" i="0" u="none" strike="noStrike">
                          <a:solidFill>
                            <a:srgbClr val="000000"/>
                          </a:solidFill>
                          <a:effectLst/>
                          <a:latin typeface="Calibri" panose="020F0502020204030204" pitchFamily="34" charset="0"/>
                        </a:rPr>
                        <a:t>Human Resources (People) </a:t>
                      </a:r>
                      <a:endParaRPr lang="en-US" sz="1600">
                        <a:effectLst/>
                      </a:endParaRPr>
                    </a:p>
                  </a:txBody>
                  <a:tcPr marL="84558" marR="84558" marT="42279" marB="42279">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5F7FC"/>
                    </a:solidFill>
                  </a:tcPr>
                </a:tc>
                <a:tc>
                  <a:txBody>
                    <a:bodyPr/>
                    <a:lstStyle/>
                    <a:p>
                      <a:pPr rtl="0" fontAlgn="t">
                        <a:spcBef>
                          <a:spcPts val="0"/>
                        </a:spcBef>
                        <a:spcAft>
                          <a:spcPts val="0"/>
                        </a:spcAft>
                      </a:pPr>
                      <a:r>
                        <a:rPr lang="en-US" sz="1400" b="0" i="0" u="none" strike="noStrike" dirty="0">
                          <a:solidFill>
                            <a:srgbClr val="000000"/>
                          </a:solidFill>
                          <a:effectLst/>
                          <a:latin typeface="Calibri" panose="020F0502020204030204" pitchFamily="34" charset="0"/>
                        </a:rPr>
                        <a:t>Aggressive, Anger and resentment, Arrogant, Insecurity, Naïve, Short-sighted, Low Employee Morale</a:t>
                      </a:r>
                      <a:endParaRPr lang="en-US" sz="1600" dirty="0">
                        <a:effectLst/>
                      </a:endParaRPr>
                    </a:p>
                  </a:txBody>
                  <a:tcPr marL="84558" marR="84558" marT="42279" marB="42279">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5F7FC"/>
                    </a:solidFill>
                  </a:tcPr>
                </a:tc>
                <a:tc>
                  <a:txBody>
                    <a:bodyPr/>
                    <a:lstStyle/>
                    <a:p>
                      <a:pPr rtl="0" fontAlgn="t">
                        <a:spcBef>
                          <a:spcPts val="0"/>
                        </a:spcBef>
                        <a:spcAft>
                          <a:spcPts val="0"/>
                        </a:spcAft>
                      </a:pPr>
                      <a:r>
                        <a:rPr lang="en-US" sz="1400" b="0" i="0" u="none" strike="noStrike" dirty="0">
                          <a:solidFill>
                            <a:srgbClr val="000000"/>
                          </a:solidFill>
                          <a:effectLst/>
                          <a:latin typeface="Calibri" panose="020F0502020204030204" pitchFamily="34" charset="0"/>
                        </a:rPr>
                        <a:t>Disgruntled Employee</a:t>
                      </a:r>
                      <a:endParaRPr lang="en-US" sz="1600" dirty="0">
                        <a:effectLst/>
                      </a:endParaRPr>
                    </a:p>
                    <a:p>
                      <a:pPr rtl="0" fontAlgn="t">
                        <a:spcBef>
                          <a:spcPts val="0"/>
                        </a:spcBef>
                        <a:spcAft>
                          <a:spcPts val="0"/>
                        </a:spcAft>
                      </a:pPr>
                      <a:r>
                        <a:rPr lang="en-US" sz="1400" b="0" i="0" u="none" strike="noStrike" dirty="0">
                          <a:solidFill>
                            <a:srgbClr val="000000"/>
                          </a:solidFill>
                          <a:effectLst/>
                          <a:latin typeface="Calibri" panose="020F0502020204030204" pitchFamily="34" charset="0"/>
                        </a:rPr>
                        <a:t>Political Spying human intervention</a:t>
                      </a:r>
                      <a:endParaRPr lang="en-US" sz="1600" dirty="0">
                        <a:effectLst/>
                      </a:endParaRPr>
                    </a:p>
                    <a:p>
                      <a:pPr rtl="0" fontAlgn="t">
                        <a:spcBef>
                          <a:spcPts val="0"/>
                        </a:spcBef>
                        <a:spcAft>
                          <a:spcPts val="0"/>
                        </a:spcAft>
                      </a:pPr>
                      <a:r>
                        <a:rPr lang="en-US" sz="1400" b="0" i="0" u="none" strike="noStrike" dirty="0">
                          <a:solidFill>
                            <a:srgbClr val="000000"/>
                          </a:solidFill>
                          <a:effectLst/>
                          <a:latin typeface="Calibri" panose="020F0502020204030204" pitchFamily="34" charset="0"/>
                        </a:rPr>
                        <a:t>- Pandemic Flu</a:t>
                      </a:r>
                      <a:endParaRPr lang="en-US" sz="1600" dirty="0">
                        <a:effectLst/>
                      </a:endParaRPr>
                    </a:p>
                    <a:p>
                      <a:pPr rtl="0" fontAlgn="t">
                        <a:spcBef>
                          <a:spcPts val="0"/>
                        </a:spcBef>
                        <a:spcAft>
                          <a:spcPts val="0"/>
                        </a:spcAft>
                      </a:pPr>
                      <a:r>
                        <a:rPr lang="en-US" sz="1400" b="0" i="0" u="none" strike="noStrike" dirty="0">
                          <a:solidFill>
                            <a:srgbClr val="000000"/>
                          </a:solidFill>
                          <a:effectLst/>
                          <a:latin typeface="Calibri" panose="020F0502020204030204" pitchFamily="34" charset="0"/>
                        </a:rPr>
                        <a:t>- Dengue Fever</a:t>
                      </a:r>
                      <a:endParaRPr lang="en-US" sz="1600" dirty="0">
                        <a:effectLst/>
                      </a:endParaRPr>
                    </a:p>
                  </a:txBody>
                  <a:tcPr marL="84558" marR="84558" marT="42279" marB="42279">
                    <a:lnL w="12697" cap="flat" cmpd="sng" algn="ctr">
                      <a:solidFill>
                        <a:srgbClr val="FFFFFF"/>
                      </a:solidFill>
                      <a:prstDash val="solid"/>
                      <a:round/>
                      <a:headEnd type="none" w="med" len="med"/>
                      <a:tailEnd type="none" w="med" len="med"/>
                    </a:lnL>
                    <a:lnR w="12697" cap="flat" cmpd="sng" algn="ctr">
                      <a:solidFill>
                        <a:srgbClr val="FFFFFF"/>
                      </a:solidFill>
                      <a:prstDash val="solid"/>
                      <a:round/>
                      <a:headEnd type="none" w="med" len="med"/>
                      <a:tailEnd type="none" w="med" len="med"/>
                    </a:lnR>
                    <a:lnT w="12697" cap="flat" cmpd="sng" algn="ctr">
                      <a:solidFill>
                        <a:srgbClr val="FFFFFF"/>
                      </a:solidFill>
                      <a:prstDash val="solid"/>
                      <a:round/>
                      <a:headEnd type="none" w="med" len="med"/>
                      <a:tailEnd type="none" w="med" len="med"/>
                    </a:lnT>
                    <a:lnB w="12697" cap="flat" cmpd="sng" algn="ctr">
                      <a:solidFill>
                        <a:srgbClr val="FFFFFF"/>
                      </a:solidFill>
                      <a:prstDash val="solid"/>
                      <a:round/>
                      <a:headEnd type="none" w="med" len="med"/>
                      <a:tailEnd type="none" w="med" len="med"/>
                    </a:lnB>
                    <a:solidFill>
                      <a:srgbClr val="F5F7FC"/>
                    </a:solidFill>
                  </a:tcPr>
                </a:tc>
                <a:extLst>
                  <a:ext uri="{0D108BD9-81ED-4DB2-BD59-A6C34878D82A}">
                    <a16:rowId xmlns:a16="http://schemas.microsoft.com/office/drawing/2014/main" val="4117817048"/>
                  </a:ext>
                </a:extLst>
              </a:tr>
            </a:tbl>
          </a:graphicData>
        </a:graphic>
      </p:graphicFrame>
      <p:sp>
        <p:nvSpPr>
          <p:cNvPr id="4" name="Rectangle 1">
            <a:extLst>
              <a:ext uri="{FF2B5EF4-FFF2-40B4-BE49-F238E27FC236}">
                <a16:creationId xmlns:a16="http://schemas.microsoft.com/office/drawing/2014/main" id="{F54443D1-6984-CEF0-15D7-5726530CA780}"/>
              </a:ext>
            </a:extLst>
          </p:cNvPr>
          <p:cNvSpPr>
            <a:spLocks noChangeArrowheads="1"/>
          </p:cNvSpPr>
          <p:nvPr/>
        </p:nvSpPr>
        <p:spPr bwMode="auto">
          <a:xfrm>
            <a:off x="1001713" y="18256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TextBox 5">
            <a:extLst>
              <a:ext uri="{FF2B5EF4-FFF2-40B4-BE49-F238E27FC236}">
                <a16:creationId xmlns:a16="http://schemas.microsoft.com/office/drawing/2014/main" id="{15996557-DDC2-8171-7319-F7ED4C8F1DE0}"/>
              </a:ext>
            </a:extLst>
          </p:cNvPr>
          <p:cNvSpPr txBox="1"/>
          <p:nvPr/>
        </p:nvSpPr>
        <p:spPr>
          <a:xfrm>
            <a:off x="809470" y="142408"/>
            <a:ext cx="10762937" cy="1569660"/>
          </a:xfrm>
          <a:prstGeom prst="rect">
            <a:avLst/>
          </a:prstGeom>
          <a:noFill/>
        </p:spPr>
        <p:txBody>
          <a:bodyPr wrap="square">
            <a:spAutoFit/>
          </a:bodyPr>
          <a:lstStyle/>
          <a:p>
            <a:r>
              <a:rPr lang="en-US" sz="2400" b="1" i="0" u="none" strike="noStrike" dirty="0">
                <a:solidFill>
                  <a:srgbClr val="C00000"/>
                </a:solidFill>
                <a:effectLst/>
              </a:rPr>
              <a:t>Relationship between Vulnerabilities and Risk Scenarios based on Assets</a:t>
            </a:r>
          </a:p>
          <a:p>
            <a:r>
              <a:rPr lang="en-US" sz="2400" b="0" i="0" u="none" strike="noStrike" dirty="0">
                <a:solidFill>
                  <a:srgbClr val="000000"/>
                </a:solidFill>
                <a:effectLst/>
                <a:latin typeface="Calibri" panose="020F0502020204030204" pitchFamily="34" charset="0"/>
              </a:rPr>
              <a:t>Vulnerability is the weakness of assets which can be exploited by a threat Actor, such as an attacker, to perform unauthorized actions within a computer system. This </a:t>
            </a:r>
            <a:r>
              <a:rPr lang="en-US" sz="2400" b="1" i="0" u="none" strike="noStrike" dirty="0">
                <a:solidFill>
                  <a:srgbClr val="000000"/>
                </a:solidFill>
                <a:effectLst/>
                <a:latin typeface="Calibri" panose="020F0502020204030204" pitchFamily="34" charset="0"/>
              </a:rPr>
              <a:t>unauthorized actions </a:t>
            </a:r>
            <a:r>
              <a:rPr lang="en-US" sz="2400" b="0" i="0" u="none" strike="noStrike" dirty="0">
                <a:solidFill>
                  <a:srgbClr val="000000"/>
                </a:solidFill>
                <a:effectLst/>
                <a:latin typeface="Calibri" panose="020F0502020204030204" pitchFamily="34" charset="0"/>
              </a:rPr>
              <a:t>are the Risk Scenarios that an organization might face.</a:t>
            </a:r>
            <a:endParaRPr lang="en-US" sz="2400" dirty="0"/>
          </a:p>
        </p:txBody>
      </p:sp>
    </p:spTree>
    <p:extLst>
      <p:ext uri="{BB962C8B-B14F-4D97-AF65-F5344CB8AC3E}">
        <p14:creationId xmlns:p14="http://schemas.microsoft.com/office/powerpoint/2010/main" val="4238997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7D4F8-7E79-9F56-5F23-80D88EE5DB38}"/>
              </a:ext>
            </a:extLst>
          </p:cNvPr>
          <p:cNvSpPr>
            <a:spLocks noGrp="1"/>
          </p:cNvSpPr>
          <p:nvPr>
            <p:ph type="title"/>
          </p:nvPr>
        </p:nvSpPr>
        <p:spPr>
          <a:xfrm>
            <a:off x="838200" y="365126"/>
            <a:ext cx="10515600" cy="684186"/>
          </a:xfrm>
        </p:spPr>
        <p:txBody>
          <a:bodyPr>
            <a:normAutofit/>
          </a:bodyPr>
          <a:lstStyle/>
          <a:p>
            <a:r>
              <a:rPr lang="en-US" sz="2800" b="1" dirty="0">
                <a:solidFill>
                  <a:srgbClr val="C00000"/>
                </a:solidFill>
                <a:latin typeface="+mn-lt"/>
              </a:rPr>
              <a:t>Risk Frequency Evaluation </a:t>
            </a:r>
          </a:p>
        </p:txBody>
      </p:sp>
      <p:sp>
        <p:nvSpPr>
          <p:cNvPr id="3" name="Content Placeholder 2">
            <a:extLst>
              <a:ext uri="{FF2B5EF4-FFF2-40B4-BE49-F238E27FC236}">
                <a16:creationId xmlns:a16="http://schemas.microsoft.com/office/drawing/2014/main" id="{A127FEAE-900A-7B37-56AF-6BBFB3995E4D}"/>
              </a:ext>
            </a:extLst>
          </p:cNvPr>
          <p:cNvSpPr>
            <a:spLocks noGrp="1"/>
          </p:cNvSpPr>
          <p:nvPr>
            <p:ph idx="1"/>
          </p:nvPr>
        </p:nvSpPr>
        <p:spPr>
          <a:xfrm>
            <a:off x="838200" y="1049312"/>
            <a:ext cx="10515600" cy="5127651"/>
          </a:xfrm>
        </p:spPr>
        <p:txBody>
          <a:bodyPr>
            <a:normAutofit/>
          </a:bodyPr>
          <a:lstStyle/>
          <a:p>
            <a:pPr marL="0" indent="0" rtl="0">
              <a:spcBef>
                <a:spcPts val="0"/>
              </a:spcBef>
              <a:spcAft>
                <a:spcPts val="0"/>
              </a:spcAft>
              <a:buNone/>
            </a:pPr>
            <a:r>
              <a:rPr lang="en-US" sz="2400" b="0" i="0" u="none" strike="noStrike" dirty="0">
                <a:solidFill>
                  <a:srgbClr val="000000"/>
                </a:solidFill>
                <a:effectLst/>
                <a:latin typeface="Calibri" panose="020F0502020204030204" pitchFamily="34" charset="0"/>
              </a:rPr>
              <a:t>Risk frequency may be defined in terms of the chance (likelihood). </a:t>
            </a:r>
            <a:endParaRPr lang="en-US" sz="2400" b="0" dirty="0">
              <a:effectLst/>
            </a:endParaRPr>
          </a:p>
          <a:p>
            <a:pPr marL="0" indent="0" rtl="0">
              <a:spcBef>
                <a:spcPts val="1000"/>
              </a:spcBef>
              <a:spcAft>
                <a:spcPts val="0"/>
              </a:spcAft>
              <a:buNone/>
            </a:pPr>
            <a:r>
              <a:rPr lang="en-US" sz="2400" b="0" i="0" u="none" strike="noStrike" dirty="0">
                <a:solidFill>
                  <a:srgbClr val="000000"/>
                </a:solidFill>
                <a:effectLst/>
                <a:latin typeface="Calibri" panose="020F0502020204030204" pitchFamily="34" charset="0"/>
              </a:rPr>
              <a:t>Measure of risk frequency evaluation: </a:t>
            </a:r>
            <a:endParaRPr lang="en-US" sz="2400" b="0" dirty="0">
              <a:effectLst/>
            </a:endParaRPr>
          </a:p>
          <a:p>
            <a:pPr rtl="0" fontAlgn="base">
              <a:spcBef>
                <a:spcPts val="1000"/>
              </a:spcBef>
              <a:spcAft>
                <a:spcPts val="0"/>
              </a:spcAft>
              <a:buFont typeface="Arial" panose="020B0604020202020204" pitchFamily="34" charset="0"/>
              <a:buChar char="•"/>
            </a:pPr>
            <a:r>
              <a:rPr lang="en-US" sz="2400" b="0" i="0" u="none" strike="noStrike" dirty="0">
                <a:solidFill>
                  <a:srgbClr val="000000"/>
                </a:solidFill>
                <a:effectLst/>
                <a:latin typeface="Calibri" panose="020F0502020204030204" pitchFamily="34" charset="0"/>
              </a:rPr>
              <a:t>likelihood – chance of the risk happening </a:t>
            </a:r>
            <a:endParaRPr lang="en-US" sz="2400" b="0" i="0" u="none" strike="noStrike" dirty="0">
              <a:solidFill>
                <a:srgbClr val="000000"/>
              </a:solidFill>
              <a:effectLst/>
              <a:latin typeface="Arial" panose="020B0604020202020204" pitchFamily="34" charset="0"/>
            </a:endParaRPr>
          </a:p>
          <a:p>
            <a:pPr marL="0" indent="0" rtl="0">
              <a:spcBef>
                <a:spcPts val="1000"/>
              </a:spcBef>
              <a:spcAft>
                <a:spcPts val="0"/>
              </a:spcAft>
              <a:buNone/>
            </a:pPr>
            <a:r>
              <a:rPr lang="en-US" sz="2400" b="1" i="0" u="none" strike="noStrike" dirty="0">
                <a:solidFill>
                  <a:srgbClr val="000000"/>
                </a:solidFill>
                <a:effectLst/>
                <a:latin typeface="Calibri" panose="020F0502020204030204" pitchFamily="34" charset="0"/>
              </a:rPr>
              <a:t>Likelihood Scale </a:t>
            </a:r>
            <a:endParaRPr lang="en-US" sz="2400" b="0" dirty="0">
              <a:effectLst/>
            </a:endParaRPr>
          </a:p>
          <a:p>
            <a:pPr marL="0" indent="0" rtl="0">
              <a:spcBef>
                <a:spcPts val="1000"/>
              </a:spcBef>
              <a:spcAft>
                <a:spcPts val="0"/>
              </a:spcAft>
              <a:buNone/>
            </a:pPr>
            <a:r>
              <a:rPr lang="en-US" sz="2400" b="1" i="0" u="none" strike="noStrike" dirty="0">
                <a:solidFill>
                  <a:srgbClr val="000000"/>
                </a:solidFill>
                <a:effectLst/>
                <a:latin typeface="Calibri" panose="020F0502020204030204" pitchFamily="34" charset="0"/>
              </a:rPr>
              <a:t> </a:t>
            </a:r>
            <a:r>
              <a:rPr lang="en-US" sz="2400" b="1" i="0" u="none" strike="noStrike" dirty="0">
                <a:solidFill>
                  <a:srgbClr val="C00000"/>
                </a:solidFill>
                <a:effectLst/>
                <a:latin typeface="Calibri" panose="020F0502020204030204" pitchFamily="34" charset="0"/>
              </a:rPr>
              <a:t>Rating </a:t>
            </a:r>
            <a:r>
              <a:rPr lang="en-US" sz="2400" b="0" i="0" u="none" strike="noStrike" dirty="0">
                <a:solidFill>
                  <a:srgbClr val="C00000"/>
                </a:solidFill>
                <a:effectLst/>
                <a:latin typeface="Calibri" panose="020F0502020204030204" pitchFamily="34" charset="0"/>
              </a:rPr>
              <a:t>     </a:t>
            </a:r>
            <a:r>
              <a:rPr lang="en-US" sz="2400" b="1" i="0" u="none" strike="noStrike" dirty="0">
                <a:solidFill>
                  <a:srgbClr val="C00000"/>
                </a:solidFill>
                <a:effectLst/>
                <a:latin typeface="Calibri" panose="020F0502020204030204" pitchFamily="34" charset="0"/>
              </a:rPr>
              <a:t>Likelihood              </a:t>
            </a:r>
            <a:r>
              <a:rPr lang="en-US" sz="2400" b="1" i="0" u="none" strike="noStrike" dirty="0" err="1">
                <a:solidFill>
                  <a:srgbClr val="C00000"/>
                </a:solidFill>
                <a:effectLst/>
                <a:latin typeface="Calibri" panose="020F0502020204030204" pitchFamily="34" charset="0"/>
              </a:rPr>
              <a:t>Likelihood</a:t>
            </a:r>
            <a:r>
              <a:rPr lang="en-US" sz="2400" b="1" i="0" u="none" strike="noStrike" dirty="0">
                <a:solidFill>
                  <a:srgbClr val="C00000"/>
                </a:solidFill>
                <a:effectLst/>
                <a:latin typeface="Calibri" panose="020F0502020204030204" pitchFamily="34" charset="0"/>
              </a:rPr>
              <a:t> of Occurrence </a:t>
            </a:r>
            <a:endParaRPr lang="en-US" sz="2400" b="0" dirty="0">
              <a:effectLst/>
            </a:endParaRPr>
          </a:p>
          <a:p>
            <a:pPr marL="0" indent="0" rtl="0">
              <a:spcBef>
                <a:spcPts val="1000"/>
              </a:spcBef>
              <a:spcAft>
                <a:spcPts val="0"/>
              </a:spcAft>
              <a:buNone/>
            </a:pPr>
            <a:r>
              <a:rPr lang="en-US" sz="2400" b="1" i="0" u="none" strike="noStrike" dirty="0">
                <a:solidFill>
                  <a:srgbClr val="000000"/>
                </a:solidFill>
                <a:effectLst/>
                <a:latin typeface="Calibri" panose="020F0502020204030204" pitchFamily="34" charset="0"/>
              </a:rPr>
              <a:t>  0.1 </a:t>
            </a:r>
            <a:r>
              <a:rPr lang="en-US" sz="2400" b="0" i="0" u="none" strike="noStrike" dirty="0">
                <a:solidFill>
                  <a:srgbClr val="000000"/>
                </a:solidFill>
                <a:effectLst/>
                <a:latin typeface="Calibri" panose="020F0502020204030204" pitchFamily="34" charset="0"/>
              </a:rPr>
              <a:t>              Low                     Not expected, but there's a slight possibility it </a:t>
            </a:r>
            <a:endParaRPr lang="en-US" sz="2400" b="0" dirty="0">
              <a:effectLst/>
            </a:endParaRPr>
          </a:p>
          <a:p>
            <a:pPr marL="0" indent="0" rtl="0">
              <a:spcBef>
                <a:spcPts val="1000"/>
              </a:spcBef>
              <a:spcAft>
                <a:spcPts val="0"/>
              </a:spcAft>
              <a:buNone/>
            </a:pPr>
            <a:r>
              <a:rPr lang="en-US" sz="2400" b="0" i="0" u="none" strike="noStrike" dirty="0">
                <a:solidFill>
                  <a:srgbClr val="000000"/>
                </a:solidFill>
                <a:effectLst/>
                <a:latin typeface="Calibri" panose="020F0502020204030204" pitchFamily="34" charset="0"/>
              </a:rPr>
              <a:t>                                                   may occur at some time. </a:t>
            </a:r>
            <a:endParaRPr lang="en-US" sz="2400" b="0" dirty="0">
              <a:effectLst/>
            </a:endParaRPr>
          </a:p>
          <a:p>
            <a:pPr marL="0" indent="0" rtl="0">
              <a:spcBef>
                <a:spcPts val="1000"/>
              </a:spcBef>
              <a:spcAft>
                <a:spcPts val="0"/>
              </a:spcAft>
              <a:buNone/>
            </a:pPr>
            <a:r>
              <a:rPr lang="en-US" sz="2400" b="1" i="0" u="none" strike="noStrike" dirty="0">
                <a:solidFill>
                  <a:srgbClr val="000000"/>
                </a:solidFill>
                <a:effectLst/>
                <a:latin typeface="Calibri" panose="020F0502020204030204" pitchFamily="34" charset="0"/>
              </a:rPr>
              <a:t>  0.5 </a:t>
            </a:r>
            <a:r>
              <a:rPr lang="en-US" sz="2400" b="0" i="0" u="none" strike="noStrike" dirty="0">
                <a:solidFill>
                  <a:srgbClr val="000000"/>
                </a:solidFill>
                <a:effectLst/>
                <a:latin typeface="Calibri" panose="020F0502020204030204" pitchFamily="34" charset="0"/>
              </a:rPr>
              <a:t>             Moderate            The event   might occur at some time as there is a</a:t>
            </a:r>
            <a:endParaRPr lang="en-US" sz="2400" b="0" dirty="0">
              <a:effectLst/>
            </a:endParaRPr>
          </a:p>
          <a:p>
            <a:pPr marL="0" indent="0" rtl="0">
              <a:spcBef>
                <a:spcPts val="1000"/>
              </a:spcBef>
              <a:spcAft>
                <a:spcPts val="0"/>
              </a:spcAft>
              <a:buNone/>
            </a:pPr>
            <a:r>
              <a:rPr lang="en-US" sz="2400" b="0" i="0" u="none" strike="noStrike" dirty="0">
                <a:solidFill>
                  <a:srgbClr val="000000"/>
                </a:solidFill>
                <a:effectLst/>
                <a:latin typeface="Calibri" panose="020F0502020204030204" pitchFamily="34" charset="0"/>
              </a:rPr>
              <a:t>                                                    history of casual occurrence. </a:t>
            </a:r>
            <a:endParaRPr lang="en-US" sz="2400" b="0" dirty="0">
              <a:effectLst/>
            </a:endParaRPr>
          </a:p>
          <a:p>
            <a:pPr marL="0" indent="0" rtl="0">
              <a:spcBef>
                <a:spcPts val="1000"/>
              </a:spcBef>
              <a:spcAft>
                <a:spcPts val="0"/>
              </a:spcAft>
              <a:buNone/>
            </a:pPr>
            <a:r>
              <a:rPr lang="en-US" sz="2400" b="1" i="0" u="none" strike="noStrike" dirty="0">
                <a:solidFill>
                  <a:srgbClr val="000000"/>
                </a:solidFill>
                <a:effectLst/>
                <a:latin typeface="Calibri" panose="020F0502020204030204" pitchFamily="34" charset="0"/>
              </a:rPr>
              <a:t>    1 </a:t>
            </a:r>
            <a:r>
              <a:rPr lang="en-US" sz="2400" b="0" i="0" u="none" strike="noStrike" dirty="0">
                <a:solidFill>
                  <a:srgbClr val="000000"/>
                </a:solidFill>
                <a:effectLst/>
                <a:latin typeface="Calibri" panose="020F0502020204030204" pitchFamily="34" charset="0"/>
              </a:rPr>
              <a:t>               High                     There is a strong possibility the event will occur as</a:t>
            </a:r>
            <a:endParaRPr lang="en-US" sz="2400" b="0" dirty="0">
              <a:effectLst/>
            </a:endParaRPr>
          </a:p>
          <a:p>
            <a:pPr marL="0" indent="0" rtl="0">
              <a:spcBef>
                <a:spcPts val="1000"/>
              </a:spcBef>
              <a:spcAft>
                <a:spcPts val="0"/>
              </a:spcAft>
              <a:buNone/>
            </a:pPr>
            <a:r>
              <a:rPr lang="en-US" sz="2400" b="0" i="0" u="none" strike="noStrike" dirty="0">
                <a:solidFill>
                  <a:srgbClr val="000000"/>
                </a:solidFill>
                <a:effectLst/>
                <a:latin typeface="Calibri" panose="020F0502020204030204" pitchFamily="34" charset="0"/>
              </a:rPr>
              <a:t>                                                    there is a history of frequent occurrence. </a:t>
            </a:r>
            <a:endParaRPr lang="en-US" sz="2400" b="0" dirty="0">
              <a:effectLst/>
            </a:endParaRPr>
          </a:p>
          <a:p>
            <a:pPr marL="0" indent="0">
              <a:buNone/>
            </a:pPr>
            <a:endParaRPr lang="en-US" sz="2400" b="0" i="0" dirty="0">
              <a:solidFill>
                <a:srgbClr val="222222"/>
              </a:solidFill>
              <a:effectLst/>
            </a:endParaRPr>
          </a:p>
          <a:p>
            <a:pPr marL="0" indent="0">
              <a:buNone/>
            </a:pPr>
            <a:endParaRPr lang="en-US" dirty="0"/>
          </a:p>
        </p:txBody>
      </p:sp>
    </p:spTree>
    <p:extLst>
      <p:ext uri="{BB962C8B-B14F-4D97-AF65-F5344CB8AC3E}">
        <p14:creationId xmlns:p14="http://schemas.microsoft.com/office/powerpoint/2010/main" val="1497456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2EAF4F-614A-BFF3-313D-0D88C6193C32}"/>
              </a:ext>
            </a:extLst>
          </p:cNvPr>
          <p:cNvSpPr>
            <a:spLocks noGrp="1"/>
          </p:cNvSpPr>
          <p:nvPr>
            <p:ph idx="1"/>
          </p:nvPr>
        </p:nvSpPr>
        <p:spPr>
          <a:xfrm>
            <a:off x="838200" y="629587"/>
            <a:ext cx="10515600" cy="5547376"/>
          </a:xfrm>
        </p:spPr>
        <p:txBody>
          <a:bodyPr>
            <a:normAutofit/>
          </a:bodyPr>
          <a:lstStyle/>
          <a:p>
            <a:pPr marL="0" indent="0" algn="ctr">
              <a:buNone/>
            </a:pPr>
            <a:endParaRPr lang="en-US" sz="5400" dirty="0">
              <a:latin typeface="Broadway" panose="04040905080B02020502" pitchFamily="82" charset="0"/>
            </a:endParaRPr>
          </a:p>
          <a:p>
            <a:pPr marL="0" indent="0" algn="ctr">
              <a:buNone/>
            </a:pPr>
            <a:endParaRPr lang="en-US" sz="5400" dirty="0">
              <a:latin typeface="Broadway" panose="04040905080B02020502" pitchFamily="82" charset="0"/>
            </a:endParaRPr>
          </a:p>
          <a:p>
            <a:pPr marL="0" indent="0" algn="ctr">
              <a:buNone/>
            </a:pPr>
            <a:endParaRPr lang="en-US" sz="5400" dirty="0">
              <a:latin typeface="Broadway" panose="04040905080B02020502" pitchFamily="82" charset="0"/>
            </a:endParaRPr>
          </a:p>
          <a:p>
            <a:pPr marL="0" indent="0" algn="ctr">
              <a:buNone/>
            </a:pPr>
            <a:r>
              <a:rPr lang="en-US" sz="5400" dirty="0">
                <a:latin typeface="Broadway" panose="04040905080B02020502" pitchFamily="82" charset="0"/>
              </a:rPr>
              <a:t>Thank You</a:t>
            </a:r>
          </a:p>
        </p:txBody>
      </p:sp>
    </p:spTree>
    <p:extLst>
      <p:ext uri="{BB962C8B-B14F-4D97-AF65-F5344CB8AC3E}">
        <p14:creationId xmlns:p14="http://schemas.microsoft.com/office/powerpoint/2010/main" val="3965124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910</Words>
  <Application>Microsoft Office PowerPoint</Application>
  <PresentationFormat>Widescreen</PresentationFormat>
  <Paragraphs>164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Broadway</vt:lpstr>
      <vt:lpstr>Calibri</vt:lpstr>
      <vt:lpstr>Calibri Light</vt:lpstr>
      <vt:lpstr>Office Theme</vt:lpstr>
      <vt:lpstr>Daffodil International University  Dept. of CSE  Information Security</vt:lpstr>
      <vt:lpstr>Information Assurance</vt:lpstr>
      <vt:lpstr>What is Risk, Purpose and Risk Level </vt:lpstr>
      <vt:lpstr>What is Risk, Purpose and Risk Level </vt:lpstr>
      <vt:lpstr>Identification of Assets</vt:lpstr>
      <vt:lpstr>Identification of Key Risk Indicators (KRIs) A key risk indicator (KRI) is a measure used in management to indicate how risky an activity is. KRI’s are metrics used by organizations to provide an early signal of increasing risk exposures in various areas.</vt:lpstr>
      <vt:lpstr>PowerPoint Presentation</vt:lpstr>
      <vt:lpstr>Risk Frequency Evaluation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Daffodil International University  Dept. of CSE  Information Security</dc:title>
  <dc:creator>KOTHA</dc:creator>
  <cp:lastModifiedBy>KOTHA</cp:lastModifiedBy>
  <cp:revision>3</cp:revision>
  <dcterms:created xsi:type="dcterms:W3CDTF">2022-08-05T14:34:33Z</dcterms:created>
  <dcterms:modified xsi:type="dcterms:W3CDTF">2022-08-14T05:41:16Z</dcterms:modified>
</cp:coreProperties>
</file>