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64" r:id="rId3"/>
    <p:sldId id="327" r:id="rId4"/>
    <p:sldId id="326" r:id="rId5"/>
    <p:sldId id="277" r:id="rId6"/>
    <p:sldId id="267" r:id="rId7"/>
    <p:sldId id="276" r:id="rId8"/>
    <p:sldId id="280" r:id="rId9"/>
    <p:sldId id="321" r:id="rId10"/>
    <p:sldId id="322" r:id="rId11"/>
    <p:sldId id="323" r:id="rId12"/>
    <p:sldId id="273" r:id="rId13"/>
    <p:sldId id="268" r:id="rId14"/>
    <p:sldId id="266" r:id="rId15"/>
    <p:sldId id="258" r:id="rId16"/>
    <p:sldId id="272" r:id="rId17"/>
    <p:sldId id="324" r:id="rId18"/>
    <p:sldId id="282"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5" r:id="rId43"/>
    <p:sldId id="284" r:id="rId44"/>
    <p:sldId id="286" r:id="rId45"/>
    <p:sldId id="287" r:id="rId46"/>
    <p:sldId id="288" r:id="rId47"/>
    <p:sldId id="289" r:id="rId48"/>
    <p:sldId id="290" r:id="rId49"/>
    <p:sldId id="291" r:id="rId50"/>
    <p:sldId id="292" r:id="rId51"/>
    <p:sldId id="296" r:id="rId52"/>
    <p:sldId id="293" r:id="rId53"/>
    <p:sldId id="294" r:id="rId54"/>
    <p:sldId id="275" r:id="rId55"/>
    <p:sldId id="269" r:id="rId56"/>
    <p:sldId id="281" r:id="rId57"/>
  </p:sldIdLst>
  <p:sldSz cx="9144000" cy="6858000" type="screen4x3"/>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664"/>
          </a:xfrm>
          <a:prstGeom prst="rect">
            <a:avLst/>
          </a:prstGeom>
        </p:spPr>
        <p:txBody>
          <a:bodyPr vert="horz" lIns="91440" tIns="45720" rIns="91440" bIns="45720" rtlCol="0"/>
          <a:lstStyle>
            <a:lvl1pPr algn="r">
              <a:defRPr sz="1200"/>
            </a:lvl1pPr>
          </a:lstStyle>
          <a:p>
            <a:fld id="{636BAC4D-C6E8-4534-906A-F3BCE32B62AD}" type="datetimeFigureOut">
              <a:rPr lang="en-US" smtClean="0"/>
              <a:pPr/>
              <a:t>19-Nov-21</a:t>
            </a:fld>
            <a:endParaRPr lang="en-US"/>
          </a:p>
        </p:txBody>
      </p:sp>
      <p:sp>
        <p:nvSpPr>
          <p:cNvPr id="4" name="Footer Placeholder 3"/>
          <p:cNvSpPr>
            <a:spLocks noGrp="1"/>
          </p:cNvSpPr>
          <p:nvPr>
            <p:ph type="ftr" sz="quarter" idx="2"/>
          </p:nvPr>
        </p:nvSpPr>
        <p:spPr>
          <a:xfrm>
            <a:off x="0" y="6699375"/>
            <a:ext cx="4033943" cy="3526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99375"/>
            <a:ext cx="4033943" cy="352664"/>
          </a:xfrm>
          <a:prstGeom prst="rect">
            <a:avLst/>
          </a:prstGeom>
        </p:spPr>
        <p:txBody>
          <a:bodyPr vert="horz" lIns="91440" tIns="45720" rIns="91440" bIns="45720" rtlCol="0" anchor="b"/>
          <a:lstStyle>
            <a:lvl1pPr algn="r">
              <a:defRPr sz="1200"/>
            </a:lvl1pPr>
          </a:lstStyle>
          <a:p>
            <a:fld id="{1AD064FF-C067-4A74-B6D9-FB4C34684E37}" type="slidenum">
              <a:rPr lang="en-US" smtClean="0"/>
              <a:pPr/>
              <a:t>‹#›</a:t>
            </a:fld>
            <a:endParaRPr lang="en-US"/>
          </a:p>
        </p:txBody>
      </p:sp>
    </p:spTree>
    <p:extLst>
      <p:ext uri="{BB962C8B-B14F-4D97-AF65-F5344CB8AC3E}">
        <p14:creationId xmlns:p14="http://schemas.microsoft.com/office/powerpoint/2010/main" val="4158218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139" cy="3527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769" y="0"/>
            <a:ext cx="4033139" cy="352720"/>
          </a:xfrm>
          <a:prstGeom prst="rect">
            <a:avLst/>
          </a:prstGeom>
        </p:spPr>
        <p:txBody>
          <a:bodyPr vert="horz" lIns="91440" tIns="45720" rIns="91440" bIns="45720" rtlCol="0"/>
          <a:lstStyle>
            <a:lvl1pPr algn="r">
              <a:defRPr sz="1200"/>
            </a:lvl1pPr>
          </a:lstStyle>
          <a:p>
            <a:fld id="{70C73AE6-4873-437C-9C36-F64B91B96A68}" type="datetimeFigureOut">
              <a:rPr lang="en-US" smtClean="0"/>
              <a:pPr/>
              <a:t>19-Nov-21</a:t>
            </a:fld>
            <a:endParaRPr lang="en-US"/>
          </a:p>
        </p:txBody>
      </p:sp>
      <p:sp>
        <p:nvSpPr>
          <p:cNvPr id="4" name="Slide Image Placeholder 3"/>
          <p:cNvSpPr>
            <a:spLocks noGrp="1" noRot="1" noChangeAspect="1"/>
          </p:cNvSpPr>
          <p:nvPr>
            <p:ph type="sldImg" idx="2"/>
          </p:nvPr>
        </p:nvSpPr>
        <p:spPr>
          <a:xfrm>
            <a:off x="2892425" y="528638"/>
            <a:ext cx="3524250" cy="2644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569" y="3350273"/>
            <a:ext cx="7445963" cy="3174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99409"/>
            <a:ext cx="4033139" cy="3527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769" y="6699409"/>
            <a:ext cx="4033139" cy="352719"/>
          </a:xfrm>
          <a:prstGeom prst="rect">
            <a:avLst/>
          </a:prstGeom>
        </p:spPr>
        <p:txBody>
          <a:bodyPr vert="horz" lIns="91440" tIns="45720" rIns="91440" bIns="45720" rtlCol="0" anchor="b"/>
          <a:lstStyle>
            <a:lvl1pPr algn="r">
              <a:defRPr sz="1200"/>
            </a:lvl1pPr>
          </a:lstStyle>
          <a:p>
            <a:fld id="{5A5A60C2-1862-4065-BB14-B35439427BB9}" type="slidenum">
              <a:rPr lang="en-US" smtClean="0"/>
              <a:pPr/>
              <a:t>‹#›</a:t>
            </a:fld>
            <a:endParaRPr lang="en-US"/>
          </a:p>
        </p:txBody>
      </p:sp>
    </p:spTree>
    <p:extLst>
      <p:ext uri="{BB962C8B-B14F-4D97-AF65-F5344CB8AC3E}">
        <p14:creationId xmlns:p14="http://schemas.microsoft.com/office/powerpoint/2010/main" val="307660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5B2CBCE-3299-4D6D-9488-A8E430A2B2AE}" type="slidenum">
              <a:rPr lang="ru-RU"/>
              <a:pPr/>
              <a:t>8</a:t>
            </a:fld>
            <a:endParaRPr lang="ru-RU"/>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ru-RU"/>
          </a:p>
        </p:txBody>
      </p:sp>
    </p:spTree>
    <p:extLst>
      <p:ext uri="{BB962C8B-B14F-4D97-AF65-F5344CB8AC3E}">
        <p14:creationId xmlns:p14="http://schemas.microsoft.com/office/powerpoint/2010/main" val="341693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AB312-3CC1-458B-AB28-7F5B4E988F1C}" type="slidenum">
              <a:rPr lang="en-US" smtClean="0"/>
              <a:pPr fontAlgn="base">
                <a:spcBef>
                  <a:spcPct val="0"/>
                </a:spcBef>
                <a:spcAft>
                  <a:spcPct val="0"/>
                </a:spcAft>
                <a:defRPr/>
              </a:pPr>
              <a:t>33</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GB"/>
              <a:t>Violence against Women is a violation of women’s human rights, a cause and consequence of gender inequality, a major cause of women’s ill health, a detriment to their well-being, very often a crime, and a significant cost to the resources of the wider society. </a:t>
            </a:r>
          </a:p>
        </p:txBody>
      </p:sp>
    </p:spTree>
    <p:extLst>
      <p:ext uri="{BB962C8B-B14F-4D97-AF65-F5344CB8AC3E}">
        <p14:creationId xmlns:p14="http://schemas.microsoft.com/office/powerpoint/2010/main" val="179532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6CF421-8DD0-47A3-8339-78BAF28C33DE}" type="slidenum">
              <a:rPr lang="en-US" smtClean="0"/>
              <a:pPr fontAlgn="base">
                <a:spcBef>
                  <a:spcPct val="0"/>
                </a:spcBef>
                <a:spcAft>
                  <a:spcPct val="0"/>
                </a:spcAft>
                <a:defRPr/>
              </a:pPr>
              <a:t>34</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GB"/>
              <a:t>Gender Based Violence occurs within the general community. It Includes rape, sexual abuse, sexual harassment, trafficking in women and forced prostitution.</a:t>
            </a:r>
            <a:endParaRPr lang="en-US"/>
          </a:p>
        </p:txBody>
      </p:sp>
    </p:spTree>
    <p:extLst>
      <p:ext uri="{BB962C8B-B14F-4D97-AF65-F5344CB8AC3E}">
        <p14:creationId xmlns:p14="http://schemas.microsoft.com/office/powerpoint/2010/main" val="293015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12E9B-E136-45A1-BE6D-31013AD0FE4C}" type="slidenum">
              <a:rPr lang="en-US" smtClean="0"/>
              <a:pPr fontAlgn="base">
                <a:spcBef>
                  <a:spcPct val="0"/>
                </a:spcBef>
                <a:spcAft>
                  <a:spcPct val="0"/>
                </a:spcAft>
                <a:defRPr/>
              </a:pPr>
              <a:t>35</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a:solidFill>
                  <a:srgbClr val="000000"/>
                </a:solidFill>
                <a:cs typeface="Times New Roman" pitchFamily="18" charset="0"/>
              </a:rPr>
              <a:t>Violence is often not seen as such by the person experiencing it, in particular in societies where it is considered normal....</a:t>
            </a:r>
            <a:r>
              <a:rPr lang="en-US"/>
              <a:t> </a:t>
            </a:r>
            <a:r>
              <a:rPr lang="en-GB"/>
              <a:t>“My husband slaps me, has sex with me against my will and I have to conform. Before being interviewed I didn't really think about this. I thought this is only natural. This is the way a husband behaves.”</a:t>
            </a:r>
          </a:p>
          <a:p>
            <a:pPr marL="228600" indent="-228600" eaLnBrk="1" hangingPunct="1">
              <a:spcBef>
                <a:spcPct val="0"/>
              </a:spcBef>
            </a:pPr>
            <a:endParaRPr lang="en-US"/>
          </a:p>
        </p:txBody>
      </p:sp>
    </p:spTree>
    <p:extLst>
      <p:ext uri="{BB962C8B-B14F-4D97-AF65-F5344CB8AC3E}">
        <p14:creationId xmlns:p14="http://schemas.microsoft.com/office/powerpoint/2010/main" val="239977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AE134A-BD4C-4420-919A-A39C71198AFD}" type="slidenum">
              <a:rPr lang="en-US" smtClean="0"/>
              <a:pPr fontAlgn="base">
                <a:spcBef>
                  <a:spcPct val="0"/>
                </a:spcBef>
                <a:spcAft>
                  <a:spcPct val="0"/>
                </a:spcAft>
                <a:defRPr/>
              </a:pPr>
              <a:t>36</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GB"/>
              <a:t>It furthermore includes physical, sexual and psychological violence perpetrated or condoned by the State, wherever it occurs.</a:t>
            </a:r>
            <a:endParaRPr lang="en-US"/>
          </a:p>
        </p:txBody>
      </p:sp>
    </p:spTree>
    <p:extLst>
      <p:ext uri="{BB962C8B-B14F-4D97-AF65-F5344CB8AC3E}">
        <p14:creationId xmlns:p14="http://schemas.microsoft.com/office/powerpoint/2010/main" val="279907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ADB379-B376-4AED-B3C9-A2258FE13387}" type="slidenum">
              <a:rPr lang="en-US" smtClean="0"/>
              <a:pPr fontAlgn="base">
                <a:spcBef>
                  <a:spcPct val="0"/>
                </a:spcBef>
                <a:spcAft>
                  <a:spcPct val="0"/>
                </a:spcAft>
                <a:defRPr/>
              </a:pPr>
              <a:t>37</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a:t>Beside not reporting to official agencies, women also often cannot even find support in their own direct support network because of the attitude of blame….“If I protest I’ll be marked in the society and then my daughter wouldn’t be able to get married…If I voice my protest the community will blame me for not bearing it in silence. This helplessness is a torture in itself.”</a:t>
            </a:r>
          </a:p>
        </p:txBody>
      </p:sp>
    </p:spTree>
    <p:extLst>
      <p:ext uri="{BB962C8B-B14F-4D97-AF65-F5344CB8AC3E}">
        <p14:creationId xmlns:p14="http://schemas.microsoft.com/office/powerpoint/2010/main" val="181305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19-Nov-21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07%20Violence-7eqa-01.mp3" TargetMode="Externa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05%20Violence-7eqa-01.mp3" TargetMode="External"/><Relationship Id="rId5" Type="http://schemas.openxmlformats.org/officeDocument/2006/relationships/image" Target="../media/image3.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03.1%20Violence.mp3" TargetMode="External"/><Relationship Id="rId5" Type="http://schemas.openxmlformats.org/officeDocument/2006/relationships/image" Target="../media/image3.pn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audio" Target="06%20Violence-7eqa-01.mp3"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13%20Violence.mp3" TargetMode="External"/><Relationship Id="rId5" Type="http://schemas.openxmlformats.org/officeDocument/2006/relationships/image" Target="../media/image3.pn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2079625"/>
          </a:xfrm>
        </p:spPr>
        <p:txBody>
          <a:bodyPr>
            <a:normAutofit fontScale="90000"/>
          </a:bodyPr>
          <a:lstStyle/>
          <a:p>
            <a:r>
              <a:rPr lang="en-US" dirty="0"/>
              <a:t>Gender and Health</a:t>
            </a:r>
            <a:br>
              <a:rPr lang="en-US" dirty="0"/>
            </a:br>
            <a:r>
              <a:rPr lang="en-US" dirty="0"/>
              <a:t>(Violence against women:                       Cost of violence)</a:t>
            </a:r>
          </a:p>
        </p:txBody>
      </p:sp>
      <p:sp>
        <p:nvSpPr>
          <p:cNvPr id="5" name="Subtitle 4">
            <a:extLst>
              <a:ext uri="{FF2B5EF4-FFF2-40B4-BE49-F238E27FC236}">
                <a16:creationId xmlns:a16="http://schemas.microsoft.com/office/drawing/2014/main" id="{0C77CDC5-47BF-434D-BD43-ED279C04C02A}"/>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br>
              <a:rPr lang="en-US" dirty="0"/>
            </a:br>
            <a:r>
              <a:rPr lang="en-US" sz="3600" dirty="0"/>
              <a:t>Global magnitude</a:t>
            </a:r>
            <a:br>
              <a:rPr lang="en-US" dirty="0"/>
            </a:br>
            <a:endParaRPr lang="en-US" dirty="0"/>
          </a:p>
        </p:txBody>
      </p:sp>
      <p:sp>
        <p:nvSpPr>
          <p:cNvPr id="3" name="Content Placeholder 2"/>
          <p:cNvSpPr>
            <a:spLocks noGrp="1"/>
          </p:cNvSpPr>
          <p:nvPr>
            <p:ph idx="1"/>
          </p:nvPr>
        </p:nvSpPr>
        <p:spPr>
          <a:xfrm>
            <a:off x="457200" y="990600"/>
            <a:ext cx="8382000" cy="5135563"/>
          </a:xfrm>
        </p:spPr>
        <p:txBody>
          <a:bodyPr>
            <a:normAutofit/>
          </a:bodyPr>
          <a:lstStyle/>
          <a:p>
            <a:pPr>
              <a:lnSpc>
                <a:spcPct val="80000"/>
              </a:lnSpc>
            </a:pPr>
            <a:r>
              <a:rPr lang="en-US" sz="2400" dirty="0">
                <a:latin typeface="Calibri" pitchFamily="34" charset="0"/>
                <a:cs typeface="Calibri" pitchFamily="34" charset="0"/>
              </a:rPr>
              <a:t>70% of the world’s (1.3 </a:t>
            </a:r>
            <a:r>
              <a:rPr lang="en-US" sz="2400" dirty="0" err="1">
                <a:latin typeface="Calibri" pitchFamily="34" charset="0"/>
                <a:cs typeface="Calibri" pitchFamily="34" charset="0"/>
              </a:rPr>
              <a:t>bln</a:t>
            </a:r>
            <a:r>
              <a:rPr lang="en-US" sz="2400" dirty="0">
                <a:latin typeface="Calibri" pitchFamily="34" charset="0"/>
                <a:cs typeface="Calibri" pitchFamily="34" charset="0"/>
              </a:rPr>
              <a:t>) people living in poverty are women</a:t>
            </a:r>
          </a:p>
          <a:p>
            <a:pPr>
              <a:lnSpc>
                <a:spcPct val="80000"/>
              </a:lnSpc>
              <a:buNone/>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Women represent two thirds (960 mil) non-literate people</a:t>
            </a:r>
          </a:p>
          <a:p>
            <a:pPr>
              <a:lnSpc>
                <a:spcPct val="80000"/>
              </a:lnSpc>
              <a:buNone/>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Boys enrolment in school exceeds that of girls </a:t>
            </a:r>
            <a:r>
              <a:rPr lang="en-US" sz="1600" dirty="0">
                <a:latin typeface="Calibri" pitchFamily="34" charset="0"/>
                <a:cs typeface="Calibri" pitchFamily="34" charset="0"/>
              </a:rPr>
              <a:t>(In developing countries) </a:t>
            </a:r>
          </a:p>
          <a:p>
            <a:pPr>
              <a:lnSpc>
                <a:spcPct val="80000"/>
              </a:lnSpc>
              <a:buNone/>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Approximately two thirds of the 130 mil children of school age who do not  or can not go to school are girls</a:t>
            </a:r>
          </a:p>
          <a:p>
            <a:pPr>
              <a:lnSpc>
                <a:spcPct val="80000"/>
              </a:lnSpc>
              <a:buNone/>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Globally, violence against women causes more deaths and disability among women aged 15 to 44 than do cancer, malaria, traffic accidents or war</a:t>
            </a:r>
          </a:p>
          <a:p>
            <a:pPr>
              <a:lnSpc>
                <a:spcPct val="80000"/>
              </a:lnSpc>
              <a:buNone/>
            </a:pPr>
            <a:endParaRPr lang="en-US" sz="2400" dirty="0">
              <a:latin typeface="Calibri" pitchFamily="34" charset="0"/>
              <a:cs typeface="Calibri" pitchFamily="34" charset="0"/>
            </a:endParaRPr>
          </a:p>
          <a:p>
            <a:pPr>
              <a:lnSpc>
                <a:spcPct val="80000"/>
              </a:lnSpc>
            </a:pPr>
            <a:r>
              <a:rPr lang="en-US" sz="2400" dirty="0">
                <a:latin typeface="Calibri" pitchFamily="34" charset="0"/>
                <a:cs typeface="Calibri" pitchFamily="34" charset="0"/>
              </a:rPr>
              <a:t>2 million girls are at risk each year of female genital mutilation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a:t>Sex and health</a:t>
            </a:r>
          </a:p>
        </p:txBody>
      </p:sp>
      <p:sp>
        <p:nvSpPr>
          <p:cNvPr id="3" name="Content Placeholder 2"/>
          <p:cNvSpPr>
            <a:spLocks noGrp="1"/>
          </p:cNvSpPr>
          <p:nvPr>
            <p:ph idx="1"/>
          </p:nvPr>
        </p:nvSpPr>
        <p:spPr>
          <a:xfrm>
            <a:off x="381000" y="1219200"/>
            <a:ext cx="8458200" cy="4906963"/>
          </a:xfrm>
        </p:spPr>
        <p:txBody>
          <a:bodyPr>
            <a:normAutofit/>
          </a:bodyPr>
          <a:lstStyle/>
          <a:p>
            <a:r>
              <a:rPr lang="en-US" sz="2600" dirty="0"/>
              <a:t>Biological differences between men and women that lead to differential health outcomes</a:t>
            </a:r>
          </a:p>
          <a:p>
            <a:pPr>
              <a:buNone/>
            </a:pPr>
            <a:endParaRPr lang="en-US" sz="900" dirty="0"/>
          </a:p>
          <a:p>
            <a:r>
              <a:rPr lang="en-US" sz="2600" dirty="0"/>
              <a:t>Disparity in </a:t>
            </a:r>
            <a:r>
              <a:rPr lang="en-US" sz="2600" dirty="0" err="1"/>
              <a:t>perinatal</a:t>
            </a:r>
            <a:r>
              <a:rPr lang="en-US" sz="2600" dirty="0"/>
              <a:t> mortality –female infants have a lower mortality rate than male infants</a:t>
            </a:r>
          </a:p>
          <a:p>
            <a:pPr>
              <a:buNone/>
            </a:pPr>
            <a:endParaRPr lang="en-US" sz="900" dirty="0"/>
          </a:p>
          <a:p>
            <a:r>
              <a:rPr lang="en-US" sz="2600" dirty="0"/>
              <a:t>The effect of sex differences is fairly stable across societies</a:t>
            </a:r>
          </a:p>
          <a:p>
            <a:pPr>
              <a:buNone/>
            </a:pPr>
            <a:endParaRPr lang="en-US" sz="800" dirty="0"/>
          </a:p>
          <a:p>
            <a:r>
              <a:rPr lang="en-US" sz="2600" dirty="0"/>
              <a:t>Our focus is on how risks/ protective factors are different for men &amp; women because of how society is organized</a:t>
            </a:r>
          </a:p>
          <a:p>
            <a:pPr>
              <a:buNone/>
            </a:pPr>
            <a:endParaRPr lang="en-US" sz="800" dirty="0"/>
          </a:p>
          <a:p>
            <a:r>
              <a:rPr lang="en-US" sz="2600" dirty="0"/>
              <a:t>Women reproductive health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a:t>Women’s and men’s health</a:t>
            </a:r>
          </a:p>
        </p:txBody>
      </p:sp>
      <p:sp>
        <p:nvSpPr>
          <p:cNvPr id="3" name="Content Placeholder 2"/>
          <p:cNvSpPr>
            <a:spLocks noGrp="1"/>
          </p:cNvSpPr>
          <p:nvPr>
            <p:ph idx="1"/>
          </p:nvPr>
        </p:nvSpPr>
        <p:spPr>
          <a:xfrm>
            <a:off x="381000" y="914400"/>
            <a:ext cx="8458200" cy="5486400"/>
          </a:xfrm>
        </p:spPr>
        <p:txBody>
          <a:bodyPr>
            <a:normAutofit/>
          </a:bodyPr>
          <a:lstStyle/>
          <a:p>
            <a:r>
              <a:rPr lang="en-US" sz="2400" dirty="0"/>
              <a:t>Women live longer than men but they tend to be “sicker” than men </a:t>
            </a:r>
            <a:r>
              <a:rPr lang="en-US" sz="1800" dirty="0"/>
              <a:t>(</a:t>
            </a:r>
            <a:r>
              <a:rPr lang="en-US" sz="1800" dirty="0" err="1"/>
              <a:t>Apfel</a:t>
            </a:r>
            <a:r>
              <a:rPr lang="en-US" sz="1800" dirty="0"/>
              <a:t>, 1982; Waldron, 1994)</a:t>
            </a:r>
          </a:p>
          <a:p>
            <a:pPr>
              <a:buNone/>
            </a:pPr>
            <a:endParaRPr lang="en-US" sz="1050" dirty="0"/>
          </a:p>
          <a:p>
            <a:r>
              <a:rPr lang="en-US" sz="2400" dirty="0"/>
              <a:t>Longer life expectancy holds across ethnic groups and nations, but the gap is decreasing </a:t>
            </a:r>
            <a:r>
              <a:rPr lang="en-US" sz="1600" dirty="0"/>
              <a:t>(</a:t>
            </a:r>
            <a:r>
              <a:rPr lang="en-US" sz="1600" dirty="0" err="1"/>
              <a:t>Verbrugge</a:t>
            </a:r>
            <a:r>
              <a:rPr lang="en-US" sz="1600" dirty="0"/>
              <a:t>, 1985; Walsh, et al., 1995)</a:t>
            </a:r>
          </a:p>
          <a:p>
            <a:pPr>
              <a:buNone/>
            </a:pPr>
            <a:endParaRPr lang="en-US" sz="1000" dirty="0"/>
          </a:p>
          <a:p>
            <a:r>
              <a:rPr lang="en-US" sz="2400" dirty="0"/>
              <a:t>While social discrimination increase, women’s life expectancy decreases </a:t>
            </a:r>
            <a:r>
              <a:rPr lang="en-US" sz="1600" dirty="0"/>
              <a:t>(Waldron, 1983)</a:t>
            </a:r>
            <a:endParaRPr lang="en-US" sz="2400" dirty="0"/>
          </a:p>
          <a:p>
            <a:pPr>
              <a:buNone/>
            </a:pPr>
            <a:endParaRPr lang="en-US" sz="1600" dirty="0"/>
          </a:p>
          <a:p>
            <a:pPr>
              <a:buNone/>
            </a:pPr>
            <a:r>
              <a:rPr lang="en-US" sz="2400" b="1" dirty="0"/>
              <a:t>Compared to women:</a:t>
            </a:r>
          </a:p>
          <a:p>
            <a:r>
              <a:rPr lang="en-US" sz="2400" dirty="0"/>
              <a:t>Men have higher rates of fatal illnesses</a:t>
            </a:r>
          </a:p>
          <a:p>
            <a:pPr>
              <a:buNone/>
            </a:pPr>
            <a:endParaRPr lang="en-US" sz="800" dirty="0"/>
          </a:p>
          <a:p>
            <a:r>
              <a:rPr lang="en-US" sz="2400" dirty="0"/>
              <a:t>Men have more toxic occupational exposure</a:t>
            </a:r>
          </a:p>
          <a:p>
            <a:pPr>
              <a:buNone/>
            </a:pPr>
            <a:endParaRPr lang="en-US" sz="800" dirty="0"/>
          </a:p>
          <a:p>
            <a:r>
              <a:rPr lang="en-US" sz="2400" dirty="0"/>
              <a:t>Men have higher rates of injuries </a:t>
            </a:r>
            <a:r>
              <a:rPr lang="en-US" sz="1800" dirty="0"/>
              <a:t>(</a:t>
            </a:r>
            <a:r>
              <a:rPr lang="da-DK" sz="1600" dirty="0"/>
              <a:t>Verbrugge, 85; Walsh, et al., 1995</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 calcmode="lin" valueType="num">
                                      <p:cBhvr additive="base">
                                        <p:cTn id="4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rmAutofit fontScale="90000"/>
          </a:bodyPr>
          <a:lstStyle/>
          <a:p>
            <a:pPr algn="l"/>
            <a:br>
              <a:rPr lang="en-GB" b="1" dirty="0"/>
            </a:br>
            <a:r>
              <a:rPr lang="en-GB" sz="3600" dirty="0"/>
              <a:t>How does gender influence health of women &amp; men</a:t>
            </a:r>
            <a:br>
              <a:rPr lang="en-GB" b="1" dirty="0"/>
            </a:br>
            <a:endParaRPr lang="en-US" dirty="0"/>
          </a:p>
        </p:txBody>
      </p:sp>
      <p:sp>
        <p:nvSpPr>
          <p:cNvPr id="3" name="Content Placeholder 2"/>
          <p:cNvSpPr>
            <a:spLocks noGrp="1"/>
          </p:cNvSpPr>
          <p:nvPr>
            <p:ph idx="1"/>
          </p:nvPr>
        </p:nvSpPr>
        <p:spPr>
          <a:xfrm>
            <a:off x="304800" y="1143000"/>
            <a:ext cx="8686800" cy="4983163"/>
          </a:xfrm>
        </p:spPr>
        <p:txBody>
          <a:bodyPr>
            <a:normAutofit/>
          </a:bodyPr>
          <a:lstStyle/>
          <a:p>
            <a:r>
              <a:rPr lang="en-GB" sz="2400" dirty="0"/>
              <a:t>Affects exposure to health risks and vulnerability</a:t>
            </a:r>
          </a:p>
          <a:p>
            <a:pPr>
              <a:buNone/>
            </a:pPr>
            <a:endParaRPr lang="en-GB" sz="1200" dirty="0"/>
          </a:p>
          <a:p>
            <a:r>
              <a:rPr lang="en-GB" sz="2400" dirty="0"/>
              <a:t>Influences access to resources (income, power and time) for promoting health</a:t>
            </a:r>
          </a:p>
          <a:p>
            <a:pPr>
              <a:buNone/>
            </a:pPr>
            <a:endParaRPr lang="en-GB" sz="1200" dirty="0"/>
          </a:p>
          <a:p>
            <a:r>
              <a:rPr lang="en-GB" sz="2400" dirty="0"/>
              <a:t>Influences perception of symptoms and health seeking behaviour </a:t>
            </a:r>
          </a:p>
          <a:p>
            <a:r>
              <a:rPr lang="en-GB" sz="2400" dirty="0"/>
              <a:t>Impacts on access to care and quality of care received</a:t>
            </a:r>
          </a:p>
          <a:p>
            <a:pPr>
              <a:buNone/>
            </a:pPr>
            <a:endParaRPr lang="en-GB" sz="1200" dirty="0"/>
          </a:p>
          <a:p>
            <a:r>
              <a:rPr lang="en-US" sz="2400" dirty="0"/>
              <a:t> </a:t>
            </a:r>
            <a:r>
              <a:rPr lang="en-GB" sz="2400" dirty="0"/>
              <a:t>Double burden</a:t>
            </a:r>
          </a:p>
          <a:p>
            <a:pPr>
              <a:buNone/>
            </a:pPr>
            <a:endParaRPr lang="en-GB" sz="1200" dirty="0"/>
          </a:p>
          <a:p>
            <a:r>
              <a:rPr lang="en-GB" sz="2400" dirty="0"/>
              <a:t>Lack of access to education, knowledge and power/status in relationships at household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a:t>Gender</a:t>
            </a:r>
            <a:r>
              <a:rPr lang="en-US" sz="3200" dirty="0"/>
              <a:t> </a:t>
            </a:r>
            <a:r>
              <a:rPr lang="en-US" sz="3600" dirty="0"/>
              <a:t>roles: Related to health?</a:t>
            </a:r>
          </a:p>
        </p:txBody>
      </p:sp>
      <p:sp>
        <p:nvSpPr>
          <p:cNvPr id="3" name="Content Placeholder 2"/>
          <p:cNvSpPr>
            <a:spLocks noGrp="1"/>
          </p:cNvSpPr>
          <p:nvPr>
            <p:ph idx="1"/>
          </p:nvPr>
        </p:nvSpPr>
        <p:spPr>
          <a:xfrm>
            <a:off x="304800" y="1143000"/>
            <a:ext cx="8534400" cy="5410200"/>
          </a:xfrm>
        </p:spPr>
        <p:txBody>
          <a:bodyPr>
            <a:normAutofit/>
          </a:bodyPr>
          <a:lstStyle/>
          <a:p>
            <a:r>
              <a:rPr lang="en-US" sz="2400" dirty="0"/>
              <a:t>Most of the world, women are less involved in salaried job than men and so they earn less money than men</a:t>
            </a:r>
          </a:p>
          <a:p>
            <a:pPr>
              <a:buNone/>
            </a:pPr>
            <a:endParaRPr lang="en-US" sz="1200" dirty="0"/>
          </a:p>
          <a:p>
            <a:r>
              <a:rPr lang="en-US" sz="2400" dirty="0"/>
              <a:t>In Bangladesh, men smoke many times higher than women. So men are at higher risk of lung cancer than women</a:t>
            </a:r>
          </a:p>
          <a:p>
            <a:pPr>
              <a:buNone/>
            </a:pPr>
            <a:endParaRPr lang="en-US" sz="1200" dirty="0"/>
          </a:p>
          <a:p>
            <a:r>
              <a:rPr lang="en-US" sz="2400" dirty="0"/>
              <a:t>Women travel and drive less than men especially in Muslim countries, so change of traffic accident is chance higher to men</a:t>
            </a:r>
          </a:p>
          <a:p>
            <a:pPr>
              <a:buNone/>
            </a:pPr>
            <a:endParaRPr lang="en-US" sz="1200" dirty="0"/>
          </a:p>
          <a:p>
            <a:r>
              <a:rPr lang="en-US" sz="2400" dirty="0"/>
              <a:t>Men are more exposure to risk factors activities</a:t>
            </a:r>
          </a:p>
          <a:p>
            <a:pPr>
              <a:buNone/>
            </a:pPr>
            <a:endParaRPr lang="en-US" sz="1200" dirty="0"/>
          </a:p>
          <a:p>
            <a:r>
              <a:rPr lang="en-US" sz="2400" dirty="0"/>
              <a:t>Women are often the health care gatekeeper for the family</a:t>
            </a:r>
          </a:p>
          <a:p>
            <a:pPr>
              <a:buNone/>
            </a:pPr>
            <a:endParaRPr lang="en-US" sz="1100" dirty="0"/>
          </a:p>
          <a:p>
            <a:r>
              <a:rPr lang="en-US" sz="2400" dirty="0"/>
              <a:t> Access to and control over resources</a:t>
            </a:r>
          </a:p>
          <a:p>
            <a:r>
              <a:rPr lang="en-US" sz="2400" dirty="0"/>
              <a:t> </a:t>
            </a:r>
          </a:p>
          <a:p>
            <a:endParaRPr lang="en-US" sz="2400"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63562"/>
          </a:xfrm>
        </p:spPr>
        <p:txBody>
          <a:bodyPr>
            <a:noAutofit/>
          </a:bodyPr>
          <a:lstStyle/>
          <a:p>
            <a:r>
              <a:rPr lang="en-US" sz="3200" dirty="0"/>
              <a:t>Gender issues in health</a:t>
            </a:r>
          </a:p>
        </p:txBody>
      </p:sp>
      <p:sp>
        <p:nvSpPr>
          <p:cNvPr id="3" name="Content Placeholder 2"/>
          <p:cNvSpPr>
            <a:spLocks noGrp="1"/>
          </p:cNvSpPr>
          <p:nvPr>
            <p:ph idx="1"/>
          </p:nvPr>
        </p:nvSpPr>
        <p:spPr>
          <a:xfrm>
            <a:off x="304800" y="1066800"/>
            <a:ext cx="8610600" cy="5410200"/>
          </a:xfrm>
        </p:spPr>
        <p:txBody>
          <a:bodyPr>
            <a:normAutofit/>
          </a:bodyPr>
          <a:lstStyle/>
          <a:p>
            <a:pPr>
              <a:lnSpc>
                <a:spcPct val="150000"/>
              </a:lnSpc>
              <a:spcBef>
                <a:spcPts val="0"/>
              </a:spcBef>
            </a:pPr>
            <a:r>
              <a:rPr lang="en-US" sz="2400" dirty="0"/>
              <a:t>Access to healthcare facilities</a:t>
            </a:r>
          </a:p>
          <a:p>
            <a:pPr>
              <a:lnSpc>
                <a:spcPct val="150000"/>
              </a:lnSpc>
              <a:spcBef>
                <a:spcPts val="0"/>
              </a:spcBef>
            </a:pPr>
            <a:r>
              <a:rPr lang="en-US" sz="2400" dirty="0"/>
              <a:t>Cultural norms and practices (Lower status/social value in the </a:t>
            </a:r>
            <a:r>
              <a:rPr lang="en-US" sz="2400" dirty="0" err="1"/>
              <a:t>hh</a:t>
            </a:r>
            <a:r>
              <a:rPr lang="en-US" sz="2400" dirty="0"/>
              <a:t>)</a:t>
            </a:r>
          </a:p>
          <a:p>
            <a:pPr>
              <a:lnSpc>
                <a:spcPct val="150000"/>
              </a:lnSpc>
              <a:spcBef>
                <a:spcPts val="0"/>
              </a:spcBef>
            </a:pPr>
            <a:r>
              <a:rPr lang="en-US" sz="2400" dirty="0"/>
              <a:t>Son preference</a:t>
            </a:r>
          </a:p>
          <a:p>
            <a:pPr>
              <a:lnSpc>
                <a:spcPct val="150000"/>
              </a:lnSpc>
              <a:spcBef>
                <a:spcPts val="0"/>
              </a:spcBef>
            </a:pPr>
            <a:r>
              <a:rPr lang="en-US" sz="2400" dirty="0"/>
              <a:t>Violence and abuse</a:t>
            </a:r>
          </a:p>
          <a:p>
            <a:pPr>
              <a:lnSpc>
                <a:spcPct val="150000"/>
              </a:lnSpc>
              <a:spcBef>
                <a:spcPts val="0"/>
              </a:spcBef>
            </a:pPr>
            <a:r>
              <a:rPr lang="en-US" sz="2400" dirty="0"/>
              <a:t>Poverty</a:t>
            </a:r>
            <a:endParaRPr lang="en-US" sz="2400" dirty="0">
              <a:latin typeface="Bookman Old Style" pitchFamily="18" charset="0"/>
            </a:endParaRPr>
          </a:p>
          <a:p>
            <a:pPr>
              <a:lnSpc>
                <a:spcPct val="150000"/>
              </a:lnSpc>
              <a:spcBef>
                <a:spcPts val="0"/>
              </a:spcBef>
            </a:pPr>
            <a:r>
              <a:rPr lang="tr-TR" sz="2400" dirty="0"/>
              <a:t>Female Genital Mutilation</a:t>
            </a:r>
            <a:r>
              <a:rPr lang="en-US" sz="2400" dirty="0"/>
              <a:t> (FMG)</a:t>
            </a:r>
          </a:p>
          <a:p>
            <a:pPr>
              <a:lnSpc>
                <a:spcPct val="150000"/>
              </a:lnSpc>
              <a:spcBef>
                <a:spcPts val="0"/>
              </a:spcBef>
            </a:pPr>
            <a:r>
              <a:rPr lang="en-US" sz="2400" dirty="0"/>
              <a:t>Lower education and awareness or access to information</a:t>
            </a:r>
          </a:p>
          <a:p>
            <a:pPr>
              <a:lnSpc>
                <a:spcPct val="150000"/>
              </a:lnSpc>
              <a:spcBef>
                <a:spcPts val="0"/>
              </a:spcBef>
            </a:pPr>
            <a:r>
              <a:rPr lang="en-US" sz="2400" dirty="0"/>
              <a:t>Discrimination in the health facilities</a:t>
            </a:r>
            <a:endParaRPr lang="en-US" sz="2400" b="1" dirty="0"/>
          </a:p>
          <a:p>
            <a:pPr>
              <a:lnSpc>
                <a:spcPct val="150000"/>
              </a:lnSpc>
              <a:spcBef>
                <a:spcPts val="0"/>
              </a:spcBef>
            </a:pPr>
            <a:r>
              <a:rPr lang="en-US" sz="2400" dirty="0"/>
              <a:t>Public health issues like violence, alcoholism, smoking</a:t>
            </a:r>
            <a:endParaRPr lang="en-US" b="1" dirty="0"/>
          </a:p>
          <a:p>
            <a:endParaRPr lang="en-US"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dirty="0"/>
              <a:t>Gender and tuberculosis</a:t>
            </a:r>
          </a:p>
        </p:txBody>
      </p:sp>
      <p:sp>
        <p:nvSpPr>
          <p:cNvPr id="3" name="Content Placeholder 2"/>
          <p:cNvSpPr>
            <a:spLocks noGrp="1"/>
          </p:cNvSpPr>
          <p:nvPr>
            <p:ph idx="1"/>
          </p:nvPr>
        </p:nvSpPr>
        <p:spPr>
          <a:xfrm>
            <a:off x="152400" y="838200"/>
            <a:ext cx="8839200" cy="5867400"/>
          </a:xfrm>
        </p:spPr>
        <p:txBody>
          <a:bodyPr>
            <a:normAutofit lnSpcReduction="10000"/>
          </a:bodyPr>
          <a:lstStyle/>
          <a:p>
            <a:r>
              <a:rPr lang="en-US" sz="2400" dirty="0"/>
              <a:t>Globally, 8.4 million people are estimated to develop TB each year, nearly 2 million deaths and 90% of them in developing countries</a:t>
            </a:r>
          </a:p>
          <a:p>
            <a:pPr>
              <a:buNone/>
            </a:pPr>
            <a:endParaRPr lang="en-US" sz="1200" dirty="0"/>
          </a:p>
          <a:p>
            <a:r>
              <a:rPr lang="en-US" sz="2400" dirty="0"/>
              <a:t> Poorest people from poorest countries most affected by TB</a:t>
            </a:r>
          </a:p>
          <a:p>
            <a:pPr>
              <a:buNone/>
            </a:pPr>
            <a:endParaRPr lang="en-US" sz="1000" dirty="0"/>
          </a:p>
          <a:p>
            <a:r>
              <a:rPr lang="en-US" sz="2400" dirty="0"/>
              <a:t>TB incidence and prevalence is higher in adult men than women</a:t>
            </a:r>
          </a:p>
          <a:p>
            <a:pPr>
              <a:buNone/>
            </a:pPr>
            <a:endParaRPr lang="en-US" sz="1200" dirty="0"/>
          </a:p>
          <a:p>
            <a:r>
              <a:rPr lang="en-US" sz="2400" dirty="0"/>
              <a:t>Women of reproductive age are more susceptible to fall sick than men of the same age</a:t>
            </a:r>
          </a:p>
          <a:p>
            <a:pPr>
              <a:buNone/>
            </a:pPr>
            <a:endParaRPr lang="en-US" sz="1000" dirty="0"/>
          </a:p>
          <a:p>
            <a:r>
              <a:rPr lang="en-US" sz="2400" dirty="0"/>
              <a:t> TB in pregnancy enhances the risk of a poor pregnancy outcome</a:t>
            </a:r>
          </a:p>
          <a:p>
            <a:pPr>
              <a:buNone/>
            </a:pPr>
            <a:endParaRPr lang="en-US" sz="1000" dirty="0"/>
          </a:p>
          <a:p>
            <a:r>
              <a:rPr lang="en-US" sz="2400" dirty="0"/>
              <a:t> Genital tuberculosis frequently leads to infertility in women</a:t>
            </a:r>
          </a:p>
          <a:p>
            <a:pPr>
              <a:buNone/>
            </a:pPr>
            <a:endParaRPr lang="en-US" sz="1000" dirty="0"/>
          </a:p>
          <a:p>
            <a:r>
              <a:rPr lang="en-US" sz="2400" dirty="0"/>
              <a:t>Social and economic consequences of TB varies by gender</a:t>
            </a:r>
          </a:p>
          <a:p>
            <a:pPr>
              <a:buNone/>
            </a:pPr>
            <a:endParaRPr lang="en-US" sz="1000" dirty="0"/>
          </a:p>
          <a:p>
            <a:r>
              <a:rPr lang="en-US" sz="2400" dirty="0"/>
              <a:t>Women have a longer period of delay before diagnosis</a:t>
            </a:r>
          </a:p>
          <a:p>
            <a:pPr>
              <a:buNone/>
            </a:pPr>
            <a:endParaRPr lang="en-US" sz="1100" dirty="0"/>
          </a:p>
          <a:p>
            <a:r>
              <a:rPr lang="en-US" sz="2400" dirty="0"/>
              <a:t>Men are more likely not to complete treatment</a:t>
            </a:r>
          </a:p>
          <a:p>
            <a:endParaRPr lang="en-US" sz="2400" dirty="0"/>
          </a:p>
        </p:txBody>
      </p:sp>
      <p:sp>
        <p:nvSpPr>
          <p:cNvPr id="4" name="Rectangle 3"/>
          <p:cNvSpPr/>
          <p:nvPr/>
        </p:nvSpPr>
        <p:spPr>
          <a:xfrm>
            <a:off x="5181600" y="6553201"/>
            <a:ext cx="3810000" cy="261610"/>
          </a:xfrm>
          <a:prstGeom prst="rect">
            <a:avLst/>
          </a:prstGeom>
        </p:spPr>
        <p:txBody>
          <a:bodyPr wrap="square">
            <a:spAutoFit/>
          </a:bodyPr>
          <a:lstStyle/>
          <a:p>
            <a:r>
              <a:rPr lang="en-US" sz="1100" i="1" dirty="0"/>
              <a:t>WHO: Gender and Rights in Reproductive Health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 calcmode="lin" valueType="num">
                                      <p:cBhvr additive="base">
                                        <p:cTn id="4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additive="base">
                                        <p:cTn id="5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16" end="16"/>
                                            </p:txEl>
                                          </p:spTgt>
                                        </p:tgtEl>
                                        <p:attrNameLst>
                                          <p:attrName>style.visibility</p:attrName>
                                        </p:attrNameLst>
                                      </p:cBhvr>
                                      <p:to>
                                        <p:strVal val="visible"/>
                                      </p:to>
                                    </p:set>
                                    <p:anim calcmode="lin" valueType="num">
                                      <p:cBhvr additive="base">
                                        <p:cTn id="60"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t>Article</a:t>
            </a:r>
          </a:p>
        </p:txBody>
      </p:sp>
      <p:sp>
        <p:nvSpPr>
          <p:cNvPr id="3" name="Content Placeholder 2"/>
          <p:cNvSpPr>
            <a:spLocks noGrp="1"/>
          </p:cNvSpPr>
          <p:nvPr>
            <p:ph idx="1"/>
          </p:nvPr>
        </p:nvSpPr>
        <p:spPr>
          <a:xfrm>
            <a:off x="152400" y="1143000"/>
            <a:ext cx="8763000" cy="4983163"/>
          </a:xfrm>
        </p:spPr>
        <p:txBody>
          <a:bodyPr>
            <a:normAutofit/>
          </a:bodyPr>
          <a:lstStyle/>
          <a:p>
            <a:r>
              <a:rPr lang="en-US" sz="2400" dirty="0"/>
              <a:t>Addressing access barriers to health services: an analytical framework for selecting appropriate interventions in low-income Asian countries</a:t>
            </a:r>
          </a:p>
          <a:p>
            <a:endParaRPr lang="en-US" sz="2400" dirty="0"/>
          </a:p>
          <a:p>
            <a:pPr>
              <a:buNone/>
            </a:pPr>
            <a:r>
              <a:rPr lang="en-US" sz="1900" dirty="0"/>
              <a:t>Authors: </a:t>
            </a:r>
            <a:r>
              <a:rPr lang="en-US" sz="1600" dirty="0"/>
              <a:t>Bart Jacobs,1* </a:t>
            </a:r>
            <a:r>
              <a:rPr lang="en-US" sz="1600" dirty="0" err="1"/>
              <a:t>Por</a:t>
            </a:r>
            <a:r>
              <a:rPr lang="en-US" sz="1600" dirty="0"/>
              <a:t> Ir,2,3 </a:t>
            </a:r>
            <a:r>
              <a:rPr lang="en-US" sz="1600" dirty="0" err="1"/>
              <a:t>Maryam</a:t>
            </a:r>
            <a:r>
              <a:rPr lang="en-US" sz="1600" dirty="0"/>
              <a:t> Bigdeli,4 Peter Leslie Annear5 and </a:t>
            </a:r>
            <a:r>
              <a:rPr lang="en-US" sz="1600" dirty="0" err="1"/>
              <a:t>Wim</a:t>
            </a:r>
            <a:r>
              <a:rPr lang="en-US" sz="1600" dirty="0"/>
              <a:t> Van Damme3</a:t>
            </a:r>
            <a:endParaRPr lang="en-US" sz="1900" dirty="0"/>
          </a:p>
          <a:p>
            <a:pPr>
              <a:buNone/>
            </a:pPr>
            <a:endParaRPr lang="en-US" sz="1900" dirty="0"/>
          </a:p>
          <a:p>
            <a:pPr>
              <a:buNone/>
            </a:pPr>
            <a:r>
              <a:rPr lang="en-US" sz="2400" dirty="0"/>
              <a:t>Book: How can gender equity be addressed through health systems?</a:t>
            </a:r>
          </a:p>
          <a:p>
            <a:pPr>
              <a:buNone/>
            </a:pPr>
            <a:r>
              <a:rPr lang="en-US" sz="2000" i="1" dirty="0"/>
              <a:t>Authors: Sarah Payne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228850"/>
          </a:xfrm>
        </p:spPr>
        <p:txBody>
          <a:bodyPr rtlCol="0">
            <a:normAutofit/>
          </a:bodyPr>
          <a:lstStyle/>
          <a:p>
            <a:pPr eaLnBrk="1" fontAlgn="auto" hangingPunct="1">
              <a:spcAft>
                <a:spcPts val="0"/>
              </a:spcAft>
              <a:defRPr/>
            </a:pPr>
            <a:r>
              <a:rPr lang="en-US" dirty="0"/>
              <a:t>Violence against women: Cost of violence </a:t>
            </a:r>
            <a:br>
              <a:rPr lang="en-US" dirty="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487362"/>
          </a:xfrm>
        </p:spPr>
        <p:txBody>
          <a:bodyPr>
            <a:normAutofit fontScale="90000"/>
          </a:bodyPr>
          <a:lstStyle/>
          <a:p>
            <a:pPr eaLnBrk="1" hangingPunct="1"/>
            <a:r>
              <a:rPr lang="en-US" sz="3200" dirty="0"/>
              <a:t>What is violence</a:t>
            </a:r>
          </a:p>
        </p:txBody>
      </p:sp>
      <p:sp>
        <p:nvSpPr>
          <p:cNvPr id="3" name="Content Placeholder 2"/>
          <p:cNvSpPr>
            <a:spLocks noGrp="1"/>
          </p:cNvSpPr>
          <p:nvPr>
            <p:ph idx="1"/>
          </p:nvPr>
        </p:nvSpPr>
        <p:spPr>
          <a:xfrm>
            <a:off x="76200" y="1143000"/>
            <a:ext cx="8915400" cy="4983163"/>
          </a:xfrm>
        </p:spPr>
        <p:txBody>
          <a:bodyPr rtlCol="0">
            <a:normAutofit fontScale="92500" lnSpcReduction="10000"/>
          </a:bodyPr>
          <a:lstStyle/>
          <a:p>
            <a:pPr algn="just" eaLnBrk="1" fontAlgn="auto" hangingPunct="1">
              <a:spcAft>
                <a:spcPts val="0"/>
              </a:spcAft>
              <a:buFont typeface="Arial" pitchFamily="34" charset="0"/>
              <a:buChar char="•"/>
              <a:defRPr/>
            </a:pPr>
            <a:r>
              <a:rPr lang="en-US" sz="2600" dirty="0"/>
              <a:t>Violence is the use of physical force to injure people or property. Violence may cause physical pain to those who experience it directly, as well as emotional distress to those who either experience or witness it. Individuals, families, schools, workplaces, communities, society, and environment all are harmed by violence</a:t>
            </a:r>
          </a:p>
          <a:p>
            <a:pPr algn="just" eaLnBrk="1" fontAlgn="auto" hangingPunct="1">
              <a:spcAft>
                <a:spcPts val="0"/>
              </a:spcAft>
              <a:buFont typeface="Arial" pitchFamily="34" charset="0"/>
              <a:buChar char="•"/>
              <a:defRPr/>
            </a:pPr>
            <a:endParaRPr lang="en-US" sz="2600" dirty="0"/>
          </a:p>
          <a:p>
            <a:pPr eaLnBrk="1" fontAlgn="auto" hangingPunct="1">
              <a:spcAft>
                <a:spcPts val="0"/>
              </a:spcAft>
              <a:buFont typeface="Arial" pitchFamily="34" charset="0"/>
              <a:buChar char="•"/>
              <a:defRPr/>
            </a:pPr>
            <a:r>
              <a:rPr lang="en-US" sz="2400" b="1" dirty="0"/>
              <a:t>Violence</a:t>
            </a:r>
            <a:r>
              <a:rPr lang="en-US" sz="2400" dirty="0"/>
              <a:t> </a:t>
            </a:r>
            <a:r>
              <a:rPr lang="en-US" sz="2600" dirty="0"/>
              <a:t>is defined by the </a:t>
            </a:r>
            <a:r>
              <a:rPr lang="en-US" sz="2600" dirty="0">
                <a:hlinkClick r:id="rId2" tooltip="World Health Organization"/>
              </a:rPr>
              <a:t>World Health Organization</a:t>
            </a:r>
            <a:r>
              <a:rPr lang="en-US" sz="2600" dirty="0"/>
              <a:t> as "the intentional use of physical force or power, threatened or actual, against oneself, another person, or against a group or community, which either results in or has a high likelihood of resulting in injury, death, psychological harm, mal-development, or deprivation", but acknowledges that the inclusion of "the use of power" in its definition expands on the conventional meaning of the 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3200" b="1" dirty="0">
                <a:solidFill>
                  <a:srgbClr val="C00000"/>
                </a:solidFill>
              </a:rPr>
              <a:t>Objectives to learns</a:t>
            </a:r>
          </a:p>
        </p:txBody>
      </p:sp>
      <p:sp>
        <p:nvSpPr>
          <p:cNvPr id="3" name="Content Placeholder 2"/>
          <p:cNvSpPr>
            <a:spLocks noGrp="1"/>
          </p:cNvSpPr>
          <p:nvPr>
            <p:ph idx="1"/>
          </p:nvPr>
        </p:nvSpPr>
        <p:spPr>
          <a:xfrm>
            <a:off x="457200" y="990600"/>
            <a:ext cx="7848600" cy="5715000"/>
          </a:xfrm>
        </p:spPr>
        <p:txBody>
          <a:bodyPr>
            <a:normAutofit/>
          </a:bodyPr>
          <a:lstStyle/>
          <a:p>
            <a:pPr algn="just">
              <a:spcBef>
                <a:spcPts val="0"/>
              </a:spcBef>
              <a:defRPr/>
            </a:pPr>
            <a:endParaRPr lang="en-US" sz="2400" b="1" dirty="0">
              <a:solidFill>
                <a:srgbClr val="120A02"/>
              </a:solidFill>
            </a:endParaRPr>
          </a:p>
          <a:p>
            <a:pPr algn="just">
              <a:spcBef>
                <a:spcPts val="0"/>
              </a:spcBef>
              <a:buFont typeface="Wingdings" pitchFamily="2" charset="2"/>
              <a:buChar char="q"/>
              <a:defRPr/>
            </a:pPr>
            <a:r>
              <a:rPr lang="en-US" sz="2400" dirty="0">
                <a:solidFill>
                  <a:srgbClr val="120A02"/>
                </a:solidFill>
              </a:rPr>
              <a:t> Basic concepts:</a:t>
            </a:r>
          </a:p>
          <a:p>
            <a:pPr>
              <a:spcBef>
                <a:spcPts val="0"/>
              </a:spcBef>
              <a:defRPr/>
            </a:pPr>
            <a:r>
              <a:rPr lang="en-US" sz="2400" dirty="0">
                <a:solidFill>
                  <a:schemeClr val="bg1">
                    <a:lumMod val="50000"/>
                  </a:schemeClr>
                </a:solidFill>
              </a:rPr>
              <a:t>Sex, Gender, Gender equality, Gender Equity, Gender discrimination </a:t>
            </a:r>
          </a:p>
          <a:p>
            <a:pPr>
              <a:spcBef>
                <a:spcPts val="0"/>
              </a:spcBef>
              <a:buNone/>
              <a:defRPr/>
            </a:pPr>
            <a:endParaRPr lang="en-US" sz="2400" dirty="0">
              <a:solidFill>
                <a:srgbClr val="120A02"/>
              </a:solidFill>
            </a:endParaRPr>
          </a:p>
          <a:p>
            <a:pPr>
              <a:spcBef>
                <a:spcPts val="0"/>
              </a:spcBef>
              <a:buFont typeface="Wingdings" pitchFamily="2" charset="2"/>
              <a:buChar char="q"/>
              <a:defRPr/>
            </a:pPr>
            <a:r>
              <a:rPr lang="en-GB" sz="2400" dirty="0"/>
              <a:t>How does gender influence health of women &amp; men?</a:t>
            </a:r>
          </a:p>
          <a:p>
            <a:pPr>
              <a:spcBef>
                <a:spcPts val="0"/>
              </a:spcBef>
              <a:buFont typeface="Wingdings" pitchFamily="2" charset="2"/>
              <a:buChar char="q"/>
              <a:defRPr/>
            </a:pPr>
            <a:r>
              <a:rPr lang="en-US" sz="2400" dirty="0"/>
              <a:t>What is violence? What is Gender Based Violence  (GBV) and Violence Against Women (VAW);</a:t>
            </a:r>
          </a:p>
          <a:p>
            <a:pPr>
              <a:spcBef>
                <a:spcPts val="0"/>
              </a:spcBef>
              <a:buFont typeface="Wingdings" pitchFamily="2" charset="2"/>
              <a:buChar char="q"/>
              <a:defRPr/>
            </a:pPr>
            <a:r>
              <a:rPr lang="en-US" sz="2400" dirty="0"/>
              <a:t>Health impacts of violence;</a:t>
            </a:r>
          </a:p>
          <a:p>
            <a:pPr>
              <a:spcBef>
                <a:spcPts val="0"/>
              </a:spcBef>
              <a:buFont typeface="Wingdings" pitchFamily="2" charset="2"/>
              <a:buChar char="q"/>
              <a:defRPr/>
            </a:pPr>
            <a:r>
              <a:rPr lang="en-US" sz="2400" dirty="0"/>
              <a:t> Global feature on violence against women;</a:t>
            </a:r>
          </a:p>
          <a:p>
            <a:pPr>
              <a:spcBef>
                <a:spcPts val="0"/>
              </a:spcBef>
              <a:buFont typeface="Wingdings" pitchFamily="2" charset="2"/>
              <a:buChar char="q"/>
              <a:defRPr/>
            </a:pPr>
            <a:r>
              <a:rPr lang="en-US" sz="2400" dirty="0"/>
              <a:t>Cost violence and its type</a:t>
            </a:r>
          </a:p>
          <a:p>
            <a:pPr>
              <a:spcBef>
                <a:spcPts val="0"/>
              </a:spcBef>
              <a:buFont typeface="Wingdings" pitchFamily="2" charset="2"/>
              <a:buChar char="q"/>
              <a:defRPr/>
            </a:pPr>
            <a:endParaRPr lang="en-US" sz="2400" dirty="0"/>
          </a:p>
          <a:p>
            <a:pPr>
              <a:spcBef>
                <a:spcPts val="0"/>
              </a:spcBef>
              <a:buFont typeface="Wingdings" pitchFamily="2" charset="2"/>
              <a:buChar char="q"/>
              <a:defRPr/>
            </a:pPr>
            <a:endParaRPr lang="en-US" sz="2400" dirty="0"/>
          </a:p>
          <a:p>
            <a:pPr>
              <a:spcBef>
                <a:spcPts val="0"/>
              </a:spcBef>
              <a:buFont typeface="Wingdings" pitchFamily="2" charset="2"/>
              <a:buChar char="q"/>
              <a:defRPr/>
            </a:pPr>
            <a:endParaRPr lang="en-US" sz="2400" dirty="0"/>
          </a:p>
          <a:p>
            <a:pPr>
              <a:spcBef>
                <a:spcPts val="0"/>
              </a:spcBef>
              <a:defRPr/>
            </a:pPr>
            <a:endParaRPr lang="en-US" sz="2400" dirty="0">
              <a:solidFill>
                <a:srgbClr val="120A02"/>
              </a:solidFill>
            </a:endParaRPr>
          </a:p>
          <a:p>
            <a:pPr>
              <a:spcBef>
                <a:spcPts val="0"/>
              </a:spcBef>
              <a:defRPr/>
            </a:pPr>
            <a:endParaRPr lang="en-US" sz="2400" dirty="0">
              <a:solidFill>
                <a:srgbClr val="120A02"/>
              </a:solidFill>
            </a:endParaRPr>
          </a:p>
          <a:p>
            <a:pPr algn="just">
              <a:spcBef>
                <a:spcPts val="0"/>
              </a:spcBef>
              <a:buFont typeface="Courier New" pitchFamily="49" charset="0"/>
              <a:buChar char="o"/>
              <a:defRPr/>
            </a:pPr>
            <a:endParaRPr lang="en-US" sz="2400" dirty="0">
              <a:solidFill>
                <a:srgbClr val="120A02"/>
              </a:solidFill>
            </a:endParaRPr>
          </a:p>
          <a:p>
            <a:pPr>
              <a:buNone/>
            </a:pPr>
            <a:endParaRPr lang="en-US" sz="1300" dirty="0">
              <a:solidFill>
                <a:srgbClr val="120A02"/>
              </a:solidFill>
              <a:cs typeface="Arial"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609600"/>
          </a:xfrm>
        </p:spPr>
        <p:txBody>
          <a:bodyPr/>
          <a:lstStyle/>
          <a:p>
            <a:pPr eaLnBrk="1" hangingPunct="1"/>
            <a:r>
              <a:rPr lang="en-US" sz="3200"/>
              <a:t>Gender-based violence  (GBV) </a:t>
            </a:r>
            <a:endParaRPr lang="en-US"/>
          </a:p>
        </p:txBody>
      </p:sp>
      <p:sp>
        <p:nvSpPr>
          <p:cNvPr id="4099" name="Content Placeholder 2"/>
          <p:cNvSpPr>
            <a:spLocks noGrp="1"/>
          </p:cNvSpPr>
          <p:nvPr>
            <p:ph idx="1"/>
          </p:nvPr>
        </p:nvSpPr>
        <p:spPr>
          <a:xfrm>
            <a:off x="152400" y="990600"/>
            <a:ext cx="8839200" cy="5562600"/>
          </a:xfrm>
        </p:spPr>
        <p:txBody>
          <a:bodyPr/>
          <a:lstStyle/>
          <a:p>
            <a:pPr algn="just" eaLnBrk="1" hangingPunct="1"/>
            <a:r>
              <a:rPr lang="en-US" sz="2400"/>
              <a:t>Gender-based violence  (GBV) is violence that is directed against a person on the basis of gender. It constitutes a breach of the fundamental right to life, liberty, security, dignity, equality between women and men, non-discrimination, physical and mental integrity</a:t>
            </a:r>
          </a:p>
          <a:p>
            <a:pPr algn="just" eaLnBrk="1" hangingPunct="1">
              <a:buFont typeface="Arial" charset="0"/>
              <a:buNone/>
            </a:pPr>
            <a:endParaRPr lang="en-US" sz="2400"/>
          </a:p>
          <a:p>
            <a:pPr algn="just" eaLnBrk="1" hangingPunct="1"/>
            <a:r>
              <a:rPr lang="en-US" sz="2400"/>
              <a:t>Gender-based violence reflects and reinforces inequalities between men and women</a:t>
            </a:r>
          </a:p>
          <a:p>
            <a:pPr algn="just" eaLnBrk="1" hangingPunct="1">
              <a:buFont typeface="Arial" charset="0"/>
              <a:buNone/>
            </a:pPr>
            <a:r>
              <a:rPr lang="en-US" sz="2400"/>
              <a:t> </a:t>
            </a:r>
          </a:p>
          <a:p>
            <a:pPr algn="just" eaLnBrk="1" hangingPunct="1"/>
            <a:r>
              <a:rPr lang="en-US" sz="2400"/>
              <a:t>Gender-based violence and </a:t>
            </a:r>
            <a:r>
              <a:rPr lang="en-US" sz="2400" b="1"/>
              <a:t>violence against women</a:t>
            </a:r>
            <a:r>
              <a:rPr lang="en-US" sz="2400"/>
              <a:t> are often used interchangeably as most gender-based violence is inflicted by men on women and girls. It is estimated that 20 to 25% of women in Europe have suffered physical violence. The no of women who suffered from other forms of gender-based violence is much higher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411162"/>
          </a:xfrm>
        </p:spPr>
        <p:txBody>
          <a:bodyPr>
            <a:normAutofit fontScale="90000"/>
          </a:bodyPr>
          <a:lstStyle/>
          <a:p>
            <a:pPr eaLnBrk="1" hangingPunct="1"/>
            <a:r>
              <a:rPr lang="en-US" sz="3200"/>
              <a:t>What is violence against women?</a:t>
            </a:r>
          </a:p>
        </p:txBody>
      </p:sp>
      <p:sp>
        <p:nvSpPr>
          <p:cNvPr id="5123" name="Content Placeholder 2"/>
          <p:cNvSpPr>
            <a:spLocks noGrp="1"/>
          </p:cNvSpPr>
          <p:nvPr>
            <p:ph idx="1"/>
          </p:nvPr>
        </p:nvSpPr>
        <p:spPr>
          <a:xfrm>
            <a:off x="228600" y="1066800"/>
            <a:ext cx="8534400" cy="5059363"/>
          </a:xfrm>
        </p:spPr>
        <p:txBody>
          <a:bodyPr/>
          <a:lstStyle/>
          <a:p>
            <a:pPr algn="just" eaLnBrk="1" hangingPunct="1"/>
            <a:r>
              <a:rPr lang="en-US" sz="2400"/>
              <a:t>Any act of gender-based violence that results in, or is likely to result in, physical, sexual or psychological harm or suffering to women, including threats of such acts, coercion, or arbitrary deprivations of liberty, whether occurring in public or private life</a:t>
            </a:r>
          </a:p>
          <a:p>
            <a:pPr algn="r" eaLnBrk="1" hangingPunct="1">
              <a:buFont typeface="Arial" charset="0"/>
              <a:buNone/>
            </a:pPr>
            <a:r>
              <a:rPr lang="en-US" sz="1600" i="1"/>
              <a:t>(Article 1, United Nations Declaration for the Elimination of Violence against Women)</a:t>
            </a:r>
            <a:endParaRPr lang="en-US" i="1"/>
          </a:p>
          <a:p>
            <a:pPr eaLnBrk="1" hangingPunct="1"/>
            <a:endParaRPr lang="en-US" sz="2400"/>
          </a:p>
          <a:p>
            <a:pPr algn="just" eaLnBrk="1" hangingPunct="1"/>
            <a:r>
              <a:rPr lang="en-US" sz="2400"/>
              <a:t> Violence against women (VAW) is, collectively, violent acts that are primarily or exclusively committed against women. Sometimes considered a hate crime, this type of violence targets a specific group with the victim's gender as a primary motive. </a:t>
            </a:r>
            <a:r>
              <a:rPr lang="en-US" sz="1600" i="1"/>
              <a:t>(Wikipedia)</a:t>
            </a:r>
            <a:endParaRPr lang="en-US" i="1"/>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calcmode="lin" valueType="num">
                                      <p:cBhvr additive="base">
                                        <p:cTn id="12"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additive="base">
                                        <p:cTn id="1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3">
                                            <p:txEl>
                                              <p:pRg st="3" end="3"/>
                                            </p:txEl>
                                          </p:spTgt>
                                        </p:tgtEl>
                                        <p:attrNameLst>
                                          <p:attrName>style.visibility</p:attrName>
                                        </p:attrNameLst>
                                      </p:cBhvr>
                                      <p:to>
                                        <p:strVal val="visible"/>
                                      </p:to>
                                    </p:set>
                                    <p:anim calcmode="lin" valueType="num">
                                      <p:cBhvr additive="base">
                                        <p:cTn id="24"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sz="3200"/>
              <a:t>WHO statement</a:t>
            </a:r>
          </a:p>
        </p:txBody>
      </p:sp>
      <p:pic>
        <p:nvPicPr>
          <p:cNvPr id="6147" name="Picture 5"/>
          <p:cNvPicPr>
            <a:picLocks noChangeAspect="1" noChangeArrowheads="1"/>
          </p:cNvPicPr>
          <p:nvPr/>
        </p:nvPicPr>
        <p:blipFill>
          <a:blip r:embed="rId2"/>
          <a:srcRect/>
          <a:stretch>
            <a:fillRect/>
          </a:stretch>
        </p:blipFill>
        <p:spPr bwMode="auto">
          <a:xfrm>
            <a:off x="228600" y="1066800"/>
            <a:ext cx="8610600" cy="2895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rtlCol="0">
            <a:normAutofit fontScale="90000"/>
          </a:bodyPr>
          <a:lstStyle/>
          <a:p>
            <a:pPr eaLnBrk="1" fontAlgn="auto" hangingPunct="1">
              <a:spcAft>
                <a:spcPts val="0"/>
              </a:spcAft>
              <a:defRPr/>
            </a:pPr>
            <a:r>
              <a:rPr lang="en-US" sz="3200" dirty="0"/>
              <a:t>Common types of violence against women</a:t>
            </a:r>
          </a:p>
        </p:txBody>
      </p:sp>
      <p:sp>
        <p:nvSpPr>
          <p:cNvPr id="6147" name="Content Placeholder 2"/>
          <p:cNvSpPr>
            <a:spLocks noGrp="1"/>
          </p:cNvSpPr>
          <p:nvPr>
            <p:ph idx="1"/>
          </p:nvPr>
        </p:nvSpPr>
        <p:spPr>
          <a:xfrm>
            <a:off x="152400" y="762000"/>
            <a:ext cx="8839200" cy="5943600"/>
          </a:xfrm>
        </p:spPr>
        <p:txBody>
          <a:bodyPr/>
          <a:lstStyle/>
          <a:p>
            <a:pPr eaLnBrk="1" hangingPunct="1"/>
            <a:r>
              <a:rPr lang="en-US" sz="2400" b="1"/>
              <a:t>Physical Violence</a:t>
            </a:r>
            <a:r>
              <a:rPr lang="en-US" sz="2400"/>
              <a:t>: Physical violence occurs when someone uses a part of their body or an object to control a person’s actions</a:t>
            </a:r>
          </a:p>
          <a:p>
            <a:pPr eaLnBrk="1" hangingPunct="1">
              <a:buFont typeface="Arial" charset="0"/>
              <a:buNone/>
            </a:pPr>
            <a:endParaRPr lang="en-US" sz="800"/>
          </a:p>
          <a:p>
            <a:pPr eaLnBrk="1" hangingPunct="1"/>
            <a:r>
              <a:rPr lang="en-US" sz="2400" b="1"/>
              <a:t>Sexual Violence</a:t>
            </a:r>
            <a:r>
              <a:rPr lang="en-US" sz="2400"/>
              <a:t>: Sexual violence occurs when a person is forced to unwillingly take part in sexual activity</a:t>
            </a:r>
          </a:p>
          <a:p>
            <a:pPr eaLnBrk="1" hangingPunct="1">
              <a:buFont typeface="Arial" charset="0"/>
              <a:buNone/>
            </a:pPr>
            <a:endParaRPr lang="en-US" sz="800"/>
          </a:p>
          <a:p>
            <a:pPr eaLnBrk="1" hangingPunct="1"/>
            <a:r>
              <a:rPr lang="en-US" sz="2400" b="1"/>
              <a:t>Emotional Violence</a:t>
            </a:r>
            <a:r>
              <a:rPr lang="en-US" sz="2400"/>
              <a:t>: Emotional violence occurs when someone says or does something to make a person feel stupid or worthless</a:t>
            </a:r>
          </a:p>
          <a:p>
            <a:pPr eaLnBrk="1" hangingPunct="1">
              <a:buFont typeface="Arial" charset="0"/>
              <a:buNone/>
            </a:pPr>
            <a:endParaRPr lang="en-US" sz="800"/>
          </a:p>
          <a:p>
            <a:pPr eaLnBrk="1" hangingPunct="1"/>
            <a:r>
              <a:rPr lang="en-US" sz="2400" b="1"/>
              <a:t>Psychological Violence</a:t>
            </a:r>
            <a:r>
              <a:rPr lang="en-US" sz="2400"/>
              <a:t>: Psychological violence occurs when someone uses threats &amp; causes fear in an individual to gain control</a:t>
            </a:r>
          </a:p>
          <a:p>
            <a:pPr eaLnBrk="1" hangingPunct="1">
              <a:buFont typeface="Arial" charset="0"/>
              <a:buNone/>
            </a:pPr>
            <a:endParaRPr lang="en-US" sz="800"/>
          </a:p>
          <a:p>
            <a:pPr eaLnBrk="1" hangingPunct="1"/>
            <a:r>
              <a:rPr lang="en-US" sz="2400" b="1"/>
              <a:t>Economical violence: </a:t>
            </a:r>
            <a:r>
              <a:rPr lang="en-US" sz="2400"/>
              <a:t>Deprive from economic needs </a:t>
            </a:r>
          </a:p>
          <a:p>
            <a:pPr eaLnBrk="1" hangingPunct="1">
              <a:buFont typeface="Arial" charset="0"/>
              <a:buNone/>
            </a:pPr>
            <a:endParaRPr lang="en-US" sz="800"/>
          </a:p>
          <a:p>
            <a:pPr eaLnBrk="1" hangingPunct="1"/>
            <a:r>
              <a:rPr lang="en-US" sz="2400" b="1"/>
              <a:t>Spiritual violence</a:t>
            </a:r>
            <a:r>
              <a:rPr lang="en-US" sz="2400"/>
              <a:t>: Spiritual (or religious) violence occurs when someone uses an individual’s spiritual beliefs to manipulate, dominate or control that person</a:t>
            </a:r>
          </a:p>
          <a:p>
            <a:pPr eaLnBrk="1" hangingPunct="1">
              <a:buFont typeface="Arial" charset="0"/>
              <a:buNone/>
            </a:pPr>
            <a:endParaRPr 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 calcmode="lin" valueType="num">
                                      <p:cBhvr additive="base">
                                        <p:cTn id="31"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 calcmode="lin" valueType="num">
                                      <p:cBhvr additive="base">
                                        <p:cTn id="37"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10" end="10"/>
                                            </p:txEl>
                                          </p:spTgt>
                                        </p:tgtEl>
                                        <p:attrNameLst>
                                          <p:attrName>style.visibility</p:attrName>
                                        </p:attrNameLst>
                                      </p:cBhvr>
                                      <p:to>
                                        <p:strVal val="visible"/>
                                      </p:to>
                                    </p:set>
                                    <p:anim calcmode="lin" valueType="num">
                                      <p:cBhvr additive="base">
                                        <p:cTn id="43" dur="5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7848600" cy="381000"/>
          </a:xfrm>
        </p:spPr>
        <p:txBody>
          <a:bodyPr>
            <a:normAutofit fontScale="90000"/>
          </a:bodyPr>
          <a:lstStyle/>
          <a:p>
            <a:pPr eaLnBrk="1" hangingPunct="1"/>
            <a:r>
              <a:rPr lang="en-US" sz="3200"/>
              <a:t>Spousal violence</a:t>
            </a:r>
          </a:p>
        </p:txBody>
      </p:sp>
      <p:sp>
        <p:nvSpPr>
          <p:cNvPr id="7171" name="Rectangle 3"/>
          <p:cNvSpPr>
            <a:spLocks noGrp="1" noChangeArrowheads="1"/>
          </p:cNvSpPr>
          <p:nvPr>
            <p:ph type="body" idx="1"/>
          </p:nvPr>
        </p:nvSpPr>
        <p:spPr>
          <a:xfrm>
            <a:off x="609600" y="762000"/>
            <a:ext cx="8229600" cy="5791200"/>
          </a:xfrm>
        </p:spPr>
        <p:txBody>
          <a:bodyPr>
            <a:normAutofit lnSpcReduction="10000"/>
          </a:bodyPr>
          <a:lstStyle/>
          <a:p>
            <a:pPr lvl="2" eaLnBrk="1" hangingPunct="1">
              <a:spcBef>
                <a:spcPts val="600"/>
              </a:spcBef>
              <a:spcAft>
                <a:spcPts val="1200"/>
              </a:spcAft>
            </a:pPr>
            <a:r>
              <a:rPr lang="en-US" b="1"/>
              <a:t>Physical and sexual violence </a:t>
            </a:r>
          </a:p>
          <a:p>
            <a:pPr lvl="2" eaLnBrk="1" hangingPunct="1">
              <a:spcBef>
                <a:spcPts val="600"/>
              </a:spcBef>
              <a:spcAft>
                <a:spcPts val="1200"/>
              </a:spcAft>
            </a:pPr>
            <a:r>
              <a:rPr lang="en-US"/>
              <a:t>Push, shake, or throw something</a:t>
            </a:r>
          </a:p>
          <a:p>
            <a:pPr lvl="2" eaLnBrk="1" hangingPunct="1">
              <a:spcBef>
                <a:spcPts val="600"/>
              </a:spcBef>
              <a:spcAft>
                <a:spcPts val="1200"/>
              </a:spcAft>
            </a:pPr>
            <a:r>
              <a:rPr lang="en-US"/>
              <a:t>Slap or twist arm</a:t>
            </a:r>
          </a:p>
          <a:p>
            <a:pPr lvl="2" eaLnBrk="1" hangingPunct="1">
              <a:spcBef>
                <a:spcPts val="600"/>
              </a:spcBef>
              <a:spcAft>
                <a:spcPts val="1200"/>
              </a:spcAft>
            </a:pPr>
            <a:r>
              <a:rPr lang="en-US"/>
              <a:t>Punch with fist or with something that could hurt</a:t>
            </a:r>
          </a:p>
          <a:p>
            <a:pPr lvl="2" eaLnBrk="1" hangingPunct="1">
              <a:spcBef>
                <a:spcPts val="600"/>
              </a:spcBef>
              <a:spcAft>
                <a:spcPts val="1200"/>
              </a:spcAft>
            </a:pPr>
            <a:r>
              <a:rPr lang="en-US"/>
              <a:t>Kick or drag</a:t>
            </a:r>
          </a:p>
          <a:p>
            <a:pPr lvl="2" eaLnBrk="1" hangingPunct="1">
              <a:spcBef>
                <a:spcPts val="600"/>
              </a:spcBef>
              <a:spcAft>
                <a:spcPts val="1200"/>
              </a:spcAft>
            </a:pPr>
            <a:r>
              <a:rPr lang="en-US"/>
              <a:t>Try to strangle or burn?</a:t>
            </a:r>
          </a:p>
          <a:p>
            <a:pPr lvl="2" eaLnBrk="1" hangingPunct="1">
              <a:spcBef>
                <a:spcPts val="600"/>
              </a:spcBef>
              <a:spcAft>
                <a:spcPts val="1200"/>
              </a:spcAft>
            </a:pPr>
            <a:r>
              <a:rPr lang="en-US"/>
              <a:t>Threaten with a knife, gun, or other type of weapon</a:t>
            </a:r>
          </a:p>
          <a:p>
            <a:pPr lvl="2" eaLnBrk="1" hangingPunct="1">
              <a:spcBef>
                <a:spcPts val="600"/>
              </a:spcBef>
              <a:spcAft>
                <a:spcPts val="1200"/>
              </a:spcAft>
            </a:pPr>
            <a:r>
              <a:rPr lang="en-US"/>
              <a:t>Attack with a knife, gun, or other type of weapon</a:t>
            </a:r>
          </a:p>
          <a:p>
            <a:pPr lvl="2" eaLnBrk="1" hangingPunct="1">
              <a:spcBef>
                <a:spcPts val="600"/>
              </a:spcBef>
              <a:spcAft>
                <a:spcPts val="1200"/>
              </a:spcAft>
            </a:pPr>
            <a:r>
              <a:rPr lang="en-US"/>
              <a:t>Physically force to have sexual intercourse</a:t>
            </a:r>
          </a:p>
          <a:p>
            <a:pPr lvl="2" eaLnBrk="1" hangingPunct="1">
              <a:spcBef>
                <a:spcPts val="600"/>
              </a:spcBef>
              <a:spcAft>
                <a:spcPts val="1200"/>
              </a:spcAft>
            </a:pPr>
            <a:r>
              <a:rPr lang="en-US"/>
              <a:t>Force to perform other sexual acts</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additive="base">
                                        <p:cTn id="16"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 calcmode="lin" valueType="num">
                                      <p:cBhvr additive="base">
                                        <p:cTn id="20"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 calcmode="lin" valueType="num">
                                      <p:cBhvr additive="base">
                                        <p:cTn id="24"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 calcmode="lin" valueType="num">
                                      <p:cBhvr additive="base">
                                        <p:cTn id="28"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 calcmode="lin" valueType="num">
                                      <p:cBhvr additive="base">
                                        <p:cTn id="3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171">
                                            <p:txEl>
                                              <p:pRg st="6" end="6"/>
                                            </p:txEl>
                                          </p:spTgt>
                                        </p:tgtEl>
                                        <p:attrNameLst>
                                          <p:attrName>style.visibility</p:attrName>
                                        </p:attrNameLst>
                                      </p:cBhvr>
                                      <p:to>
                                        <p:strVal val="visible"/>
                                      </p:to>
                                    </p:set>
                                    <p:anim calcmode="lin" valueType="num">
                                      <p:cBhvr additive="base">
                                        <p:cTn id="36"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171">
                                            <p:txEl>
                                              <p:pRg st="7" end="7"/>
                                            </p:txEl>
                                          </p:spTgt>
                                        </p:tgtEl>
                                        <p:attrNameLst>
                                          <p:attrName>style.visibility</p:attrName>
                                        </p:attrNameLst>
                                      </p:cBhvr>
                                      <p:to>
                                        <p:strVal val="visible"/>
                                      </p:to>
                                    </p:set>
                                    <p:anim calcmode="lin" valueType="num">
                                      <p:cBhvr additive="base">
                                        <p:cTn id="40"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171">
                                            <p:txEl>
                                              <p:pRg st="8" end="8"/>
                                            </p:txEl>
                                          </p:spTgt>
                                        </p:tgtEl>
                                        <p:attrNameLst>
                                          <p:attrName>style.visibility</p:attrName>
                                        </p:attrNameLst>
                                      </p:cBhvr>
                                      <p:to>
                                        <p:strVal val="visible"/>
                                      </p:to>
                                    </p:set>
                                    <p:anim calcmode="lin" valueType="num">
                                      <p:cBhvr additive="base">
                                        <p:cTn id="44"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171">
                                            <p:txEl>
                                              <p:pRg st="9" end="9"/>
                                            </p:txEl>
                                          </p:spTgt>
                                        </p:tgtEl>
                                        <p:attrNameLst>
                                          <p:attrName>style.visibility</p:attrName>
                                        </p:attrNameLst>
                                      </p:cBhvr>
                                      <p:to>
                                        <p:strVal val="visible"/>
                                      </p:to>
                                    </p:set>
                                    <p:anim calcmode="lin" valueType="num">
                                      <p:cBhvr additive="base">
                                        <p:cTn id="48"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487363"/>
          </a:xfrm>
        </p:spPr>
        <p:txBody>
          <a:bodyPr>
            <a:normAutofit fontScale="90000"/>
          </a:bodyPr>
          <a:lstStyle/>
          <a:p>
            <a:pPr eaLnBrk="1" hangingPunct="1"/>
            <a:br>
              <a:rPr lang="en-US" sz="3200"/>
            </a:br>
            <a:r>
              <a:rPr lang="en-US" sz="3200"/>
              <a:t>Sexual violence</a:t>
            </a:r>
            <a:br>
              <a:rPr lang="en-US" sz="3200"/>
            </a:br>
            <a:endParaRPr lang="en-US" sz="3200"/>
          </a:p>
        </p:txBody>
      </p:sp>
      <p:sp>
        <p:nvSpPr>
          <p:cNvPr id="3" name="Content Placeholder 2"/>
          <p:cNvSpPr>
            <a:spLocks noGrp="1"/>
          </p:cNvSpPr>
          <p:nvPr>
            <p:ph idx="1"/>
          </p:nvPr>
        </p:nvSpPr>
        <p:spPr>
          <a:xfrm>
            <a:off x="152400" y="685800"/>
            <a:ext cx="8839200" cy="6019800"/>
          </a:xfrm>
        </p:spPr>
        <p:txBody>
          <a:bodyPr rtlCol="0">
            <a:normAutofit fontScale="25000" lnSpcReduction="20000"/>
          </a:bodyPr>
          <a:lstStyle/>
          <a:p>
            <a:pPr marL="0" eaLnBrk="1" fontAlgn="auto" hangingPunct="1">
              <a:lnSpc>
                <a:spcPct val="120000"/>
              </a:lnSpc>
              <a:spcAft>
                <a:spcPts val="600"/>
              </a:spcAft>
              <a:buFont typeface="Arial" pitchFamily="34" charset="0"/>
              <a:buChar char="•"/>
              <a:defRPr/>
            </a:pPr>
            <a:r>
              <a:rPr lang="en-US" sz="6400" dirty="0"/>
              <a:t>Sexual violence occurs when a person is forced to unwillingly take part in sexual activity. This includes</a:t>
            </a:r>
            <a:r>
              <a:rPr lang="en-US" sz="4900" dirty="0"/>
              <a:t>, </a:t>
            </a:r>
          </a:p>
          <a:p>
            <a:pPr marL="0" lvl="1" eaLnBrk="1" fontAlgn="auto" hangingPunct="1">
              <a:lnSpc>
                <a:spcPct val="120000"/>
              </a:lnSpc>
              <a:spcBef>
                <a:spcPts val="600"/>
              </a:spcBef>
              <a:spcAft>
                <a:spcPts val="600"/>
              </a:spcAft>
              <a:buFont typeface="Arial" pitchFamily="34" charset="0"/>
              <a:buChar char="–"/>
              <a:defRPr/>
            </a:pPr>
            <a:r>
              <a:rPr lang="en-US" sz="5600" dirty="0"/>
              <a:t>Touching in a sexual manner without consent (i.e., kissing, grabbing, fondling);</a:t>
            </a:r>
          </a:p>
          <a:p>
            <a:pPr marL="0" lvl="1" eaLnBrk="1" fontAlgn="auto" hangingPunct="1">
              <a:lnSpc>
                <a:spcPct val="120000"/>
              </a:lnSpc>
              <a:spcBef>
                <a:spcPts val="600"/>
              </a:spcBef>
              <a:spcAft>
                <a:spcPts val="600"/>
              </a:spcAft>
              <a:buFont typeface="Arial" pitchFamily="34" charset="0"/>
              <a:buChar char="–"/>
              <a:defRPr/>
            </a:pPr>
            <a:r>
              <a:rPr lang="en-US" sz="6400" dirty="0"/>
              <a:t> </a:t>
            </a:r>
            <a:r>
              <a:rPr lang="en-US" sz="5600" dirty="0"/>
              <a:t>Forced sexual intercourse;</a:t>
            </a:r>
          </a:p>
          <a:p>
            <a:pPr marL="0" lvl="1" eaLnBrk="1" fontAlgn="auto" hangingPunct="1">
              <a:lnSpc>
                <a:spcPct val="120000"/>
              </a:lnSpc>
              <a:spcBef>
                <a:spcPts val="600"/>
              </a:spcBef>
              <a:spcAft>
                <a:spcPts val="600"/>
              </a:spcAft>
              <a:buFont typeface="Arial" pitchFamily="34" charset="0"/>
              <a:buChar char="–"/>
              <a:defRPr/>
            </a:pPr>
            <a:r>
              <a:rPr lang="en-US" sz="5600" dirty="0"/>
              <a:t>Forcing a person to perform sexual acts that may be degrading or painful;</a:t>
            </a:r>
          </a:p>
          <a:p>
            <a:pPr marL="0" lvl="1" eaLnBrk="1" fontAlgn="auto" hangingPunct="1">
              <a:lnSpc>
                <a:spcPct val="120000"/>
              </a:lnSpc>
              <a:spcBef>
                <a:spcPts val="600"/>
              </a:spcBef>
              <a:spcAft>
                <a:spcPts val="600"/>
              </a:spcAft>
              <a:buFont typeface="Arial" pitchFamily="34" charset="0"/>
              <a:buChar char="–"/>
              <a:defRPr/>
            </a:pPr>
            <a:r>
              <a:rPr lang="en-US" sz="5600" dirty="0"/>
              <a:t>Beating sexual parts of the body;</a:t>
            </a:r>
          </a:p>
          <a:p>
            <a:pPr marL="0" lvl="1" eaLnBrk="1" fontAlgn="auto" hangingPunct="1">
              <a:lnSpc>
                <a:spcPct val="120000"/>
              </a:lnSpc>
              <a:spcBef>
                <a:spcPts val="600"/>
              </a:spcBef>
              <a:spcAft>
                <a:spcPts val="600"/>
              </a:spcAft>
              <a:buFont typeface="Arial" pitchFamily="34" charset="0"/>
              <a:buChar char="–"/>
              <a:defRPr/>
            </a:pPr>
            <a:r>
              <a:rPr lang="en-US" sz="5600" dirty="0"/>
              <a:t>Forcing to view pornographic material; forcing participation in pornographic filming;</a:t>
            </a:r>
          </a:p>
          <a:p>
            <a:pPr marL="0" lvl="1" eaLnBrk="1" fontAlgn="auto" hangingPunct="1">
              <a:lnSpc>
                <a:spcPct val="120000"/>
              </a:lnSpc>
              <a:spcBef>
                <a:spcPts val="600"/>
              </a:spcBef>
              <a:spcAft>
                <a:spcPts val="600"/>
              </a:spcAft>
              <a:buFont typeface="Arial" pitchFamily="34" charset="0"/>
              <a:buChar char="–"/>
              <a:defRPr/>
            </a:pPr>
            <a:r>
              <a:rPr lang="en-US" sz="5600" dirty="0"/>
              <a:t>Using a weapon to force compliance;</a:t>
            </a:r>
          </a:p>
          <a:p>
            <a:pPr marL="0" lvl="1" eaLnBrk="1" fontAlgn="auto" hangingPunct="1">
              <a:lnSpc>
                <a:spcPct val="120000"/>
              </a:lnSpc>
              <a:spcBef>
                <a:spcPts val="600"/>
              </a:spcBef>
              <a:spcAft>
                <a:spcPts val="600"/>
              </a:spcAft>
              <a:buFont typeface="Arial" pitchFamily="34" charset="0"/>
              <a:buChar char="–"/>
              <a:defRPr/>
            </a:pPr>
            <a:r>
              <a:rPr lang="en-US" sz="5600" dirty="0"/>
              <a:t>Exhibitionism;</a:t>
            </a:r>
          </a:p>
          <a:p>
            <a:pPr marL="0" lvl="1" eaLnBrk="1" fontAlgn="auto" hangingPunct="1">
              <a:lnSpc>
                <a:spcPct val="120000"/>
              </a:lnSpc>
              <a:spcBef>
                <a:spcPts val="600"/>
              </a:spcBef>
              <a:spcAft>
                <a:spcPts val="600"/>
              </a:spcAft>
              <a:buFont typeface="Arial" pitchFamily="34" charset="0"/>
              <a:buChar char="–"/>
              <a:defRPr/>
            </a:pPr>
            <a:r>
              <a:rPr lang="en-US" sz="5600" dirty="0"/>
              <a:t>Making unwelcome sexual comments or jokes; leering </a:t>
            </a:r>
            <a:r>
              <a:rPr lang="en-US" sz="5600" dirty="0" err="1"/>
              <a:t>behaviour</a:t>
            </a:r>
            <a:r>
              <a:rPr lang="en-US" sz="5600" dirty="0"/>
              <a:t>;</a:t>
            </a:r>
          </a:p>
          <a:p>
            <a:pPr marL="0" lvl="1" eaLnBrk="1" fontAlgn="auto" hangingPunct="1">
              <a:lnSpc>
                <a:spcPct val="120000"/>
              </a:lnSpc>
              <a:spcBef>
                <a:spcPts val="600"/>
              </a:spcBef>
              <a:spcAft>
                <a:spcPts val="600"/>
              </a:spcAft>
              <a:buFont typeface="Arial" pitchFamily="34" charset="0"/>
              <a:buChar char="–"/>
              <a:defRPr/>
            </a:pPr>
            <a:r>
              <a:rPr lang="en-US" sz="5600" dirty="0"/>
              <a:t>Withholding sexual affection;</a:t>
            </a:r>
          </a:p>
          <a:p>
            <a:pPr marL="0" lvl="1" eaLnBrk="1" fontAlgn="auto" hangingPunct="1">
              <a:lnSpc>
                <a:spcPct val="120000"/>
              </a:lnSpc>
              <a:spcBef>
                <a:spcPts val="600"/>
              </a:spcBef>
              <a:spcAft>
                <a:spcPts val="600"/>
              </a:spcAft>
              <a:buFont typeface="Arial" pitchFamily="34" charset="0"/>
              <a:buChar char="–"/>
              <a:defRPr/>
            </a:pPr>
            <a:r>
              <a:rPr lang="en-US" sz="5600" dirty="0"/>
              <a:t>Denial of a person’s sexuality or privacy (watching);</a:t>
            </a:r>
          </a:p>
          <a:p>
            <a:pPr marL="0" lvl="1" eaLnBrk="1" fontAlgn="auto" hangingPunct="1">
              <a:lnSpc>
                <a:spcPct val="120000"/>
              </a:lnSpc>
              <a:spcBef>
                <a:spcPts val="600"/>
              </a:spcBef>
              <a:spcAft>
                <a:spcPts val="600"/>
              </a:spcAft>
              <a:buFont typeface="Arial" pitchFamily="34" charset="0"/>
              <a:buChar char="–"/>
              <a:defRPr/>
            </a:pPr>
            <a:r>
              <a:rPr lang="en-US" sz="5600" dirty="0"/>
              <a:t>Denial of sexual information and education;</a:t>
            </a:r>
          </a:p>
          <a:p>
            <a:pPr marL="0" lvl="1" eaLnBrk="1" fontAlgn="auto" hangingPunct="1">
              <a:lnSpc>
                <a:spcPct val="120000"/>
              </a:lnSpc>
              <a:spcBef>
                <a:spcPts val="600"/>
              </a:spcBef>
              <a:spcAft>
                <a:spcPts val="600"/>
              </a:spcAft>
              <a:buFont typeface="Arial" pitchFamily="34" charset="0"/>
              <a:buChar char="–"/>
              <a:defRPr/>
            </a:pPr>
            <a:r>
              <a:rPr lang="en-US" sz="5600" dirty="0"/>
              <a:t>Humiliating, criticizing or trying to control a person’s sexuality;</a:t>
            </a:r>
          </a:p>
          <a:p>
            <a:pPr marL="0" lvl="1" eaLnBrk="1" fontAlgn="auto" hangingPunct="1">
              <a:lnSpc>
                <a:spcPct val="120000"/>
              </a:lnSpc>
              <a:spcBef>
                <a:spcPts val="600"/>
              </a:spcBef>
              <a:spcAft>
                <a:spcPts val="600"/>
              </a:spcAft>
              <a:buFont typeface="Arial" pitchFamily="34" charset="0"/>
              <a:buChar char="–"/>
              <a:defRPr/>
            </a:pPr>
            <a:r>
              <a:rPr lang="en-US" sz="5600" dirty="0"/>
              <a:t>Forced prostitution;</a:t>
            </a:r>
          </a:p>
          <a:p>
            <a:pPr marL="0" lvl="1" eaLnBrk="1" fontAlgn="auto" hangingPunct="1">
              <a:lnSpc>
                <a:spcPct val="120000"/>
              </a:lnSpc>
              <a:spcBef>
                <a:spcPts val="600"/>
              </a:spcBef>
              <a:spcAft>
                <a:spcPts val="600"/>
              </a:spcAft>
              <a:buFont typeface="Arial" pitchFamily="34" charset="0"/>
              <a:buChar char="–"/>
              <a:defRPr/>
            </a:pPr>
            <a:r>
              <a:rPr lang="en-US" sz="5600" dirty="0"/>
              <a:t>Purposefully exposing the person to HIV-AIDS or  sexually transmitted infections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pPr eaLnBrk="1" hangingPunct="1"/>
            <a:r>
              <a:rPr lang="en-US" sz="3200"/>
              <a:t>Impact of violence</a:t>
            </a:r>
          </a:p>
        </p:txBody>
      </p:sp>
      <p:sp>
        <p:nvSpPr>
          <p:cNvPr id="3" name="Content Placeholder 2"/>
          <p:cNvSpPr>
            <a:spLocks noGrp="1"/>
          </p:cNvSpPr>
          <p:nvPr>
            <p:ph idx="1"/>
          </p:nvPr>
        </p:nvSpPr>
        <p:spPr/>
        <p:txBody>
          <a:bodyPr/>
          <a:lstStyle/>
          <a:p>
            <a:pPr eaLnBrk="1" hangingPunct="1"/>
            <a:r>
              <a:rPr lang="en-US" sz="2400"/>
              <a:t>Physical impact: </a:t>
            </a:r>
          </a:p>
          <a:p>
            <a:pPr lvl="1" eaLnBrk="1" hangingPunct="1"/>
            <a:r>
              <a:rPr lang="en-US" sz="2000"/>
              <a:t>Please give some example</a:t>
            </a:r>
          </a:p>
          <a:p>
            <a:pPr eaLnBrk="1" hangingPunct="1"/>
            <a:endParaRPr lang="en-US" sz="2400"/>
          </a:p>
          <a:p>
            <a:pPr eaLnBrk="1" hangingPunct="1"/>
            <a:r>
              <a:rPr lang="en-US" sz="2400"/>
              <a:t>Mental or psychological Impact : </a:t>
            </a:r>
          </a:p>
          <a:p>
            <a:pPr lvl="1" eaLnBrk="1" hangingPunct="1"/>
            <a:r>
              <a:rPr lang="en-US" sz="2000"/>
              <a:t>Please give some example</a:t>
            </a:r>
          </a:p>
          <a:p>
            <a:pPr eaLnBrk="1" hangingPunct="1"/>
            <a:endParaRPr lang="en-US" sz="2400"/>
          </a:p>
          <a:p>
            <a:pPr eaLnBrk="1" hangingPunct="1"/>
            <a:r>
              <a:rPr lang="en-US" sz="2400"/>
              <a:t>Social Impact: </a:t>
            </a:r>
          </a:p>
          <a:p>
            <a:pPr lvl="1" eaLnBrk="1" hangingPunct="1"/>
            <a:r>
              <a:rPr lang="en-US" sz="2000"/>
              <a:t>Please give some example</a:t>
            </a: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487362"/>
          </a:xfrm>
        </p:spPr>
        <p:txBody>
          <a:bodyPr rtlCol="0">
            <a:normAutofit fontScale="90000"/>
          </a:bodyPr>
          <a:lstStyle/>
          <a:p>
            <a:pPr eaLnBrk="1" fontAlgn="auto" hangingPunct="1">
              <a:spcAft>
                <a:spcPts val="0"/>
              </a:spcAft>
              <a:defRPr/>
            </a:pPr>
            <a:r>
              <a:rPr lang="en-US" sz="3600" dirty="0"/>
              <a:t>Health impacts of violence:</a:t>
            </a:r>
            <a:endParaRPr lang="en-US" dirty="0"/>
          </a:p>
        </p:txBody>
      </p:sp>
      <p:sp>
        <p:nvSpPr>
          <p:cNvPr id="3" name="Content Placeholder 2"/>
          <p:cNvSpPr>
            <a:spLocks noGrp="1"/>
          </p:cNvSpPr>
          <p:nvPr>
            <p:ph idx="1"/>
          </p:nvPr>
        </p:nvSpPr>
        <p:spPr>
          <a:xfrm>
            <a:off x="304800" y="990600"/>
            <a:ext cx="8686800" cy="5638800"/>
          </a:xfrm>
        </p:spPr>
        <p:txBody>
          <a:bodyPr rtlCol="0">
            <a:noAutofit/>
          </a:bodyPr>
          <a:lstStyle/>
          <a:p>
            <a:pPr eaLnBrk="1" hangingPunct="1">
              <a:spcAft>
                <a:spcPts val="0"/>
              </a:spcAft>
              <a:buFont typeface="Arial" pitchFamily="34" charset="0"/>
              <a:buChar char="•"/>
              <a:defRPr/>
            </a:pPr>
            <a:r>
              <a:rPr lang="en-US" sz="1600" b="1" dirty="0"/>
              <a:t>Death and injury</a:t>
            </a:r>
            <a:r>
              <a:rPr lang="en-US" sz="1600" dirty="0"/>
              <a:t>- 38% of all women who were murdered were murdered by their intimate partners, and 42% of women who experienced physical or sexual violence at the hands of a partner had experienced injuries as a result.</a:t>
            </a:r>
          </a:p>
          <a:p>
            <a:pPr eaLnBrk="1" hangingPunct="1">
              <a:spcAft>
                <a:spcPts val="0"/>
              </a:spcAft>
              <a:buFont typeface="Arial" pitchFamily="34" charset="0"/>
              <a:buNone/>
              <a:defRPr/>
            </a:pPr>
            <a:endParaRPr lang="en-US" sz="1000" dirty="0"/>
          </a:p>
          <a:p>
            <a:pPr eaLnBrk="1" hangingPunct="1">
              <a:spcAft>
                <a:spcPts val="0"/>
              </a:spcAft>
              <a:buFont typeface="Arial" pitchFamily="34" charset="0"/>
              <a:buChar char="•"/>
              <a:defRPr/>
            </a:pPr>
            <a:r>
              <a:rPr lang="en-US" sz="1600" b="1" dirty="0"/>
              <a:t>Depression</a:t>
            </a:r>
            <a:r>
              <a:rPr lang="en-US" sz="1600" dirty="0"/>
              <a:t> - Partner violence is a major contributor to women’s mental health problems, with women who have experienced partner violence being almost twice as likely to experience depression compared to women who have not experienced any violence.</a:t>
            </a:r>
          </a:p>
          <a:p>
            <a:pPr eaLnBrk="1" hangingPunct="1">
              <a:spcAft>
                <a:spcPts val="0"/>
              </a:spcAft>
              <a:buFont typeface="Arial" pitchFamily="34" charset="0"/>
              <a:buNone/>
              <a:defRPr/>
            </a:pPr>
            <a:endParaRPr lang="en-US" sz="1050" dirty="0"/>
          </a:p>
          <a:p>
            <a:pPr eaLnBrk="1" hangingPunct="1">
              <a:spcAft>
                <a:spcPts val="0"/>
              </a:spcAft>
              <a:buFont typeface="Arial" pitchFamily="34" charset="0"/>
              <a:buChar char="•"/>
              <a:defRPr/>
            </a:pPr>
            <a:r>
              <a:rPr lang="en-US" sz="1600" b="1" dirty="0"/>
              <a:t>Alcohol use problems</a:t>
            </a:r>
            <a:r>
              <a:rPr lang="en-US" sz="1600" dirty="0"/>
              <a:t> – Women experiencing intimate partner violence are almost twice as likely as other women to have alcohol-use problems.</a:t>
            </a:r>
          </a:p>
          <a:p>
            <a:pPr eaLnBrk="1" hangingPunct="1">
              <a:spcAft>
                <a:spcPts val="0"/>
              </a:spcAft>
              <a:buFont typeface="Arial" pitchFamily="34" charset="0"/>
              <a:buNone/>
              <a:defRPr/>
            </a:pPr>
            <a:endParaRPr lang="en-US" sz="1050" dirty="0"/>
          </a:p>
          <a:p>
            <a:pPr eaLnBrk="1" hangingPunct="1">
              <a:spcAft>
                <a:spcPts val="0"/>
              </a:spcAft>
              <a:buFont typeface="Arial" pitchFamily="34" charset="0"/>
              <a:buChar char="•"/>
              <a:defRPr/>
            </a:pPr>
            <a:r>
              <a:rPr lang="en-US" sz="1600" b="1" dirty="0"/>
              <a:t>Sexually transmitted infections</a:t>
            </a:r>
            <a:r>
              <a:rPr lang="en-US" sz="1600" dirty="0"/>
              <a:t> – Women who experience physical and/or sexual partner violence are 1.5 times more likely to acquire syphilis infection, </a:t>
            </a:r>
            <a:r>
              <a:rPr lang="en-US" sz="1600" dirty="0" err="1"/>
              <a:t>chlamydia</a:t>
            </a:r>
            <a:r>
              <a:rPr lang="en-US" sz="1600" dirty="0"/>
              <a:t>, or </a:t>
            </a:r>
            <a:r>
              <a:rPr lang="en-US" sz="1600" dirty="0" err="1"/>
              <a:t>gonorrhoea</a:t>
            </a:r>
            <a:r>
              <a:rPr lang="en-US" sz="1600" dirty="0"/>
              <a:t>. In some regions (including sub-Saharan Africa), they are 1.5 times more likely to acquire HIV.</a:t>
            </a:r>
          </a:p>
          <a:p>
            <a:pPr eaLnBrk="1" hangingPunct="1">
              <a:spcAft>
                <a:spcPts val="0"/>
              </a:spcAft>
              <a:buFont typeface="Arial" pitchFamily="34" charset="0"/>
              <a:buNone/>
              <a:defRPr/>
            </a:pPr>
            <a:endParaRPr lang="en-US" sz="1000" dirty="0"/>
          </a:p>
          <a:p>
            <a:pPr eaLnBrk="1" hangingPunct="1">
              <a:spcAft>
                <a:spcPts val="0"/>
              </a:spcAft>
              <a:buFont typeface="Arial" pitchFamily="34" charset="0"/>
              <a:buChar char="•"/>
              <a:defRPr/>
            </a:pPr>
            <a:r>
              <a:rPr lang="en-US" sz="1600" b="1" dirty="0"/>
              <a:t>Unwanted pregnancy and abortion</a:t>
            </a:r>
            <a:r>
              <a:rPr lang="en-US" sz="1600" dirty="0"/>
              <a:t> –  Both partner violence and non-partner sexual violence are associated with unwanted pregnancy; the report found that women experiencing physical and/or sexual partner violence are twice as likely to have an abortion than women who do not experience this violence.</a:t>
            </a:r>
          </a:p>
          <a:p>
            <a:pPr eaLnBrk="1" hangingPunct="1">
              <a:spcAft>
                <a:spcPts val="0"/>
              </a:spcAft>
              <a:buFont typeface="Arial" pitchFamily="34" charset="0"/>
              <a:buChar char="•"/>
              <a:defRPr/>
            </a:pPr>
            <a:endParaRPr lang="en-US" sz="1600" dirty="0"/>
          </a:p>
          <a:p>
            <a:pPr eaLnBrk="1" hangingPunct="1">
              <a:spcAft>
                <a:spcPts val="0"/>
              </a:spcAft>
              <a:buFont typeface="Arial" pitchFamily="34" charset="0"/>
              <a:buChar char="•"/>
              <a:defRPr/>
            </a:pPr>
            <a:r>
              <a:rPr lang="en-US" sz="1600" b="1" dirty="0"/>
              <a:t>Low birth-weight babies</a:t>
            </a:r>
            <a:r>
              <a:rPr lang="en-US" sz="1600" dirty="0"/>
              <a:t> – Women who experience partner violence have a 16% greater chance of having a low birth-weight baby.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pPr eaLnBrk="1" hangingPunct="1"/>
            <a:r>
              <a:rPr lang="en-US" sz="3200"/>
              <a:t>Health impacts of violence:</a:t>
            </a:r>
          </a:p>
        </p:txBody>
      </p:sp>
      <p:sp>
        <p:nvSpPr>
          <p:cNvPr id="3" name="Content Placeholder 2"/>
          <p:cNvSpPr>
            <a:spLocks noGrp="1"/>
          </p:cNvSpPr>
          <p:nvPr>
            <p:ph idx="1"/>
          </p:nvPr>
        </p:nvSpPr>
        <p:spPr>
          <a:xfrm>
            <a:off x="152400" y="1143000"/>
            <a:ext cx="8763000" cy="5257800"/>
          </a:xfrm>
        </p:spPr>
        <p:txBody>
          <a:bodyPr/>
          <a:lstStyle/>
          <a:p>
            <a:pPr algn="just" eaLnBrk="1" hangingPunct="1"/>
            <a:r>
              <a:rPr lang="en-US" sz="2000"/>
              <a:t>Intimate partner violence and sexual violence can lead to unintended pregnancies, induced abortions, gynaecological problems, and sexually transmitted infections, including HIV.</a:t>
            </a:r>
          </a:p>
          <a:p>
            <a:pPr eaLnBrk="1" hangingPunct="1">
              <a:buFont typeface="Arial" charset="0"/>
              <a:buNone/>
            </a:pPr>
            <a:endParaRPr lang="en-US" sz="2000"/>
          </a:p>
          <a:p>
            <a:pPr algn="just" eaLnBrk="1" hangingPunct="1"/>
            <a:r>
              <a:rPr lang="en-US" sz="2000"/>
              <a:t> The 2013 analysis that women who physically or sexually abused were 1.5 times more likely to have a sexually transmitted infection and, in some regions, HIV, compared to women who had not experienced partner violence</a:t>
            </a:r>
          </a:p>
          <a:p>
            <a:pPr eaLnBrk="1" hangingPunct="1">
              <a:buFont typeface="Arial" charset="0"/>
              <a:buNone/>
            </a:pPr>
            <a:endParaRPr lang="en-US" sz="2000"/>
          </a:p>
          <a:p>
            <a:pPr eaLnBrk="1" hangingPunct="1"/>
            <a:r>
              <a:rPr lang="en-US" sz="2000"/>
              <a:t>They are also twice as likely to have an abortion.</a:t>
            </a:r>
          </a:p>
          <a:p>
            <a:pPr eaLnBrk="1" hangingPunct="1">
              <a:buFont typeface="Arial" charset="0"/>
              <a:buNone/>
            </a:pPr>
            <a:endParaRPr lang="en-US" sz="2000"/>
          </a:p>
          <a:p>
            <a:pPr algn="just" eaLnBrk="1" hangingPunct="1"/>
            <a:r>
              <a:rPr lang="en-US" sz="2000"/>
              <a:t>Intimate partner violence in pregnancy also increases the likelihood of miscarriage, stillbirth, pre-term delivery and low birth weight babies</a:t>
            </a:r>
          </a:p>
          <a:p>
            <a:pPr eaLnBrk="1" hangingPunct="1">
              <a:buFont typeface="Arial" charset="0"/>
              <a:buNone/>
            </a:pPr>
            <a:endParaRPr lang="en-US" sz="2000"/>
          </a:p>
          <a:p>
            <a:pPr algn="just" eaLnBrk="1" hangingPunct="1"/>
            <a:r>
              <a:rPr lang="en-US" sz="2000"/>
              <a:t>These forms of violence can lead to depression, post-traumatic stress disorder, sleep difficulties, eating disorders, emotional distress and suicide attempts.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983163"/>
          </a:xfrm>
        </p:spPr>
        <p:txBody>
          <a:bodyPr/>
          <a:lstStyle/>
          <a:p>
            <a:pPr algn="just" eaLnBrk="1" hangingPunct="1"/>
            <a:r>
              <a:rPr lang="en-US" sz="2000"/>
              <a:t>Health effects can also include headaches, back pain, abdominal pain, fibromyalgia, gastrointestinal disorders, limited mobility, poor overall health</a:t>
            </a:r>
          </a:p>
          <a:p>
            <a:pPr eaLnBrk="1" hangingPunct="1">
              <a:buFont typeface="Arial" charset="0"/>
              <a:buNone/>
            </a:pPr>
            <a:endParaRPr lang="en-US" sz="2000"/>
          </a:p>
          <a:p>
            <a:pPr algn="just" eaLnBrk="1" hangingPunct="1"/>
            <a:r>
              <a:rPr lang="en-US" sz="2000"/>
              <a:t>Sexual violence, particularly during childhood, can lead to increased smoking, drug and alcohol misuse, emotional disturbances, and risky sexual behaviours in later life</a:t>
            </a:r>
          </a:p>
          <a:p>
            <a:pPr eaLnBrk="1" hangingPunct="1"/>
            <a:r>
              <a:rPr lang="en-US" sz="2000"/>
              <a:t>Intimate partner violence has also been associated with higher rates of infant and child mortality and morbidity (e.g. diarrhoeal disease, malnutrition).</a:t>
            </a:r>
          </a:p>
          <a:p>
            <a:pPr eaLnBrk="1" hangingPunct="1"/>
            <a:endParaRPr lang="en-US" sz="2000"/>
          </a:p>
          <a:p>
            <a:pPr algn="just" eaLnBrk="1" hangingPunct="1"/>
            <a:r>
              <a:rPr lang="en-US" sz="2000"/>
              <a:t>Sexual violence are enormous &amp; have ripple effects throughout society. Women may suffer isolation, inability to work, loss of wages, lack of participation in regular activities and limited ability to care for themselves and their children that lead to ill health and sickness.</a:t>
            </a:r>
          </a:p>
        </p:txBody>
      </p:sp>
      <p:sp>
        <p:nvSpPr>
          <p:cNvPr id="4" name="Title 1"/>
          <p:cNvSpPr>
            <a:spLocks noGrp="1"/>
          </p:cNvSpPr>
          <p:nvPr>
            <p:ph type="title"/>
          </p:nvPr>
        </p:nvSpPr>
        <p:spPr>
          <a:xfrm>
            <a:off x="457200" y="381000"/>
            <a:ext cx="8229600" cy="609600"/>
          </a:xfrm>
        </p:spPr>
        <p:txBody>
          <a:bodyPr/>
          <a:lstStyle/>
          <a:p>
            <a:pPr eaLnBrk="1" hangingPunct="1"/>
            <a:r>
              <a:rPr lang="en-US" sz="3200" dirty="0"/>
              <a:t>Health impacts of violence: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Definition</a:t>
            </a:r>
          </a:p>
        </p:txBody>
      </p:sp>
      <p:sp>
        <p:nvSpPr>
          <p:cNvPr id="3" name="Content Placeholder 2"/>
          <p:cNvSpPr>
            <a:spLocks noGrp="1"/>
          </p:cNvSpPr>
          <p:nvPr>
            <p:ph idx="1"/>
          </p:nvPr>
        </p:nvSpPr>
        <p:spPr>
          <a:xfrm>
            <a:off x="152400" y="762000"/>
            <a:ext cx="8839200" cy="5943600"/>
          </a:xfrm>
        </p:spPr>
        <p:txBody>
          <a:bodyPr>
            <a:normAutofit/>
          </a:bodyPr>
          <a:lstStyle/>
          <a:p>
            <a:pPr algn="just">
              <a:spcBef>
                <a:spcPts val="0"/>
              </a:spcBef>
              <a:defRPr/>
            </a:pPr>
            <a:endParaRPr lang="en-US" sz="2400" b="1" dirty="0">
              <a:solidFill>
                <a:srgbClr val="120A02"/>
              </a:solidFill>
            </a:endParaRPr>
          </a:p>
          <a:p>
            <a:pPr algn="just">
              <a:spcBef>
                <a:spcPts val="0"/>
              </a:spcBef>
              <a:defRPr/>
            </a:pPr>
            <a:r>
              <a:rPr lang="en-US" sz="2400" b="1" dirty="0">
                <a:solidFill>
                  <a:srgbClr val="120A02"/>
                </a:solidFill>
              </a:rPr>
              <a:t>Gender: </a:t>
            </a:r>
            <a:r>
              <a:rPr lang="en-US" sz="2400" dirty="0">
                <a:solidFill>
                  <a:srgbClr val="120A02"/>
                </a:solidFill>
              </a:rPr>
              <a:t>A social term that refers to different roles, responsibilities, perspective, behaviors and status of women and men that are determined by the society and culture. This role may vary from country to country or within countries, can also change over time</a:t>
            </a:r>
          </a:p>
          <a:p>
            <a:pPr algn="just">
              <a:spcBef>
                <a:spcPts val="0"/>
              </a:spcBef>
              <a:buNone/>
              <a:defRPr/>
            </a:pPr>
            <a:endParaRPr lang="en-US" sz="1000" dirty="0">
              <a:solidFill>
                <a:srgbClr val="120A02"/>
              </a:solidFill>
            </a:endParaRPr>
          </a:p>
          <a:p>
            <a:pPr algn="just">
              <a:defRPr/>
            </a:pPr>
            <a:endParaRPr lang="en-US" sz="2400" b="1" dirty="0">
              <a:solidFill>
                <a:srgbClr val="120A02"/>
              </a:solidFill>
            </a:endParaRPr>
          </a:p>
          <a:p>
            <a:pPr algn="just">
              <a:defRPr/>
            </a:pPr>
            <a:r>
              <a:rPr lang="en-US" sz="2400" dirty="0">
                <a:solidFill>
                  <a:srgbClr val="120A02"/>
                </a:solidFill>
              </a:rPr>
              <a:t>Example</a:t>
            </a:r>
            <a:r>
              <a:rPr lang="en-US" sz="2400" b="1" dirty="0">
                <a:solidFill>
                  <a:srgbClr val="120A02"/>
                </a:solidFill>
              </a:rPr>
              <a:t>:</a:t>
            </a:r>
          </a:p>
          <a:p>
            <a:pPr algn="just">
              <a:defRPr/>
            </a:pPr>
            <a:endParaRPr lang="en-US" sz="2400" b="1" dirty="0">
              <a:solidFill>
                <a:srgbClr val="120A02"/>
              </a:solidFill>
            </a:endParaRPr>
          </a:p>
          <a:p>
            <a:pPr algn="just">
              <a:defRPr/>
            </a:pPr>
            <a:endParaRPr lang="en-US" sz="2400" b="1" dirty="0">
              <a:solidFill>
                <a:srgbClr val="120A02"/>
              </a:solidFill>
            </a:endParaRPr>
          </a:p>
          <a:p>
            <a:pPr algn="just">
              <a:defRPr/>
            </a:pPr>
            <a:r>
              <a:rPr lang="en-US" sz="2400" b="1" dirty="0">
                <a:solidFill>
                  <a:srgbClr val="120A02"/>
                </a:solidFill>
              </a:rPr>
              <a:t>Sex: </a:t>
            </a:r>
            <a:r>
              <a:rPr lang="en-US" sz="2400" dirty="0">
                <a:solidFill>
                  <a:srgbClr val="120A02"/>
                </a:solidFill>
              </a:rPr>
              <a:t>Biological differences between women and  men which are unchangeable </a:t>
            </a:r>
            <a:r>
              <a:rPr lang="en-US" sz="2400" dirty="0">
                <a:solidFill>
                  <a:schemeClr val="tx1">
                    <a:lumMod val="50000"/>
                    <a:lumOff val="50000"/>
                  </a:schemeClr>
                </a:solidFill>
              </a:rPr>
              <a:t>(without considerable surgery)</a:t>
            </a:r>
          </a:p>
          <a:p>
            <a:pPr algn="just">
              <a:buNone/>
              <a:defRPr/>
            </a:pPr>
            <a:endParaRPr lang="en-US" sz="2400" dirty="0">
              <a:solidFill>
                <a:schemeClr val="bg1">
                  <a:lumMod val="75000"/>
                </a:schemeClr>
              </a:solidFill>
            </a:endParaRPr>
          </a:p>
          <a:p>
            <a:pPr algn="just">
              <a:buNone/>
              <a:defRPr/>
            </a:pPr>
            <a:r>
              <a:rPr lang="en-US" sz="2400" dirty="0">
                <a:solidFill>
                  <a:srgbClr val="120A02"/>
                </a:solidFill>
              </a:rPr>
              <a:t>Example: </a:t>
            </a:r>
          </a:p>
          <a:p>
            <a:pPr>
              <a:buNone/>
            </a:pPr>
            <a:endParaRPr lang="en-US" sz="1300" dirty="0">
              <a:solidFill>
                <a:srgbClr val="120A02"/>
              </a:solidFill>
              <a:cs typeface="Arial"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609600"/>
          </a:xfrm>
        </p:spPr>
        <p:txBody>
          <a:bodyPr/>
          <a:lstStyle/>
          <a:p>
            <a:pPr eaLnBrk="1" hangingPunct="1"/>
            <a:r>
              <a:rPr lang="en-US" sz="3200"/>
              <a:t>Health and Social Consequences of VAW</a:t>
            </a:r>
          </a:p>
        </p:txBody>
      </p:sp>
      <p:graphicFrame>
        <p:nvGraphicFramePr>
          <p:cNvPr id="7" name="Content Placeholder 6"/>
          <p:cNvGraphicFramePr>
            <a:graphicFrameLocks noGrp="1"/>
          </p:cNvGraphicFramePr>
          <p:nvPr>
            <p:ph idx="1"/>
          </p:nvPr>
        </p:nvGraphicFramePr>
        <p:xfrm>
          <a:off x="152400" y="914400"/>
          <a:ext cx="8839200" cy="5410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897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Fatal outcomes</a:t>
                      </a:r>
                    </a:p>
                    <a:p>
                      <a:endParaRPr lang="en-US" sz="1800" b="1" kern="1200" baseline="0" dirty="0">
                        <a:solidFill>
                          <a:schemeClr val="lt1"/>
                        </a:solidFill>
                        <a:latin typeface="+mn-lt"/>
                        <a:ea typeface="+mn-ea"/>
                        <a:cs typeface="+mn-cs"/>
                      </a:endParaRPr>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Non-fatal Outcomes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2933">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Physical</a:t>
                      </a:r>
                      <a:endParaRPr lang="en-US" sz="400" dirty="0"/>
                    </a:p>
                  </a:txBody>
                  <a:tcPr/>
                </a:tc>
                <a:tc>
                  <a:txBody>
                    <a:bodyPr/>
                    <a:lstStyle/>
                    <a:p>
                      <a:r>
                        <a:rPr lang="en-US" sz="1400" b="1" kern="1200" baseline="0" dirty="0">
                          <a:solidFill>
                            <a:schemeClr val="dk1"/>
                          </a:solidFill>
                          <a:latin typeface="+mn-lt"/>
                          <a:ea typeface="+mn-ea"/>
                          <a:cs typeface="+mn-cs"/>
                        </a:rPr>
                        <a:t>Sexual Reproductive</a:t>
                      </a:r>
                      <a:endParaRPr lang="en-US" sz="1400" dirty="0"/>
                    </a:p>
                  </a:txBody>
                  <a:tcPr/>
                </a:tc>
                <a:tc>
                  <a:txBody>
                    <a:bodyPr/>
                    <a:lstStyle/>
                    <a:p>
                      <a:r>
                        <a:rPr lang="en-US" sz="1400" b="1" kern="1200" baseline="0" dirty="0">
                          <a:solidFill>
                            <a:schemeClr val="dk1"/>
                          </a:solidFill>
                          <a:latin typeface="+mn-lt"/>
                          <a:ea typeface="+mn-ea"/>
                          <a:cs typeface="+mn-cs"/>
                        </a:rPr>
                        <a:t>Psychological &amp; Behavioral</a:t>
                      </a:r>
                      <a:endParaRPr lang="en-US" sz="1400" dirty="0"/>
                    </a:p>
                  </a:txBody>
                  <a:tcPr/>
                </a:tc>
                <a:extLst>
                  <a:ext uri="{0D108BD9-81ED-4DB2-BD59-A6C34878D82A}">
                    <a16:rowId xmlns:a16="http://schemas.microsoft.com/office/drawing/2014/main" val="10001"/>
                  </a:ext>
                </a:extLst>
              </a:tr>
              <a:tr h="3999634">
                <a:tc>
                  <a:txBody>
                    <a:bodyPr/>
                    <a:lstStyle/>
                    <a:p>
                      <a:r>
                        <a:rPr lang="en-US" sz="1400" kern="1200" baseline="0" dirty="0">
                          <a:solidFill>
                            <a:schemeClr val="dk1"/>
                          </a:solidFill>
                          <a:latin typeface="+mn-lt"/>
                          <a:ea typeface="+mn-ea"/>
                          <a:cs typeface="+mn-cs"/>
                        </a:rPr>
                        <a:t>- </a:t>
                      </a:r>
                      <a:r>
                        <a:rPr lang="en-US" sz="1400" kern="1200" baseline="0" dirty="0" err="1">
                          <a:solidFill>
                            <a:schemeClr val="dk1"/>
                          </a:solidFill>
                          <a:latin typeface="+mn-lt"/>
                          <a:ea typeface="+mn-ea"/>
                          <a:cs typeface="+mn-cs"/>
                        </a:rPr>
                        <a:t>Femicide</a:t>
                      </a:r>
                      <a:endParaRPr lang="en-US" sz="1400" kern="1200" baseline="0" dirty="0">
                        <a:solidFill>
                          <a:schemeClr val="dk1"/>
                        </a:solidFill>
                        <a:latin typeface="+mn-lt"/>
                        <a:ea typeface="+mn-ea"/>
                        <a:cs typeface="+mn-cs"/>
                      </a:endParaRP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Suicide</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AIDS-related mortality</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Maternal mortality</a:t>
                      </a:r>
                      <a:endParaRPr lang="en-US" sz="1400" dirty="0"/>
                    </a:p>
                    <a:p>
                      <a:endParaRPr lang="en-US" sz="1400" dirty="0"/>
                    </a:p>
                  </a:txBody>
                  <a:tcPr/>
                </a:tc>
                <a:tc>
                  <a:txBody>
                    <a:bodyPr/>
                    <a:lstStyle/>
                    <a:p>
                      <a:r>
                        <a:rPr lang="en-US" sz="1400" kern="1200" baseline="0" dirty="0">
                          <a:solidFill>
                            <a:schemeClr val="dk1"/>
                          </a:solidFill>
                          <a:latin typeface="+mn-lt"/>
                          <a:ea typeface="+mn-ea"/>
                          <a:cs typeface="+mn-cs"/>
                        </a:rPr>
                        <a:t>- Fractures</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Chronic pain syndromes</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Fibromyalgia</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Permanent disability</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Gastro-intestinal disorders</a:t>
                      </a:r>
                    </a:p>
                    <a:p>
                      <a:endParaRPr lang="en-US" sz="1400" kern="1200" baseline="0" dirty="0">
                        <a:solidFill>
                          <a:schemeClr val="dk1"/>
                        </a:solidFill>
                        <a:latin typeface="+mn-lt"/>
                        <a:ea typeface="+mn-ea"/>
                        <a:cs typeface="+mn-cs"/>
                      </a:endParaRPr>
                    </a:p>
                    <a:p>
                      <a:r>
                        <a:rPr lang="en-US" sz="1400" kern="1200" baseline="0" dirty="0">
                          <a:solidFill>
                            <a:schemeClr val="dk1"/>
                          </a:solidFill>
                          <a:latin typeface="+mn-lt"/>
                          <a:ea typeface="+mn-ea"/>
                          <a:cs typeface="+mn-cs"/>
                        </a:rPr>
                        <a:t>- Obesity (children)</a:t>
                      </a:r>
                      <a:endParaRPr lang="en-US" sz="1400" dirty="0"/>
                    </a:p>
                    <a:p>
                      <a:endParaRPr lang="en-US" sz="1400" dirty="0"/>
                    </a:p>
                  </a:txBody>
                  <a:tcPr/>
                </a:tc>
                <a:tc>
                  <a:txBody>
                    <a:bodyPr/>
                    <a:lstStyle/>
                    <a:p>
                      <a:pPr>
                        <a:lnSpc>
                          <a:spcPct val="150000"/>
                        </a:lnSpc>
                      </a:pPr>
                      <a:r>
                        <a:rPr lang="en-US" sz="1200" kern="1200" baseline="0" dirty="0">
                          <a:solidFill>
                            <a:schemeClr val="dk1"/>
                          </a:solidFill>
                          <a:latin typeface="+mn-lt"/>
                          <a:ea typeface="+mn-ea"/>
                          <a:cs typeface="+mn-cs"/>
                        </a:rPr>
                        <a:t>- </a:t>
                      </a:r>
                      <a:r>
                        <a:rPr lang="en-US" sz="1400" kern="1200" baseline="0" dirty="0">
                          <a:solidFill>
                            <a:schemeClr val="dk1"/>
                          </a:solidFill>
                          <a:latin typeface="+mn-lt"/>
                          <a:ea typeface="+mn-ea"/>
                          <a:cs typeface="+mn-cs"/>
                        </a:rPr>
                        <a:t>Sexually-transmitted infections including HIV</a:t>
                      </a:r>
                    </a:p>
                    <a:p>
                      <a:pPr>
                        <a:lnSpc>
                          <a:spcPct val="150000"/>
                        </a:lnSpc>
                      </a:pPr>
                      <a:r>
                        <a:rPr lang="en-US" sz="1400" kern="1200" baseline="0" dirty="0">
                          <a:solidFill>
                            <a:schemeClr val="dk1"/>
                          </a:solidFill>
                          <a:latin typeface="+mn-lt"/>
                          <a:ea typeface="+mn-ea"/>
                          <a:cs typeface="+mn-cs"/>
                        </a:rPr>
                        <a:t>- Unwanted pregnancy</a:t>
                      </a:r>
                    </a:p>
                    <a:p>
                      <a:pPr>
                        <a:lnSpc>
                          <a:spcPct val="150000"/>
                        </a:lnSpc>
                      </a:pPr>
                      <a:r>
                        <a:rPr lang="en-US" sz="1400" kern="1200" baseline="0" dirty="0">
                          <a:solidFill>
                            <a:schemeClr val="dk1"/>
                          </a:solidFill>
                          <a:latin typeface="+mn-lt"/>
                          <a:ea typeface="+mn-ea"/>
                          <a:cs typeface="+mn-cs"/>
                        </a:rPr>
                        <a:t>- Pregnancy complications</a:t>
                      </a:r>
                    </a:p>
                    <a:p>
                      <a:pPr>
                        <a:lnSpc>
                          <a:spcPct val="150000"/>
                        </a:lnSpc>
                      </a:pPr>
                      <a:r>
                        <a:rPr lang="en-US" sz="1400" kern="1200" baseline="0" dirty="0">
                          <a:solidFill>
                            <a:schemeClr val="dk1"/>
                          </a:solidFill>
                          <a:latin typeface="+mn-lt"/>
                          <a:ea typeface="+mn-ea"/>
                          <a:cs typeface="+mn-cs"/>
                        </a:rPr>
                        <a:t>- Traumatic gynecologic fistula</a:t>
                      </a:r>
                    </a:p>
                    <a:p>
                      <a:pPr>
                        <a:lnSpc>
                          <a:spcPct val="150000"/>
                        </a:lnSpc>
                      </a:pPr>
                      <a:r>
                        <a:rPr lang="en-US" sz="1400" kern="1200" baseline="0" dirty="0">
                          <a:solidFill>
                            <a:schemeClr val="dk1"/>
                          </a:solidFill>
                          <a:latin typeface="+mn-lt"/>
                          <a:ea typeface="+mn-ea"/>
                          <a:cs typeface="+mn-cs"/>
                        </a:rPr>
                        <a:t>- Unsafe abortion</a:t>
                      </a:r>
                      <a:endParaRPr lang="en-US" sz="1400" dirty="0"/>
                    </a:p>
                  </a:txBody>
                  <a:tcPr/>
                </a:tc>
                <a:tc>
                  <a:txBody>
                    <a:bodyPr/>
                    <a:lstStyle/>
                    <a:p>
                      <a:pPr>
                        <a:lnSpc>
                          <a:spcPct val="150000"/>
                        </a:lnSpc>
                      </a:pPr>
                      <a:r>
                        <a:rPr lang="en-US" sz="1600" dirty="0"/>
                        <a:t>- </a:t>
                      </a:r>
                      <a:r>
                        <a:rPr lang="en-US" sz="1400" kern="1200" baseline="0" dirty="0">
                          <a:solidFill>
                            <a:schemeClr val="dk1"/>
                          </a:solidFill>
                          <a:latin typeface="+mn-lt"/>
                          <a:ea typeface="+mn-ea"/>
                          <a:cs typeface="+mn-cs"/>
                        </a:rPr>
                        <a:t>Depression and anxiety</a:t>
                      </a:r>
                    </a:p>
                    <a:p>
                      <a:pPr>
                        <a:lnSpc>
                          <a:spcPct val="150000"/>
                        </a:lnSpc>
                      </a:pPr>
                      <a:r>
                        <a:rPr lang="en-US" sz="1400" kern="1200" baseline="0" dirty="0">
                          <a:solidFill>
                            <a:schemeClr val="dk1"/>
                          </a:solidFill>
                          <a:latin typeface="+mn-lt"/>
                          <a:ea typeface="+mn-ea"/>
                          <a:cs typeface="+mn-cs"/>
                        </a:rPr>
                        <a:t>- Eating and sleep disorders</a:t>
                      </a:r>
                    </a:p>
                    <a:p>
                      <a:pPr>
                        <a:lnSpc>
                          <a:spcPct val="150000"/>
                        </a:lnSpc>
                      </a:pPr>
                      <a:r>
                        <a:rPr lang="en-US" sz="1400" kern="1200" baseline="0" dirty="0">
                          <a:solidFill>
                            <a:schemeClr val="dk1"/>
                          </a:solidFill>
                          <a:latin typeface="+mn-lt"/>
                          <a:ea typeface="+mn-ea"/>
                          <a:cs typeface="+mn-cs"/>
                        </a:rPr>
                        <a:t>- Drug and alcohol abuse</a:t>
                      </a:r>
                    </a:p>
                    <a:p>
                      <a:pPr>
                        <a:lnSpc>
                          <a:spcPct val="150000"/>
                        </a:lnSpc>
                      </a:pPr>
                      <a:r>
                        <a:rPr lang="en-US" sz="1400" kern="1200" baseline="0" dirty="0">
                          <a:solidFill>
                            <a:schemeClr val="dk1"/>
                          </a:solidFill>
                          <a:latin typeface="+mn-lt"/>
                          <a:ea typeface="+mn-ea"/>
                          <a:cs typeface="+mn-cs"/>
                        </a:rPr>
                        <a:t>- Poor self-esteem</a:t>
                      </a:r>
                    </a:p>
                    <a:p>
                      <a:pPr>
                        <a:lnSpc>
                          <a:spcPct val="150000"/>
                        </a:lnSpc>
                      </a:pPr>
                      <a:r>
                        <a:rPr lang="en-US" sz="1400" kern="1200" baseline="0" dirty="0">
                          <a:solidFill>
                            <a:schemeClr val="dk1"/>
                          </a:solidFill>
                          <a:latin typeface="+mn-lt"/>
                          <a:ea typeface="+mn-ea"/>
                          <a:cs typeface="+mn-cs"/>
                        </a:rPr>
                        <a:t>- Post-traumatic stress disorder</a:t>
                      </a:r>
                    </a:p>
                    <a:p>
                      <a:pPr>
                        <a:lnSpc>
                          <a:spcPct val="150000"/>
                        </a:lnSpc>
                      </a:pPr>
                      <a:r>
                        <a:rPr lang="en-US" sz="1400" kern="1200" baseline="0" dirty="0">
                          <a:solidFill>
                            <a:schemeClr val="dk1"/>
                          </a:solidFill>
                          <a:latin typeface="+mn-lt"/>
                          <a:ea typeface="+mn-ea"/>
                          <a:cs typeface="+mn-cs"/>
                        </a:rPr>
                        <a:t>- Self harm</a:t>
                      </a:r>
                    </a:p>
                    <a:p>
                      <a:pPr>
                        <a:lnSpc>
                          <a:spcPct val="150000"/>
                        </a:lnSpc>
                      </a:pPr>
                      <a:r>
                        <a:rPr lang="en-US" sz="1400" kern="1200" baseline="0" dirty="0">
                          <a:solidFill>
                            <a:schemeClr val="dk1"/>
                          </a:solidFill>
                          <a:latin typeface="+mn-lt"/>
                          <a:ea typeface="+mn-ea"/>
                          <a:cs typeface="+mn-cs"/>
                        </a:rPr>
                        <a:t>- Increased sexual risk taking</a:t>
                      </a:r>
                    </a:p>
                    <a:p>
                      <a:pPr>
                        <a:lnSpc>
                          <a:spcPct val="150000"/>
                        </a:lnSpc>
                      </a:pPr>
                      <a:r>
                        <a:rPr lang="en-US" sz="1400" kern="1200" baseline="0" dirty="0">
                          <a:solidFill>
                            <a:schemeClr val="dk1"/>
                          </a:solidFill>
                          <a:latin typeface="+mn-lt"/>
                          <a:ea typeface="+mn-ea"/>
                          <a:cs typeface="+mn-cs"/>
                        </a:rPr>
                        <a:t>- Smoking</a:t>
                      </a:r>
                    </a:p>
                    <a:p>
                      <a:pPr>
                        <a:lnSpc>
                          <a:spcPct val="150000"/>
                        </a:lnSpc>
                      </a:pPr>
                      <a:r>
                        <a:rPr lang="en-US" sz="1400" kern="1200" baseline="0" dirty="0">
                          <a:solidFill>
                            <a:schemeClr val="dk1"/>
                          </a:solidFill>
                          <a:latin typeface="+mn-lt"/>
                          <a:ea typeface="+mn-ea"/>
                          <a:cs typeface="+mn-cs"/>
                        </a:rPr>
                        <a:t>- Perpetrating or being victims of violence later (child &amp; adolescent)</a:t>
                      </a:r>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6629400" y="6324600"/>
            <a:ext cx="2079625" cy="261938"/>
          </a:xfrm>
          <a:prstGeom prst="rect">
            <a:avLst/>
          </a:prstGeom>
        </p:spPr>
        <p:txBody>
          <a:bodyPr>
            <a:spAutoFit/>
          </a:bodyPr>
          <a:lstStyle/>
          <a:p>
            <a:pPr fontAlgn="auto">
              <a:spcBef>
                <a:spcPts val="0"/>
              </a:spcBef>
              <a:spcAft>
                <a:spcPts val="0"/>
              </a:spcAft>
              <a:defRPr/>
            </a:pPr>
            <a:r>
              <a:rPr lang="en-US" sz="1050" i="1" dirty="0">
                <a:latin typeface="+mn-lt"/>
                <a:cs typeface="+mn-cs"/>
              </a:rPr>
              <a:t>Source WHO, 2008)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381000"/>
          </a:xfrm>
        </p:spPr>
        <p:txBody>
          <a:bodyPr>
            <a:normAutofit fontScale="90000"/>
          </a:bodyPr>
          <a:lstStyle/>
          <a:p>
            <a:pPr eaLnBrk="1" hangingPunct="1"/>
            <a:r>
              <a:rPr lang="en-US" sz="3200"/>
              <a:t>Impact of violence against women</a:t>
            </a:r>
          </a:p>
        </p:txBody>
      </p:sp>
      <p:graphicFrame>
        <p:nvGraphicFramePr>
          <p:cNvPr id="4" name="Content Placeholder 3"/>
          <p:cNvGraphicFramePr>
            <a:graphicFrameLocks noGrp="1"/>
          </p:cNvGraphicFramePr>
          <p:nvPr>
            <p:ph idx="1"/>
          </p:nvPr>
        </p:nvGraphicFramePr>
        <p:xfrm>
          <a:off x="152400" y="838200"/>
          <a:ext cx="8839200" cy="5091245"/>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tx1"/>
                          </a:solidFill>
                        </a:rPr>
                        <a:t>Effects on children of women who experience abuse/violence</a:t>
                      </a:r>
                      <a:endParaRPr lang="en-US" sz="1600" dirty="0">
                        <a:solidFill>
                          <a:schemeClr val="tx1"/>
                        </a:solidFill>
                      </a:endParaRPr>
                    </a:p>
                  </a:txBody>
                  <a:tcPr/>
                </a:tc>
                <a:tc>
                  <a:txBody>
                    <a:bodyPr/>
                    <a:lstStyle/>
                    <a:p>
                      <a:r>
                        <a:rPr lang="en-US" sz="1600" b="1" kern="1200" baseline="0" dirty="0">
                          <a:solidFill>
                            <a:schemeClr val="tx1"/>
                          </a:solidFill>
                          <a:latin typeface="+mn-lt"/>
                          <a:ea typeface="+mn-ea"/>
                          <a:cs typeface="+mn-cs"/>
                        </a:rPr>
                        <a:t>Effects on families</a:t>
                      </a:r>
                    </a:p>
                  </a:txBody>
                  <a:tcPr/>
                </a:tc>
                <a:tc>
                  <a:txBody>
                    <a:bodyPr/>
                    <a:lstStyle/>
                    <a:p>
                      <a:r>
                        <a:rPr lang="en-US" sz="1600" b="1" kern="1200" baseline="0" dirty="0">
                          <a:solidFill>
                            <a:schemeClr val="tx1"/>
                          </a:solidFill>
                          <a:latin typeface="+mn-lt"/>
                          <a:ea typeface="+mn-ea"/>
                          <a:cs typeface="+mn-cs"/>
                        </a:rPr>
                        <a:t>Socio-economic effects</a:t>
                      </a:r>
                    </a:p>
                  </a:txBody>
                  <a:tcPr/>
                </a:tc>
                <a:extLst>
                  <a:ext uri="{0D108BD9-81ED-4DB2-BD59-A6C34878D82A}">
                    <a16:rowId xmlns:a16="http://schemas.microsoft.com/office/drawing/2014/main" val="10000"/>
                  </a:ext>
                </a:extLst>
              </a:tr>
              <a:tr h="197478">
                <a:tc>
                  <a:txBody>
                    <a:bodyPr/>
                    <a:lstStyle/>
                    <a:p>
                      <a:endParaRPr lang="en-US" sz="300" dirty="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1"/>
                  </a:ext>
                </a:extLst>
              </a:tr>
              <a:tr h="4314647">
                <a:tc>
                  <a:txBody>
                    <a:bodyPr/>
                    <a:lstStyle/>
                    <a:p>
                      <a:pPr>
                        <a:buFontTx/>
                        <a:buChar char="-"/>
                      </a:pPr>
                      <a:r>
                        <a:rPr lang="en-US" sz="1600" kern="1200" baseline="0" dirty="0"/>
                        <a:t>Higher rates of infant mortality</a:t>
                      </a:r>
                    </a:p>
                    <a:p>
                      <a:pPr>
                        <a:buFontTx/>
                        <a:buNone/>
                      </a:pPr>
                      <a:endParaRPr lang="en-US" sz="1600" kern="1200" baseline="0" dirty="0"/>
                    </a:p>
                    <a:p>
                      <a:pPr>
                        <a:buFontTx/>
                        <a:buChar char="-"/>
                      </a:pPr>
                      <a:r>
                        <a:rPr lang="en-US" sz="1600" kern="1200" baseline="0" dirty="0" err="1"/>
                        <a:t>Behaviour</a:t>
                      </a:r>
                      <a:r>
                        <a:rPr lang="en-US" sz="1600" kern="1200" baseline="0" dirty="0"/>
                        <a:t> problems</a:t>
                      </a:r>
                    </a:p>
                    <a:p>
                      <a:pPr>
                        <a:buFontTx/>
                        <a:buNone/>
                      </a:pPr>
                      <a:endParaRPr lang="en-US" sz="1600" kern="1200" baseline="0" dirty="0"/>
                    </a:p>
                    <a:p>
                      <a:pPr>
                        <a:buFontTx/>
                        <a:buChar char="-"/>
                      </a:pPr>
                      <a:r>
                        <a:rPr lang="en-US" sz="1600" kern="1200" baseline="0" dirty="0"/>
                        <a:t>Anxiety, depression, attempted suicide</a:t>
                      </a:r>
                    </a:p>
                    <a:p>
                      <a:pPr>
                        <a:buFontTx/>
                        <a:buNone/>
                      </a:pPr>
                      <a:endParaRPr lang="en-US" sz="1600" kern="1200" baseline="0" dirty="0"/>
                    </a:p>
                    <a:p>
                      <a:pPr>
                        <a:buFontTx/>
                        <a:buChar char="-"/>
                      </a:pPr>
                      <a:r>
                        <a:rPr lang="en-US" sz="1600" kern="1200" baseline="0" dirty="0"/>
                        <a:t>Poor school performance</a:t>
                      </a:r>
                    </a:p>
                    <a:p>
                      <a:pPr>
                        <a:buFontTx/>
                        <a:buNone/>
                      </a:pPr>
                      <a:endParaRPr lang="en-US" sz="1600" kern="1200" baseline="0" dirty="0"/>
                    </a:p>
                    <a:p>
                      <a:pPr>
                        <a:buFontTx/>
                        <a:buChar char="-"/>
                      </a:pPr>
                      <a:r>
                        <a:rPr lang="en-US" sz="1600" kern="1200" baseline="0" dirty="0"/>
                        <a:t>Experiencing or perpetrating violence as adults</a:t>
                      </a:r>
                    </a:p>
                    <a:p>
                      <a:pPr>
                        <a:buFontTx/>
                        <a:buNone/>
                      </a:pPr>
                      <a:endParaRPr lang="en-US" sz="1600" kern="1200" baseline="0" dirty="0"/>
                    </a:p>
                    <a:p>
                      <a:pPr>
                        <a:buFontTx/>
                        <a:buChar char="-"/>
                      </a:pPr>
                      <a:r>
                        <a:rPr lang="en-US" sz="1600" kern="1200" baseline="0" dirty="0"/>
                        <a:t>Physical injury or health complaints</a:t>
                      </a:r>
                    </a:p>
                    <a:p>
                      <a:pPr>
                        <a:buFontTx/>
                        <a:buNone/>
                      </a:pPr>
                      <a:endParaRPr lang="en-US" sz="1600" kern="1200" baseline="0" dirty="0"/>
                    </a:p>
                    <a:p>
                      <a:r>
                        <a:rPr lang="en-US" sz="1600" kern="1200" baseline="0" dirty="0"/>
                        <a:t>- Lost productivity in adulthood</a:t>
                      </a:r>
                      <a:endParaRPr lang="en-US" sz="1600" dirty="0"/>
                    </a:p>
                  </a:txBody>
                  <a:tcPr/>
                </a:tc>
                <a:tc>
                  <a:txBody>
                    <a:bodyPr/>
                    <a:lstStyle/>
                    <a:p>
                      <a:pPr>
                        <a:buFontTx/>
                        <a:buChar char="-"/>
                      </a:pPr>
                      <a:r>
                        <a:rPr lang="en-US" sz="1600" kern="1200" baseline="0" dirty="0">
                          <a:solidFill>
                            <a:schemeClr val="dk1"/>
                          </a:solidFill>
                          <a:latin typeface="+mn-lt"/>
                          <a:ea typeface="+mn-ea"/>
                          <a:cs typeface="+mn-cs"/>
                        </a:rPr>
                        <a:t>Inability to work</a:t>
                      </a:r>
                    </a:p>
                    <a:p>
                      <a:pPr>
                        <a:buFontTx/>
                        <a:buNone/>
                      </a:pPr>
                      <a:endParaRPr lang="en-US" sz="1600" kern="1200" baseline="0" dirty="0">
                        <a:solidFill>
                          <a:schemeClr val="dk1"/>
                        </a:solidFill>
                        <a:latin typeface="+mn-lt"/>
                        <a:ea typeface="+mn-ea"/>
                        <a:cs typeface="+mn-cs"/>
                      </a:endParaRPr>
                    </a:p>
                    <a:p>
                      <a:pPr>
                        <a:buFontTx/>
                        <a:buChar char="-"/>
                      </a:pPr>
                      <a:r>
                        <a:rPr lang="en-US" sz="1600" kern="1200" baseline="0" dirty="0">
                          <a:solidFill>
                            <a:schemeClr val="dk1"/>
                          </a:solidFill>
                          <a:latin typeface="+mn-lt"/>
                          <a:ea typeface="+mn-ea"/>
                          <a:cs typeface="+mn-cs"/>
                        </a:rPr>
                        <a:t>Lost wages and productivity</a:t>
                      </a:r>
                    </a:p>
                    <a:p>
                      <a:pPr>
                        <a:buFontTx/>
                        <a:buNone/>
                      </a:pPr>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 Housing instability</a:t>
                      </a:r>
                    </a:p>
                  </a:txBody>
                  <a:tcPr/>
                </a:tc>
                <a:tc>
                  <a:txBody>
                    <a:bodyPr/>
                    <a:lstStyle/>
                    <a:p>
                      <a:pPr>
                        <a:buFontTx/>
                        <a:buChar char="-"/>
                      </a:pPr>
                      <a:r>
                        <a:rPr lang="en-US" sz="1600" kern="1200" baseline="0" dirty="0">
                          <a:solidFill>
                            <a:schemeClr val="dk1"/>
                          </a:solidFill>
                          <a:latin typeface="+mn-lt"/>
                          <a:ea typeface="+mn-ea"/>
                          <a:cs typeface="+mn-cs"/>
                        </a:rPr>
                        <a:t>Costs of services incurred by victims and families (health, Social, justice)</a:t>
                      </a:r>
                    </a:p>
                    <a:p>
                      <a:pPr>
                        <a:buFontTx/>
                        <a:buNone/>
                      </a:pPr>
                      <a:endParaRPr lang="en-US" sz="1600" kern="1200" baseline="0" dirty="0">
                        <a:solidFill>
                          <a:schemeClr val="dk1"/>
                        </a:solidFill>
                        <a:latin typeface="+mn-lt"/>
                        <a:ea typeface="+mn-ea"/>
                        <a:cs typeface="+mn-cs"/>
                      </a:endParaRPr>
                    </a:p>
                    <a:p>
                      <a:pPr>
                        <a:buFontTx/>
                        <a:buChar char="-"/>
                      </a:pPr>
                      <a:r>
                        <a:rPr lang="en-US" sz="1600" kern="1200" baseline="0" dirty="0">
                          <a:solidFill>
                            <a:schemeClr val="dk1"/>
                          </a:solidFill>
                          <a:latin typeface="+mn-lt"/>
                          <a:ea typeface="+mn-ea"/>
                          <a:cs typeface="+mn-cs"/>
                        </a:rPr>
                        <a:t>Lost workplace productivity and costs to employers</a:t>
                      </a:r>
                    </a:p>
                    <a:p>
                      <a:pPr>
                        <a:buFontTx/>
                        <a:buChar char="-"/>
                      </a:pPr>
                      <a:endParaRPr lang="en-US" sz="1600" kern="1200" baseline="0" dirty="0">
                        <a:solidFill>
                          <a:schemeClr val="dk1"/>
                        </a:solidFill>
                        <a:latin typeface="+mn-lt"/>
                        <a:ea typeface="+mn-ea"/>
                        <a:cs typeface="+mn-cs"/>
                      </a:endParaRPr>
                    </a:p>
                    <a:p>
                      <a:r>
                        <a:rPr lang="en-US" sz="1600" kern="1200" baseline="0" dirty="0">
                          <a:solidFill>
                            <a:schemeClr val="dk1"/>
                          </a:solidFill>
                          <a:latin typeface="+mn-lt"/>
                          <a:ea typeface="+mn-ea"/>
                          <a:cs typeface="+mn-cs"/>
                        </a:rPr>
                        <a:t>- Perpetuation of violence</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6629400" y="6324600"/>
            <a:ext cx="2079625" cy="261938"/>
          </a:xfrm>
          <a:prstGeom prst="rect">
            <a:avLst/>
          </a:prstGeom>
        </p:spPr>
        <p:txBody>
          <a:bodyPr>
            <a:spAutoFit/>
          </a:bodyPr>
          <a:lstStyle/>
          <a:p>
            <a:pPr fontAlgn="auto">
              <a:spcBef>
                <a:spcPts val="0"/>
              </a:spcBef>
              <a:spcAft>
                <a:spcPts val="0"/>
              </a:spcAft>
              <a:defRPr/>
            </a:pPr>
            <a:r>
              <a:rPr lang="en-US" sz="1050" i="1" dirty="0">
                <a:latin typeface="+mn-lt"/>
                <a:cs typeface="+mn-cs"/>
              </a:rPr>
              <a:t>Source WHO, 2008)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411162"/>
          </a:xfrm>
        </p:spPr>
        <p:txBody>
          <a:bodyPr>
            <a:normAutofit fontScale="90000"/>
          </a:bodyPr>
          <a:lstStyle/>
          <a:p>
            <a:pPr eaLnBrk="1" hangingPunct="1"/>
            <a:r>
              <a:rPr lang="en-US" sz="3200"/>
              <a:t>Female genital mutilation (FMG) and VAW </a:t>
            </a:r>
          </a:p>
        </p:txBody>
      </p:sp>
      <p:sp>
        <p:nvSpPr>
          <p:cNvPr id="3" name="Content Placeholder 2"/>
          <p:cNvSpPr>
            <a:spLocks noGrp="1"/>
          </p:cNvSpPr>
          <p:nvPr>
            <p:ph idx="1"/>
          </p:nvPr>
        </p:nvSpPr>
        <p:spPr>
          <a:xfrm>
            <a:off x="228600" y="762000"/>
            <a:ext cx="8763000" cy="5562600"/>
          </a:xfrm>
        </p:spPr>
        <p:txBody>
          <a:bodyPr rtlCol="0">
            <a:normAutofit fontScale="55000" lnSpcReduction="20000"/>
          </a:bodyPr>
          <a:lstStyle/>
          <a:p>
            <a:pPr eaLnBrk="1" fontAlgn="auto" hangingPunct="1">
              <a:spcAft>
                <a:spcPts val="0"/>
              </a:spcAft>
              <a:buFont typeface="Arial" pitchFamily="34" charset="0"/>
              <a:buNone/>
              <a:defRPr/>
            </a:pPr>
            <a:endParaRPr lang="en-US" b="1" dirty="0"/>
          </a:p>
          <a:p>
            <a:pPr algn="just" eaLnBrk="1" fontAlgn="auto" hangingPunct="1">
              <a:spcAft>
                <a:spcPts val="0"/>
              </a:spcAft>
              <a:buFont typeface="Arial" pitchFamily="34" charset="0"/>
              <a:buChar char="•"/>
              <a:defRPr/>
            </a:pPr>
            <a:r>
              <a:rPr lang="en-US" sz="3800" b="1" i="1" dirty="0"/>
              <a:t>Health Consequences of FGM: </a:t>
            </a:r>
            <a:r>
              <a:rPr lang="en-US" sz="3800" dirty="0"/>
              <a:t>FGM is generally performed by an individual who has no medical training and does not use </a:t>
            </a:r>
            <a:r>
              <a:rPr lang="en-US" sz="3800" dirty="0" err="1"/>
              <a:t>anaesthetics</a:t>
            </a:r>
            <a:r>
              <a:rPr lang="en-US" sz="3800" dirty="0"/>
              <a:t> or antiseptics. Several girls may be cut using the same instrument. This may result in physical and mental health issues, such as </a:t>
            </a:r>
            <a:r>
              <a:rPr lang="en-US" sz="3800" dirty="0" err="1"/>
              <a:t>haemorrhage</a:t>
            </a:r>
            <a:r>
              <a:rPr lang="en-US" sz="3800" dirty="0"/>
              <a:t>, infection, transmission of HIV and other viruses, decrease of sexual sensation, difficulties in childbirth, incontinence, scarring, reproductive health issues, psychological trauma and death. Ill health of women in turn has negative social consequences – women and girls with poor health cannot as easily contribute to the broader community, seek employment, or access education.</a:t>
            </a:r>
            <a:endParaRPr lang="en-US" sz="3800" b="1" dirty="0"/>
          </a:p>
          <a:p>
            <a:pPr eaLnBrk="1" fontAlgn="auto" hangingPunct="1">
              <a:spcAft>
                <a:spcPts val="0"/>
              </a:spcAft>
              <a:buFont typeface="Arial" pitchFamily="34" charset="0"/>
              <a:buNone/>
              <a:defRPr/>
            </a:pPr>
            <a:endParaRPr lang="en-US" b="1" dirty="0"/>
          </a:p>
          <a:p>
            <a:pPr eaLnBrk="1" fontAlgn="auto" hangingPunct="1">
              <a:spcAft>
                <a:spcPts val="0"/>
              </a:spcAft>
              <a:buFont typeface="Arial" pitchFamily="34" charset="0"/>
              <a:buChar char="•"/>
              <a:defRPr/>
            </a:pPr>
            <a:r>
              <a:rPr lang="en-US" sz="3400" dirty="0"/>
              <a:t>FGM has been documented in 28 African countries, with prevalence varying greatly. High FGM prevalence rate countries include:</a:t>
            </a:r>
          </a:p>
          <a:p>
            <a:pPr eaLnBrk="1" fontAlgn="auto" hangingPunct="1">
              <a:spcAft>
                <a:spcPts val="0"/>
              </a:spcAft>
              <a:buFont typeface="Arial" pitchFamily="34" charset="0"/>
              <a:buNone/>
              <a:defRPr/>
            </a:pPr>
            <a:r>
              <a:rPr lang="en-US" sz="3400" dirty="0"/>
              <a:t>	</a:t>
            </a:r>
          </a:p>
          <a:p>
            <a:pPr eaLnBrk="1" fontAlgn="auto" hangingPunct="1">
              <a:lnSpc>
                <a:spcPct val="120000"/>
              </a:lnSpc>
              <a:spcAft>
                <a:spcPts val="0"/>
              </a:spcAft>
              <a:buFont typeface="Arial" pitchFamily="34" charset="0"/>
              <a:buNone/>
              <a:defRPr/>
            </a:pPr>
            <a:r>
              <a:rPr lang="en-US" sz="3400" dirty="0"/>
              <a:t>	- Eritrea 89%		- Ethiopia 80%		- Mali 92%</a:t>
            </a:r>
          </a:p>
          <a:p>
            <a:pPr eaLnBrk="1" fontAlgn="auto" hangingPunct="1">
              <a:lnSpc>
                <a:spcPct val="120000"/>
              </a:lnSpc>
              <a:spcAft>
                <a:spcPts val="0"/>
              </a:spcAft>
              <a:buFont typeface="Arial" pitchFamily="34" charset="0"/>
              <a:buNone/>
              <a:defRPr/>
            </a:pPr>
            <a:r>
              <a:rPr lang="en-US" sz="3400" dirty="0"/>
              <a:t>	- Sierra Leone 94%	- Somalia 98%		- Sudan 90%</a:t>
            </a:r>
          </a:p>
          <a:p>
            <a:pPr eaLnBrk="1" fontAlgn="auto" hangingPunct="1">
              <a:lnSpc>
                <a:spcPct val="120000"/>
              </a:lnSpc>
              <a:spcAft>
                <a:spcPts val="0"/>
              </a:spcAft>
              <a:buFont typeface="Arial" pitchFamily="34" charset="0"/>
              <a:buNone/>
              <a:defRPr/>
            </a:pPr>
            <a:r>
              <a:rPr lang="en-US" sz="3400" dirty="0"/>
              <a:t>	- Middle east ( no data available)</a:t>
            </a:r>
          </a:p>
        </p:txBody>
      </p:sp>
      <p:sp>
        <p:nvSpPr>
          <p:cNvPr id="4" name="Rectangle 3"/>
          <p:cNvSpPr/>
          <p:nvPr/>
        </p:nvSpPr>
        <p:spPr>
          <a:xfrm>
            <a:off x="6629400" y="6324600"/>
            <a:ext cx="2079625" cy="261938"/>
          </a:xfrm>
          <a:prstGeom prst="rect">
            <a:avLst/>
          </a:prstGeom>
        </p:spPr>
        <p:txBody>
          <a:bodyPr>
            <a:spAutoFit/>
          </a:bodyPr>
          <a:lstStyle/>
          <a:p>
            <a:pPr fontAlgn="auto">
              <a:spcBef>
                <a:spcPts val="0"/>
              </a:spcBef>
              <a:spcAft>
                <a:spcPts val="0"/>
              </a:spcAft>
              <a:defRPr/>
            </a:pPr>
            <a:r>
              <a:rPr lang="en-US" sz="1050" i="1" dirty="0">
                <a:latin typeface="+mn-lt"/>
                <a:cs typeface="+mn-cs"/>
              </a:rPr>
              <a:t>Source WHO, 2008)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4800" y="762000"/>
            <a:ext cx="2895600" cy="762000"/>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18435" name="Rectangle 3"/>
          <p:cNvSpPr>
            <a:spLocks noChangeArrowheads="1"/>
          </p:cNvSpPr>
          <p:nvPr/>
        </p:nvSpPr>
        <p:spPr bwMode="auto">
          <a:xfrm>
            <a:off x="762000" y="1079500"/>
            <a:ext cx="7604125" cy="4635500"/>
          </a:xfrm>
          <a:prstGeom prst="rect">
            <a:avLst/>
          </a:prstGeom>
          <a:noFill/>
          <a:ln w="9525">
            <a:noFill/>
            <a:miter lim="800000"/>
            <a:headEnd/>
            <a:tailEnd/>
          </a:ln>
        </p:spPr>
        <p:txBody>
          <a:bodyPr wrap="none">
            <a:spAutoFit/>
          </a:bodyPr>
          <a:lstStyle/>
          <a:p>
            <a:pPr algn="ctr">
              <a:lnSpc>
                <a:spcPct val="70000"/>
              </a:lnSpc>
            </a:pPr>
            <a:r>
              <a:rPr lang="en-GB" sz="14200" b="1">
                <a:solidFill>
                  <a:srgbClr val="FF0000"/>
                </a:solidFill>
                <a:latin typeface="Calibri" pitchFamily="34" charset="0"/>
              </a:rPr>
              <a:t>Violence</a:t>
            </a:r>
          </a:p>
          <a:p>
            <a:pPr algn="ctr">
              <a:lnSpc>
                <a:spcPct val="70000"/>
              </a:lnSpc>
            </a:pPr>
            <a:r>
              <a:rPr lang="en-GB" sz="14200" b="1">
                <a:solidFill>
                  <a:srgbClr val="FF0000"/>
                </a:solidFill>
                <a:latin typeface="Calibri" pitchFamily="34" charset="0"/>
              </a:rPr>
              <a:t>Against</a:t>
            </a:r>
          </a:p>
          <a:p>
            <a:pPr algn="ctr">
              <a:lnSpc>
                <a:spcPct val="70000"/>
              </a:lnSpc>
            </a:pPr>
            <a:r>
              <a:rPr lang="en-GB" sz="14200" b="1">
                <a:solidFill>
                  <a:srgbClr val="FF0000"/>
                </a:solidFill>
                <a:latin typeface="Calibri" pitchFamily="34" charset="0"/>
              </a:rPr>
              <a:t>Women</a:t>
            </a:r>
            <a:endParaRPr lang="en-US" sz="14200" b="1">
              <a:solidFill>
                <a:srgbClr val="FF0000"/>
              </a:solidFill>
              <a:latin typeface="Calibri" pitchFamily="34" charset="0"/>
            </a:endParaRPr>
          </a:p>
        </p:txBody>
      </p:sp>
      <p:sp>
        <p:nvSpPr>
          <p:cNvPr id="17412" name="Rectangle 4"/>
          <p:cNvSpPr>
            <a:spLocks noChangeArrowheads="1"/>
          </p:cNvSpPr>
          <p:nvPr/>
        </p:nvSpPr>
        <p:spPr bwMode="auto">
          <a:xfrm>
            <a:off x="2057400" y="5029200"/>
            <a:ext cx="6816725" cy="406400"/>
          </a:xfrm>
          <a:prstGeom prst="rect">
            <a:avLst/>
          </a:prstGeom>
          <a:solidFill>
            <a:schemeClr val="bg1"/>
          </a:solidFill>
          <a:ln w="9525">
            <a:solidFill>
              <a:srgbClr val="FF0000"/>
            </a:solidFill>
            <a:miter lim="800000"/>
            <a:headEnd/>
            <a:tailEnd/>
          </a:ln>
        </p:spPr>
        <p:txBody>
          <a:bodyPr wrap="none">
            <a:spAutoFit/>
          </a:bodyPr>
          <a:lstStyle/>
          <a:p>
            <a:pPr>
              <a:spcBef>
                <a:spcPct val="30000"/>
              </a:spcBef>
            </a:pPr>
            <a:r>
              <a:rPr lang="en-GB" sz="2000" b="1">
                <a:latin typeface="Calibri" pitchFamily="34" charset="0"/>
              </a:rPr>
              <a:t>a significant cost to the resources of the wider society </a:t>
            </a:r>
          </a:p>
        </p:txBody>
      </p:sp>
      <p:sp>
        <p:nvSpPr>
          <p:cNvPr id="17413" name="Rectangle 5"/>
          <p:cNvSpPr>
            <a:spLocks noChangeArrowheads="1"/>
          </p:cNvSpPr>
          <p:nvPr/>
        </p:nvSpPr>
        <p:spPr bwMode="auto">
          <a:xfrm>
            <a:off x="838200" y="1117600"/>
            <a:ext cx="4591050" cy="406400"/>
          </a:xfrm>
          <a:prstGeom prst="rect">
            <a:avLst/>
          </a:prstGeom>
          <a:solidFill>
            <a:schemeClr val="bg1"/>
          </a:solidFill>
          <a:ln w="9525">
            <a:solidFill>
              <a:srgbClr val="FF0000"/>
            </a:solidFill>
            <a:miter lim="800000"/>
            <a:headEnd/>
            <a:tailEnd/>
          </a:ln>
        </p:spPr>
        <p:txBody>
          <a:bodyPr wrap="none">
            <a:spAutoFit/>
          </a:bodyPr>
          <a:lstStyle/>
          <a:p>
            <a:pPr>
              <a:spcBef>
                <a:spcPct val="30000"/>
              </a:spcBef>
            </a:pPr>
            <a:r>
              <a:rPr lang="en-GB" sz="2000" b="1">
                <a:latin typeface="Calibri" pitchFamily="34" charset="0"/>
              </a:rPr>
              <a:t>a violation of women’s human rights</a:t>
            </a:r>
          </a:p>
        </p:txBody>
      </p:sp>
      <p:sp>
        <p:nvSpPr>
          <p:cNvPr id="17414" name="Rectangle 6"/>
          <p:cNvSpPr>
            <a:spLocks noChangeArrowheads="1"/>
          </p:cNvSpPr>
          <p:nvPr/>
        </p:nvSpPr>
        <p:spPr bwMode="auto">
          <a:xfrm>
            <a:off x="1752600" y="1905000"/>
            <a:ext cx="6946900" cy="466725"/>
          </a:xfrm>
          <a:prstGeom prst="rect">
            <a:avLst/>
          </a:prstGeom>
          <a:solidFill>
            <a:schemeClr val="bg1"/>
          </a:solidFill>
          <a:ln w="9525">
            <a:solidFill>
              <a:srgbClr val="FF0000"/>
            </a:solidFill>
            <a:miter lim="800000"/>
            <a:headEnd/>
            <a:tailEnd/>
          </a:ln>
        </p:spPr>
        <p:txBody>
          <a:bodyPr wrap="none">
            <a:spAutoFit/>
          </a:bodyPr>
          <a:lstStyle/>
          <a:p>
            <a:pPr>
              <a:spcBef>
                <a:spcPct val="30000"/>
              </a:spcBef>
            </a:pPr>
            <a:r>
              <a:rPr lang="en-GB" sz="2400" b="1">
                <a:latin typeface="Calibri" pitchFamily="34" charset="0"/>
              </a:rPr>
              <a:t>a cause and consequence of gender inequality</a:t>
            </a:r>
          </a:p>
        </p:txBody>
      </p:sp>
      <p:sp>
        <p:nvSpPr>
          <p:cNvPr id="17415" name="Rectangle 7"/>
          <p:cNvSpPr>
            <a:spLocks noChangeArrowheads="1"/>
          </p:cNvSpPr>
          <p:nvPr/>
        </p:nvSpPr>
        <p:spPr bwMode="auto">
          <a:xfrm>
            <a:off x="304800" y="2616200"/>
            <a:ext cx="6165850" cy="528638"/>
          </a:xfrm>
          <a:prstGeom prst="rect">
            <a:avLst/>
          </a:prstGeom>
          <a:solidFill>
            <a:schemeClr val="bg1"/>
          </a:solidFill>
          <a:ln w="9525">
            <a:solidFill>
              <a:srgbClr val="FF0000"/>
            </a:solidFill>
            <a:miter lim="800000"/>
            <a:headEnd/>
            <a:tailEnd/>
          </a:ln>
        </p:spPr>
        <p:txBody>
          <a:bodyPr wrap="none">
            <a:spAutoFit/>
          </a:bodyPr>
          <a:lstStyle/>
          <a:p>
            <a:pPr>
              <a:spcBef>
                <a:spcPct val="30000"/>
              </a:spcBef>
            </a:pPr>
            <a:r>
              <a:rPr lang="en-GB" sz="2800" b="1">
                <a:latin typeface="Calibri" pitchFamily="34" charset="0"/>
              </a:rPr>
              <a:t>a major cause of women’s ill health</a:t>
            </a:r>
          </a:p>
        </p:txBody>
      </p:sp>
      <p:sp>
        <p:nvSpPr>
          <p:cNvPr id="17416" name="Rectangle 8"/>
          <p:cNvSpPr>
            <a:spLocks noChangeArrowheads="1"/>
          </p:cNvSpPr>
          <p:nvPr/>
        </p:nvSpPr>
        <p:spPr bwMode="auto">
          <a:xfrm>
            <a:off x="4267200" y="3429000"/>
            <a:ext cx="4524375" cy="466725"/>
          </a:xfrm>
          <a:prstGeom prst="rect">
            <a:avLst/>
          </a:prstGeom>
          <a:solidFill>
            <a:schemeClr val="bg1"/>
          </a:solidFill>
          <a:ln w="9525">
            <a:solidFill>
              <a:srgbClr val="FF0000"/>
            </a:solidFill>
            <a:miter lim="800000"/>
            <a:headEnd/>
            <a:tailEnd/>
          </a:ln>
        </p:spPr>
        <p:txBody>
          <a:bodyPr wrap="none">
            <a:spAutoFit/>
          </a:bodyPr>
          <a:lstStyle/>
          <a:p>
            <a:r>
              <a:rPr lang="en-GB" sz="2400" b="1">
                <a:latin typeface="Calibri" pitchFamily="34" charset="0"/>
              </a:rPr>
              <a:t>a detriment to their well-being</a:t>
            </a:r>
            <a:endParaRPr lang="en-US" sz="2400" b="1">
              <a:latin typeface="Calibri" pitchFamily="34" charset="0"/>
            </a:endParaRPr>
          </a:p>
        </p:txBody>
      </p:sp>
      <p:sp>
        <p:nvSpPr>
          <p:cNvPr id="17417" name="Rectangle 9"/>
          <p:cNvSpPr>
            <a:spLocks noChangeArrowheads="1"/>
          </p:cNvSpPr>
          <p:nvPr/>
        </p:nvSpPr>
        <p:spPr bwMode="auto">
          <a:xfrm>
            <a:off x="2514600" y="3987800"/>
            <a:ext cx="2409825" cy="528638"/>
          </a:xfrm>
          <a:prstGeom prst="rect">
            <a:avLst/>
          </a:prstGeom>
          <a:solidFill>
            <a:schemeClr val="bg1"/>
          </a:solidFill>
          <a:ln w="9525">
            <a:solidFill>
              <a:srgbClr val="FF0000"/>
            </a:solidFill>
            <a:miter lim="800000"/>
            <a:headEnd/>
            <a:tailEnd/>
          </a:ln>
        </p:spPr>
        <p:txBody>
          <a:bodyPr wrap="none">
            <a:spAutoFit/>
          </a:bodyPr>
          <a:lstStyle/>
          <a:p>
            <a:pPr>
              <a:spcBef>
                <a:spcPct val="30000"/>
              </a:spcBef>
            </a:pPr>
            <a:r>
              <a:rPr lang="en-GB" sz="2800" b="1">
                <a:latin typeface="Calibri" pitchFamily="34" charset="0"/>
              </a:rPr>
              <a:t>often a crime</a:t>
            </a:r>
          </a:p>
        </p:txBody>
      </p:sp>
      <p:pic>
        <p:nvPicPr>
          <p:cNvPr id="17418" name="07 Violence-7eqa-01.mp3">
            <a:hlinkClick r:id="" action="ppaction://media"/>
          </p:cNvPr>
          <p:cNvPicPr>
            <a:picLocks noRot="1" noChangeAspect="1" noChangeArrowheads="1"/>
          </p:cNvPicPr>
          <p:nvPr>
            <a:audioFile r:link="rId1"/>
          </p:nvPr>
        </p:nvPicPr>
        <p:blipFill>
          <a:blip r:embed="rId4"/>
          <a:srcRect/>
          <a:stretch>
            <a:fillRect/>
          </a:stretch>
        </p:blipFill>
        <p:spPr bwMode="auto">
          <a:xfrm>
            <a:off x="-533400" y="4572000"/>
            <a:ext cx="304800" cy="3048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99" fill="hold"/>
                                        <p:tgtEl>
                                          <p:spTgt spid="17418"/>
                                        </p:tgtEl>
                                      </p:cBhvr>
                                    </p:cmd>
                                  </p:childTnLst>
                                </p:cTn>
                              </p:par>
                              <p:par>
                                <p:cTn id="7" presetID="2" presetClass="entr" presetSubtype="8" fill="hold" grpId="0" nodeType="withEffect">
                                  <p:stCondLst>
                                    <p:cond delay="2000"/>
                                  </p:stCondLst>
                                  <p:childTnLst>
                                    <p:set>
                                      <p:cBhvr>
                                        <p:cTn id="8" dur="1" fill="hold">
                                          <p:stCondLst>
                                            <p:cond delay="0"/>
                                          </p:stCondLst>
                                        </p:cTn>
                                        <p:tgtEl>
                                          <p:spTgt spid="17413"/>
                                        </p:tgtEl>
                                        <p:attrNameLst>
                                          <p:attrName>style.visibility</p:attrName>
                                        </p:attrNameLst>
                                      </p:cBhvr>
                                      <p:to>
                                        <p:strVal val="visible"/>
                                      </p:to>
                                    </p:set>
                                    <p:anim calcmode="lin" valueType="num">
                                      <p:cBhvr additive="base">
                                        <p:cTn id="9" dur="500" fill="hold"/>
                                        <p:tgtEl>
                                          <p:spTgt spid="17413"/>
                                        </p:tgtEl>
                                        <p:attrNameLst>
                                          <p:attrName>ppt_x</p:attrName>
                                        </p:attrNameLst>
                                      </p:cBhvr>
                                      <p:tavLst>
                                        <p:tav tm="0">
                                          <p:val>
                                            <p:strVal val="0-#ppt_w/2"/>
                                          </p:val>
                                        </p:tav>
                                        <p:tav tm="100000">
                                          <p:val>
                                            <p:strVal val="#ppt_x"/>
                                          </p:val>
                                        </p:tav>
                                      </p:tavLst>
                                    </p:anim>
                                    <p:anim calcmode="lin" valueType="num">
                                      <p:cBhvr additive="base">
                                        <p:cTn id="10" dur="500" fill="hold"/>
                                        <p:tgtEl>
                                          <p:spTgt spid="17413"/>
                                        </p:tgtEl>
                                        <p:attrNameLst>
                                          <p:attrName>ppt_y</p:attrName>
                                        </p:attrNameLst>
                                      </p:cBhvr>
                                      <p:tavLst>
                                        <p:tav tm="0">
                                          <p:val>
                                            <p:strVal val="#ppt_y"/>
                                          </p:val>
                                        </p:tav>
                                        <p:tav tm="100000">
                                          <p:val>
                                            <p:strVal val="#ppt_y"/>
                                          </p:val>
                                        </p:tav>
                                      </p:tavLst>
                                    </p:anim>
                                  </p:childTnLst>
                                </p:cTn>
                              </p:par>
                              <p:par>
                                <p:cTn id="11" presetID="2" presetClass="entr" presetSubtype="2" fill="hold" grpId="0" nodeType="withEffect">
                                  <p:stCondLst>
                                    <p:cond delay="400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1+#ppt_w/2"/>
                                          </p:val>
                                        </p:tav>
                                        <p:tav tm="100000">
                                          <p:val>
                                            <p:strVal val="#ppt_x"/>
                                          </p:val>
                                        </p:tav>
                                      </p:tavLst>
                                    </p:anim>
                                    <p:anim calcmode="lin" valueType="num">
                                      <p:cBhvr additive="base">
                                        <p:cTn id="14" dur="500" fill="hold"/>
                                        <p:tgtEl>
                                          <p:spTgt spid="1741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8000"/>
                                  </p:stCondLst>
                                  <p:childTnLst>
                                    <p:set>
                                      <p:cBhvr>
                                        <p:cTn id="16" dur="1" fill="hold">
                                          <p:stCondLst>
                                            <p:cond delay="0"/>
                                          </p:stCondLst>
                                        </p:cTn>
                                        <p:tgtEl>
                                          <p:spTgt spid="17415"/>
                                        </p:tgtEl>
                                        <p:attrNameLst>
                                          <p:attrName>style.visibility</p:attrName>
                                        </p:attrNameLst>
                                      </p:cBhvr>
                                      <p:to>
                                        <p:strVal val="visible"/>
                                      </p:to>
                                    </p:set>
                                    <p:anim calcmode="lin" valueType="num">
                                      <p:cBhvr additive="base">
                                        <p:cTn id="17" dur="500" fill="hold"/>
                                        <p:tgtEl>
                                          <p:spTgt spid="17415"/>
                                        </p:tgtEl>
                                        <p:attrNameLst>
                                          <p:attrName>ppt_x</p:attrName>
                                        </p:attrNameLst>
                                      </p:cBhvr>
                                      <p:tavLst>
                                        <p:tav tm="0">
                                          <p:val>
                                            <p:strVal val="0-#ppt_w/2"/>
                                          </p:val>
                                        </p:tav>
                                        <p:tav tm="100000">
                                          <p:val>
                                            <p:strVal val="#ppt_x"/>
                                          </p:val>
                                        </p:tav>
                                      </p:tavLst>
                                    </p:anim>
                                    <p:anim calcmode="lin" valueType="num">
                                      <p:cBhvr additive="base">
                                        <p:cTn id="18" dur="500" fill="hold"/>
                                        <p:tgtEl>
                                          <p:spTgt spid="174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1000"/>
                                  </p:stCondLst>
                                  <p:childTnLst>
                                    <p:set>
                                      <p:cBhvr>
                                        <p:cTn id="20" dur="1" fill="hold">
                                          <p:stCondLst>
                                            <p:cond delay="0"/>
                                          </p:stCondLst>
                                        </p:cTn>
                                        <p:tgtEl>
                                          <p:spTgt spid="17416"/>
                                        </p:tgtEl>
                                        <p:attrNameLst>
                                          <p:attrName>style.visibility</p:attrName>
                                        </p:attrNameLst>
                                      </p:cBhvr>
                                      <p:to>
                                        <p:strVal val="visible"/>
                                      </p:to>
                                    </p:set>
                                    <p:anim calcmode="lin" valueType="num">
                                      <p:cBhvr additive="base">
                                        <p:cTn id="21" dur="500" fill="hold"/>
                                        <p:tgtEl>
                                          <p:spTgt spid="17416"/>
                                        </p:tgtEl>
                                        <p:attrNameLst>
                                          <p:attrName>ppt_x</p:attrName>
                                        </p:attrNameLst>
                                      </p:cBhvr>
                                      <p:tavLst>
                                        <p:tav tm="0">
                                          <p:val>
                                            <p:strVal val="1+#ppt_w/2"/>
                                          </p:val>
                                        </p:tav>
                                        <p:tav tm="100000">
                                          <p:val>
                                            <p:strVal val="#ppt_x"/>
                                          </p:val>
                                        </p:tav>
                                      </p:tavLst>
                                    </p:anim>
                                    <p:anim calcmode="lin" valueType="num">
                                      <p:cBhvr additive="base">
                                        <p:cTn id="22" dur="500" fill="hold"/>
                                        <p:tgtEl>
                                          <p:spTgt spid="174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300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0-#ppt_w/2"/>
                                          </p:val>
                                        </p:tav>
                                        <p:tav tm="100000">
                                          <p:val>
                                            <p:strVal val="#ppt_x"/>
                                          </p:val>
                                        </p:tav>
                                      </p:tavLst>
                                    </p:anim>
                                    <p:anim calcmode="lin" valueType="num">
                                      <p:cBhvr additive="base">
                                        <p:cTn id="26" dur="500" fill="hold"/>
                                        <p:tgtEl>
                                          <p:spTgt spid="1741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4000"/>
                                  </p:stCondLst>
                                  <p:childTnLst>
                                    <p:set>
                                      <p:cBhvr>
                                        <p:cTn id="28" dur="1" fill="hold">
                                          <p:stCondLst>
                                            <p:cond delay="0"/>
                                          </p:stCondLst>
                                        </p:cTn>
                                        <p:tgtEl>
                                          <p:spTgt spid="17412"/>
                                        </p:tgtEl>
                                        <p:attrNameLst>
                                          <p:attrName>style.visibility</p:attrName>
                                        </p:attrNameLst>
                                      </p:cBhvr>
                                      <p:to>
                                        <p:strVal val="visible"/>
                                      </p:to>
                                    </p:set>
                                    <p:anim calcmode="lin" valueType="num">
                                      <p:cBhvr additive="base">
                                        <p:cTn id="29" dur="500" fill="hold"/>
                                        <p:tgtEl>
                                          <p:spTgt spid="17412"/>
                                        </p:tgtEl>
                                        <p:attrNameLst>
                                          <p:attrName>ppt_x</p:attrName>
                                        </p:attrNameLst>
                                      </p:cBhvr>
                                      <p:tavLst>
                                        <p:tav tm="0">
                                          <p:val>
                                            <p:strVal val="1+#ppt_w/2"/>
                                          </p:val>
                                        </p:tav>
                                        <p:tav tm="100000">
                                          <p:val>
                                            <p:strVal val="#ppt_x"/>
                                          </p:val>
                                        </p:tav>
                                      </p:tavLst>
                                    </p:anim>
                                    <p:anim calcmode="lin" valueType="num">
                                      <p:cBhvr additive="base">
                                        <p:cTn id="30"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1" fill="hold" display="0">
                  <p:stCondLst>
                    <p:cond delay="indefinite"/>
                  </p:stCondLst>
                  <p:endCondLst>
                    <p:cond evt="onNext" delay="0">
                      <p:tgtEl>
                        <p:sldTgt/>
                      </p:tgtEl>
                    </p:cond>
                    <p:cond evt="onPrev" delay="0">
                      <p:tgtEl>
                        <p:sldTgt/>
                      </p:tgtEl>
                    </p:cond>
                    <p:cond evt="onStopAudio" delay="0">
                      <p:tgtEl>
                        <p:sldTgt/>
                      </p:tgtEl>
                    </p:cond>
                  </p:endCondLst>
                </p:cTn>
                <p:tgtEl>
                  <p:spTgt spid="17418"/>
                </p:tgtEl>
              </p:cMediaNode>
            </p:audio>
          </p:childTnLst>
        </p:cTn>
      </p:par>
    </p:tnLst>
    <p:bldLst>
      <p:bldP spid="17412" grpId="0" animBg="1"/>
      <p:bldP spid="17413" grpId="0" animBg="1"/>
      <p:bldP spid="17414" grpId="0" animBg="1"/>
      <p:bldP spid="17415" grpId="0" animBg="1"/>
      <p:bldP spid="17416" grpId="0" animBg="1"/>
      <p:bldP spid="174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aw02"/>
          <p:cNvPicPr>
            <a:picLocks noChangeAspect="1" noChangeArrowheads="1"/>
          </p:cNvPicPr>
          <p:nvPr/>
        </p:nvPicPr>
        <p:blipFill>
          <a:blip r:embed="rId4"/>
          <a:srcRect/>
          <a:stretch>
            <a:fillRect/>
          </a:stretch>
        </p:blipFill>
        <p:spPr bwMode="auto">
          <a:xfrm>
            <a:off x="-9525" y="-9525"/>
            <a:ext cx="9163050" cy="6877050"/>
          </a:xfrm>
          <a:prstGeom prst="rect">
            <a:avLst/>
          </a:prstGeom>
          <a:noFill/>
          <a:ln w="9525">
            <a:noFill/>
            <a:miter lim="800000"/>
            <a:headEnd/>
            <a:tailEnd/>
          </a:ln>
        </p:spPr>
      </p:pic>
      <p:grpSp>
        <p:nvGrpSpPr>
          <p:cNvPr id="2" name="Group 3"/>
          <p:cNvGrpSpPr>
            <a:grpSpLocks/>
          </p:cNvGrpSpPr>
          <p:nvPr/>
        </p:nvGrpSpPr>
        <p:grpSpPr bwMode="auto">
          <a:xfrm>
            <a:off x="609600" y="-304800"/>
            <a:ext cx="3886200" cy="2209800"/>
            <a:chOff x="384" y="-192"/>
            <a:chExt cx="2448" cy="1392"/>
          </a:xfrm>
        </p:grpSpPr>
        <p:sp>
          <p:nvSpPr>
            <p:cNvPr id="19473" name="Freeform 4"/>
            <p:cNvSpPr>
              <a:spLocks/>
            </p:cNvSpPr>
            <p:nvPr/>
          </p:nvSpPr>
          <p:spPr bwMode="auto">
            <a:xfrm>
              <a:off x="384" y="-192"/>
              <a:ext cx="2448" cy="1392"/>
            </a:xfrm>
            <a:custGeom>
              <a:avLst/>
              <a:gdLst>
                <a:gd name="T0" fmla="*/ 1344 w 2448"/>
                <a:gd name="T1" fmla="*/ 576 h 1392"/>
                <a:gd name="T2" fmla="*/ 480 w 2448"/>
                <a:gd name="T3" fmla="*/ 768 h 1392"/>
                <a:gd name="T4" fmla="*/ 1152 w 2448"/>
                <a:gd name="T5" fmla="*/ 768 h 1392"/>
                <a:gd name="T6" fmla="*/ 576 w 2448"/>
                <a:gd name="T7" fmla="*/ 1104 h 1392"/>
                <a:gd name="T8" fmla="*/ 1200 w 2448"/>
                <a:gd name="T9" fmla="*/ 864 h 1392"/>
                <a:gd name="T10" fmla="*/ 1008 w 2448"/>
                <a:gd name="T11" fmla="*/ 1200 h 1392"/>
                <a:gd name="T12" fmla="*/ 1248 w 2448"/>
                <a:gd name="T13" fmla="*/ 960 h 1392"/>
                <a:gd name="T14" fmla="*/ 1344 w 2448"/>
                <a:gd name="T15" fmla="*/ 1392 h 1392"/>
                <a:gd name="T16" fmla="*/ 1344 w 2448"/>
                <a:gd name="T17" fmla="*/ 960 h 1392"/>
                <a:gd name="T18" fmla="*/ 1680 w 2448"/>
                <a:gd name="T19" fmla="*/ 1248 h 1392"/>
                <a:gd name="T20" fmla="*/ 1536 w 2448"/>
                <a:gd name="T21" fmla="*/ 912 h 1392"/>
                <a:gd name="T22" fmla="*/ 2064 w 2448"/>
                <a:gd name="T23" fmla="*/ 1152 h 1392"/>
                <a:gd name="T24" fmla="*/ 1680 w 2448"/>
                <a:gd name="T25" fmla="*/ 816 h 1392"/>
                <a:gd name="T26" fmla="*/ 2304 w 2448"/>
                <a:gd name="T27" fmla="*/ 816 h 1392"/>
                <a:gd name="T28" fmla="*/ 1776 w 2448"/>
                <a:gd name="T29" fmla="*/ 672 h 1392"/>
                <a:gd name="T30" fmla="*/ 2304 w 2448"/>
                <a:gd name="T31" fmla="*/ 576 h 1392"/>
                <a:gd name="T32" fmla="*/ 1920 w 2448"/>
                <a:gd name="T33" fmla="*/ 480 h 1392"/>
                <a:gd name="T34" fmla="*/ 2448 w 2448"/>
                <a:gd name="T35" fmla="*/ 240 h 1392"/>
                <a:gd name="T36" fmla="*/ 1920 w 2448"/>
                <a:gd name="T37" fmla="*/ 384 h 1392"/>
                <a:gd name="T38" fmla="*/ 1968 w 2448"/>
                <a:gd name="T39" fmla="*/ 96 h 1392"/>
                <a:gd name="T40" fmla="*/ 1824 w 2448"/>
                <a:gd name="T41" fmla="*/ 384 h 1392"/>
                <a:gd name="T42" fmla="*/ 1632 w 2448"/>
                <a:gd name="T43" fmla="*/ 48 h 1392"/>
                <a:gd name="T44" fmla="*/ 1680 w 2448"/>
                <a:gd name="T45" fmla="*/ 336 h 1392"/>
                <a:gd name="T46" fmla="*/ 1248 w 2448"/>
                <a:gd name="T47" fmla="*/ 48 h 1392"/>
                <a:gd name="T48" fmla="*/ 1536 w 2448"/>
                <a:gd name="T49" fmla="*/ 336 h 1392"/>
                <a:gd name="T50" fmla="*/ 720 w 2448"/>
                <a:gd name="T51" fmla="*/ 0 h 1392"/>
                <a:gd name="T52" fmla="*/ 1200 w 2448"/>
                <a:gd name="T53" fmla="*/ 288 h 1392"/>
                <a:gd name="T54" fmla="*/ 336 w 2448"/>
                <a:gd name="T55" fmla="*/ 192 h 1392"/>
                <a:gd name="T56" fmla="*/ 1104 w 2448"/>
                <a:gd name="T57" fmla="*/ 432 h 1392"/>
                <a:gd name="T58" fmla="*/ 0 w 2448"/>
                <a:gd name="T59" fmla="*/ 672 h 1392"/>
                <a:gd name="T60" fmla="*/ 1344 w 2448"/>
                <a:gd name="T61" fmla="*/ 576 h 13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48"/>
                <a:gd name="T94" fmla="*/ 0 h 1392"/>
                <a:gd name="T95" fmla="*/ 2448 w 2448"/>
                <a:gd name="T96" fmla="*/ 1392 h 13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48" h="1392">
                  <a:moveTo>
                    <a:pt x="1344" y="576"/>
                  </a:moveTo>
                  <a:lnTo>
                    <a:pt x="480" y="768"/>
                  </a:lnTo>
                  <a:lnTo>
                    <a:pt x="1152" y="768"/>
                  </a:lnTo>
                  <a:lnTo>
                    <a:pt x="576" y="1104"/>
                  </a:lnTo>
                  <a:lnTo>
                    <a:pt x="1200" y="864"/>
                  </a:lnTo>
                  <a:lnTo>
                    <a:pt x="1008" y="1200"/>
                  </a:lnTo>
                  <a:lnTo>
                    <a:pt x="1248" y="960"/>
                  </a:lnTo>
                  <a:lnTo>
                    <a:pt x="1344" y="1392"/>
                  </a:lnTo>
                  <a:lnTo>
                    <a:pt x="1344" y="960"/>
                  </a:lnTo>
                  <a:lnTo>
                    <a:pt x="1680" y="1248"/>
                  </a:lnTo>
                  <a:lnTo>
                    <a:pt x="1536" y="912"/>
                  </a:lnTo>
                  <a:lnTo>
                    <a:pt x="2064" y="1152"/>
                  </a:lnTo>
                  <a:lnTo>
                    <a:pt x="1680" y="816"/>
                  </a:lnTo>
                  <a:lnTo>
                    <a:pt x="2304" y="816"/>
                  </a:lnTo>
                  <a:lnTo>
                    <a:pt x="1776" y="672"/>
                  </a:lnTo>
                  <a:lnTo>
                    <a:pt x="2304" y="576"/>
                  </a:lnTo>
                  <a:lnTo>
                    <a:pt x="1920" y="480"/>
                  </a:lnTo>
                  <a:lnTo>
                    <a:pt x="2448" y="240"/>
                  </a:lnTo>
                  <a:lnTo>
                    <a:pt x="1920" y="384"/>
                  </a:lnTo>
                  <a:lnTo>
                    <a:pt x="1968" y="96"/>
                  </a:lnTo>
                  <a:lnTo>
                    <a:pt x="1824" y="384"/>
                  </a:lnTo>
                  <a:lnTo>
                    <a:pt x="1632" y="48"/>
                  </a:lnTo>
                  <a:lnTo>
                    <a:pt x="1680" y="336"/>
                  </a:lnTo>
                  <a:lnTo>
                    <a:pt x="1248" y="48"/>
                  </a:lnTo>
                  <a:lnTo>
                    <a:pt x="1536" y="336"/>
                  </a:lnTo>
                  <a:lnTo>
                    <a:pt x="720" y="0"/>
                  </a:lnTo>
                  <a:lnTo>
                    <a:pt x="1200" y="288"/>
                  </a:lnTo>
                  <a:lnTo>
                    <a:pt x="336" y="192"/>
                  </a:lnTo>
                  <a:lnTo>
                    <a:pt x="1104" y="432"/>
                  </a:lnTo>
                  <a:lnTo>
                    <a:pt x="0" y="672"/>
                  </a:lnTo>
                  <a:lnTo>
                    <a:pt x="1344" y="576"/>
                  </a:lnTo>
                  <a:close/>
                </a:path>
              </a:pathLst>
            </a:custGeom>
            <a:solidFill>
              <a:srgbClr val="FF0000">
                <a:alpha val="61176"/>
              </a:srgbClr>
            </a:solidFill>
            <a:ln w="9525">
              <a:noFill/>
              <a:round/>
              <a:headEnd/>
              <a:tailEnd/>
            </a:ln>
          </p:spPr>
          <p:txBody>
            <a:bodyPr/>
            <a:lstStyle/>
            <a:p>
              <a:endParaRPr lang="en-US"/>
            </a:p>
          </p:txBody>
        </p:sp>
        <p:sp>
          <p:nvSpPr>
            <p:cNvPr id="19474" name="Text Box 5"/>
            <p:cNvSpPr txBox="1">
              <a:spLocks noChangeArrowheads="1"/>
            </p:cNvSpPr>
            <p:nvPr/>
          </p:nvSpPr>
          <p:spPr bwMode="auto">
            <a:xfrm>
              <a:off x="1687" y="192"/>
              <a:ext cx="665" cy="327"/>
            </a:xfrm>
            <a:prstGeom prst="rect">
              <a:avLst/>
            </a:prstGeom>
            <a:noFill/>
            <a:ln w="9525">
              <a:noFill/>
              <a:miter lim="800000"/>
              <a:headEnd/>
              <a:tailEnd/>
            </a:ln>
          </p:spPr>
          <p:txBody>
            <a:bodyPr wrap="none">
              <a:spAutoFit/>
            </a:bodyPr>
            <a:lstStyle/>
            <a:p>
              <a:r>
                <a:rPr lang="en-US" sz="2800" b="1">
                  <a:solidFill>
                    <a:schemeClr val="bg1"/>
                  </a:solidFill>
                  <a:latin typeface="Calibri" pitchFamily="34" charset="0"/>
                </a:rPr>
                <a:t>Rape</a:t>
              </a:r>
            </a:p>
          </p:txBody>
        </p:sp>
      </p:grpSp>
      <p:grpSp>
        <p:nvGrpSpPr>
          <p:cNvPr id="3" name="Group 6"/>
          <p:cNvGrpSpPr>
            <a:grpSpLocks/>
          </p:cNvGrpSpPr>
          <p:nvPr/>
        </p:nvGrpSpPr>
        <p:grpSpPr bwMode="auto">
          <a:xfrm>
            <a:off x="-990600" y="1219200"/>
            <a:ext cx="4191000" cy="2667000"/>
            <a:chOff x="-624" y="768"/>
            <a:chExt cx="2640" cy="1680"/>
          </a:xfrm>
        </p:grpSpPr>
        <p:sp>
          <p:nvSpPr>
            <p:cNvPr id="19471" name="Freeform 7"/>
            <p:cNvSpPr>
              <a:spLocks/>
            </p:cNvSpPr>
            <p:nvPr/>
          </p:nvSpPr>
          <p:spPr bwMode="auto">
            <a:xfrm>
              <a:off x="-624" y="768"/>
              <a:ext cx="2640" cy="1680"/>
            </a:xfrm>
            <a:custGeom>
              <a:avLst/>
              <a:gdLst>
                <a:gd name="T0" fmla="*/ 960 w 2640"/>
                <a:gd name="T1" fmla="*/ 672 h 1680"/>
                <a:gd name="T2" fmla="*/ 192 w 2640"/>
                <a:gd name="T3" fmla="*/ 864 h 1680"/>
                <a:gd name="T4" fmla="*/ 816 w 2640"/>
                <a:gd name="T5" fmla="*/ 864 h 1680"/>
                <a:gd name="T6" fmla="*/ 0 w 2640"/>
                <a:gd name="T7" fmla="*/ 1248 h 1680"/>
                <a:gd name="T8" fmla="*/ 864 w 2640"/>
                <a:gd name="T9" fmla="*/ 1104 h 1680"/>
                <a:gd name="T10" fmla="*/ 384 w 2640"/>
                <a:gd name="T11" fmla="*/ 1488 h 1680"/>
                <a:gd name="T12" fmla="*/ 1008 w 2640"/>
                <a:gd name="T13" fmla="*/ 1104 h 1680"/>
                <a:gd name="T14" fmla="*/ 816 w 2640"/>
                <a:gd name="T15" fmla="*/ 1536 h 1680"/>
                <a:gd name="T16" fmla="*/ 1056 w 2640"/>
                <a:gd name="T17" fmla="*/ 1296 h 1680"/>
                <a:gd name="T18" fmla="*/ 1104 w 2640"/>
                <a:gd name="T19" fmla="*/ 1680 h 1680"/>
                <a:gd name="T20" fmla="*/ 1152 w 2640"/>
                <a:gd name="T21" fmla="*/ 1392 h 1680"/>
                <a:gd name="T22" fmla="*/ 1488 w 2640"/>
                <a:gd name="T23" fmla="*/ 1584 h 1680"/>
                <a:gd name="T24" fmla="*/ 1200 w 2640"/>
                <a:gd name="T25" fmla="*/ 1248 h 1680"/>
                <a:gd name="T26" fmla="*/ 1680 w 2640"/>
                <a:gd name="T27" fmla="*/ 1440 h 1680"/>
                <a:gd name="T28" fmla="*/ 1296 w 2640"/>
                <a:gd name="T29" fmla="*/ 1200 h 1680"/>
                <a:gd name="T30" fmla="*/ 1968 w 2640"/>
                <a:gd name="T31" fmla="*/ 1248 h 1680"/>
                <a:gd name="T32" fmla="*/ 1392 w 2640"/>
                <a:gd name="T33" fmla="*/ 1152 h 1680"/>
                <a:gd name="T34" fmla="*/ 2208 w 2640"/>
                <a:gd name="T35" fmla="*/ 1104 h 1680"/>
                <a:gd name="T36" fmla="*/ 1584 w 2640"/>
                <a:gd name="T37" fmla="*/ 1056 h 1680"/>
                <a:gd name="T38" fmla="*/ 2304 w 2640"/>
                <a:gd name="T39" fmla="*/ 960 h 1680"/>
                <a:gd name="T40" fmla="*/ 1536 w 2640"/>
                <a:gd name="T41" fmla="*/ 960 h 1680"/>
                <a:gd name="T42" fmla="*/ 2640 w 2640"/>
                <a:gd name="T43" fmla="*/ 816 h 1680"/>
                <a:gd name="T44" fmla="*/ 1728 w 2640"/>
                <a:gd name="T45" fmla="*/ 864 h 1680"/>
                <a:gd name="T46" fmla="*/ 2448 w 2640"/>
                <a:gd name="T47" fmla="*/ 576 h 1680"/>
                <a:gd name="T48" fmla="*/ 1776 w 2640"/>
                <a:gd name="T49" fmla="*/ 720 h 1680"/>
                <a:gd name="T50" fmla="*/ 1968 w 2640"/>
                <a:gd name="T51" fmla="*/ 336 h 1680"/>
                <a:gd name="T52" fmla="*/ 1632 w 2640"/>
                <a:gd name="T53" fmla="*/ 624 h 1680"/>
                <a:gd name="T54" fmla="*/ 1728 w 2640"/>
                <a:gd name="T55" fmla="*/ 192 h 1680"/>
                <a:gd name="T56" fmla="*/ 1584 w 2640"/>
                <a:gd name="T57" fmla="*/ 528 h 1680"/>
                <a:gd name="T58" fmla="*/ 1536 w 2640"/>
                <a:gd name="T59" fmla="*/ 96 h 1680"/>
                <a:gd name="T60" fmla="*/ 1488 w 2640"/>
                <a:gd name="T61" fmla="*/ 432 h 1680"/>
                <a:gd name="T62" fmla="*/ 1296 w 2640"/>
                <a:gd name="T63" fmla="*/ 0 h 1680"/>
                <a:gd name="T64" fmla="*/ 1392 w 2640"/>
                <a:gd name="T65" fmla="*/ 384 h 1680"/>
                <a:gd name="T66" fmla="*/ 960 w 2640"/>
                <a:gd name="T67" fmla="*/ 144 h 1680"/>
                <a:gd name="T68" fmla="*/ 1200 w 2640"/>
                <a:gd name="T69" fmla="*/ 384 h 1680"/>
                <a:gd name="T70" fmla="*/ 528 w 2640"/>
                <a:gd name="T71" fmla="*/ 192 h 1680"/>
                <a:gd name="T72" fmla="*/ 1008 w 2640"/>
                <a:gd name="T73" fmla="*/ 432 h 1680"/>
                <a:gd name="T74" fmla="*/ 288 w 2640"/>
                <a:gd name="T75" fmla="*/ 384 h 1680"/>
                <a:gd name="T76" fmla="*/ 864 w 2640"/>
                <a:gd name="T77" fmla="*/ 576 h 1680"/>
                <a:gd name="T78" fmla="*/ 240 w 2640"/>
                <a:gd name="T79" fmla="*/ 624 h 1680"/>
                <a:gd name="T80" fmla="*/ 960 w 2640"/>
                <a:gd name="T81" fmla="*/ 672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0"/>
                <a:gd name="T124" fmla="*/ 0 h 1680"/>
                <a:gd name="T125" fmla="*/ 2640 w 2640"/>
                <a:gd name="T126" fmla="*/ 1680 h 16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0" h="1680">
                  <a:moveTo>
                    <a:pt x="960" y="672"/>
                  </a:moveTo>
                  <a:lnTo>
                    <a:pt x="192" y="864"/>
                  </a:lnTo>
                  <a:lnTo>
                    <a:pt x="816" y="864"/>
                  </a:lnTo>
                  <a:lnTo>
                    <a:pt x="0" y="1248"/>
                  </a:lnTo>
                  <a:lnTo>
                    <a:pt x="864" y="1104"/>
                  </a:lnTo>
                  <a:lnTo>
                    <a:pt x="384" y="1488"/>
                  </a:lnTo>
                  <a:lnTo>
                    <a:pt x="1008" y="1104"/>
                  </a:lnTo>
                  <a:lnTo>
                    <a:pt x="816" y="1536"/>
                  </a:lnTo>
                  <a:lnTo>
                    <a:pt x="1056" y="1296"/>
                  </a:lnTo>
                  <a:lnTo>
                    <a:pt x="1104" y="1680"/>
                  </a:lnTo>
                  <a:lnTo>
                    <a:pt x="1152" y="1392"/>
                  </a:lnTo>
                  <a:lnTo>
                    <a:pt x="1488" y="1584"/>
                  </a:lnTo>
                  <a:lnTo>
                    <a:pt x="1200" y="1248"/>
                  </a:lnTo>
                  <a:lnTo>
                    <a:pt x="1680" y="1440"/>
                  </a:lnTo>
                  <a:lnTo>
                    <a:pt x="1296" y="1200"/>
                  </a:lnTo>
                  <a:lnTo>
                    <a:pt x="1968" y="1248"/>
                  </a:lnTo>
                  <a:lnTo>
                    <a:pt x="1392" y="1152"/>
                  </a:lnTo>
                  <a:lnTo>
                    <a:pt x="2208" y="1104"/>
                  </a:lnTo>
                  <a:lnTo>
                    <a:pt x="1584" y="1056"/>
                  </a:lnTo>
                  <a:lnTo>
                    <a:pt x="2304" y="960"/>
                  </a:lnTo>
                  <a:lnTo>
                    <a:pt x="1536" y="960"/>
                  </a:lnTo>
                  <a:lnTo>
                    <a:pt x="2640" y="816"/>
                  </a:lnTo>
                  <a:lnTo>
                    <a:pt x="1728" y="864"/>
                  </a:lnTo>
                  <a:lnTo>
                    <a:pt x="2448" y="576"/>
                  </a:lnTo>
                  <a:lnTo>
                    <a:pt x="1776" y="720"/>
                  </a:lnTo>
                  <a:lnTo>
                    <a:pt x="1968" y="336"/>
                  </a:lnTo>
                  <a:lnTo>
                    <a:pt x="1632" y="624"/>
                  </a:lnTo>
                  <a:lnTo>
                    <a:pt x="1728" y="192"/>
                  </a:lnTo>
                  <a:lnTo>
                    <a:pt x="1584" y="528"/>
                  </a:lnTo>
                  <a:lnTo>
                    <a:pt x="1536" y="96"/>
                  </a:lnTo>
                  <a:lnTo>
                    <a:pt x="1488" y="432"/>
                  </a:lnTo>
                  <a:lnTo>
                    <a:pt x="1296" y="0"/>
                  </a:lnTo>
                  <a:lnTo>
                    <a:pt x="1392" y="384"/>
                  </a:lnTo>
                  <a:lnTo>
                    <a:pt x="960" y="144"/>
                  </a:lnTo>
                  <a:lnTo>
                    <a:pt x="1200" y="384"/>
                  </a:lnTo>
                  <a:lnTo>
                    <a:pt x="528" y="192"/>
                  </a:lnTo>
                  <a:lnTo>
                    <a:pt x="1008" y="432"/>
                  </a:lnTo>
                  <a:lnTo>
                    <a:pt x="288" y="384"/>
                  </a:lnTo>
                  <a:lnTo>
                    <a:pt x="864" y="576"/>
                  </a:lnTo>
                  <a:lnTo>
                    <a:pt x="240" y="624"/>
                  </a:lnTo>
                  <a:lnTo>
                    <a:pt x="960" y="672"/>
                  </a:lnTo>
                  <a:close/>
                </a:path>
              </a:pathLst>
            </a:custGeom>
            <a:solidFill>
              <a:srgbClr val="FF0000">
                <a:alpha val="61176"/>
              </a:srgbClr>
            </a:solidFill>
            <a:ln w="9525">
              <a:noFill/>
              <a:round/>
              <a:headEnd/>
              <a:tailEnd/>
            </a:ln>
          </p:spPr>
          <p:txBody>
            <a:bodyPr/>
            <a:lstStyle/>
            <a:p>
              <a:endParaRPr lang="en-US"/>
            </a:p>
          </p:txBody>
        </p:sp>
        <p:sp>
          <p:nvSpPr>
            <p:cNvPr id="19472" name="Text Box 8"/>
            <p:cNvSpPr txBox="1">
              <a:spLocks noChangeArrowheads="1"/>
            </p:cNvSpPr>
            <p:nvPr/>
          </p:nvSpPr>
          <p:spPr bwMode="auto">
            <a:xfrm>
              <a:off x="288" y="1296"/>
              <a:ext cx="839" cy="542"/>
            </a:xfrm>
            <a:prstGeom prst="rect">
              <a:avLst/>
            </a:prstGeom>
            <a:noFill/>
            <a:ln w="9525">
              <a:noFill/>
              <a:miter lim="800000"/>
              <a:headEnd/>
              <a:tailEnd/>
            </a:ln>
          </p:spPr>
          <p:txBody>
            <a:bodyPr wrap="none">
              <a:spAutoFit/>
            </a:bodyPr>
            <a:lstStyle/>
            <a:p>
              <a:r>
                <a:rPr lang="en-US" sz="2800" b="1">
                  <a:solidFill>
                    <a:schemeClr val="bg1"/>
                  </a:solidFill>
                  <a:latin typeface="Calibri" pitchFamily="34" charset="0"/>
                </a:rPr>
                <a:t>Sexual</a:t>
              </a:r>
            </a:p>
            <a:p>
              <a:pPr>
                <a:lnSpc>
                  <a:spcPct val="80000"/>
                </a:lnSpc>
              </a:pPr>
              <a:r>
                <a:rPr lang="en-US" sz="2800" b="1">
                  <a:solidFill>
                    <a:schemeClr val="bg1"/>
                  </a:solidFill>
                  <a:latin typeface="Calibri" pitchFamily="34" charset="0"/>
                </a:rPr>
                <a:t>Abuse</a:t>
              </a:r>
            </a:p>
          </p:txBody>
        </p:sp>
      </p:grpSp>
      <p:grpSp>
        <p:nvGrpSpPr>
          <p:cNvPr id="4" name="Group 9"/>
          <p:cNvGrpSpPr>
            <a:grpSpLocks/>
          </p:cNvGrpSpPr>
          <p:nvPr/>
        </p:nvGrpSpPr>
        <p:grpSpPr bwMode="auto">
          <a:xfrm>
            <a:off x="5943600" y="2743200"/>
            <a:ext cx="3886200" cy="2209800"/>
            <a:chOff x="3744" y="1728"/>
            <a:chExt cx="2448" cy="1392"/>
          </a:xfrm>
        </p:grpSpPr>
        <p:sp>
          <p:nvSpPr>
            <p:cNvPr id="19469" name="Freeform 10"/>
            <p:cNvSpPr>
              <a:spLocks/>
            </p:cNvSpPr>
            <p:nvPr/>
          </p:nvSpPr>
          <p:spPr bwMode="auto">
            <a:xfrm>
              <a:off x="3744" y="1728"/>
              <a:ext cx="2448" cy="1392"/>
            </a:xfrm>
            <a:custGeom>
              <a:avLst/>
              <a:gdLst>
                <a:gd name="T0" fmla="*/ 1824 w 2448"/>
                <a:gd name="T1" fmla="*/ 528 h 1392"/>
                <a:gd name="T2" fmla="*/ 912 w 2448"/>
                <a:gd name="T3" fmla="*/ 0 h 1392"/>
                <a:gd name="T4" fmla="*/ 1248 w 2448"/>
                <a:gd name="T5" fmla="*/ 288 h 1392"/>
                <a:gd name="T6" fmla="*/ 288 w 2448"/>
                <a:gd name="T7" fmla="*/ 192 h 1392"/>
                <a:gd name="T8" fmla="*/ 1104 w 2448"/>
                <a:gd name="T9" fmla="*/ 384 h 1392"/>
                <a:gd name="T10" fmla="*/ 192 w 2448"/>
                <a:gd name="T11" fmla="*/ 336 h 1392"/>
                <a:gd name="T12" fmla="*/ 864 w 2448"/>
                <a:gd name="T13" fmla="*/ 480 h 1392"/>
                <a:gd name="T14" fmla="*/ 144 w 2448"/>
                <a:gd name="T15" fmla="*/ 576 h 1392"/>
                <a:gd name="T16" fmla="*/ 960 w 2448"/>
                <a:gd name="T17" fmla="*/ 576 h 1392"/>
                <a:gd name="T18" fmla="*/ 0 w 2448"/>
                <a:gd name="T19" fmla="*/ 864 h 1392"/>
                <a:gd name="T20" fmla="*/ 864 w 2448"/>
                <a:gd name="T21" fmla="*/ 720 h 1392"/>
                <a:gd name="T22" fmla="*/ 336 w 2448"/>
                <a:gd name="T23" fmla="*/ 1392 h 1392"/>
                <a:gd name="T24" fmla="*/ 1008 w 2448"/>
                <a:gd name="T25" fmla="*/ 720 h 1392"/>
                <a:gd name="T26" fmla="*/ 960 w 2448"/>
                <a:gd name="T27" fmla="*/ 1056 h 1392"/>
                <a:gd name="T28" fmla="*/ 1152 w 2448"/>
                <a:gd name="T29" fmla="*/ 768 h 1392"/>
                <a:gd name="T30" fmla="*/ 1296 w 2448"/>
                <a:gd name="T31" fmla="*/ 1104 h 1392"/>
                <a:gd name="T32" fmla="*/ 1344 w 2448"/>
                <a:gd name="T33" fmla="*/ 768 h 1392"/>
                <a:gd name="T34" fmla="*/ 1872 w 2448"/>
                <a:gd name="T35" fmla="*/ 1008 h 1392"/>
                <a:gd name="T36" fmla="*/ 1680 w 2448"/>
                <a:gd name="T37" fmla="*/ 768 h 1392"/>
                <a:gd name="T38" fmla="*/ 2448 w 2448"/>
                <a:gd name="T39" fmla="*/ 768 h 1392"/>
                <a:gd name="T40" fmla="*/ 1968 w 2448"/>
                <a:gd name="T41" fmla="*/ 528 h 1392"/>
                <a:gd name="T42" fmla="*/ 1584 w 2448"/>
                <a:gd name="T43" fmla="*/ 48 h 1392"/>
                <a:gd name="T44" fmla="*/ 1824 w 2448"/>
                <a:gd name="T45" fmla="*/ 528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8"/>
                <a:gd name="T70" fmla="*/ 0 h 1392"/>
                <a:gd name="T71" fmla="*/ 2448 w 2448"/>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8" h="1392">
                  <a:moveTo>
                    <a:pt x="1824" y="528"/>
                  </a:moveTo>
                  <a:lnTo>
                    <a:pt x="912" y="0"/>
                  </a:lnTo>
                  <a:lnTo>
                    <a:pt x="1248" y="288"/>
                  </a:lnTo>
                  <a:lnTo>
                    <a:pt x="288" y="192"/>
                  </a:lnTo>
                  <a:lnTo>
                    <a:pt x="1104" y="384"/>
                  </a:lnTo>
                  <a:lnTo>
                    <a:pt x="192" y="336"/>
                  </a:lnTo>
                  <a:lnTo>
                    <a:pt x="864" y="480"/>
                  </a:lnTo>
                  <a:lnTo>
                    <a:pt x="144" y="576"/>
                  </a:lnTo>
                  <a:lnTo>
                    <a:pt x="960" y="576"/>
                  </a:lnTo>
                  <a:lnTo>
                    <a:pt x="0" y="864"/>
                  </a:lnTo>
                  <a:lnTo>
                    <a:pt x="864" y="720"/>
                  </a:lnTo>
                  <a:lnTo>
                    <a:pt x="336" y="1392"/>
                  </a:lnTo>
                  <a:lnTo>
                    <a:pt x="1008" y="720"/>
                  </a:lnTo>
                  <a:lnTo>
                    <a:pt x="960" y="1056"/>
                  </a:lnTo>
                  <a:lnTo>
                    <a:pt x="1152" y="768"/>
                  </a:lnTo>
                  <a:lnTo>
                    <a:pt x="1296" y="1104"/>
                  </a:lnTo>
                  <a:lnTo>
                    <a:pt x="1344" y="768"/>
                  </a:lnTo>
                  <a:lnTo>
                    <a:pt x="1872" y="1008"/>
                  </a:lnTo>
                  <a:lnTo>
                    <a:pt x="1680" y="768"/>
                  </a:lnTo>
                  <a:lnTo>
                    <a:pt x="2448" y="768"/>
                  </a:lnTo>
                  <a:lnTo>
                    <a:pt x="1968" y="528"/>
                  </a:lnTo>
                  <a:lnTo>
                    <a:pt x="1584" y="48"/>
                  </a:lnTo>
                  <a:lnTo>
                    <a:pt x="1824" y="528"/>
                  </a:lnTo>
                  <a:close/>
                </a:path>
              </a:pathLst>
            </a:custGeom>
            <a:solidFill>
              <a:srgbClr val="FF0000">
                <a:alpha val="61176"/>
              </a:srgbClr>
            </a:solidFill>
            <a:ln w="9525">
              <a:noFill/>
              <a:round/>
              <a:headEnd/>
              <a:tailEnd/>
            </a:ln>
          </p:spPr>
          <p:txBody>
            <a:bodyPr/>
            <a:lstStyle/>
            <a:p>
              <a:endParaRPr lang="en-US"/>
            </a:p>
          </p:txBody>
        </p:sp>
        <p:sp>
          <p:nvSpPr>
            <p:cNvPr id="19470" name="Text Box 11"/>
            <p:cNvSpPr txBox="1">
              <a:spLocks noChangeArrowheads="1"/>
            </p:cNvSpPr>
            <p:nvPr/>
          </p:nvSpPr>
          <p:spPr bwMode="auto">
            <a:xfrm>
              <a:off x="4656" y="2170"/>
              <a:ext cx="1094" cy="326"/>
            </a:xfrm>
            <a:prstGeom prst="rect">
              <a:avLst/>
            </a:prstGeom>
            <a:noFill/>
            <a:ln w="9525">
              <a:noFill/>
              <a:miter lim="800000"/>
              <a:headEnd/>
              <a:tailEnd/>
            </a:ln>
          </p:spPr>
          <p:txBody>
            <a:bodyPr wrap="none">
              <a:spAutoFit/>
            </a:bodyPr>
            <a:lstStyle/>
            <a:p>
              <a:pPr>
                <a:lnSpc>
                  <a:spcPct val="70000"/>
                </a:lnSpc>
              </a:pPr>
              <a:r>
                <a:rPr lang="en-US" sz="2000" b="1">
                  <a:solidFill>
                    <a:schemeClr val="bg1"/>
                  </a:solidFill>
                  <a:latin typeface="Calibri" pitchFamily="34" charset="0"/>
                </a:rPr>
                <a:t>Sexual</a:t>
              </a:r>
            </a:p>
            <a:p>
              <a:pPr>
                <a:lnSpc>
                  <a:spcPct val="70000"/>
                </a:lnSpc>
              </a:pPr>
              <a:r>
                <a:rPr lang="en-US" sz="2000" b="1">
                  <a:solidFill>
                    <a:schemeClr val="bg1"/>
                  </a:solidFill>
                  <a:latin typeface="Calibri" pitchFamily="34" charset="0"/>
                </a:rPr>
                <a:t>Harrassment</a:t>
              </a:r>
            </a:p>
          </p:txBody>
        </p:sp>
      </p:grpSp>
      <p:grpSp>
        <p:nvGrpSpPr>
          <p:cNvPr id="5" name="Group 12"/>
          <p:cNvGrpSpPr>
            <a:grpSpLocks/>
          </p:cNvGrpSpPr>
          <p:nvPr/>
        </p:nvGrpSpPr>
        <p:grpSpPr bwMode="auto">
          <a:xfrm>
            <a:off x="1143000" y="3810000"/>
            <a:ext cx="4114800" cy="2590800"/>
            <a:chOff x="720" y="2400"/>
            <a:chExt cx="2592" cy="1632"/>
          </a:xfrm>
        </p:grpSpPr>
        <p:sp>
          <p:nvSpPr>
            <p:cNvPr id="19467" name="Freeform 13"/>
            <p:cNvSpPr>
              <a:spLocks/>
            </p:cNvSpPr>
            <p:nvPr/>
          </p:nvSpPr>
          <p:spPr bwMode="auto">
            <a:xfrm>
              <a:off x="720" y="2400"/>
              <a:ext cx="2592" cy="1632"/>
            </a:xfrm>
            <a:custGeom>
              <a:avLst/>
              <a:gdLst>
                <a:gd name="T0" fmla="*/ 1008 w 2592"/>
                <a:gd name="T1" fmla="*/ 672 h 1632"/>
                <a:gd name="T2" fmla="*/ 144 w 2592"/>
                <a:gd name="T3" fmla="*/ 432 h 1632"/>
                <a:gd name="T4" fmla="*/ 624 w 2592"/>
                <a:gd name="T5" fmla="*/ 864 h 1632"/>
                <a:gd name="T6" fmla="*/ 0 w 2592"/>
                <a:gd name="T7" fmla="*/ 1152 h 1632"/>
                <a:gd name="T8" fmla="*/ 672 w 2592"/>
                <a:gd name="T9" fmla="*/ 1104 h 1632"/>
                <a:gd name="T10" fmla="*/ 432 w 2592"/>
                <a:gd name="T11" fmla="*/ 1584 h 1632"/>
                <a:gd name="T12" fmla="*/ 864 w 2592"/>
                <a:gd name="T13" fmla="*/ 1056 h 1632"/>
                <a:gd name="T14" fmla="*/ 768 w 2592"/>
                <a:gd name="T15" fmla="*/ 1440 h 1632"/>
                <a:gd name="T16" fmla="*/ 960 w 2592"/>
                <a:gd name="T17" fmla="*/ 1200 h 1632"/>
                <a:gd name="T18" fmla="*/ 1488 w 2592"/>
                <a:gd name="T19" fmla="*/ 1632 h 1632"/>
                <a:gd name="T20" fmla="*/ 1296 w 2592"/>
                <a:gd name="T21" fmla="*/ 1296 h 1632"/>
                <a:gd name="T22" fmla="*/ 2592 w 2592"/>
                <a:gd name="T23" fmla="*/ 1632 h 1632"/>
                <a:gd name="T24" fmla="*/ 1872 w 2592"/>
                <a:gd name="T25" fmla="*/ 1200 h 1632"/>
                <a:gd name="T26" fmla="*/ 2448 w 2592"/>
                <a:gd name="T27" fmla="*/ 864 h 1632"/>
                <a:gd name="T28" fmla="*/ 1440 w 2592"/>
                <a:gd name="T29" fmla="*/ 1104 h 1632"/>
                <a:gd name="T30" fmla="*/ 1920 w 2592"/>
                <a:gd name="T31" fmla="*/ 480 h 1632"/>
                <a:gd name="T32" fmla="*/ 1392 w 2592"/>
                <a:gd name="T33" fmla="*/ 720 h 1632"/>
                <a:gd name="T34" fmla="*/ 1248 w 2592"/>
                <a:gd name="T35" fmla="*/ 144 h 1632"/>
                <a:gd name="T36" fmla="*/ 1248 w 2592"/>
                <a:gd name="T37" fmla="*/ 576 h 1632"/>
                <a:gd name="T38" fmla="*/ 912 w 2592"/>
                <a:gd name="T39" fmla="*/ 0 h 1632"/>
                <a:gd name="T40" fmla="*/ 1056 w 2592"/>
                <a:gd name="T41" fmla="*/ 480 h 1632"/>
                <a:gd name="T42" fmla="*/ 576 w 2592"/>
                <a:gd name="T43" fmla="*/ 48 h 1632"/>
                <a:gd name="T44" fmla="*/ 1008 w 2592"/>
                <a:gd name="T45" fmla="*/ 672 h 16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92"/>
                <a:gd name="T70" fmla="*/ 0 h 1632"/>
                <a:gd name="T71" fmla="*/ 2592 w 2592"/>
                <a:gd name="T72" fmla="*/ 1632 h 16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92" h="1632">
                  <a:moveTo>
                    <a:pt x="1008" y="672"/>
                  </a:moveTo>
                  <a:lnTo>
                    <a:pt x="144" y="432"/>
                  </a:lnTo>
                  <a:lnTo>
                    <a:pt x="624" y="864"/>
                  </a:lnTo>
                  <a:lnTo>
                    <a:pt x="0" y="1152"/>
                  </a:lnTo>
                  <a:lnTo>
                    <a:pt x="672" y="1104"/>
                  </a:lnTo>
                  <a:lnTo>
                    <a:pt x="432" y="1584"/>
                  </a:lnTo>
                  <a:lnTo>
                    <a:pt x="864" y="1056"/>
                  </a:lnTo>
                  <a:lnTo>
                    <a:pt x="768" y="1440"/>
                  </a:lnTo>
                  <a:lnTo>
                    <a:pt x="960" y="1200"/>
                  </a:lnTo>
                  <a:lnTo>
                    <a:pt x="1488" y="1632"/>
                  </a:lnTo>
                  <a:lnTo>
                    <a:pt x="1296" y="1296"/>
                  </a:lnTo>
                  <a:lnTo>
                    <a:pt x="2592" y="1632"/>
                  </a:lnTo>
                  <a:lnTo>
                    <a:pt x="1872" y="1200"/>
                  </a:lnTo>
                  <a:lnTo>
                    <a:pt x="2448" y="864"/>
                  </a:lnTo>
                  <a:lnTo>
                    <a:pt x="1440" y="1104"/>
                  </a:lnTo>
                  <a:lnTo>
                    <a:pt x="1920" y="480"/>
                  </a:lnTo>
                  <a:lnTo>
                    <a:pt x="1392" y="720"/>
                  </a:lnTo>
                  <a:lnTo>
                    <a:pt x="1248" y="144"/>
                  </a:lnTo>
                  <a:lnTo>
                    <a:pt x="1248" y="576"/>
                  </a:lnTo>
                  <a:lnTo>
                    <a:pt x="912" y="0"/>
                  </a:lnTo>
                  <a:lnTo>
                    <a:pt x="1056" y="480"/>
                  </a:lnTo>
                  <a:lnTo>
                    <a:pt x="576" y="48"/>
                  </a:lnTo>
                  <a:lnTo>
                    <a:pt x="1008" y="672"/>
                  </a:lnTo>
                  <a:close/>
                </a:path>
              </a:pathLst>
            </a:custGeom>
            <a:solidFill>
              <a:srgbClr val="FF0000">
                <a:alpha val="61176"/>
              </a:srgbClr>
            </a:solidFill>
            <a:ln w="9525">
              <a:noFill/>
              <a:round/>
              <a:headEnd/>
              <a:tailEnd/>
            </a:ln>
          </p:spPr>
          <p:txBody>
            <a:bodyPr/>
            <a:lstStyle/>
            <a:p>
              <a:endParaRPr lang="en-US"/>
            </a:p>
          </p:txBody>
        </p:sp>
        <p:sp>
          <p:nvSpPr>
            <p:cNvPr id="19468" name="Text Box 14"/>
            <p:cNvSpPr txBox="1">
              <a:spLocks noChangeArrowheads="1"/>
            </p:cNvSpPr>
            <p:nvPr/>
          </p:nvSpPr>
          <p:spPr bwMode="auto">
            <a:xfrm>
              <a:off x="1296" y="3120"/>
              <a:ext cx="977" cy="366"/>
            </a:xfrm>
            <a:prstGeom prst="rect">
              <a:avLst/>
            </a:prstGeom>
            <a:noFill/>
            <a:ln w="9525">
              <a:noFill/>
              <a:miter lim="800000"/>
              <a:headEnd/>
              <a:tailEnd/>
            </a:ln>
          </p:spPr>
          <p:txBody>
            <a:bodyPr wrap="none">
              <a:spAutoFit/>
            </a:bodyPr>
            <a:lstStyle/>
            <a:p>
              <a:pPr>
                <a:lnSpc>
                  <a:spcPct val="80000"/>
                </a:lnSpc>
              </a:pPr>
              <a:r>
                <a:rPr lang="en-US" sz="2000" b="1">
                  <a:solidFill>
                    <a:schemeClr val="bg1"/>
                  </a:solidFill>
                  <a:latin typeface="Calibri" pitchFamily="34" charset="0"/>
                </a:rPr>
                <a:t>Trafficking </a:t>
              </a:r>
            </a:p>
            <a:p>
              <a:pPr>
                <a:lnSpc>
                  <a:spcPct val="80000"/>
                </a:lnSpc>
              </a:pPr>
              <a:r>
                <a:rPr lang="en-US" sz="2000" b="1">
                  <a:solidFill>
                    <a:schemeClr val="bg1"/>
                  </a:solidFill>
                  <a:latin typeface="Calibri" pitchFamily="34" charset="0"/>
                </a:rPr>
                <a:t>in Women</a:t>
              </a:r>
            </a:p>
          </p:txBody>
        </p:sp>
      </p:grpSp>
      <p:grpSp>
        <p:nvGrpSpPr>
          <p:cNvPr id="6" name="Group 15"/>
          <p:cNvGrpSpPr>
            <a:grpSpLocks/>
          </p:cNvGrpSpPr>
          <p:nvPr/>
        </p:nvGrpSpPr>
        <p:grpSpPr bwMode="auto">
          <a:xfrm>
            <a:off x="5105400" y="-228600"/>
            <a:ext cx="4038600" cy="2133600"/>
            <a:chOff x="3216" y="-144"/>
            <a:chExt cx="2544" cy="1344"/>
          </a:xfrm>
        </p:grpSpPr>
        <p:sp>
          <p:nvSpPr>
            <p:cNvPr id="19465" name="Freeform 16"/>
            <p:cNvSpPr>
              <a:spLocks/>
            </p:cNvSpPr>
            <p:nvPr/>
          </p:nvSpPr>
          <p:spPr bwMode="auto">
            <a:xfrm>
              <a:off x="3216" y="-144"/>
              <a:ext cx="2544" cy="1344"/>
            </a:xfrm>
            <a:custGeom>
              <a:avLst/>
              <a:gdLst>
                <a:gd name="T0" fmla="*/ 1344 w 2544"/>
                <a:gd name="T1" fmla="*/ 480 h 1344"/>
                <a:gd name="T2" fmla="*/ 1056 w 2544"/>
                <a:gd name="T3" fmla="*/ 240 h 1344"/>
                <a:gd name="T4" fmla="*/ 1152 w 2544"/>
                <a:gd name="T5" fmla="*/ 432 h 1344"/>
                <a:gd name="T6" fmla="*/ 816 w 2544"/>
                <a:gd name="T7" fmla="*/ 240 h 1344"/>
                <a:gd name="T8" fmla="*/ 1104 w 2544"/>
                <a:gd name="T9" fmla="*/ 528 h 1344"/>
                <a:gd name="T10" fmla="*/ 480 w 2544"/>
                <a:gd name="T11" fmla="*/ 432 h 1344"/>
                <a:gd name="T12" fmla="*/ 960 w 2544"/>
                <a:gd name="T13" fmla="*/ 624 h 1344"/>
                <a:gd name="T14" fmla="*/ 0 w 2544"/>
                <a:gd name="T15" fmla="*/ 720 h 1344"/>
                <a:gd name="T16" fmla="*/ 864 w 2544"/>
                <a:gd name="T17" fmla="*/ 720 h 1344"/>
                <a:gd name="T18" fmla="*/ 144 w 2544"/>
                <a:gd name="T19" fmla="*/ 960 h 1344"/>
                <a:gd name="T20" fmla="*/ 816 w 2544"/>
                <a:gd name="T21" fmla="*/ 816 h 1344"/>
                <a:gd name="T22" fmla="*/ 384 w 2544"/>
                <a:gd name="T23" fmla="*/ 1200 h 1344"/>
                <a:gd name="T24" fmla="*/ 912 w 2544"/>
                <a:gd name="T25" fmla="*/ 864 h 1344"/>
                <a:gd name="T26" fmla="*/ 720 w 2544"/>
                <a:gd name="T27" fmla="*/ 1248 h 1344"/>
                <a:gd name="T28" fmla="*/ 1008 w 2544"/>
                <a:gd name="T29" fmla="*/ 816 h 1344"/>
                <a:gd name="T30" fmla="*/ 816 w 2544"/>
                <a:gd name="T31" fmla="*/ 1344 h 1344"/>
                <a:gd name="T32" fmla="*/ 1152 w 2544"/>
                <a:gd name="T33" fmla="*/ 768 h 1344"/>
                <a:gd name="T34" fmla="*/ 1152 w 2544"/>
                <a:gd name="T35" fmla="*/ 1104 h 1344"/>
                <a:gd name="T36" fmla="*/ 1200 w 2544"/>
                <a:gd name="T37" fmla="*/ 768 h 1344"/>
                <a:gd name="T38" fmla="*/ 1392 w 2544"/>
                <a:gd name="T39" fmla="*/ 1056 h 1344"/>
                <a:gd name="T40" fmla="*/ 1392 w 2544"/>
                <a:gd name="T41" fmla="*/ 720 h 1344"/>
                <a:gd name="T42" fmla="*/ 1920 w 2544"/>
                <a:gd name="T43" fmla="*/ 1248 h 1344"/>
                <a:gd name="T44" fmla="*/ 1632 w 2544"/>
                <a:gd name="T45" fmla="*/ 768 h 1344"/>
                <a:gd name="T46" fmla="*/ 2256 w 2544"/>
                <a:gd name="T47" fmla="*/ 864 h 1344"/>
                <a:gd name="T48" fmla="*/ 1872 w 2544"/>
                <a:gd name="T49" fmla="*/ 672 h 1344"/>
                <a:gd name="T50" fmla="*/ 2544 w 2544"/>
                <a:gd name="T51" fmla="*/ 528 h 1344"/>
                <a:gd name="T52" fmla="*/ 2064 w 2544"/>
                <a:gd name="T53" fmla="*/ 528 h 1344"/>
                <a:gd name="T54" fmla="*/ 2496 w 2544"/>
                <a:gd name="T55" fmla="*/ 240 h 1344"/>
                <a:gd name="T56" fmla="*/ 1968 w 2544"/>
                <a:gd name="T57" fmla="*/ 384 h 1344"/>
                <a:gd name="T58" fmla="*/ 1968 w 2544"/>
                <a:gd name="T59" fmla="*/ 48 h 1344"/>
                <a:gd name="T60" fmla="*/ 1728 w 2544"/>
                <a:gd name="T61" fmla="*/ 336 h 1344"/>
                <a:gd name="T62" fmla="*/ 1584 w 2544"/>
                <a:gd name="T63" fmla="*/ 48 h 1344"/>
                <a:gd name="T64" fmla="*/ 1536 w 2544"/>
                <a:gd name="T65" fmla="*/ 240 h 1344"/>
                <a:gd name="T66" fmla="*/ 1200 w 2544"/>
                <a:gd name="T67" fmla="*/ 0 h 1344"/>
                <a:gd name="T68" fmla="*/ 1344 w 2544"/>
                <a:gd name="T69" fmla="*/ 480 h 1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44"/>
                <a:gd name="T106" fmla="*/ 0 h 1344"/>
                <a:gd name="T107" fmla="*/ 2544 w 2544"/>
                <a:gd name="T108" fmla="*/ 1344 h 1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44" h="1344">
                  <a:moveTo>
                    <a:pt x="1344" y="480"/>
                  </a:moveTo>
                  <a:lnTo>
                    <a:pt x="1056" y="240"/>
                  </a:lnTo>
                  <a:lnTo>
                    <a:pt x="1152" y="432"/>
                  </a:lnTo>
                  <a:lnTo>
                    <a:pt x="816" y="240"/>
                  </a:lnTo>
                  <a:lnTo>
                    <a:pt x="1104" y="528"/>
                  </a:lnTo>
                  <a:lnTo>
                    <a:pt x="480" y="432"/>
                  </a:lnTo>
                  <a:lnTo>
                    <a:pt x="960" y="624"/>
                  </a:lnTo>
                  <a:lnTo>
                    <a:pt x="0" y="720"/>
                  </a:lnTo>
                  <a:lnTo>
                    <a:pt x="864" y="720"/>
                  </a:lnTo>
                  <a:lnTo>
                    <a:pt x="144" y="960"/>
                  </a:lnTo>
                  <a:lnTo>
                    <a:pt x="816" y="816"/>
                  </a:lnTo>
                  <a:lnTo>
                    <a:pt x="384" y="1200"/>
                  </a:lnTo>
                  <a:lnTo>
                    <a:pt x="912" y="864"/>
                  </a:lnTo>
                  <a:lnTo>
                    <a:pt x="720" y="1248"/>
                  </a:lnTo>
                  <a:lnTo>
                    <a:pt x="1008" y="816"/>
                  </a:lnTo>
                  <a:lnTo>
                    <a:pt x="816" y="1344"/>
                  </a:lnTo>
                  <a:lnTo>
                    <a:pt x="1152" y="768"/>
                  </a:lnTo>
                  <a:lnTo>
                    <a:pt x="1152" y="1104"/>
                  </a:lnTo>
                  <a:lnTo>
                    <a:pt x="1200" y="768"/>
                  </a:lnTo>
                  <a:lnTo>
                    <a:pt x="1392" y="1056"/>
                  </a:lnTo>
                  <a:lnTo>
                    <a:pt x="1392" y="720"/>
                  </a:lnTo>
                  <a:lnTo>
                    <a:pt x="1920" y="1248"/>
                  </a:lnTo>
                  <a:lnTo>
                    <a:pt x="1632" y="768"/>
                  </a:lnTo>
                  <a:lnTo>
                    <a:pt x="2256" y="864"/>
                  </a:lnTo>
                  <a:lnTo>
                    <a:pt x="1872" y="672"/>
                  </a:lnTo>
                  <a:lnTo>
                    <a:pt x="2544" y="528"/>
                  </a:lnTo>
                  <a:lnTo>
                    <a:pt x="2064" y="528"/>
                  </a:lnTo>
                  <a:lnTo>
                    <a:pt x="2496" y="240"/>
                  </a:lnTo>
                  <a:lnTo>
                    <a:pt x="1968" y="384"/>
                  </a:lnTo>
                  <a:lnTo>
                    <a:pt x="1968" y="48"/>
                  </a:lnTo>
                  <a:lnTo>
                    <a:pt x="1728" y="336"/>
                  </a:lnTo>
                  <a:lnTo>
                    <a:pt x="1584" y="48"/>
                  </a:lnTo>
                  <a:lnTo>
                    <a:pt x="1536" y="240"/>
                  </a:lnTo>
                  <a:lnTo>
                    <a:pt x="1200" y="0"/>
                  </a:lnTo>
                  <a:lnTo>
                    <a:pt x="1344" y="480"/>
                  </a:lnTo>
                  <a:close/>
                </a:path>
              </a:pathLst>
            </a:custGeom>
            <a:solidFill>
              <a:srgbClr val="FF0000">
                <a:alpha val="61176"/>
              </a:srgbClr>
            </a:solidFill>
            <a:ln w="9525">
              <a:noFill/>
              <a:round/>
              <a:headEnd/>
              <a:tailEnd/>
            </a:ln>
          </p:spPr>
          <p:txBody>
            <a:bodyPr/>
            <a:lstStyle/>
            <a:p>
              <a:endParaRPr lang="en-US"/>
            </a:p>
          </p:txBody>
        </p:sp>
        <p:sp>
          <p:nvSpPr>
            <p:cNvPr id="19466" name="Text Box 17"/>
            <p:cNvSpPr txBox="1">
              <a:spLocks noChangeArrowheads="1"/>
            </p:cNvSpPr>
            <p:nvPr/>
          </p:nvSpPr>
          <p:spPr bwMode="auto">
            <a:xfrm>
              <a:off x="4176" y="336"/>
              <a:ext cx="924" cy="334"/>
            </a:xfrm>
            <a:prstGeom prst="rect">
              <a:avLst/>
            </a:prstGeom>
            <a:noFill/>
            <a:ln w="9525">
              <a:noFill/>
              <a:miter lim="800000"/>
              <a:headEnd/>
              <a:tailEnd/>
            </a:ln>
          </p:spPr>
          <p:txBody>
            <a:bodyPr wrap="none">
              <a:spAutoFit/>
            </a:bodyPr>
            <a:lstStyle/>
            <a:p>
              <a:pPr>
                <a:lnSpc>
                  <a:spcPct val="80000"/>
                </a:lnSpc>
              </a:pPr>
              <a:r>
                <a:rPr lang="en-US" b="1">
                  <a:solidFill>
                    <a:schemeClr val="bg1"/>
                  </a:solidFill>
                  <a:latin typeface="Calibri" pitchFamily="34" charset="0"/>
                </a:rPr>
                <a:t>Forced </a:t>
              </a:r>
            </a:p>
            <a:p>
              <a:pPr>
                <a:lnSpc>
                  <a:spcPct val="80000"/>
                </a:lnSpc>
              </a:pPr>
              <a:r>
                <a:rPr lang="en-US" b="1">
                  <a:solidFill>
                    <a:schemeClr val="bg1"/>
                  </a:solidFill>
                  <a:latin typeface="Calibri" pitchFamily="34" charset="0"/>
                </a:rPr>
                <a:t>Prostitution</a:t>
              </a:r>
            </a:p>
          </p:txBody>
        </p:sp>
      </p:grpSp>
      <p:pic>
        <p:nvPicPr>
          <p:cNvPr id="13330" name="05 Violence-7eqa-01.mp3">
            <a:hlinkClick r:id="" action="ppaction://media"/>
          </p:cNvPr>
          <p:cNvPicPr>
            <a:picLocks noRot="1" noChangeAspect="1" noChangeArrowheads="1"/>
          </p:cNvPicPr>
          <p:nvPr>
            <a:audioFile r:link="rId1"/>
          </p:nvPr>
        </p:nvPicPr>
        <p:blipFill>
          <a:blip r:embed="rId5"/>
          <a:srcRect/>
          <a:stretch>
            <a:fillRect/>
          </a:stretch>
        </p:blipFill>
        <p:spPr bwMode="auto">
          <a:xfrm>
            <a:off x="-304800" y="4572000"/>
            <a:ext cx="304800" cy="3048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69" fill="hold"/>
                                        <p:tgtEl>
                                          <p:spTgt spid="13330"/>
                                        </p:tgtEl>
                                      </p:cBhvr>
                                    </p:cmd>
                                  </p:childTnLst>
                                </p:cTn>
                              </p:par>
                              <p:par>
                                <p:cTn id="7" presetID="31" presetClass="entr" presetSubtype="0" fill="hold" nodeType="withEffect">
                                  <p:stCondLst>
                                    <p:cond delay="4000"/>
                                  </p:stCondLst>
                                  <p:iterate type="lt">
                                    <p:tmPct val="5000"/>
                                  </p:iterate>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 calcmode="lin" valueType="num">
                                      <p:cBhvr>
                                        <p:cTn id="11" dur="1000" fill="hold"/>
                                        <p:tgtEl>
                                          <p:spTgt spid="2"/>
                                        </p:tgtEl>
                                        <p:attrNameLst>
                                          <p:attrName>style.rotation</p:attrName>
                                        </p:attrNameLst>
                                      </p:cBhvr>
                                      <p:tavLst>
                                        <p:tav tm="0">
                                          <p:val>
                                            <p:fltVal val="90"/>
                                          </p:val>
                                        </p:tav>
                                        <p:tav tm="100000">
                                          <p:val>
                                            <p:fltVal val="0"/>
                                          </p:val>
                                        </p:tav>
                                      </p:tavLst>
                                    </p:anim>
                                    <p:animEffect transition="in" filter="fade">
                                      <p:cBhvr>
                                        <p:cTn id="12" dur="1000"/>
                                        <p:tgtEl>
                                          <p:spTgt spid="2"/>
                                        </p:tgtEl>
                                      </p:cBhvr>
                                    </p:animEffect>
                                  </p:childTnLst>
                                </p:cTn>
                              </p:par>
                              <p:par>
                                <p:cTn id="13" presetID="31" presetClass="entr" presetSubtype="0" fill="hold" nodeType="withEffect">
                                  <p:stCondLst>
                                    <p:cond delay="500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7000"/>
                                  </p:stCondLst>
                                  <p:iterate type="lt">
                                    <p:tmPct val="5000"/>
                                  </p:iterate>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9000"/>
                                  </p:stCondLst>
                                  <p:iterate type="lt">
                                    <p:tmPct val="5000"/>
                                  </p:iterate>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nodeType="withEffect">
                                  <p:stCondLst>
                                    <p:cond delay="10000"/>
                                  </p:stCondLst>
                                  <p:iterate type="lt">
                                    <p:tmPct val="5000"/>
                                  </p:iterate>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7" fill="hold" display="0">
                  <p:stCondLst>
                    <p:cond delay="indefinite"/>
                  </p:stCondLst>
                  <p:endCondLst>
                    <p:cond evt="onNext" delay="0">
                      <p:tgtEl>
                        <p:sldTgt/>
                      </p:tgtEl>
                    </p:cond>
                    <p:cond evt="onPrev" delay="0">
                      <p:tgtEl>
                        <p:sldTgt/>
                      </p:tgtEl>
                    </p:cond>
                    <p:cond evt="onStopAudio" delay="0">
                      <p:tgtEl>
                        <p:sldTgt/>
                      </p:tgtEl>
                    </p:cond>
                  </p:endCondLst>
                </p:cTn>
                <p:tgtEl>
                  <p:spTgt spid="1333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aw17"/>
          <p:cNvPicPr>
            <a:picLocks noChangeAspect="1" noChangeArrowheads="1"/>
          </p:cNvPicPr>
          <p:nvPr/>
        </p:nvPicPr>
        <p:blipFill>
          <a:blip r:embed="rId4"/>
          <a:srcRect/>
          <a:stretch>
            <a:fillRect/>
          </a:stretch>
        </p:blipFill>
        <p:spPr bwMode="auto">
          <a:xfrm>
            <a:off x="-9525" y="-9525"/>
            <a:ext cx="9163050" cy="6877050"/>
          </a:xfrm>
          <a:prstGeom prst="rect">
            <a:avLst/>
          </a:prstGeom>
          <a:noFill/>
          <a:ln w="9525">
            <a:noFill/>
            <a:miter lim="800000"/>
            <a:headEnd/>
            <a:tailEnd/>
          </a:ln>
        </p:spPr>
      </p:pic>
      <p:grpSp>
        <p:nvGrpSpPr>
          <p:cNvPr id="2" name="Group 3"/>
          <p:cNvGrpSpPr>
            <a:grpSpLocks/>
          </p:cNvGrpSpPr>
          <p:nvPr/>
        </p:nvGrpSpPr>
        <p:grpSpPr bwMode="auto">
          <a:xfrm>
            <a:off x="152400" y="1736725"/>
            <a:ext cx="7467600" cy="4968875"/>
            <a:chOff x="96" y="1094"/>
            <a:chExt cx="4704" cy="3130"/>
          </a:xfrm>
        </p:grpSpPr>
        <p:sp>
          <p:nvSpPr>
            <p:cNvPr id="20485" name="Rectangle 4"/>
            <p:cNvSpPr>
              <a:spLocks noChangeArrowheads="1"/>
            </p:cNvSpPr>
            <p:nvPr/>
          </p:nvSpPr>
          <p:spPr bwMode="auto">
            <a:xfrm>
              <a:off x="480" y="1152"/>
              <a:ext cx="4320" cy="3024"/>
            </a:xfrm>
            <a:prstGeom prst="rect">
              <a:avLst/>
            </a:prstGeom>
            <a:noFill/>
            <a:ln w="9525">
              <a:noFill/>
              <a:miter lim="800000"/>
              <a:headEnd/>
              <a:tailEnd/>
            </a:ln>
          </p:spPr>
          <p:txBody>
            <a:bodyPr/>
            <a:lstStyle/>
            <a:p>
              <a:pPr eaLnBrk="0" hangingPunct="0">
                <a:lnSpc>
                  <a:spcPct val="90000"/>
                </a:lnSpc>
              </a:pPr>
              <a:endParaRPr lang="en-GB" sz="2800" i="1">
                <a:latin typeface="Calibri" pitchFamily="34" charset="0"/>
              </a:endParaRPr>
            </a:p>
            <a:p>
              <a:pPr eaLnBrk="0" hangingPunct="0">
                <a:lnSpc>
                  <a:spcPct val="90000"/>
                </a:lnSpc>
              </a:pPr>
              <a:endParaRPr lang="en-GB" sz="2800" i="1">
                <a:latin typeface="Calibri" pitchFamily="34" charset="0"/>
              </a:endParaRPr>
            </a:p>
            <a:p>
              <a:pPr eaLnBrk="0" hangingPunct="0">
                <a:lnSpc>
                  <a:spcPct val="90000"/>
                </a:lnSpc>
              </a:pPr>
              <a:r>
                <a:rPr lang="en-GB" sz="2800">
                  <a:solidFill>
                    <a:schemeClr val="bg1"/>
                  </a:solidFill>
                  <a:latin typeface="Calibri" pitchFamily="34" charset="0"/>
                </a:rPr>
                <a:t>     My husband slaps me, has sex with me against my will and I have to conform. Before being interviewed I didn't really think about this. I thought this is only natural. This is the way a husband behaves.</a:t>
              </a:r>
              <a:r>
                <a:rPr lang="en-GB" sz="3200">
                  <a:solidFill>
                    <a:srgbClr val="006699"/>
                  </a:solidFill>
                  <a:latin typeface="Calibri" pitchFamily="34" charset="0"/>
                </a:rPr>
                <a:t> </a:t>
              </a:r>
            </a:p>
            <a:p>
              <a:pPr eaLnBrk="0" hangingPunct="0">
                <a:lnSpc>
                  <a:spcPct val="90000"/>
                </a:lnSpc>
              </a:pPr>
              <a:endParaRPr lang="en-GB" sz="2400">
                <a:latin typeface="Calibri" pitchFamily="34" charset="0"/>
              </a:endParaRPr>
            </a:p>
            <a:p>
              <a:pPr eaLnBrk="0" hangingPunct="0">
                <a:lnSpc>
                  <a:spcPct val="90000"/>
                </a:lnSpc>
              </a:pPr>
              <a:endParaRPr lang="en-GB">
                <a:latin typeface="Calibri" pitchFamily="34" charset="0"/>
              </a:endParaRPr>
            </a:p>
            <a:p>
              <a:pPr eaLnBrk="0" hangingPunct="0">
                <a:lnSpc>
                  <a:spcPct val="90000"/>
                </a:lnSpc>
              </a:pPr>
              <a:r>
                <a:rPr lang="en-GB" sz="1600">
                  <a:solidFill>
                    <a:srgbClr val="B0C3EE"/>
                  </a:solidFill>
                  <a:latin typeface="Calibri" pitchFamily="34" charset="0"/>
                </a:rPr>
                <a:t>Woman interviewed in Bangladesh during the WHO Multi-country Study on Women’s Health and Domestic</a:t>
              </a:r>
              <a:r>
                <a:rPr lang="en-GB" sz="2000">
                  <a:solidFill>
                    <a:srgbClr val="B0C3EE"/>
                  </a:solidFill>
                  <a:latin typeface="Calibri" pitchFamily="34" charset="0"/>
                </a:rPr>
                <a:t> V</a:t>
              </a:r>
              <a:r>
                <a:rPr lang="en-GB" sz="1600">
                  <a:solidFill>
                    <a:srgbClr val="B0C3EE"/>
                  </a:solidFill>
                  <a:latin typeface="Calibri" pitchFamily="34" charset="0"/>
                </a:rPr>
                <a:t>iolence Against Women</a:t>
              </a:r>
            </a:p>
          </p:txBody>
        </p:sp>
        <p:sp>
          <p:nvSpPr>
            <p:cNvPr id="20486" name="Text Box 5"/>
            <p:cNvSpPr txBox="1">
              <a:spLocks noChangeArrowheads="1"/>
            </p:cNvSpPr>
            <p:nvPr/>
          </p:nvSpPr>
          <p:spPr bwMode="auto">
            <a:xfrm>
              <a:off x="96" y="1094"/>
              <a:ext cx="702" cy="1642"/>
            </a:xfrm>
            <a:prstGeom prst="rect">
              <a:avLst/>
            </a:prstGeom>
            <a:noFill/>
            <a:ln w="9525">
              <a:noFill/>
              <a:miter lim="800000"/>
              <a:headEnd/>
              <a:tailEnd/>
            </a:ln>
          </p:spPr>
          <p:txBody>
            <a:bodyPr wrap="none">
              <a:spAutoFit/>
            </a:bodyPr>
            <a:lstStyle/>
            <a:p>
              <a:r>
                <a:rPr lang="en-US" sz="16500">
                  <a:solidFill>
                    <a:schemeClr val="bg1"/>
                  </a:solidFill>
                  <a:latin typeface="Times New Roman" pitchFamily="18" charset="0"/>
                </a:rPr>
                <a:t>“</a:t>
              </a:r>
            </a:p>
          </p:txBody>
        </p:sp>
        <p:sp>
          <p:nvSpPr>
            <p:cNvPr id="20487" name="Text Box 6"/>
            <p:cNvSpPr txBox="1">
              <a:spLocks noChangeArrowheads="1"/>
            </p:cNvSpPr>
            <p:nvPr/>
          </p:nvSpPr>
          <p:spPr bwMode="auto">
            <a:xfrm>
              <a:off x="1488" y="2582"/>
              <a:ext cx="702" cy="1642"/>
            </a:xfrm>
            <a:prstGeom prst="rect">
              <a:avLst/>
            </a:prstGeom>
            <a:noFill/>
            <a:ln w="9525">
              <a:noFill/>
              <a:miter lim="800000"/>
              <a:headEnd/>
              <a:tailEnd/>
            </a:ln>
          </p:spPr>
          <p:txBody>
            <a:bodyPr wrap="none">
              <a:spAutoFit/>
            </a:bodyPr>
            <a:lstStyle/>
            <a:p>
              <a:r>
                <a:rPr lang="en-US" sz="16500">
                  <a:solidFill>
                    <a:schemeClr val="bg1"/>
                  </a:solidFill>
                  <a:latin typeface="Times New Roman" pitchFamily="18" charset="0"/>
                </a:rPr>
                <a:t>”</a:t>
              </a:r>
            </a:p>
          </p:txBody>
        </p:sp>
      </p:grpSp>
      <p:pic>
        <p:nvPicPr>
          <p:cNvPr id="9223" name="03.1 Violence.mp3">
            <a:hlinkClick r:id="" action="ppaction://media"/>
          </p:cNvPr>
          <p:cNvPicPr>
            <a:picLocks noRot="1" noChangeAspect="1" noChangeArrowheads="1"/>
          </p:cNvPicPr>
          <p:nvPr>
            <a:audioFile r:link="rId1"/>
          </p:nvPr>
        </p:nvPicPr>
        <p:blipFill>
          <a:blip r:embed="rId5"/>
          <a:srcRect/>
          <a:stretch>
            <a:fillRect/>
          </a:stretch>
        </p:blipFill>
        <p:spPr bwMode="auto">
          <a:xfrm>
            <a:off x="-304800" y="3886200"/>
            <a:ext cx="304800" cy="3048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428" fill="hold"/>
                                        <p:tgtEl>
                                          <p:spTgt spid="9223"/>
                                        </p:tgtEl>
                                      </p:cBhvr>
                                    </p:cmd>
                                  </p:childTnLst>
                                </p:cTn>
                              </p:par>
                              <p:par>
                                <p:cTn id="7" presetID="10" presetClass="entr" presetSubtype="0" fill="hold" nodeType="withEffect">
                                  <p:stCondLst>
                                    <p:cond delay="6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922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aw03"/>
          <p:cNvPicPr>
            <a:picLocks noChangeAspect="1" noChangeArrowheads="1"/>
          </p:cNvPicPr>
          <p:nvPr/>
        </p:nvPicPr>
        <p:blipFill>
          <a:blip r:embed="rId4"/>
          <a:srcRect/>
          <a:stretch>
            <a:fillRect/>
          </a:stretch>
        </p:blipFill>
        <p:spPr bwMode="auto">
          <a:xfrm>
            <a:off x="-9525" y="-9525"/>
            <a:ext cx="9163050" cy="6877050"/>
          </a:xfrm>
          <a:prstGeom prst="rect">
            <a:avLst/>
          </a:prstGeom>
          <a:noFill/>
          <a:ln w="9525">
            <a:noFill/>
            <a:miter lim="800000"/>
            <a:headEnd/>
            <a:tailEnd/>
          </a:ln>
        </p:spPr>
      </p:pic>
      <p:sp>
        <p:nvSpPr>
          <p:cNvPr id="15363" name="Text Box 3"/>
          <p:cNvSpPr txBox="1">
            <a:spLocks noChangeArrowheads="1"/>
          </p:cNvSpPr>
          <p:nvPr/>
        </p:nvSpPr>
        <p:spPr bwMode="auto">
          <a:xfrm>
            <a:off x="3810000" y="4800600"/>
            <a:ext cx="4572000" cy="1382713"/>
          </a:xfrm>
          <a:prstGeom prst="rect">
            <a:avLst/>
          </a:prstGeom>
          <a:solidFill>
            <a:schemeClr val="bg1">
              <a:alpha val="61176"/>
            </a:schemeClr>
          </a:solidFill>
          <a:ln w="9525">
            <a:solidFill>
              <a:srgbClr val="FF0000"/>
            </a:solidFill>
            <a:miter lim="800000"/>
            <a:headEnd/>
            <a:tailEnd/>
          </a:ln>
        </p:spPr>
        <p:txBody>
          <a:bodyPr>
            <a:spAutoFit/>
          </a:bodyPr>
          <a:lstStyle/>
          <a:p>
            <a:r>
              <a:rPr lang="en-US" sz="2800" b="1">
                <a:latin typeface="Calibri" pitchFamily="34" charset="0"/>
              </a:rPr>
              <a:t>Physical, sexual and psychological violence condoned by the state. </a:t>
            </a:r>
          </a:p>
        </p:txBody>
      </p:sp>
      <p:pic>
        <p:nvPicPr>
          <p:cNvPr id="15364" name="06 Violence-7eqa-01.mp3">
            <a:hlinkClick r:id="" action="ppaction://media"/>
          </p:cNvPr>
          <p:cNvPicPr>
            <a:picLocks noRot="1" noChangeAspect="1" noChangeArrowheads="1"/>
          </p:cNvPicPr>
          <p:nvPr>
            <a:audioFile r:link="rId1"/>
          </p:nvPr>
        </p:nvPicPr>
        <p:blipFill>
          <a:blip r:embed="rId5"/>
          <a:srcRect/>
          <a:stretch>
            <a:fillRect/>
          </a:stretch>
        </p:blipFill>
        <p:spPr bwMode="auto">
          <a:xfrm>
            <a:off x="-304800" y="4800600"/>
            <a:ext cx="304800" cy="3048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11" fill="hold"/>
                                        <p:tgtEl>
                                          <p:spTgt spid="15364"/>
                                        </p:tgtEl>
                                      </p:cBhvr>
                                    </p:cmd>
                                  </p:childTnLst>
                                </p:cTn>
                              </p:par>
                              <p:par>
                                <p:cTn id="7" presetID="10" presetClass="entr" presetSubtype="0" fill="hold" grpId="0" nodeType="withEffect">
                                  <p:stCondLst>
                                    <p:cond delay="2000"/>
                                  </p:stCondLst>
                                  <p:childTnLst>
                                    <p:set>
                                      <p:cBhvr>
                                        <p:cTn id="8" dur="1" fill="hold">
                                          <p:stCondLst>
                                            <p:cond delay="0"/>
                                          </p:stCondLst>
                                        </p:cTn>
                                        <p:tgtEl>
                                          <p:spTgt spid="15363"/>
                                        </p:tgtEl>
                                        <p:attrNameLst>
                                          <p:attrName>style.visibility</p:attrName>
                                        </p:attrNameLst>
                                      </p:cBhvr>
                                      <p:to>
                                        <p:strVal val="visible"/>
                                      </p:to>
                                    </p:set>
                                    <p:animEffect transition="in" filter="fade">
                                      <p:cBhvr>
                                        <p:cTn id="9"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15364"/>
                </p:tgtEl>
              </p:cMediaNode>
            </p:audio>
          </p:childTnLst>
        </p:cTn>
      </p:par>
    </p:tnLst>
    <p:bldLst>
      <p:bldP spid="1536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aw09"/>
          <p:cNvPicPr>
            <a:picLocks noChangeAspect="1" noChangeArrowheads="1"/>
          </p:cNvPicPr>
          <p:nvPr/>
        </p:nvPicPr>
        <p:blipFill>
          <a:blip r:embed="rId4"/>
          <a:srcRect/>
          <a:stretch>
            <a:fillRect/>
          </a:stretch>
        </p:blipFill>
        <p:spPr bwMode="auto">
          <a:xfrm>
            <a:off x="-9525" y="-9525"/>
            <a:ext cx="9163050" cy="6877050"/>
          </a:xfrm>
          <a:prstGeom prst="rect">
            <a:avLst/>
          </a:prstGeom>
          <a:noFill/>
          <a:ln w="9525">
            <a:noFill/>
            <a:miter lim="800000"/>
            <a:headEnd/>
            <a:tailEnd/>
          </a:ln>
        </p:spPr>
      </p:pic>
      <p:grpSp>
        <p:nvGrpSpPr>
          <p:cNvPr id="2" name="Group 3"/>
          <p:cNvGrpSpPr>
            <a:grpSpLocks/>
          </p:cNvGrpSpPr>
          <p:nvPr/>
        </p:nvGrpSpPr>
        <p:grpSpPr bwMode="auto">
          <a:xfrm>
            <a:off x="1508125" y="-609600"/>
            <a:ext cx="5807075" cy="7134225"/>
            <a:chOff x="950" y="-384"/>
            <a:chExt cx="3658" cy="4494"/>
          </a:xfrm>
        </p:grpSpPr>
        <p:sp>
          <p:nvSpPr>
            <p:cNvPr id="22533" name="Rectangle 4"/>
            <p:cNvSpPr>
              <a:spLocks noChangeArrowheads="1"/>
            </p:cNvSpPr>
            <p:nvPr/>
          </p:nvSpPr>
          <p:spPr bwMode="auto">
            <a:xfrm>
              <a:off x="1104" y="384"/>
              <a:ext cx="3504" cy="3726"/>
            </a:xfrm>
            <a:prstGeom prst="rect">
              <a:avLst/>
            </a:prstGeom>
            <a:noFill/>
            <a:ln w="9525">
              <a:noFill/>
              <a:miter lim="800000"/>
              <a:headEnd/>
              <a:tailEnd/>
            </a:ln>
          </p:spPr>
          <p:txBody>
            <a:bodyPr/>
            <a:lstStyle/>
            <a:p>
              <a:pPr marL="342900" indent="-342900">
                <a:lnSpc>
                  <a:spcPct val="90000"/>
                </a:lnSpc>
                <a:spcBef>
                  <a:spcPct val="20000"/>
                </a:spcBef>
              </a:pPr>
              <a:r>
                <a:rPr lang="en-US" sz="2400">
                  <a:latin typeface="Calibri" pitchFamily="34" charset="0"/>
                </a:rPr>
                <a:t>   </a:t>
              </a:r>
              <a:r>
                <a:rPr lang="en-US" sz="2400">
                  <a:solidFill>
                    <a:schemeClr val="bg1"/>
                  </a:solidFill>
                  <a:latin typeface="Calibri" pitchFamily="34" charset="0"/>
                </a:rPr>
                <a:t> 		</a:t>
              </a:r>
              <a:r>
                <a:rPr lang="en-US" sz="2800">
                  <a:solidFill>
                    <a:schemeClr val="bg1"/>
                  </a:solidFill>
                  <a:latin typeface="Calibri" pitchFamily="34" charset="0"/>
                </a:rPr>
                <a:t>If I protest I’ll be marked in the society and then my daughter wouldn’t be able to get married…</a:t>
              </a:r>
            </a:p>
            <a:p>
              <a:pPr marL="342900" indent="-342900">
                <a:lnSpc>
                  <a:spcPct val="90000"/>
                </a:lnSpc>
                <a:spcBef>
                  <a:spcPct val="20000"/>
                </a:spcBef>
              </a:pPr>
              <a:r>
                <a:rPr lang="en-US" sz="2800">
                  <a:solidFill>
                    <a:schemeClr val="bg1"/>
                  </a:solidFill>
                  <a:latin typeface="Calibri" pitchFamily="34" charset="0"/>
                </a:rPr>
                <a:t>	If I voice my protest the community will blame me for not bearing it in silence. This helplessness is a torture in itself. </a:t>
              </a:r>
            </a:p>
            <a:p>
              <a:pPr marL="342900" indent="-342900">
                <a:lnSpc>
                  <a:spcPct val="90000"/>
                </a:lnSpc>
                <a:spcBef>
                  <a:spcPct val="20000"/>
                </a:spcBef>
                <a:buFontTx/>
                <a:buChar char="•"/>
              </a:pPr>
              <a:endParaRPr lang="en-US" sz="2800">
                <a:solidFill>
                  <a:schemeClr val="bg1"/>
                </a:solidFill>
                <a:latin typeface="Calibri" pitchFamily="34" charset="0"/>
              </a:endParaRPr>
            </a:p>
            <a:p>
              <a:pPr marL="342900" indent="-342900">
                <a:lnSpc>
                  <a:spcPct val="90000"/>
                </a:lnSpc>
                <a:spcBef>
                  <a:spcPct val="20000"/>
                </a:spcBef>
              </a:pPr>
              <a:r>
                <a:rPr lang="en-US" sz="2800">
                  <a:solidFill>
                    <a:schemeClr val="accent2"/>
                  </a:solidFill>
                  <a:latin typeface="Calibri" pitchFamily="34" charset="0"/>
                </a:rPr>
                <a:t>	</a:t>
              </a:r>
              <a:r>
                <a:rPr lang="en-US" sz="1600">
                  <a:solidFill>
                    <a:srgbClr val="B0C3EE"/>
                  </a:solidFill>
                  <a:latin typeface="Calibri" pitchFamily="34" charset="0"/>
                </a:rPr>
                <a:t>Woman, 43 years old, interviewed in Bangladesh </a:t>
              </a:r>
              <a:r>
                <a:rPr lang="en-GB" sz="1600">
                  <a:solidFill>
                    <a:srgbClr val="B0C3EE"/>
                  </a:solidFill>
                  <a:latin typeface="Calibri" pitchFamily="34" charset="0"/>
                </a:rPr>
                <a:t>during the WHO Multi-country Study on Women’s Health and Domestic</a:t>
              </a:r>
              <a:r>
                <a:rPr lang="en-GB" sz="2000">
                  <a:solidFill>
                    <a:srgbClr val="B0C3EE"/>
                  </a:solidFill>
                  <a:latin typeface="Calibri" pitchFamily="34" charset="0"/>
                </a:rPr>
                <a:t> </a:t>
              </a:r>
              <a:r>
                <a:rPr lang="en-GB" sz="1600">
                  <a:solidFill>
                    <a:srgbClr val="B0C3EE"/>
                  </a:solidFill>
                  <a:latin typeface="Calibri" pitchFamily="34" charset="0"/>
                </a:rPr>
                <a:t>Violence Against Women.</a:t>
              </a:r>
              <a:endParaRPr lang="en-US" sz="2400">
                <a:solidFill>
                  <a:srgbClr val="B0C3EE"/>
                </a:solidFill>
                <a:latin typeface="Calibri" pitchFamily="34" charset="0"/>
              </a:endParaRPr>
            </a:p>
          </p:txBody>
        </p:sp>
        <p:sp>
          <p:nvSpPr>
            <p:cNvPr id="22534" name="Text Box 5"/>
            <p:cNvSpPr txBox="1">
              <a:spLocks noChangeArrowheads="1"/>
            </p:cNvSpPr>
            <p:nvPr/>
          </p:nvSpPr>
          <p:spPr bwMode="auto">
            <a:xfrm>
              <a:off x="950" y="-384"/>
              <a:ext cx="826" cy="1978"/>
            </a:xfrm>
            <a:prstGeom prst="rect">
              <a:avLst/>
            </a:prstGeom>
            <a:noFill/>
            <a:ln w="9525">
              <a:noFill/>
              <a:miter lim="800000"/>
              <a:headEnd/>
              <a:tailEnd/>
            </a:ln>
          </p:spPr>
          <p:txBody>
            <a:bodyPr wrap="none">
              <a:spAutoFit/>
            </a:bodyPr>
            <a:lstStyle/>
            <a:p>
              <a:r>
                <a:rPr lang="en-US" sz="20000">
                  <a:solidFill>
                    <a:schemeClr val="bg1"/>
                  </a:solidFill>
                  <a:latin typeface="Times New Roman" pitchFamily="18" charset="0"/>
                </a:rPr>
                <a:t>“</a:t>
              </a:r>
            </a:p>
          </p:txBody>
        </p:sp>
        <p:sp>
          <p:nvSpPr>
            <p:cNvPr id="22535" name="Text Box 6"/>
            <p:cNvSpPr txBox="1">
              <a:spLocks noChangeArrowheads="1"/>
            </p:cNvSpPr>
            <p:nvPr/>
          </p:nvSpPr>
          <p:spPr bwMode="auto">
            <a:xfrm>
              <a:off x="1920" y="1968"/>
              <a:ext cx="826" cy="1978"/>
            </a:xfrm>
            <a:prstGeom prst="rect">
              <a:avLst/>
            </a:prstGeom>
            <a:noFill/>
            <a:ln w="9525">
              <a:noFill/>
              <a:miter lim="800000"/>
              <a:headEnd/>
              <a:tailEnd/>
            </a:ln>
          </p:spPr>
          <p:txBody>
            <a:bodyPr wrap="none">
              <a:spAutoFit/>
            </a:bodyPr>
            <a:lstStyle/>
            <a:p>
              <a:r>
                <a:rPr lang="en-US" sz="20000">
                  <a:solidFill>
                    <a:schemeClr val="bg1"/>
                  </a:solidFill>
                  <a:latin typeface="Times New Roman" pitchFamily="18" charset="0"/>
                </a:rPr>
                <a:t>”</a:t>
              </a:r>
            </a:p>
          </p:txBody>
        </p:sp>
      </p:grpSp>
      <p:pic>
        <p:nvPicPr>
          <p:cNvPr id="29703" name="13 Violence.mp3">
            <a:hlinkClick r:id="" action="ppaction://media"/>
          </p:cNvPr>
          <p:cNvPicPr>
            <a:picLocks noRot="1" noChangeAspect="1" noChangeArrowheads="1"/>
          </p:cNvPicPr>
          <p:nvPr>
            <a:audioFile r:link="rId1"/>
          </p:nvPr>
        </p:nvPicPr>
        <p:blipFill>
          <a:blip r:embed="rId5"/>
          <a:srcRect/>
          <a:stretch>
            <a:fillRect/>
          </a:stretch>
        </p:blipFill>
        <p:spPr bwMode="auto">
          <a:xfrm>
            <a:off x="-609600" y="4191000"/>
            <a:ext cx="304800" cy="304800"/>
          </a:xfrm>
          <a:prstGeom prst="rect">
            <a:avLst/>
          </a:prstGeom>
          <a:noFill/>
          <a:ln w="9525">
            <a:noFill/>
            <a:miter lim="800000"/>
            <a:headEnd/>
            <a:tailEnd/>
          </a:ln>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555" fill="hold"/>
                                        <p:tgtEl>
                                          <p:spTgt spid="29703"/>
                                        </p:tgtEl>
                                      </p:cBhvr>
                                    </p:cmd>
                                  </p:childTnLst>
                                </p:cTn>
                              </p:par>
                              <p:par>
                                <p:cTn id="7" presetID="10" presetClass="entr" presetSubtype="0" fill="hold" nodeType="withEffect">
                                  <p:stCondLst>
                                    <p:cond delay="8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2970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pPr eaLnBrk="1" hangingPunct="1"/>
            <a:r>
              <a:rPr lang="en-US" sz="3200"/>
              <a:t>Global feature on violence against women</a:t>
            </a:r>
          </a:p>
        </p:txBody>
      </p:sp>
      <p:sp>
        <p:nvSpPr>
          <p:cNvPr id="3" name="Content Placeholder 2"/>
          <p:cNvSpPr>
            <a:spLocks noGrp="1"/>
          </p:cNvSpPr>
          <p:nvPr>
            <p:ph idx="1"/>
          </p:nvPr>
        </p:nvSpPr>
        <p:spPr>
          <a:xfrm>
            <a:off x="228600" y="685800"/>
            <a:ext cx="8763000" cy="5791200"/>
          </a:xfrm>
        </p:spPr>
        <p:txBody>
          <a:bodyPr/>
          <a:lstStyle/>
          <a:p>
            <a:pPr eaLnBrk="1" hangingPunct="1"/>
            <a:endParaRPr lang="en-US" sz="1600"/>
          </a:p>
          <a:p>
            <a:pPr eaLnBrk="1" hangingPunct="1"/>
            <a:r>
              <a:rPr lang="en-US" sz="1800"/>
              <a:t>35 per cent of women worldwide experienced either physical and/or sexual intimate partner violence or non-partner sexual violence. </a:t>
            </a:r>
          </a:p>
          <a:p>
            <a:pPr eaLnBrk="1" hangingPunct="1">
              <a:buFont typeface="Arial" charset="0"/>
              <a:buNone/>
            </a:pPr>
            <a:endParaRPr lang="en-US" sz="1600"/>
          </a:p>
          <a:p>
            <a:pPr eaLnBrk="1" hangingPunct="1"/>
            <a:r>
              <a:rPr lang="en-US" sz="1800"/>
              <a:t>Some national violence studies show that up to 70 % of women experienced physical and/or sexual violence in their lifetime from an intimate partner</a:t>
            </a:r>
          </a:p>
          <a:p>
            <a:pPr eaLnBrk="1" hangingPunct="1">
              <a:buFont typeface="Arial" charset="0"/>
              <a:buNone/>
            </a:pPr>
            <a:endParaRPr lang="en-US" sz="1800"/>
          </a:p>
          <a:p>
            <a:pPr eaLnBrk="1" hangingPunct="1">
              <a:buFont typeface="Arial" charset="0"/>
              <a:buNone/>
            </a:pPr>
            <a:endParaRPr lang="en-US" sz="500"/>
          </a:p>
          <a:p>
            <a:pPr eaLnBrk="1" hangingPunct="1"/>
            <a:r>
              <a:rPr lang="en-US" sz="1800"/>
              <a:t>It is estimated that of all women killed in 2012, almost half were killed by intimate partners or family members</a:t>
            </a:r>
          </a:p>
          <a:p>
            <a:pPr eaLnBrk="1" hangingPunct="1">
              <a:buFont typeface="Arial" charset="0"/>
              <a:buNone/>
            </a:pPr>
            <a:endParaRPr lang="en-US" sz="1600"/>
          </a:p>
          <a:p>
            <a:pPr eaLnBrk="1" hangingPunct="1"/>
            <a:r>
              <a:rPr lang="en-US" sz="1800"/>
              <a:t>A study based on interviews with 42,000 women across the 28 European countries revealed that 14 % of women reported most serious incident of intimate partner violence to police, 13 %reported most serious incident of non-partner violence to police </a:t>
            </a:r>
          </a:p>
          <a:p>
            <a:pPr eaLnBrk="1" hangingPunct="1"/>
            <a:endParaRPr lang="en-US" sz="1600"/>
          </a:p>
          <a:p>
            <a:pPr eaLnBrk="1" hangingPunct="1"/>
            <a:r>
              <a:rPr lang="en-US" sz="1800"/>
              <a:t>Worldwide, more than 700 million women alive today were married as children (below 18 years of age). More than one in three—or some 250 million—were married before 15</a:t>
            </a:r>
          </a:p>
          <a:p>
            <a:pPr eaLnBrk="1" hangingPunct="1">
              <a:buFont typeface="Arial" charset="0"/>
              <a:buNone/>
            </a:pPr>
            <a:endParaRPr lang="en-US" sz="900"/>
          </a:p>
        </p:txBody>
      </p:sp>
      <p:sp>
        <p:nvSpPr>
          <p:cNvPr id="23556" name="Rectangle 3"/>
          <p:cNvSpPr>
            <a:spLocks noChangeArrowheads="1"/>
          </p:cNvSpPr>
          <p:nvPr/>
        </p:nvSpPr>
        <p:spPr bwMode="auto">
          <a:xfrm>
            <a:off x="4572000" y="6324600"/>
            <a:ext cx="3805238" cy="307975"/>
          </a:xfrm>
          <a:prstGeom prst="rect">
            <a:avLst/>
          </a:prstGeom>
          <a:noFill/>
          <a:ln w="9525">
            <a:noFill/>
            <a:miter lim="800000"/>
            <a:headEnd/>
            <a:tailEnd/>
          </a:ln>
        </p:spPr>
        <p:txBody>
          <a:bodyPr wrap="none">
            <a:spAutoFit/>
          </a:bodyPr>
          <a:lstStyle/>
          <a:p>
            <a:r>
              <a:rPr lang="en-US" sz="1400" i="1"/>
              <a:t>Source: Global review of available data-2013)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211763"/>
          </a:xfrm>
        </p:spPr>
        <p:txBody>
          <a:bodyPr>
            <a:normAutofit lnSpcReduction="10000"/>
          </a:bodyPr>
          <a:lstStyle/>
          <a:p>
            <a:pPr eaLnBrk="1" hangingPunct="1"/>
            <a:r>
              <a:rPr lang="en-US" sz="2000"/>
              <a:t>Child brides are often unable to effectively negotiate safer sex, leaving themselves vulnerable to STI infections, including HIV, along with early pregnancy. </a:t>
            </a:r>
          </a:p>
          <a:p>
            <a:pPr eaLnBrk="1" hangingPunct="1">
              <a:buFont typeface="Arial" charset="0"/>
              <a:buNone/>
            </a:pPr>
            <a:endParaRPr lang="en-US" sz="1100"/>
          </a:p>
          <a:p>
            <a:pPr eaLnBrk="1" hangingPunct="1"/>
            <a:r>
              <a:rPr lang="en-US" sz="2000"/>
              <a:t>If girls are not physically mature enough to give birth, places both mothers and babies at risk. Poor girls are 2.5 times more likely to marry in childhood</a:t>
            </a:r>
          </a:p>
          <a:p>
            <a:pPr eaLnBrk="1" hangingPunct="1">
              <a:buFont typeface="Arial" charset="0"/>
              <a:buNone/>
            </a:pPr>
            <a:endParaRPr lang="en-US" sz="2000"/>
          </a:p>
          <a:p>
            <a:pPr eaLnBrk="1" hangingPunct="1"/>
            <a:r>
              <a:rPr lang="en-US" sz="2000"/>
              <a:t>Among ever-married girls, current/ former intimate partners are the most commonly reported perpetrators of physical violence</a:t>
            </a:r>
          </a:p>
          <a:p>
            <a:pPr eaLnBrk="1" hangingPunct="1">
              <a:buFont typeface="Arial" charset="0"/>
              <a:buNone/>
            </a:pPr>
            <a:endParaRPr lang="en-US" sz="2000"/>
          </a:p>
          <a:p>
            <a:pPr eaLnBrk="1" hangingPunct="1"/>
            <a:r>
              <a:rPr lang="en-US" sz="2000"/>
              <a:t>Around 120 million girls worldwide (slightly more than 1 in 10) have experienced forced intercourse or other forced sexual acts at some point in their lives </a:t>
            </a:r>
          </a:p>
          <a:p>
            <a:pPr eaLnBrk="1" hangingPunct="1">
              <a:buFont typeface="Arial" charset="0"/>
              <a:buNone/>
            </a:pPr>
            <a:endParaRPr lang="en-US" sz="1200"/>
          </a:p>
          <a:p>
            <a:pPr eaLnBrk="1" hangingPunct="1"/>
            <a:r>
              <a:rPr lang="en-US" sz="2000"/>
              <a:t>More than 133 million girls and women have experienced some form of female genital mutilation (FGM) in the 29 countries in Africa and the Middle East</a:t>
            </a:r>
          </a:p>
          <a:p>
            <a:pPr eaLnBrk="1" hangingPunct="1">
              <a:buFont typeface="Arial" charset="0"/>
              <a:buNone/>
            </a:pPr>
            <a:endParaRPr lang="en-US" sz="2000"/>
          </a:p>
          <a:p>
            <a:pPr eaLnBrk="1" hangingPunct="1"/>
            <a:r>
              <a:rPr lang="en-US" sz="2000"/>
              <a:t>Beyond extreme physical &amp; psychological pain, girls who undergo FGM are at risk of prolonged bleeding, infections, infertility, complications at pregnancy and death </a:t>
            </a:r>
          </a:p>
          <a:p>
            <a:pPr eaLnBrk="1" hangingPunct="1"/>
            <a:endParaRPr lang="en-US" sz="2000"/>
          </a:p>
          <a:p>
            <a:pPr eaLnBrk="1" hangingPunct="1"/>
            <a:endParaRPr lang="en-US"/>
          </a:p>
        </p:txBody>
      </p:sp>
      <p:sp>
        <p:nvSpPr>
          <p:cNvPr id="24579" name="Rectangle 4"/>
          <p:cNvSpPr>
            <a:spLocks noChangeArrowheads="1"/>
          </p:cNvSpPr>
          <p:nvPr/>
        </p:nvSpPr>
        <p:spPr bwMode="auto">
          <a:xfrm>
            <a:off x="4572000" y="6477000"/>
            <a:ext cx="3805238" cy="307975"/>
          </a:xfrm>
          <a:prstGeom prst="rect">
            <a:avLst/>
          </a:prstGeom>
          <a:noFill/>
          <a:ln w="9525">
            <a:noFill/>
            <a:miter lim="800000"/>
            <a:headEnd/>
            <a:tailEnd/>
          </a:ln>
        </p:spPr>
        <p:txBody>
          <a:bodyPr>
            <a:spAutoFit/>
          </a:bodyPr>
          <a:lstStyle/>
          <a:p>
            <a:r>
              <a:rPr lang="en-US" sz="1400" i="1"/>
              <a:t>Source: Global review of available data-2013)</a:t>
            </a:r>
          </a:p>
        </p:txBody>
      </p:sp>
      <p:sp>
        <p:nvSpPr>
          <p:cNvPr id="7" name="Title 1"/>
          <p:cNvSpPr txBox="1">
            <a:spLocks/>
          </p:cNvSpPr>
          <p:nvPr/>
        </p:nvSpPr>
        <p:spPr bwMode="auto">
          <a:xfrm>
            <a:off x="457200" y="228600"/>
            <a:ext cx="8229600" cy="457200"/>
          </a:xfrm>
          <a:prstGeom prst="rect">
            <a:avLst/>
          </a:prstGeom>
          <a:noFill/>
          <a:ln w="9525">
            <a:noFill/>
            <a:miter lim="800000"/>
            <a:headEnd/>
            <a:tailEnd/>
          </a:ln>
        </p:spPr>
        <p:txBody>
          <a:bodyPr anchor="ctr"/>
          <a:lstStyle/>
          <a:p>
            <a:pPr algn="ctr" fontAlgn="auto">
              <a:spcAft>
                <a:spcPts val="0"/>
              </a:spcAft>
              <a:defRPr/>
            </a:pPr>
            <a:r>
              <a:rPr lang="en-US" sz="3200" dirty="0">
                <a:latin typeface="+mj-lt"/>
                <a:ea typeface="+mj-ea"/>
                <a:cs typeface="+mj-cs"/>
              </a:rPr>
              <a:t>Global feature on violence against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8076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410200"/>
          </a:xfrm>
        </p:spPr>
        <p:txBody>
          <a:bodyPr/>
          <a:lstStyle/>
          <a:p>
            <a:pPr eaLnBrk="1" hangingPunct="1"/>
            <a:r>
              <a:rPr lang="en-US" sz="2000"/>
              <a:t>Trafficking trap millions of women and girls in modern-day slavery. Women and girls represent 55% of the estimated 20.9 million victims of forced labour worldwide, and 98% forced into sexual exploitation</a:t>
            </a:r>
          </a:p>
          <a:p>
            <a:pPr eaLnBrk="1" hangingPunct="1">
              <a:buFont typeface="Arial" charset="0"/>
              <a:buNone/>
            </a:pPr>
            <a:endParaRPr lang="en-US" sz="2000"/>
          </a:p>
          <a:p>
            <a:pPr eaLnBrk="1" hangingPunct="1"/>
            <a:r>
              <a:rPr lang="en-US" sz="2000"/>
              <a:t>Between 40 and 50 %of women in European countries experience unwanted sexual advances, physical contact or other forms of sexual harassment at work </a:t>
            </a:r>
          </a:p>
          <a:p>
            <a:pPr eaLnBrk="1" hangingPunct="1">
              <a:buFont typeface="Arial" charset="0"/>
              <a:buNone/>
            </a:pPr>
            <a:endParaRPr lang="en-US" sz="2000"/>
          </a:p>
          <a:p>
            <a:pPr eaLnBrk="1" hangingPunct="1"/>
            <a:r>
              <a:rPr lang="en-US" sz="2000"/>
              <a:t>In the United States, 83 per cent of girls in grades 8 through 11 (aged 12 to 16)have experienced some form of sexual harassment in public schools </a:t>
            </a:r>
          </a:p>
          <a:p>
            <a:pPr eaLnBrk="1" hangingPunct="1">
              <a:buFont typeface="Arial" charset="0"/>
              <a:buNone/>
            </a:pPr>
            <a:endParaRPr lang="en-US" sz="2000"/>
          </a:p>
          <a:p>
            <a:pPr eaLnBrk="1" hangingPunct="1"/>
            <a:r>
              <a:rPr lang="en-US" sz="2000"/>
              <a:t>Women in urban areas are twice as likely as men to experience violence, particularly in developing countries </a:t>
            </a:r>
          </a:p>
          <a:p>
            <a:pPr eaLnBrk="1" hangingPunct="1">
              <a:buFont typeface="Arial" charset="0"/>
              <a:buNone/>
            </a:pPr>
            <a:endParaRPr lang="en-US" sz="2000"/>
          </a:p>
          <a:p>
            <a:pPr eaLnBrk="1" hangingPunct="1"/>
            <a:r>
              <a:rPr lang="en-US" sz="2000"/>
              <a:t>In New Delhi, a 2010 study found that 66% of women reported experiencing sexual harassment between two and five times during the past year </a:t>
            </a:r>
          </a:p>
          <a:p>
            <a:pPr eaLnBrk="1" hangingPunct="1"/>
            <a:endParaRPr lang="en-US" sz="2000"/>
          </a:p>
          <a:p>
            <a:pPr eaLnBrk="1" hangingPunct="1"/>
            <a:endParaRPr lang="en-US"/>
          </a:p>
        </p:txBody>
      </p:sp>
      <p:sp>
        <p:nvSpPr>
          <p:cNvPr id="4" name="Title 1"/>
          <p:cNvSpPr>
            <a:spLocks noGrp="1"/>
          </p:cNvSpPr>
          <p:nvPr>
            <p:ph type="title"/>
          </p:nvPr>
        </p:nvSpPr>
        <p:spPr>
          <a:xfrm>
            <a:off x="457200" y="228600"/>
            <a:ext cx="8229600" cy="457200"/>
          </a:xfrm>
        </p:spPr>
        <p:txBody>
          <a:bodyPr>
            <a:normAutofit fontScale="90000"/>
          </a:bodyPr>
          <a:lstStyle/>
          <a:p>
            <a:pPr eaLnBrk="1" hangingPunct="1"/>
            <a:r>
              <a:rPr lang="en-US" sz="3200"/>
              <a:t>Feature on violence against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52400" y="838200"/>
            <a:ext cx="8763000" cy="5287963"/>
          </a:xfrm>
        </p:spPr>
        <p:txBody>
          <a:bodyPr/>
          <a:lstStyle/>
          <a:p>
            <a:pPr eaLnBrk="1" hangingPunct="1"/>
            <a:r>
              <a:rPr lang="en-US" sz="2000"/>
              <a:t>Research conducted in different countries has documented associations between HIV and physical and/or sexual violence, both as a risk factor for HIV infection and as a potential consequence of being identified as living with HIV  </a:t>
            </a:r>
          </a:p>
          <a:p>
            <a:pPr eaLnBrk="1" hangingPunct="1"/>
            <a:endParaRPr lang="en-US" sz="2000"/>
          </a:p>
          <a:p>
            <a:pPr eaLnBrk="1" hangingPunct="1"/>
            <a:r>
              <a:rPr lang="en-US" sz="2000"/>
              <a:t>A decade of cross-sectional research from African countries, Rwanda, Tanzania, South Africa and more recently, India, has consistently found women who have experienced partner violence to be more likely to be infected with HIV </a:t>
            </a:r>
          </a:p>
          <a:p>
            <a:pPr eaLnBrk="1" hangingPunct="1">
              <a:buFont typeface="Arial" charset="0"/>
              <a:buNone/>
            </a:pPr>
            <a:endParaRPr lang="en-US" sz="2000"/>
          </a:p>
          <a:p>
            <a:pPr eaLnBrk="1" hangingPunct="1"/>
            <a:r>
              <a:rPr lang="en-US" sz="2000"/>
              <a:t>In the USA, 11.8 per cent of new HIV infections among women more than 20 years old during the previous year were attributed to intimate partner violence </a:t>
            </a:r>
          </a:p>
        </p:txBody>
      </p:sp>
      <p:sp>
        <p:nvSpPr>
          <p:cNvPr id="5" name="Title 1"/>
          <p:cNvSpPr>
            <a:spLocks noGrp="1"/>
          </p:cNvSpPr>
          <p:nvPr>
            <p:ph type="title"/>
          </p:nvPr>
        </p:nvSpPr>
        <p:spPr>
          <a:xfrm>
            <a:off x="457200" y="228600"/>
            <a:ext cx="8229600" cy="457200"/>
          </a:xfrm>
        </p:spPr>
        <p:txBody>
          <a:bodyPr>
            <a:normAutofit fontScale="90000"/>
          </a:bodyPr>
          <a:lstStyle/>
          <a:p>
            <a:pPr eaLnBrk="1" hangingPunct="1"/>
            <a:r>
              <a:rPr lang="en-US" sz="3200"/>
              <a:t>Global feature on violence against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eaLnBrk="1" hangingPunct="1"/>
            <a:br>
              <a:rPr lang="en-US" sz="3200"/>
            </a:br>
            <a:r>
              <a:rPr lang="en-US" sz="3200"/>
              <a:t>The cost of violence</a:t>
            </a:r>
            <a:br>
              <a:rPr lang="en-US" sz="3200"/>
            </a:br>
            <a:endParaRPr lang="en-US" sz="3200"/>
          </a:p>
        </p:txBody>
      </p:sp>
      <p:sp>
        <p:nvSpPr>
          <p:cNvPr id="3" name="Content Placeholder 2"/>
          <p:cNvSpPr>
            <a:spLocks noGrp="1"/>
          </p:cNvSpPr>
          <p:nvPr>
            <p:ph idx="1"/>
          </p:nvPr>
        </p:nvSpPr>
        <p:spPr>
          <a:xfrm>
            <a:off x="228600" y="1066800"/>
            <a:ext cx="8610600" cy="5410200"/>
          </a:xfrm>
        </p:spPr>
        <p:txBody>
          <a:bodyPr/>
          <a:lstStyle/>
          <a:p>
            <a:pPr eaLnBrk="1" hangingPunct="1"/>
            <a:r>
              <a:rPr lang="en-US" sz="2000" dirty="0"/>
              <a:t>Annual costs of intimate partner violence have been calculated at USD 5.8 billion in the USA in 2003 and GBP 22.9 billion in England and Wales in 2004</a:t>
            </a:r>
          </a:p>
          <a:p>
            <a:pPr eaLnBrk="1" hangingPunct="1">
              <a:buFont typeface="Arial" charset="0"/>
              <a:buNone/>
            </a:pPr>
            <a:endParaRPr lang="en-US" sz="2000" dirty="0"/>
          </a:p>
          <a:p>
            <a:pPr eaLnBrk="1" hangingPunct="1"/>
            <a:r>
              <a:rPr lang="en-US" sz="2000" dirty="0"/>
              <a:t>A 2009 study in Australia estimated the cost of violence against women and children at AUD 13.6 billion per year </a:t>
            </a:r>
          </a:p>
          <a:p>
            <a:pPr eaLnBrk="1" hangingPunct="1">
              <a:buFont typeface="Arial" charset="0"/>
              <a:buNone/>
            </a:pPr>
            <a:endParaRPr lang="en-US" sz="2000" dirty="0"/>
          </a:p>
          <a:p>
            <a:pPr eaLnBrk="1" hangingPunct="1"/>
            <a:r>
              <a:rPr lang="en-US" sz="2000" dirty="0"/>
              <a:t>A recent estimation of the costs of domestic violence against women at the </a:t>
            </a:r>
            <a:r>
              <a:rPr lang="en-US" sz="2000" dirty="0" err="1"/>
              <a:t>hh</a:t>
            </a:r>
            <a:r>
              <a:rPr lang="en-US" sz="2000" dirty="0"/>
              <a:t> level to the economy in Viet Nam suggests that expenditures and lost earnings represent nearly 1.4 % of GDP</a:t>
            </a:r>
          </a:p>
          <a:p>
            <a:pPr eaLnBrk="1" hangingPunct="1">
              <a:buFont typeface="Arial" charset="0"/>
              <a:buNone/>
            </a:pPr>
            <a:endParaRPr lang="en-US" sz="2000" dirty="0"/>
          </a:p>
          <a:p>
            <a:pPr eaLnBrk="1" hangingPunct="1"/>
            <a:r>
              <a:rPr lang="en-US" sz="2000" dirty="0"/>
              <a:t>An estimate of overall productivity loss however, comes to 1.8 per cent of GDP</a:t>
            </a:r>
          </a:p>
          <a:p>
            <a:pPr eaLnBrk="1" hangingPunct="1"/>
            <a:endParaRPr lang="en-US" sz="2000" dirty="0"/>
          </a:p>
          <a:p>
            <a:pPr eaLnBrk="1" hangingPunct="1"/>
            <a:r>
              <a:rPr lang="en-US" sz="2000" dirty="0"/>
              <a:t>Asia did not have any such calculation</a:t>
            </a:r>
          </a:p>
          <a:p>
            <a:pPr eaLnBrk="1" hangingPunct="1"/>
            <a:endParaRPr lang="en-US" sz="2000" dirty="0"/>
          </a:p>
          <a:p>
            <a:pPr eaLnBrk="1" hangingPunct="1"/>
            <a:r>
              <a:rPr lang="en-US" sz="2000" dirty="0"/>
              <a:t> Bangladesh ( no data) lots of cost direct indirect cost due to VAW</a:t>
            </a:r>
          </a:p>
          <a:p>
            <a:pPr eaLnBrk="1" hangingPunct="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dirty="0"/>
              <a:t>Cost of gender based violence</a:t>
            </a:r>
          </a:p>
        </p:txBody>
      </p:sp>
      <p:sp>
        <p:nvSpPr>
          <p:cNvPr id="3" name="Content Placeholder 2"/>
          <p:cNvSpPr>
            <a:spLocks noGrp="1"/>
          </p:cNvSpPr>
          <p:nvPr>
            <p:ph idx="1"/>
          </p:nvPr>
        </p:nvSpPr>
        <p:spPr>
          <a:xfrm>
            <a:off x="152400" y="914400"/>
            <a:ext cx="8763000" cy="5211763"/>
          </a:xfrm>
        </p:spPr>
        <p:txBody>
          <a:bodyPr>
            <a:noAutofit/>
          </a:bodyPr>
          <a:lstStyle/>
          <a:p>
            <a:pPr algn="just"/>
            <a:r>
              <a:rPr lang="en-US" sz="2000" dirty="0"/>
              <a:t>Gender-based violence (GBV), and in particular violence against women, is one of the most expensive public health problems globally and has a fundamental impact on economic growth which can span several generations. </a:t>
            </a:r>
            <a:r>
              <a:rPr lang="en-US" sz="1600" i="1" dirty="0"/>
              <a:t>(</a:t>
            </a:r>
            <a:r>
              <a:rPr lang="en-US" sz="1600" i="1" dirty="0" err="1"/>
              <a:t>Dalal</a:t>
            </a:r>
            <a:r>
              <a:rPr lang="en-US" sz="1600" i="1" dirty="0"/>
              <a:t> and </a:t>
            </a:r>
            <a:r>
              <a:rPr lang="en-US" sz="1600" i="1" dirty="0" err="1"/>
              <a:t>Dawad</a:t>
            </a:r>
            <a:r>
              <a:rPr lang="en-US" sz="1600" i="1" dirty="0"/>
              <a:t>, 2011)</a:t>
            </a:r>
            <a:endParaRPr lang="da-DK" sz="2000" i="1" dirty="0"/>
          </a:p>
          <a:p>
            <a:pPr algn="just"/>
            <a:r>
              <a:rPr lang="en-US" sz="2000" dirty="0"/>
              <a:t>More than 30 studies, mostly from developed countries, have attempted to quantify the costs of various forms of violence against women. These studies focus largely on the costs of services, and the economic losses due to lost output, decreased productivity and lower earnings resulting from violence.</a:t>
            </a:r>
            <a:r>
              <a:rPr lang="en-US" sz="1600" i="1" dirty="0"/>
              <a:t> (</a:t>
            </a:r>
            <a:r>
              <a:rPr lang="da-DK" sz="1600" i="1" dirty="0"/>
              <a:t>Duvvury et al., 2012)</a:t>
            </a:r>
            <a:endParaRPr lang="en-US" sz="2000" i="1" dirty="0"/>
          </a:p>
          <a:p>
            <a:endParaRPr lang="en-US" sz="2000" dirty="0"/>
          </a:p>
          <a:p>
            <a:pPr algn="just"/>
            <a:r>
              <a:rPr lang="en-US" sz="2000" dirty="0"/>
              <a:t>Some of the most comprehensive studies, in both developed and developing countries, estimate the cost of violence to be between 1-2% of GDP, and these are widely accepted to be under-estimates, given the conservatism of the methodology and the gross underreporting of violence.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a:t>Why is GBV/VAW an issue?</a:t>
            </a:r>
          </a:p>
        </p:txBody>
      </p:sp>
      <p:sp>
        <p:nvSpPr>
          <p:cNvPr id="3" name="Content Placeholder 2"/>
          <p:cNvSpPr>
            <a:spLocks noGrp="1"/>
          </p:cNvSpPr>
          <p:nvPr>
            <p:ph idx="1"/>
          </p:nvPr>
        </p:nvSpPr>
        <p:spPr>
          <a:xfrm>
            <a:off x="228600" y="762000"/>
            <a:ext cx="8763000" cy="5943600"/>
          </a:xfrm>
        </p:spPr>
        <p:txBody>
          <a:bodyPr>
            <a:noAutofit/>
          </a:bodyPr>
          <a:lstStyle/>
          <a:p>
            <a:endParaRPr lang="en-US" sz="1600" dirty="0"/>
          </a:p>
          <a:p>
            <a:r>
              <a:rPr lang="en-US" sz="1600" dirty="0"/>
              <a:t>The global and local literature on the impact of GBV is significant. A brief overview of the problem of violence is provided below.</a:t>
            </a:r>
          </a:p>
          <a:p>
            <a:r>
              <a:rPr lang="en-US" sz="1600" dirty="0"/>
              <a:t>It is a breach of human rights and quality of life. its also fundamental right to life, liberty, security, dignity, non-discrimination, physical and mental integrity</a:t>
            </a:r>
          </a:p>
          <a:p>
            <a:pPr>
              <a:buNone/>
            </a:pPr>
            <a:endParaRPr lang="en-US" sz="800" b="1" dirty="0"/>
          </a:p>
          <a:p>
            <a:r>
              <a:rPr lang="en-US" sz="1600" dirty="0"/>
              <a:t>Violence in women’s lives ranks higher than smoking, obesity or high blood pressure as a contributor to death, disability and illness</a:t>
            </a:r>
          </a:p>
          <a:p>
            <a:pPr>
              <a:buNone/>
            </a:pPr>
            <a:endParaRPr lang="en-US" sz="1000" dirty="0"/>
          </a:p>
          <a:p>
            <a:r>
              <a:rPr lang="en-US" sz="1600" dirty="0"/>
              <a:t>There are significant links between GBV and a range of other reproductive and sexual health problems, including sexually transmitted disease, unwanted pregnancy, contraception and abortion, maternal morbidity and mortality and adverse pregnancy outcomes</a:t>
            </a:r>
          </a:p>
          <a:p>
            <a:pPr>
              <a:buNone/>
            </a:pPr>
            <a:endParaRPr lang="en-US" sz="900" dirty="0"/>
          </a:p>
          <a:p>
            <a:r>
              <a:rPr lang="en-US" sz="1600" dirty="0"/>
              <a:t>There is a significant association between perceived or actual HIV-risk and higher levels of GBV</a:t>
            </a:r>
          </a:p>
          <a:p>
            <a:pPr>
              <a:buNone/>
            </a:pPr>
            <a:endParaRPr lang="en-US" sz="900" dirty="0"/>
          </a:p>
          <a:p>
            <a:r>
              <a:rPr lang="en-US" sz="1600" dirty="0"/>
              <a:t>Evidence from India has established a link between GBV and chronic malnutrition </a:t>
            </a:r>
            <a:r>
              <a:rPr lang="en-US" sz="1100" i="1" dirty="0"/>
              <a:t>(</a:t>
            </a:r>
            <a:r>
              <a:rPr lang="en-US" sz="1100" i="1" dirty="0" err="1"/>
              <a:t>Duvvury</a:t>
            </a:r>
            <a:r>
              <a:rPr lang="en-US" sz="1100" i="1" dirty="0"/>
              <a:t>, Carney, </a:t>
            </a:r>
            <a:r>
              <a:rPr lang="en-US" sz="1100" i="1" dirty="0" err="1"/>
              <a:t>Huu</a:t>
            </a:r>
            <a:r>
              <a:rPr lang="en-US" sz="1100" i="1" dirty="0"/>
              <a:t> Minh, 2012)</a:t>
            </a:r>
          </a:p>
          <a:p>
            <a:pPr>
              <a:buNone/>
            </a:pPr>
            <a:endParaRPr lang="en-US" sz="1050" i="1" dirty="0"/>
          </a:p>
          <a:p>
            <a:r>
              <a:rPr lang="en-US" sz="1600" dirty="0"/>
              <a:t>Children who witness or experience violence have lower educational attainment</a:t>
            </a:r>
          </a:p>
          <a:p>
            <a:pPr>
              <a:buNone/>
            </a:pPr>
            <a:endParaRPr lang="en-US" sz="1050" dirty="0"/>
          </a:p>
          <a:p>
            <a:r>
              <a:rPr lang="en-US" sz="1600" dirty="0"/>
              <a:t>Female victims of violence exhibit risk taking </a:t>
            </a:r>
            <a:r>
              <a:rPr lang="en-US" sz="1600" dirty="0" err="1"/>
              <a:t>behaviours</a:t>
            </a:r>
            <a:r>
              <a:rPr lang="en-US" sz="1600" dirty="0"/>
              <a:t> like unhealthy feeding habits, substance abuse, alcoholism and even suicidal </a:t>
            </a:r>
            <a:r>
              <a:rPr lang="en-US" sz="1600" dirty="0" err="1"/>
              <a:t>behaviours</a:t>
            </a:r>
            <a:endParaRPr lang="en-US" sz="1600" dirty="0"/>
          </a:p>
          <a:p>
            <a:pPr>
              <a:buNone/>
            </a:pPr>
            <a:endParaRPr lang="en-US" sz="800" dirty="0"/>
          </a:p>
          <a:p>
            <a:r>
              <a:rPr lang="en-US" sz="1600" dirty="0"/>
              <a:t>GBV perpetuates and reinforces gender inequality.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 calcmode="lin" valueType="num">
                                      <p:cBhvr additive="base">
                                        <p:cTn id="6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Types of costs</a:t>
            </a:r>
          </a:p>
        </p:txBody>
      </p:sp>
      <p:sp>
        <p:nvSpPr>
          <p:cNvPr id="3" name="Content Placeholder 2"/>
          <p:cNvSpPr>
            <a:spLocks noGrp="1"/>
          </p:cNvSpPr>
          <p:nvPr>
            <p:ph idx="1"/>
          </p:nvPr>
        </p:nvSpPr>
        <p:spPr>
          <a:xfrm>
            <a:off x="152400" y="762000"/>
            <a:ext cx="8839200" cy="5867400"/>
          </a:xfrm>
        </p:spPr>
        <p:txBody>
          <a:bodyPr>
            <a:noAutofit/>
          </a:bodyPr>
          <a:lstStyle/>
          <a:p>
            <a:pPr algn="just"/>
            <a:r>
              <a:rPr lang="en-US" sz="2200" b="1" dirty="0"/>
              <a:t>Direct, or tangible, costs: </a:t>
            </a:r>
            <a:r>
              <a:rPr lang="en-US" sz="2200" dirty="0"/>
              <a:t>Those representing actual paid expenses, or real money spent, on the provision of services, facilities, or expenses incurred by the victim or the household</a:t>
            </a:r>
          </a:p>
          <a:p>
            <a:pPr lvl="1"/>
            <a:r>
              <a:rPr lang="en-US" sz="2000" b="1" dirty="0"/>
              <a:t>Health cost (</a:t>
            </a:r>
            <a:r>
              <a:rPr lang="en-US" sz="2000" dirty="0"/>
              <a:t>public and private – includes treatment of victim and others)</a:t>
            </a:r>
          </a:p>
          <a:p>
            <a:pPr lvl="2"/>
            <a:r>
              <a:rPr lang="en-US" sz="1800" dirty="0"/>
              <a:t>Prescription costs, Medical care, Travel to medical facility, GPs and hospitals</a:t>
            </a:r>
          </a:p>
          <a:p>
            <a:pPr lvl="2"/>
            <a:r>
              <a:rPr lang="en-US" sz="1800" dirty="0"/>
              <a:t>Reproductive health costs </a:t>
            </a:r>
            <a:r>
              <a:rPr lang="en-US" sz="1800" dirty="0" err="1"/>
              <a:t>e.g</a:t>
            </a:r>
            <a:r>
              <a:rPr lang="en-US" sz="1800" dirty="0"/>
              <a:t> termination of pregnancy, treatment of STIs</a:t>
            </a:r>
          </a:p>
          <a:p>
            <a:pPr lvl="2"/>
            <a:r>
              <a:rPr lang="en-US" sz="1800" dirty="0"/>
              <a:t>Psychological and/or psychiatric treatment (counseling or other therapy)</a:t>
            </a:r>
          </a:p>
          <a:p>
            <a:pPr lvl="2">
              <a:buNone/>
            </a:pPr>
            <a:endParaRPr lang="en-US" sz="700" dirty="0"/>
          </a:p>
          <a:p>
            <a:pPr lvl="1"/>
            <a:r>
              <a:rPr lang="en-US" sz="2000" b="1" dirty="0"/>
              <a:t>Government costs (excluding health and justice)</a:t>
            </a:r>
          </a:p>
          <a:p>
            <a:pPr lvl="2"/>
            <a:r>
              <a:rPr lang="en-US" sz="1600" b="1" dirty="0"/>
              <a:t> </a:t>
            </a:r>
            <a:r>
              <a:rPr lang="en-US" sz="1800" dirty="0"/>
              <a:t>Children caught up in violence – foster care, shelter etc. while mother is unavailable</a:t>
            </a:r>
          </a:p>
          <a:p>
            <a:pPr lvl="2"/>
            <a:r>
              <a:rPr lang="en-US" sz="1800" dirty="0"/>
              <a:t>Special education for children with </a:t>
            </a:r>
            <a:r>
              <a:rPr lang="en-US" sz="1800" dirty="0" err="1"/>
              <a:t>behavioural</a:t>
            </a:r>
            <a:r>
              <a:rPr lang="en-US" sz="1800" dirty="0"/>
              <a:t> problems and learning disabilities as a result of witnessing violence</a:t>
            </a:r>
          </a:p>
          <a:p>
            <a:pPr lvl="2"/>
            <a:r>
              <a:rPr lang="en-US" sz="1800" dirty="0"/>
              <a:t>Police, Prosecution, Court costs, Prison, Travel costs</a:t>
            </a:r>
          </a:p>
          <a:p>
            <a:pPr lvl="1"/>
            <a:r>
              <a:rPr lang="en-US" sz="2000" b="1" dirty="0"/>
              <a:t>Second generation</a:t>
            </a:r>
          </a:p>
          <a:p>
            <a:pPr lvl="2"/>
            <a:r>
              <a:rPr lang="en-US" sz="1800" dirty="0"/>
              <a:t>Health care costs if children also victims of violence</a:t>
            </a:r>
          </a:p>
          <a:p>
            <a:pPr lvl="2"/>
            <a:r>
              <a:rPr lang="en-US" sz="1800" dirty="0"/>
              <a:t>Psychological support where children are victims or witnesses of violence</a:t>
            </a:r>
          </a:p>
          <a:p>
            <a:pPr lvl="2"/>
            <a:r>
              <a:rPr lang="en-US" sz="1800" dirty="0"/>
              <a:t> Childcare, Changing schools, Child protection services, Remedial/</a:t>
            </a:r>
            <a:r>
              <a:rPr lang="en-US" sz="1800" dirty="0" err="1"/>
              <a:t>ducation</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additive="base">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 calcmode="lin" valueType="num">
                                      <p:cBhvr additive="base">
                                        <p:cTn id="5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 calcmode="lin" valueType="num">
                                      <p:cBhvr additive="base">
                                        <p:cTn id="6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3200" dirty="0"/>
              <a:t>Costs </a:t>
            </a:r>
            <a:r>
              <a:rPr lang="en-US" sz="3200" dirty="0" err="1"/>
              <a:t>conti</a:t>
            </a:r>
            <a:r>
              <a:rPr lang="en-US" sz="3200" dirty="0"/>
              <a:t>……</a:t>
            </a:r>
          </a:p>
        </p:txBody>
      </p:sp>
      <p:sp>
        <p:nvSpPr>
          <p:cNvPr id="3" name="Content Placeholder 2"/>
          <p:cNvSpPr>
            <a:spLocks noGrp="1"/>
          </p:cNvSpPr>
          <p:nvPr>
            <p:ph idx="1"/>
          </p:nvPr>
        </p:nvSpPr>
        <p:spPr>
          <a:xfrm>
            <a:off x="152400" y="762000"/>
            <a:ext cx="8839200" cy="5943600"/>
          </a:xfrm>
        </p:spPr>
        <p:txBody>
          <a:bodyPr>
            <a:normAutofit fontScale="85000" lnSpcReduction="20000"/>
          </a:bodyPr>
          <a:lstStyle/>
          <a:p>
            <a:pPr algn="just"/>
            <a:r>
              <a:rPr lang="en-US" sz="2000" b="1" dirty="0"/>
              <a:t>Indirect, or intangible costs: </a:t>
            </a:r>
            <a:r>
              <a:rPr lang="en-US" sz="2000" dirty="0"/>
              <a:t>Those which don’t have a monetary value, such as pain, fear and suffering or social and psychological costs of violence. These costs may be approximated by a quality or value of life measure or use of a reasonable proxy measure, such as those used credibly in the justice system for establishing compensation</a:t>
            </a:r>
          </a:p>
          <a:p>
            <a:pPr lvl="2">
              <a:lnSpc>
                <a:spcPct val="120000"/>
              </a:lnSpc>
            </a:pPr>
            <a:r>
              <a:rPr lang="en-US" sz="2100" dirty="0"/>
              <a:t>Pain and suffering</a:t>
            </a:r>
          </a:p>
          <a:p>
            <a:pPr lvl="2">
              <a:lnSpc>
                <a:spcPct val="120000"/>
              </a:lnSpc>
            </a:pPr>
            <a:r>
              <a:rPr lang="en-US" sz="2100" dirty="0"/>
              <a:t>Premature mortality (years of life lost)</a:t>
            </a:r>
          </a:p>
          <a:p>
            <a:pPr lvl="2">
              <a:lnSpc>
                <a:spcPct val="120000"/>
              </a:lnSpc>
            </a:pPr>
            <a:r>
              <a:rPr lang="en-US" sz="2100" dirty="0"/>
              <a:t>Disability or impaired functioning</a:t>
            </a:r>
          </a:p>
          <a:p>
            <a:pPr lvl="2">
              <a:lnSpc>
                <a:spcPct val="120000"/>
              </a:lnSpc>
            </a:pPr>
            <a:r>
              <a:rPr lang="en-US" sz="2100" dirty="0"/>
              <a:t>Loss of a loved one</a:t>
            </a:r>
          </a:p>
          <a:p>
            <a:pPr lvl="2">
              <a:lnSpc>
                <a:spcPct val="120000"/>
              </a:lnSpc>
            </a:pPr>
            <a:r>
              <a:rPr lang="en-US" sz="2100" dirty="0"/>
              <a:t>Reduced educational attainment in victims and witnesses of violence</a:t>
            </a:r>
          </a:p>
          <a:p>
            <a:pPr lvl="2">
              <a:lnSpc>
                <a:spcPct val="120000"/>
              </a:lnSpc>
            </a:pPr>
            <a:r>
              <a:rPr lang="en-US" sz="2100" dirty="0"/>
              <a:t>Missed work from injuries, legal proceedings, post-traumatic stress</a:t>
            </a:r>
          </a:p>
          <a:p>
            <a:pPr lvl="2">
              <a:lnSpc>
                <a:spcPct val="120000"/>
              </a:lnSpc>
            </a:pPr>
            <a:r>
              <a:rPr lang="en-US" sz="2100" dirty="0"/>
              <a:t>Reduced productivity and output, r profits, Reduced earning potential</a:t>
            </a:r>
          </a:p>
          <a:p>
            <a:pPr lvl="2">
              <a:lnSpc>
                <a:spcPct val="120000"/>
              </a:lnSpc>
            </a:pPr>
            <a:r>
              <a:rPr lang="en-US" sz="2100" dirty="0"/>
              <a:t>Permanent loss of </a:t>
            </a:r>
            <a:r>
              <a:rPr lang="en-US" sz="2100" dirty="0" err="1"/>
              <a:t>labour</a:t>
            </a:r>
            <a:r>
              <a:rPr lang="en-US" sz="2100" dirty="0"/>
              <a:t> capacity, Lost promotion opportunities</a:t>
            </a:r>
          </a:p>
          <a:p>
            <a:pPr lvl="2">
              <a:lnSpc>
                <a:spcPct val="120000"/>
              </a:lnSpc>
            </a:pPr>
            <a:r>
              <a:rPr lang="en-US" sz="2100" dirty="0"/>
              <a:t> Lost employment if unreliable, Job search if job is lost.</a:t>
            </a:r>
          </a:p>
          <a:p>
            <a:r>
              <a:rPr lang="en-US" sz="2400" b="1" dirty="0"/>
              <a:t>2</a:t>
            </a:r>
            <a:r>
              <a:rPr lang="en-US" sz="2400" b="1" baseline="30000" dirty="0"/>
              <a:t>nd</a:t>
            </a:r>
            <a:r>
              <a:rPr lang="en-US" sz="2400" b="1" dirty="0"/>
              <a:t> Generation:</a:t>
            </a:r>
          </a:p>
          <a:p>
            <a:pPr lvl="2"/>
            <a:r>
              <a:rPr lang="en-US" sz="2100" dirty="0"/>
              <a:t>Missed school days if school fees</a:t>
            </a:r>
          </a:p>
          <a:p>
            <a:pPr lvl="2"/>
            <a:r>
              <a:rPr lang="en-US" sz="2100" dirty="0"/>
              <a:t>Missed school days, poor marks</a:t>
            </a:r>
          </a:p>
          <a:p>
            <a:pPr lvl="2"/>
            <a:r>
              <a:rPr lang="en-US" sz="2100" dirty="0"/>
              <a:t>Increased future use of government services</a:t>
            </a:r>
          </a:p>
          <a:p>
            <a:pPr lvl="2"/>
            <a:r>
              <a:rPr lang="en-US" sz="2100" dirty="0"/>
              <a:t> Increased juvenile and adult crime</a:t>
            </a:r>
          </a:p>
          <a:p>
            <a:pPr lvl="2"/>
            <a:r>
              <a:rPr lang="en-US" sz="2100" dirty="0"/>
              <a:t> Lost school fees if changing schools.</a:t>
            </a:r>
            <a:endParaRPr lang="en-US" sz="6400" dirty="0"/>
          </a:p>
          <a:p>
            <a:pPr>
              <a:buNone/>
            </a:pPr>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Cost</a:t>
            </a:r>
          </a:p>
        </p:txBody>
      </p:sp>
      <p:sp>
        <p:nvSpPr>
          <p:cNvPr id="3" name="Content Placeholder 2"/>
          <p:cNvSpPr>
            <a:spLocks noGrp="1"/>
          </p:cNvSpPr>
          <p:nvPr>
            <p:ph idx="1"/>
          </p:nvPr>
        </p:nvSpPr>
        <p:spPr>
          <a:xfrm>
            <a:off x="228600" y="1295400"/>
            <a:ext cx="8610600" cy="4830763"/>
          </a:xfrm>
        </p:spPr>
        <p:txBody>
          <a:bodyPr/>
          <a:lstStyle/>
          <a:p>
            <a:pPr algn="just"/>
            <a:r>
              <a:rPr lang="en-US" sz="2400" b="1" dirty="0"/>
              <a:t>Opportunity costs: S</a:t>
            </a:r>
            <a:r>
              <a:rPr lang="en-US" sz="2400" dirty="0"/>
              <a:t>ometimes also regarded as indirect costs, are the costs foregone when a victim’s options are limited by the circumstances of violence, such as being in or leaving a violent relationship. They represent the loss of potential which have a monetary value that can be estimated.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a:t>Global cost of violence</a:t>
            </a:r>
          </a:p>
        </p:txBody>
      </p:sp>
      <p:graphicFrame>
        <p:nvGraphicFramePr>
          <p:cNvPr id="4" name="Content Placeholder 3"/>
          <p:cNvGraphicFramePr>
            <a:graphicFrameLocks noGrp="1"/>
          </p:cNvGraphicFramePr>
          <p:nvPr>
            <p:ph idx="1"/>
          </p:nvPr>
        </p:nvGraphicFramePr>
        <p:xfrm>
          <a:off x="609600" y="757064"/>
          <a:ext cx="8153399" cy="5896082"/>
        </p:xfrm>
        <a:graphic>
          <a:graphicData uri="http://schemas.openxmlformats.org/drawingml/2006/table">
            <a:tbl>
              <a:tblPr firstRow="1" bandRow="1">
                <a:tableStyleId>{5C22544A-7EE6-4342-B048-85BDC9FD1C3A}</a:tableStyleId>
              </a:tblPr>
              <a:tblGrid>
                <a:gridCol w="2056074">
                  <a:extLst>
                    <a:ext uri="{9D8B030D-6E8A-4147-A177-3AD203B41FA5}">
                      <a16:colId xmlns:a16="http://schemas.microsoft.com/office/drawing/2014/main" val="20000"/>
                    </a:ext>
                  </a:extLst>
                </a:gridCol>
                <a:gridCol w="1347084">
                  <a:extLst>
                    <a:ext uri="{9D8B030D-6E8A-4147-A177-3AD203B41FA5}">
                      <a16:colId xmlns:a16="http://schemas.microsoft.com/office/drawing/2014/main" val="20001"/>
                    </a:ext>
                  </a:extLst>
                </a:gridCol>
                <a:gridCol w="1914277">
                  <a:extLst>
                    <a:ext uri="{9D8B030D-6E8A-4147-A177-3AD203B41FA5}">
                      <a16:colId xmlns:a16="http://schemas.microsoft.com/office/drawing/2014/main" val="20002"/>
                    </a:ext>
                  </a:extLst>
                </a:gridCol>
                <a:gridCol w="1417982">
                  <a:extLst>
                    <a:ext uri="{9D8B030D-6E8A-4147-A177-3AD203B41FA5}">
                      <a16:colId xmlns:a16="http://schemas.microsoft.com/office/drawing/2014/main" val="20003"/>
                    </a:ext>
                  </a:extLst>
                </a:gridCol>
                <a:gridCol w="1417982">
                  <a:extLst>
                    <a:ext uri="{9D8B030D-6E8A-4147-A177-3AD203B41FA5}">
                      <a16:colId xmlns:a16="http://schemas.microsoft.com/office/drawing/2014/main" val="20004"/>
                    </a:ext>
                  </a:extLst>
                </a:gridCol>
              </a:tblGrid>
              <a:tr h="693218">
                <a:tc>
                  <a:txBody>
                    <a:bodyPr/>
                    <a:lstStyle/>
                    <a:p>
                      <a:r>
                        <a:rPr lang="en-US" sz="1600" dirty="0"/>
                        <a:t>Country </a:t>
                      </a:r>
                    </a:p>
                  </a:txBody>
                  <a:tcPr/>
                </a:tc>
                <a:tc>
                  <a:txBody>
                    <a:bodyPr/>
                    <a:lstStyle/>
                    <a:p>
                      <a:r>
                        <a:rPr lang="en-US" sz="1600" dirty="0"/>
                        <a:t>Year of study</a:t>
                      </a:r>
                    </a:p>
                  </a:txBody>
                  <a:tcPr/>
                </a:tc>
                <a:tc>
                  <a:txBody>
                    <a:bodyPr/>
                    <a:lstStyle/>
                    <a:p>
                      <a:r>
                        <a:rPr lang="en-US" sz="1600" dirty="0"/>
                        <a:t>Cost of Violence (USD)</a:t>
                      </a:r>
                    </a:p>
                  </a:txBody>
                  <a:tcPr/>
                </a:tc>
                <a:tc>
                  <a:txBody>
                    <a:bodyPr/>
                    <a:lstStyle/>
                    <a:p>
                      <a:r>
                        <a:rPr lang="en-US" sz="1600" dirty="0"/>
                        <a:t>GDP (%)</a:t>
                      </a:r>
                    </a:p>
                  </a:txBody>
                  <a:tcPr/>
                </a:tc>
                <a:tc>
                  <a:txBody>
                    <a:bodyPr/>
                    <a:lstStyle/>
                    <a:p>
                      <a:r>
                        <a:rPr lang="en-US" sz="1600" dirty="0"/>
                        <a:t>Types of Violence</a:t>
                      </a:r>
                    </a:p>
                  </a:txBody>
                  <a:tcPr/>
                </a:tc>
                <a:extLst>
                  <a:ext uri="{0D108BD9-81ED-4DB2-BD59-A6C34878D82A}">
                    <a16:rowId xmlns:a16="http://schemas.microsoft.com/office/drawing/2014/main" val="10000"/>
                  </a:ext>
                </a:extLst>
              </a:tr>
              <a:tr h="358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CHILE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1999</a:t>
                      </a:r>
                    </a:p>
                  </a:txBody>
                  <a:tcPr/>
                </a:tc>
                <a:tc>
                  <a:txBody>
                    <a:bodyPr/>
                    <a:lstStyle/>
                    <a:p>
                      <a:r>
                        <a:rPr lang="en-US" sz="1600" kern="1200" baseline="0" dirty="0">
                          <a:solidFill>
                            <a:schemeClr val="dk1"/>
                          </a:solidFill>
                          <a:latin typeface="+mn-lt"/>
                          <a:ea typeface="+mn-ea"/>
                          <a:cs typeface="+mn-cs"/>
                        </a:rPr>
                        <a:t>1.6 </a:t>
                      </a:r>
                      <a:r>
                        <a:rPr lang="en-US" sz="1600" kern="1200" baseline="0" dirty="0" err="1">
                          <a:solidFill>
                            <a:schemeClr val="dk1"/>
                          </a:solidFill>
                          <a:latin typeface="+mn-lt"/>
                          <a:ea typeface="+mn-ea"/>
                          <a:cs typeface="+mn-cs"/>
                        </a:rPr>
                        <a:t>bn</a:t>
                      </a:r>
                      <a:endParaRPr lang="en-US" sz="1600" dirty="0"/>
                    </a:p>
                  </a:txBody>
                  <a:tcPr/>
                </a:tc>
                <a:tc>
                  <a:txBody>
                    <a:bodyPr/>
                    <a:lstStyle/>
                    <a:p>
                      <a:r>
                        <a:rPr lang="en-US" sz="1600" kern="1200" baseline="0" dirty="0">
                          <a:solidFill>
                            <a:schemeClr val="dk1"/>
                          </a:solidFill>
                          <a:latin typeface="+mn-lt"/>
                          <a:ea typeface="+mn-ea"/>
                          <a:cs typeface="+mn-cs"/>
                        </a:rPr>
                        <a:t>2.08</a:t>
                      </a:r>
                      <a:endParaRPr lang="en-US" sz="1600" dirty="0"/>
                    </a:p>
                  </a:txBody>
                  <a:tcPr/>
                </a:tc>
                <a:tc>
                  <a:txBody>
                    <a:bodyPr/>
                    <a:lstStyle/>
                    <a:p>
                      <a:r>
                        <a:rPr lang="en-US" sz="1600" kern="1200" baseline="0" dirty="0">
                          <a:solidFill>
                            <a:schemeClr val="dk1"/>
                          </a:solidFill>
                          <a:latin typeface="+mn-lt"/>
                          <a:ea typeface="+mn-ea"/>
                          <a:cs typeface="+mn-cs"/>
                        </a:rPr>
                        <a:t>IPV</a:t>
                      </a:r>
                      <a:endParaRPr lang="en-US" sz="1600" dirty="0"/>
                    </a:p>
                  </a:txBody>
                  <a:tcPr/>
                </a:tc>
                <a:extLst>
                  <a:ext uri="{0D108BD9-81ED-4DB2-BD59-A6C34878D82A}">
                    <a16:rowId xmlns:a16="http://schemas.microsoft.com/office/drawing/2014/main" val="10001"/>
                  </a:ext>
                </a:extLst>
              </a:tr>
              <a:tr h="347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BANGLADESH</a:t>
                      </a:r>
                    </a:p>
                  </a:txBody>
                  <a:tcPr/>
                </a:tc>
                <a:tc>
                  <a:txBody>
                    <a:bodyPr/>
                    <a:lstStyle/>
                    <a:p>
                      <a:r>
                        <a:rPr lang="en-US" sz="1600" kern="1200" baseline="0" dirty="0">
                          <a:solidFill>
                            <a:schemeClr val="dk1"/>
                          </a:solidFill>
                          <a:latin typeface="+mn-lt"/>
                          <a:ea typeface="+mn-ea"/>
                          <a:cs typeface="+mn-cs"/>
                        </a:rPr>
                        <a:t> 2010</a:t>
                      </a:r>
                      <a:endParaRPr lang="en-US" sz="1600" dirty="0"/>
                    </a:p>
                  </a:txBody>
                  <a:tcPr/>
                </a:tc>
                <a:tc>
                  <a:txBody>
                    <a:bodyPr/>
                    <a:lstStyle/>
                    <a:p>
                      <a:r>
                        <a:rPr lang="en-US" sz="1600" kern="1200" baseline="0" dirty="0">
                          <a:solidFill>
                            <a:schemeClr val="dk1"/>
                          </a:solidFill>
                          <a:latin typeface="+mn-lt"/>
                          <a:ea typeface="+mn-ea"/>
                          <a:cs typeface="+mn-cs"/>
                        </a:rPr>
                        <a:t>1.8 </a:t>
                      </a:r>
                      <a:r>
                        <a:rPr lang="en-US" sz="1600" kern="1200" baseline="0" dirty="0" err="1">
                          <a:solidFill>
                            <a:schemeClr val="dk1"/>
                          </a:solidFill>
                          <a:latin typeface="+mn-lt"/>
                          <a:ea typeface="+mn-ea"/>
                          <a:cs typeface="+mn-cs"/>
                        </a:rPr>
                        <a:t>bn</a:t>
                      </a:r>
                      <a:endParaRPr lang="en-US" sz="1600" dirty="0"/>
                    </a:p>
                  </a:txBody>
                  <a:tcPr/>
                </a:tc>
                <a:tc>
                  <a:txBody>
                    <a:bodyPr/>
                    <a:lstStyle/>
                    <a:p>
                      <a:r>
                        <a:rPr lang="en-US" sz="1600" kern="1200" baseline="0" dirty="0">
                          <a:solidFill>
                            <a:schemeClr val="dk1"/>
                          </a:solidFill>
                          <a:latin typeface="+mn-lt"/>
                          <a:ea typeface="+mn-ea"/>
                          <a:cs typeface="+mn-cs"/>
                        </a:rPr>
                        <a:t>2.05</a:t>
                      </a:r>
                      <a:endParaRPr lang="en-US" sz="1600" dirty="0"/>
                    </a:p>
                  </a:txBody>
                  <a:tcPr/>
                </a:tc>
                <a:tc>
                  <a:txBody>
                    <a:bodyPr/>
                    <a:lstStyle/>
                    <a:p>
                      <a:r>
                        <a:rPr lang="en-US" sz="1600" kern="1200" baseline="0" dirty="0">
                          <a:solidFill>
                            <a:schemeClr val="dk1"/>
                          </a:solidFill>
                          <a:latin typeface="+mn-lt"/>
                          <a:ea typeface="+mn-ea"/>
                          <a:cs typeface="+mn-cs"/>
                        </a:rPr>
                        <a:t>DV</a:t>
                      </a:r>
                      <a:endParaRPr lang="en-US" sz="1600" dirty="0"/>
                    </a:p>
                  </a:txBody>
                  <a:tcPr/>
                </a:tc>
                <a:extLst>
                  <a:ext uri="{0D108BD9-81ED-4DB2-BD59-A6C34878D82A}">
                    <a16:rowId xmlns:a16="http://schemas.microsoft.com/office/drawing/2014/main" val="10002"/>
                  </a:ext>
                </a:extLst>
              </a:tr>
              <a:tr h="43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VIETNAM</a:t>
                      </a:r>
                    </a:p>
                  </a:txBody>
                  <a:tcPr/>
                </a:tc>
                <a:tc>
                  <a:txBody>
                    <a:bodyPr/>
                    <a:lstStyle/>
                    <a:p>
                      <a:r>
                        <a:rPr lang="en-US" sz="1600" kern="1200" baseline="0" dirty="0">
                          <a:solidFill>
                            <a:schemeClr val="dk1"/>
                          </a:solidFill>
                          <a:latin typeface="+mn-lt"/>
                          <a:ea typeface="+mn-ea"/>
                          <a:cs typeface="+mn-cs"/>
                        </a:rPr>
                        <a:t> 2010</a:t>
                      </a:r>
                      <a:endParaRPr lang="en-US" sz="1600" dirty="0"/>
                    </a:p>
                  </a:txBody>
                  <a:tcPr/>
                </a:tc>
                <a:tc>
                  <a:txBody>
                    <a:bodyPr/>
                    <a:lstStyle/>
                    <a:p>
                      <a:r>
                        <a:rPr lang="en-US" sz="1600" kern="1200" baseline="0" dirty="0">
                          <a:solidFill>
                            <a:schemeClr val="dk1"/>
                          </a:solidFill>
                          <a:latin typeface="+mn-lt"/>
                          <a:ea typeface="+mn-ea"/>
                          <a:cs typeface="+mn-cs"/>
                        </a:rPr>
                        <a:t> 1.3 </a:t>
                      </a:r>
                      <a:r>
                        <a:rPr lang="en-US" sz="1600" kern="1200" baseline="0" dirty="0" err="1">
                          <a:solidFill>
                            <a:schemeClr val="dk1"/>
                          </a:solidFill>
                          <a:latin typeface="+mn-lt"/>
                          <a:ea typeface="+mn-ea"/>
                          <a:cs typeface="+mn-cs"/>
                        </a:rPr>
                        <a:t>bn</a:t>
                      </a:r>
                      <a:endParaRPr lang="en-US" sz="1600" dirty="0"/>
                    </a:p>
                  </a:txBody>
                  <a:tcPr/>
                </a:tc>
                <a:tc>
                  <a:txBody>
                    <a:bodyPr/>
                    <a:lstStyle/>
                    <a:p>
                      <a:r>
                        <a:rPr lang="en-US" sz="1600" kern="1200" baseline="0" dirty="0">
                          <a:solidFill>
                            <a:schemeClr val="dk1"/>
                          </a:solidFill>
                          <a:latin typeface="+mn-lt"/>
                          <a:ea typeface="+mn-ea"/>
                          <a:cs typeface="+mn-cs"/>
                        </a:rPr>
                        <a:t>1.41</a:t>
                      </a:r>
                      <a:endParaRPr lang="en-US" sz="1600" dirty="0"/>
                    </a:p>
                  </a:txBody>
                  <a:tcPr/>
                </a:tc>
                <a:tc>
                  <a:txBody>
                    <a:bodyPr/>
                    <a:lstStyle/>
                    <a:p>
                      <a:r>
                        <a:rPr lang="en-US" sz="1600" kern="1200" baseline="0" dirty="0">
                          <a:solidFill>
                            <a:schemeClr val="dk1"/>
                          </a:solidFill>
                          <a:latin typeface="+mn-lt"/>
                          <a:ea typeface="+mn-ea"/>
                          <a:cs typeface="+mn-cs"/>
                        </a:rPr>
                        <a:t>VAW, DV</a:t>
                      </a:r>
                      <a:endParaRPr lang="en-US" sz="1600" dirty="0"/>
                    </a:p>
                  </a:txBody>
                  <a:tcPr/>
                </a:tc>
                <a:extLst>
                  <a:ext uri="{0D108BD9-81ED-4DB2-BD59-A6C34878D82A}">
                    <a16:rowId xmlns:a16="http://schemas.microsoft.com/office/drawing/2014/main" val="10003"/>
                  </a:ext>
                </a:extLst>
              </a:tr>
              <a:tr h="330531">
                <a:tc>
                  <a:txBody>
                    <a:bodyPr/>
                    <a:lstStyle/>
                    <a:p>
                      <a:r>
                        <a:rPr lang="en-US" sz="1600" kern="1200" baseline="0" dirty="0">
                          <a:solidFill>
                            <a:schemeClr val="dk1"/>
                          </a:solidFill>
                          <a:latin typeface="+mn-lt"/>
                          <a:ea typeface="+mn-ea"/>
                          <a:cs typeface="+mn-cs"/>
                        </a:rPr>
                        <a:t>AUSTRALIA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2009</a:t>
                      </a:r>
                    </a:p>
                  </a:txBody>
                  <a:tcPr/>
                </a:tc>
                <a:tc>
                  <a:txBody>
                    <a:bodyPr/>
                    <a:lstStyle/>
                    <a:p>
                      <a:r>
                        <a:rPr lang="en-US" sz="1600" kern="1200" baseline="0" dirty="0">
                          <a:solidFill>
                            <a:schemeClr val="dk1"/>
                          </a:solidFill>
                          <a:latin typeface="+mn-lt"/>
                          <a:ea typeface="+mn-ea"/>
                          <a:cs typeface="+mn-cs"/>
                        </a:rPr>
                        <a:t> 14.7 </a:t>
                      </a:r>
                      <a:r>
                        <a:rPr lang="en-US" sz="1600" kern="1200" baseline="0" dirty="0" err="1">
                          <a:solidFill>
                            <a:schemeClr val="dk1"/>
                          </a:solidFill>
                          <a:latin typeface="+mn-lt"/>
                          <a:ea typeface="+mn-ea"/>
                          <a:cs typeface="+mn-cs"/>
                        </a:rPr>
                        <a:t>bn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1.1</a:t>
                      </a:r>
                      <a:endParaRPr lang="en-US" sz="1600" dirty="0"/>
                    </a:p>
                  </a:txBody>
                  <a:tcPr/>
                </a:tc>
                <a:tc>
                  <a:txBody>
                    <a:bodyPr/>
                    <a:lstStyle/>
                    <a:p>
                      <a:r>
                        <a:rPr lang="en-US" sz="1600" kern="1200" baseline="0" dirty="0">
                          <a:solidFill>
                            <a:schemeClr val="dk1"/>
                          </a:solidFill>
                          <a:latin typeface="+mn-lt"/>
                          <a:ea typeface="+mn-ea"/>
                          <a:cs typeface="+mn-cs"/>
                        </a:rPr>
                        <a:t>VAW, DV</a:t>
                      </a:r>
                      <a:endParaRPr lang="en-US" sz="1600" dirty="0"/>
                    </a:p>
                  </a:txBody>
                  <a:tcPr/>
                </a:tc>
                <a:extLst>
                  <a:ext uri="{0D108BD9-81ED-4DB2-BD59-A6C34878D82A}">
                    <a16:rowId xmlns:a16="http://schemas.microsoft.com/office/drawing/2014/main" val="10004"/>
                  </a:ext>
                </a:extLst>
              </a:tr>
              <a:tr h="33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BRAZIL</a:t>
                      </a:r>
                    </a:p>
                  </a:txBody>
                  <a:tcPr/>
                </a:tc>
                <a:tc>
                  <a:txBody>
                    <a:bodyPr/>
                    <a:lstStyle/>
                    <a:p>
                      <a:r>
                        <a:rPr lang="en-US" sz="1600" kern="1200" baseline="0" dirty="0">
                          <a:solidFill>
                            <a:schemeClr val="dk1"/>
                          </a:solidFill>
                          <a:latin typeface="+mn-lt"/>
                          <a:ea typeface="+mn-ea"/>
                          <a:cs typeface="+mn-cs"/>
                        </a:rPr>
                        <a:t>2007</a:t>
                      </a:r>
                      <a:endParaRPr lang="en-US" sz="1600" dirty="0"/>
                    </a:p>
                  </a:txBody>
                  <a:tcPr/>
                </a:tc>
                <a:tc>
                  <a:txBody>
                    <a:bodyPr/>
                    <a:lstStyle/>
                    <a:p>
                      <a:r>
                        <a:rPr lang="en-US" sz="1600" kern="1200" baseline="0" dirty="0">
                          <a:solidFill>
                            <a:schemeClr val="dk1"/>
                          </a:solidFill>
                          <a:latin typeface="+mn-lt"/>
                          <a:ea typeface="+mn-ea"/>
                          <a:cs typeface="+mn-cs"/>
                        </a:rPr>
                        <a:t>13.9 </a:t>
                      </a:r>
                      <a:r>
                        <a:rPr lang="en-US" sz="1600" kern="1200" baseline="0" dirty="0" err="1">
                          <a:solidFill>
                            <a:schemeClr val="dk1"/>
                          </a:solidFill>
                          <a:latin typeface="+mn-lt"/>
                          <a:ea typeface="+mn-ea"/>
                          <a:cs typeface="+mn-cs"/>
                        </a:rPr>
                        <a:t>bn</a:t>
                      </a:r>
                      <a:endParaRPr lang="en-US" sz="1600" dirty="0"/>
                    </a:p>
                  </a:txBody>
                  <a:tcPr/>
                </a:tc>
                <a:tc>
                  <a:txBody>
                    <a:bodyPr/>
                    <a:lstStyle/>
                    <a:p>
                      <a:r>
                        <a:rPr lang="en-US" sz="1600" kern="1200" baseline="0" dirty="0">
                          <a:solidFill>
                            <a:schemeClr val="dk1"/>
                          </a:solidFill>
                          <a:latin typeface="+mn-lt"/>
                          <a:ea typeface="+mn-ea"/>
                          <a:cs typeface="+mn-cs"/>
                        </a:rPr>
                        <a:t>1.02</a:t>
                      </a:r>
                      <a:endParaRPr lang="en-US" sz="1600" dirty="0"/>
                    </a:p>
                  </a:txBody>
                  <a:tcPr/>
                </a:tc>
                <a:tc>
                  <a:txBody>
                    <a:bodyPr/>
                    <a:lstStyle/>
                    <a:p>
                      <a:r>
                        <a:rPr lang="en-US" sz="1600" kern="1200" baseline="0" dirty="0">
                          <a:solidFill>
                            <a:schemeClr val="dk1"/>
                          </a:solidFill>
                          <a:latin typeface="+mn-lt"/>
                          <a:ea typeface="+mn-ea"/>
                          <a:cs typeface="+mn-cs"/>
                        </a:rPr>
                        <a:t>IPV</a:t>
                      </a:r>
                      <a:endParaRPr lang="en-US" sz="1600" dirty="0"/>
                    </a:p>
                  </a:txBody>
                  <a:tcPr/>
                </a:tc>
                <a:extLst>
                  <a:ext uri="{0D108BD9-81ED-4DB2-BD59-A6C34878D82A}">
                    <a16:rowId xmlns:a16="http://schemas.microsoft.com/office/drawing/2014/main" val="10005"/>
                  </a:ext>
                </a:extLst>
              </a:tr>
              <a:tr h="330531">
                <a:tc>
                  <a:txBody>
                    <a:bodyPr/>
                    <a:lstStyle/>
                    <a:p>
                      <a:r>
                        <a:rPr lang="en-US" sz="1600" kern="1200" baseline="0" dirty="0">
                          <a:solidFill>
                            <a:schemeClr val="dk1"/>
                          </a:solidFill>
                          <a:latin typeface="+mn-lt"/>
                          <a:ea typeface="+mn-ea"/>
                          <a:cs typeface="+mn-cs"/>
                        </a:rPr>
                        <a:t>UK</a:t>
                      </a:r>
                      <a:endParaRPr lang="en-US" sz="1600" dirty="0"/>
                    </a:p>
                  </a:txBody>
                  <a:tcPr/>
                </a:tc>
                <a:tc>
                  <a:txBody>
                    <a:bodyPr/>
                    <a:lstStyle/>
                    <a:p>
                      <a:r>
                        <a:rPr lang="en-US" sz="1600" kern="1200" baseline="0" dirty="0">
                          <a:solidFill>
                            <a:schemeClr val="dk1"/>
                          </a:solidFill>
                          <a:latin typeface="+mn-lt"/>
                          <a:ea typeface="+mn-ea"/>
                          <a:cs typeface="+mn-cs"/>
                        </a:rPr>
                        <a:t>2008</a:t>
                      </a:r>
                      <a:endParaRPr lang="en-US" sz="1600" dirty="0"/>
                    </a:p>
                  </a:txBody>
                  <a:tcPr/>
                </a:tc>
                <a:tc>
                  <a:txBody>
                    <a:bodyPr/>
                    <a:lstStyle/>
                    <a:p>
                      <a:r>
                        <a:rPr lang="en-US" sz="1600" kern="1200" baseline="0" dirty="0">
                          <a:solidFill>
                            <a:schemeClr val="dk1"/>
                          </a:solidFill>
                          <a:latin typeface="+mn-lt"/>
                          <a:ea typeface="+mn-ea"/>
                          <a:cs typeface="+mn-cs"/>
                        </a:rPr>
                        <a:t>22.8 </a:t>
                      </a:r>
                      <a:r>
                        <a:rPr lang="en-US" sz="1600" kern="1200" baseline="0" dirty="0" err="1">
                          <a:solidFill>
                            <a:schemeClr val="dk1"/>
                          </a:solidFill>
                          <a:latin typeface="+mn-lt"/>
                          <a:ea typeface="+mn-ea"/>
                          <a:cs typeface="+mn-cs"/>
                        </a:rPr>
                        <a:t>bn</a:t>
                      </a:r>
                      <a:endParaRPr lang="en-US" sz="1600" kern="1200" baseline="0" dirty="0">
                        <a:solidFill>
                          <a:schemeClr val="dk1"/>
                        </a:solidFill>
                        <a:latin typeface="+mn-lt"/>
                        <a:ea typeface="+mn-ea"/>
                        <a:cs typeface="+mn-cs"/>
                      </a:endParaRPr>
                    </a:p>
                  </a:txBody>
                  <a:tcPr/>
                </a:tc>
                <a:tc>
                  <a:txBody>
                    <a:bodyPr/>
                    <a:lstStyle/>
                    <a:p>
                      <a:r>
                        <a:rPr lang="en-US" sz="1600" kern="1200" baseline="0" dirty="0">
                          <a:solidFill>
                            <a:schemeClr val="dk1"/>
                          </a:solidFill>
                          <a:latin typeface="+mn-lt"/>
                          <a:ea typeface="+mn-ea"/>
                          <a:cs typeface="+mn-cs"/>
                        </a:rPr>
                        <a:t>0.85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DV, IPV</a:t>
                      </a:r>
                      <a:endParaRPr lang="en-US" sz="1600" dirty="0"/>
                    </a:p>
                  </a:txBody>
                  <a:tcPr/>
                </a:tc>
                <a:extLst>
                  <a:ext uri="{0D108BD9-81ED-4DB2-BD59-A6C34878D82A}">
                    <a16:rowId xmlns:a16="http://schemas.microsoft.com/office/drawing/2014/main" val="10006"/>
                  </a:ext>
                </a:extLst>
              </a:tr>
              <a:tr h="401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kern="1200" baseline="0" dirty="0">
                          <a:solidFill>
                            <a:schemeClr val="dk1"/>
                          </a:solidFill>
                          <a:latin typeface="+mn-lt"/>
                          <a:ea typeface="+mn-ea"/>
                          <a:cs typeface="+mn-cs"/>
                        </a:rPr>
                        <a:t>NICARAGUA</a:t>
                      </a:r>
                      <a:endParaRPr lang="en-US" sz="16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kern="1200" baseline="0" dirty="0">
                          <a:solidFill>
                            <a:schemeClr val="dk1"/>
                          </a:solidFill>
                          <a:latin typeface="+mn-lt"/>
                          <a:ea typeface="+mn-ea"/>
                          <a:cs typeface="+mn-cs"/>
                        </a:rPr>
                        <a:t>1999</a:t>
                      </a:r>
                    </a:p>
                  </a:txBody>
                  <a:tcPr/>
                </a:tc>
                <a:tc>
                  <a:txBody>
                    <a:bodyPr/>
                    <a:lstStyle/>
                    <a:p>
                      <a:pPr algn="l"/>
                      <a:r>
                        <a:rPr lang="pt-BR" sz="1600" kern="1200" baseline="0" dirty="0">
                          <a:solidFill>
                            <a:schemeClr val="dk1"/>
                          </a:solidFill>
                          <a:latin typeface="+mn-lt"/>
                          <a:ea typeface="+mn-ea"/>
                          <a:cs typeface="+mn-cs"/>
                        </a:rPr>
                        <a:t>30 m</a:t>
                      </a:r>
                      <a:endParaRPr lang="en-US" sz="1600" kern="1200" baseline="0" dirty="0">
                        <a:solidFill>
                          <a:schemeClr val="dk1"/>
                        </a:solidFill>
                        <a:latin typeface="+mn-lt"/>
                        <a:ea typeface="+mn-ea"/>
                        <a:cs typeface="+mn-cs"/>
                      </a:endParaRPr>
                    </a:p>
                  </a:txBody>
                  <a:tcPr/>
                </a:tc>
                <a:tc>
                  <a:txBody>
                    <a:bodyPr/>
                    <a:lstStyle/>
                    <a:p>
                      <a:pPr algn="l"/>
                      <a:r>
                        <a:rPr lang="pt-BR" sz="1600" kern="1200" baseline="0" dirty="0">
                          <a:solidFill>
                            <a:schemeClr val="dk1"/>
                          </a:solidFill>
                          <a:latin typeface="+mn-lt"/>
                          <a:ea typeface="+mn-ea"/>
                          <a:cs typeface="+mn-cs"/>
                        </a:rPr>
                        <a:t>0.61</a:t>
                      </a:r>
                      <a:endParaRPr lang="en-US" sz="1600" kern="1200" baseline="0" dirty="0">
                        <a:solidFill>
                          <a:schemeClr val="dk1"/>
                        </a:solidFill>
                        <a:latin typeface="+mn-lt"/>
                        <a:ea typeface="+mn-ea"/>
                        <a:cs typeface="+mn-cs"/>
                      </a:endParaRPr>
                    </a:p>
                  </a:txBody>
                  <a:tcPr/>
                </a:tc>
                <a:tc>
                  <a:txBody>
                    <a:bodyPr/>
                    <a:lstStyle/>
                    <a:p>
                      <a:pPr algn="l"/>
                      <a:r>
                        <a:rPr lang="pt-BR" sz="1600" kern="1200" baseline="0" dirty="0">
                          <a:solidFill>
                            <a:schemeClr val="dk1"/>
                          </a:solidFill>
                          <a:latin typeface="+mn-lt"/>
                          <a:ea typeface="+mn-ea"/>
                          <a:cs typeface="+mn-cs"/>
                        </a:rPr>
                        <a:t>IPV</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10007"/>
                  </a:ext>
                </a:extLst>
              </a:tr>
              <a:tr h="375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kern="1200" baseline="0" dirty="0">
                          <a:solidFill>
                            <a:schemeClr val="dk1"/>
                          </a:solidFill>
                          <a:latin typeface="+mn-lt"/>
                          <a:ea typeface="+mn-ea"/>
                          <a:cs typeface="+mn-cs"/>
                        </a:rPr>
                        <a:t>CANADA</a:t>
                      </a:r>
                    </a:p>
                  </a:txBody>
                  <a:tcPr/>
                </a:tc>
                <a:tc>
                  <a:txBody>
                    <a:bodyPr/>
                    <a:lstStyle/>
                    <a:p>
                      <a:pPr algn="l"/>
                      <a:r>
                        <a:rPr lang="pt-BR" sz="1600" kern="1200" baseline="0" dirty="0">
                          <a:solidFill>
                            <a:schemeClr val="dk1"/>
                          </a:solidFill>
                          <a:latin typeface="+mn-lt"/>
                          <a:ea typeface="+mn-ea"/>
                          <a:cs typeface="+mn-cs"/>
                        </a:rPr>
                        <a:t>2011</a:t>
                      </a:r>
                      <a:endParaRPr lang="en-US" sz="1600" kern="1200" baseline="0" dirty="0">
                        <a:solidFill>
                          <a:schemeClr val="dk1"/>
                        </a:solidFill>
                        <a:latin typeface="+mn-lt"/>
                        <a:ea typeface="+mn-ea"/>
                        <a:cs typeface="+mn-cs"/>
                      </a:endParaRPr>
                    </a:p>
                  </a:txBody>
                  <a:tcPr/>
                </a:tc>
                <a:tc>
                  <a:txBody>
                    <a:bodyPr/>
                    <a:lstStyle/>
                    <a:p>
                      <a:pPr algn="l"/>
                      <a:r>
                        <a:rPr lang="pt-BR" sz="1600" kern="1200" baseline="0" dirty="0">
                          <a:solidFill>
                            <a:schemeClr val="dk1"/>
                          </a:solidFill>
                          <a:latin typeface="+mn-lt"/>
                          <a:ea typeface="+mn-ea"/>
                          <a:cs typeface="+mn-cs"/>
                        </a:rPr>
                        <a:t>6.9 bn</a:t>
                      </a:r>
                      <a:endParaRPr lang="en-US" sz="1600" kern="1200" baseline="0" dirty="0">
                        <a:solidFill>
                          <a:schemeClr val="dk1"/>
                        </a:solidFill>
                        <a:latin typeface="+mn-lt"/>
                        <a:ea typeface="+mn-ea"/>
                        <a:cs typeface="+mn-cs"/>
                      </a:endParaRPr>
                    </a:p>
                  </a:txBody>
                  <a:tcPr/>
                </a:tc>
                <a:tc>
                  <a:txBody>
                    <a:bodyPr/>
                    <a:lstStyle/>
                    <a:p>
                      <a:pPr algn="l"/>
                      <a:r>
                        <a:rPr lang="pt-BR" sz="1600" kern="1200" baseline="0" dirty="0">
                          <a:solidFill>
                            <a:schemeClr val="dk1"/>
                          </a:solidFill>
                          <a:latin typeface="+mn-lt"/>
                          <a:ea typeface="+mn-ea"/>
                          <a:cs typeface="+mn-cs"/>
                        </a:rPr>
                        <a:t>0.39</a:t>
                      </a:r>
                      <a:endParaRPr lang="en-US" sz="1600" kern="1200" baseline="0" dirty="0">
                        <a:solidFill>
                          <a:schemeClr val="dk1"/>
                        </a:solidFill>
                        <a:latin typeface="+mn-lt"/>
                        <a:ea typeface="+mn-ea"/>
                        <a:cs typeface="+mn-cs"/>
                      </a:endParaRPr>
                    </a:p>
                  </a:txBody>
                  <a:tcPr/>
                </a:tc>
                <a:tc>
                  <a:txBody>
                    <a:bodyPr/>
                    <a:lstStyle/>
                    <a:p>
                      <a:pPr algn="l"/>
                      <a:r>
                        <a:rPr lang="pt-BR" sz="1600" kern="1200" baseline="0" dirty="0">
                          <a:solidFill>
                            <a:schemeClr val="dk1"/>
                          </a:solidFill>
                          <a:latin typeface="+mn-lt"/>
                          <a:ea typeface="+mn-ea"/>
                          <a:cs typeface="+mn-cs"/>
                        </a:rPr>
                        <a:t>IPV</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10008"/>
                  </a:ext>
                </a:extLst>
              </a:tr>
              <a:tr h="401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EUROPEAN UNION</a:t>
                      </a:r>
                    </a:p>
                  </a:txBody>
                  <a:tcPr/>
                </a:tc>
                <a:tc>
                  <a:txBody>
                    <a:bodyPr/>
                    <a:lstStyle/>
                    <a:p>
                      <a:pPr algn="l"/>
                      <a:r>
                        <a:rPr lang="en-US" sz="1600" kern="1200" baseline="0" dirty="0">
                          <a:solidFill>
                            <a:schemeClr val="dk1"/>
                          </a:solidFill>
                          <a:latin typeface="+mn-lt"/>
                          <a:ea typeface="+mn-ea"/>
                          <a:cs typeface="+mn-cs"/>
                        </a:rPr>
                        <a:t>2006</a:t>
                      </a:r>
                    </a:p>
                  </a:txBody>
                  <a:tcPr/>
                </a:tc>
                <a:tc>
                  <a:txBody>
                    <a:bodyPr/>
                    <a:lstStyle/>
                    <a:p>
                      <a:r>
                        <a:rPr lang="en-US" sz="1600" kern="1200" baseline="0" dirty="0">
                          <a:solidFill>
                            <a:schemeClr val="dk1"/>
                          </a:solidFill>
                          <a:latin typeface="+mn-lt"/>
                          <a:ea typeface="+mn-ea"/>
                          <a:cs typeface="+mn-cs"/>
                        </a:rPr>
                        <a:t>21.1 </a:t>
                      </a:r>
                      <a:r>
                        <a:rPr lang="en-US" sz="1600" kern="1200" baseline="0" dirty="0" err="1">
                          <a:solidFill>
                            <a:schemeClr val="dk1"/>
                          </a:solidFill>
                          <a:latin typeface="+mn-lt"/>
                          <a:ea typeface="+mn-ea"/>
                          <a:cs typeface="+mn-cs"/>
                        </a:rPr>
                        <a:t>bn</a:t>
                      </a:r>
                      <a:endParaRPr lang="en-US" sz="1600" kern="1200" baseline="0" dirty="0">
                        <a:solidFill>
                          <a:schemeClr val="dk1"/>
                        </a:solidFill>
                        <a:latin typeface="+mn-lt"/>
                        <a:ea typeface="+mn-ea"/>
                        <a:cs typeface="+mn-cs"/>
                      </a:endParaRPr>
                    </a:p>
                  </a:txBody>
                  <a:tcPr/>
                </a:tc>
                <a:tc>
                  <a:txBody>
                    <a:bodyPr/>
                    <a:lstStyle/>
                    <a:p>
                      <a:pPr algn="l"/>
                      <a:r>
                        <a:rPr lang="en-US" sz="1600" kern="1200" baseline="0" dirty="0">
                          <a:solidFill>
                            <a:schemeClr val="dk1"/>
                          </a:solidFill>
                          <a:latin typeface="+mn-lt"/>
                          <a:ea typeface="+mn-ea"/>
                          <a:cs typeface="+mn-cs"/>
                        </a:rPr>
                        <a:t>0.14</a:t>
                      </a:r>
                    </a:p>
                  </a:txBody>
                  <a:tcPr/>
                </a:tc>
                <a:tc>
                  <a:txBody>
                    <a:bodyPr/>
                    <a:lstStyle/>
                    <a:p>
                      <a:pPr algn="l"/>
                      <a:r>
                        <a:rPr lang="en-US" sz="1600" kern="1200" baseline="0" dirty="0">
                          <a:solidFill>
                            <a:schemeClr val="dk1"/>
                          </a:solidFill>
                          <a:latin typeface="+mn-lt"/>
                          <a:ea typeface="+mn-ea"/>
                          <a:cs typeface="+mn-cs"/>
                        </a:rPr>
                        <a:t>IPV</a:t>
                      </a:r>
                    </a:p>
                  </a:txBody>
                  <a:tcPr/>
                </a:tc>
                <a:extLst>
                  <a:ext uri="{0D108BD9-81ED-4DB2-BD59-A6C34878D82A}">
                    <a16:rowId xmlns:a16="http://schemas.microsoft.com/office/drawing/2014/main" val="10009"/>
                  </a:ext>
                </a:extLst>
              </a:tr>
              <a:tr h="330531">
                <a:tc>
                  <a:txBody>
                    <a:bodyPr/>
                    <a:lstStyle/>
                    <a:p>
                      <a:r>
                        <a:rPr lang="sv-SE" sz="1600" kern="1200" baseline="0" dirty="0">
                          <a:solidFill>
                            <a:schemeClr val="dk1"/>
                          </a:solidFill>
                          <a:latin typeface="+mn-lt"/>
                          <a:ea typeface="+mn-ea"/>
                          <a:cs typeface="+mn-cs"/>
                        </a:rPr>
                        <a:t>FINLAND</a:t>
                      </a:r>
                    </a:p>
                  </a:txBody>
                  <a:tcPr/>
                </a:tc>
                <a:tc>
                  <a:txBody>
                    <a:bodyPr/>
                    <a:lstStyle/>
                    <a:p>
                      <a:pPr algn="l"/>
                      <a:r>
                        <a:rPr lang="sv-SE" sz="1600" kern="1200" baseline="0" dirty="0">
                          <a:solidFill>
                            <a:schemeClr val="dk1"/>
                          </a:solidFill>
                          <a:latin typeface="+mn-lt"/>
                          <a:ea typeface="+mn-ea"/>
                          <a:cs typeface="+mn-cs"/>
                        </a:rPr>
                        <a:t>2002</a:t>
                      </a:r>
                      <a:endParaRPr lang="en-US" sz="1600" kern="1200" baseline="0" dirty="0">
                        <a:solidFill>
                          <a:schemeClr val="dk1"/>
                        </a:solidFill>
                        <a:latin typeface="+mn-lt"/>
                        <a:ea typeface="+mn-ea"/>
                        <a:cs typeface="+mn-cs"/>
                      </a:endParaRPr>
                    </a:p>
                  </a:txBody>
                  <a:tcPr/>
                </a:tc>
                <a:tc>
                  <a:txBody>
                    <a:bodyPr/>
                    <a:lstStyle/>
                    <a:p>
                      <a:r>
                        <a:rPr lang="sv-SE" sz="1600" kern="1200" baseline="0" dirty="0">
                          <a:solidFill>
                            <a:schemeClr val="dk1"/>
                          </a:solidFill>
                          <a:latin typeface="+mn-lt"/>
                          <a:ea typeface="+mn-ea"/>
                          <a:cs typeface="+mn-cs"/>
                        </a:rPr>
                        <a:t>98 m</a:t>
                      </a:r>
                      <a:endParaRPr lang="en-US" sz="1600" kern="1200" baseline="0" dirty="0">
                        <a:solidFill>
                          <a:schemeClr val="dk1"/>
                        </a:solidFill>
                        <a:latin typeface="+mn-lt"/>
                        <a:ea typeface="+mn-ea"/>
                        <a:cs typeface="+mn-cs"/>
                      </a:endParaRPr>
                    </a:p>
                  </a:txBody>
                  <a:tcPr/>
                </a:tc>
                <a:tc>
                  <a:txBody>
                    <a:bodyPr/>
                    <a:lstStyle/>
                    <a:p>
                      <a:pPr algn="l"/>
                      <a:r>
                        <a:rPr lang="sv-SE" sz="1600" kern="1200" baseline="0" dirty="0">
                          <a:solidFill>
                            <a:schemeClr val="dk1"/>
                          </a:solidFill>
                          <a:latin typeface="+mn-lt"/>
                          <a:ea typeface="+mn-ea"/>
                          <a:cs typeface="+mn-cs"/>
                        </a:rPr>
                        <a:t>0.07</a:t>
                      </a:r>
                      <a:endParaRPr lang="en-US" sz="1600" kern="1200" baseline="0" dirty="0">
                        <a:solidFill>
                          <a:schemeClr val="dk1"/>
                        </a:solidFill>
                        <a:latin typeface="+mn-lt"/>
                        <a:ea typeface="+mn-ea"/>
                        <a:cs typeface="+mn-cs"/>
                      </a:endParaRPr>
                    </a:p>
                  </a:txBody>
                  <a:tcPr/>
                </a:tc>
                <a:tc>
                  <a:txBody>
                    <a:bodyPr/>
                    <a:lstStyle/>
                    <a:p>
                      <a:pPr algn="l"/>
                      <a:r>
                        <a:rPr lang="sv-SE" sz="1600" kern="1200" baseline="0" dirty="0">
                          <a:solidFill>
                            <a:schemeClr val="dk1"/>
                          </a:solidFill>
                          <a:latin typeface="+mn-lt"/>
                          <a:ea typeface="+mn-ea"/>
                          <a:cs typeface="+mn-cs"/>
                        </a:rPr>
                        <a:t>VAW, IPV</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10010"/>
                  </a:ext>
                </a:extLst>
              </a:tr>
              <a:tr h="401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baseline="0" dirty="0">
                          <a:solidFill>
                            <a:schemeClr val="dk1"/>
                          </a:solidFill>
                          <a:latin typeface="+mn-lt"/>
                          <a:ea typeface="+mn-ea"/>
                          <a:cs typeface="+mn-cs"/>
                        </a:rPr>
                        <a:t>USA</a:t>
                      </a:r>
                      <a:endParaRPr lang="en-US" sz="1600" kern="1200" baseline="0" dirty="0">
                        <a:solidFill>
                          <a:schemeClr val="dk1"/>
                        </a:solidFill>
                        <a:latin typeface="+mn-lt"/>
                        <a:ea typeface="+mn-ea"/>
                        <a:cs typeface="+mn-cs"/>
                      </a:endParaRPr>
                    </a:p>
                  </a:txBody>
                  <a:tcPr/>
                </a:tc>
                <a:tc>
                  <a:txBody>
                    <a:bodyPr/>
                    <a:lstStyle/>
                    <a:p>
                      <a:pPr algn="l"/>
                      <a:r>
                        <a:rPr lang="sv-SE" sz="1600" kern="1200" baseline="0" dirty="0">
                          <a:solidFill>
                            <a:schemeClr val="dk1"/>
                          </a:solidFill>
                          <a:latin typeface="+mn-lt"/>
                          <a:ea typeface="+mn-ea"/>
                          <a:cs typeface="+mn-cs"/>
                        </a:rPr>
                        <a:t>2003</a:t>
                      </a:r>
                      <a:endParaRPr lang="en-US" sz="1600" kern="1200" baseline="0" dirty="0">
                        <a:solidFill>
                          <a:schemeClr val="dk1"/>
                        </a:solidFill>
                        <a:latin typeface="+mn-lt"/>
                        <a:ea typeface="+mn-ea"/>
                        <a:cs typeface="+mn-cs"/>
                      </a:endParaRPr>
                    </a:p>
                  </a:txBody>
                  <a:tcPr/>
                </a:tc>
                <a:tc>
                  <a:txBody>
                    <a:bodyPr/>
                    <a:lstStyle/>
                    <a:p>
                      <a:r>
                        <a:rPr lang="sv-SE" sz="1600" kern="1200" baseline="0" dirty="0">
                          <a:solidFill>
                            <a:schemeClr val="dk1"/>
                          </a:solidFill>
                          <a:latin typeface="+mn-lt"/>
                          <a:ea typeface="+mn-ea"/>
                          <a:cs typeface="+mn-cs"/>
                        </a:rPr>
                        <a:t>5.8bn</a:t>
                      </a:r>
                      <a:endParaRPr lang="en-US" sz="1600" kern="1200" baseline="0" dirty="0">
                        <a:solidFill>
                          <a:schemeClr val="dk1"/>
                        </a:solidFill>
                        <a:latin typeface="+mn-lt"/>
                        <a:ea typeface="+mn-ea"/>
                        <a:cs typeface="+mn-cs"/>
                      </a:endParaRPr>
                    </a:p>
                  </a:txBody>
                  <a:tcPr/>
                </a:tc>
                <a:tc>
                  <a:txBody>
                    <a:bodyPr/>
                    <a:lstStyle/>
                    <a:p>
                      <a:pPr algn="l"/>
                      <a:r>
                        <a:rPr lang="sv-SE" sz="1600" kern="1200" baseline="0" dirty="0">
                          <a:solidFill>
                            <a:schemeClr val="dk1"/>
                          </a:solidFill>
                          <a:latin typeface="+mn-lt"/>
                          <a:ea typeface="+mn-ea"/>
                          <a:cs typeface="+mn-cs"/>
                        </a:rPr>
                        <a:t>0.05</a:t>
                      </a:r>
                      <a:endParaRPr lang="en-US" sz="1600" kern="1200" baseline="0" dirty="0">
                        <a:solidFill>
                          <a:schemeClr val="dk1"/>
                        </a:solidFill>
                        <a:latin typeface="+mn-lt"/>
                        <a:ea typeface="+mn-ea"/>
                        <a:cs typeface="+mn-cs"/>
                      </a:endParaRPr>
                    </a:p>
                  </a:txBody>
                  <a:tcPr/>
                </a:tc>
                <a:tc>
                  <a:txBody>
                    <a:bodyPr/>
                    <a:lstStyle/>
                    <a:p>
                      <a:pPr algn="l"/>
                      <a:r>
                        <a:rPr lang="sv-SE" sz="1600" kern="1200" baseline="0" dirty="0">
                          <a:solidFill>
                            <a:schemeClr val="dk1"/>
                          </a:solidFill>
                          <a:latin typeface="+mn-lt"/>
                          <a:ea typeface="+mn-ea"/>
                          <a:cs typeface="+mn-cs"/>
                        </a:rPr>
                        <a:t>IPV, VAW</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10011"/>
                  </a:ext>
                </a:extLst>
              </a:tr>
              <a:tr h="33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FRANCE</a:t>
                      </a:r>
                    </a:p>
                  </a:txBody>
                  <a:tcPr/>
                </a:tc>
                <a:tc>
                  <a:txBody>
                    <a:bodyPr/>
                    <a:lstStyle/>
                    <a:p>
                      <a:pPr algn="l"/>
                      <a:r>
                        <a:rPr lang="en-US" sz="1600" kern="1200" baseline="0" dirty="0">
                          <a:solidFill>
                            <a:schemeClr val="dk1"/>
                          </a:solidFill>
                          <a:latin typeface="+mn-lt"/>
                          <a:ea typeface="+mn-ea"/>
                          <a:cs typeface="+mn-cs"/>
                        </a:rPr>
                        <a:t>2009</a:t>
                      </a:r>
                    </a:p>
                  </a:txBody>
                  <a:tcPr/>
                </a:tc>
                <a:tc>
                  <a:txBody>
                    <a:bodyPr/>
                    <a:lstStyle/>
                    <a:p>
                      <a:pPr algn="l"/>
                      <a:r>
                        <a:rPr lang="en-US" sz="1600" kern="1200" baseline="0" dirty="0">
                          <a:solidFill>
                            <a:schemeClr val="dk1"/>
                          </a:solidFill>
                          <a:latin typeface="+mn-lt"/>
                          <a:ea typeface="+mn-ea"/>
                          <a:cs typeface="+mn-cs"/>
                        </a:rPr>
                        <a:t>3.6 </a:t>
                      </a:r>
                      <a:r>
                        <a:rPr lang="en-US" sz="1600" kern="1200" baseline="0" dirty="0" err="1">
                          <a:solidFill>
                            <a:schemeClr val="dk1"/>
                          </a:solidFill>
                          <a:latin typeface="+mn-lt"/>
                          <a:ea typeface="+mn-ea"/>
                          <a:cs typeface="+mn-cs"/>
                        </a:rPr>
                        <a:t>bn</a:t>
                      </a:r>
                      <a:endParaRPr lang="en-US" sz="1600" kern="1200" baseline="0" dirty="0">
                        <a:solidFill>
                          <a:schemeClr val="dk1"/>
                        </a:solidFill>
                        <a:latin typeface="+mn-lt"/>
                        <a:ea typeface="+mn-ea"/>
                        <a:cs typeface="+mn-cs"/>
                      </a:endParaRPr>
                    </a:p>
                  </a:txBody>
                  <a:tcPr/>
                </a:tc>
                <a:tc>
                  <a:txBody>
                    <a:bodyPr/>
                    <a:lstStyle/>
                    <a:p>
                      <a:pPr algn="l"/>
                      <a:r>
                        <a:rPr lang="en-US" sz="1600" kern="1200" baseline="0" dirty="0">
                          <a:solidFill>
                            <a:schemeClr val="dk1"/>
                          </a:solidFill>
                          <a:latin typeface="+mn-lt"/>
                          <a:ea typeface="+mn-ea"/>
                          <a:cs typeface="+mn-cs"/>
                        </a:rPr>
                        <a:t>0.14</a:t>
                      </a:r>
                    </a:p>
                  </a:txBody>
                  <a:tcPr/>
                </a:tc>
                <a:tc>
                  <a:txBody>
                    <a:bodyPr/>
                    <a:lstStyle/>
                    <a:p>
                      <a:pPr algn="l"/>
                      <a:r>
                        <a:rPr lang="en-US" sz="1600" kern="1200" baseline="0" dirty="0">
                          <a:solidFill>
                            <a:schemeClr val="dk1"/>
                          </a:solidFill>
                          <a:latin typeface="+mn-lt"/>
                          <a:ea typeface="+mn-ea"/>
                          <a:cs typeface="+mn-cs"/>
                        </a:rPr>
                        <a:t>IPV</a:t>
                      </a:r>
                    </a:p>
                  </a:txBody>
                  <a:tcPr/>
                </a:tc>
                <a:extLst>
                  <a:ext uri="{0D108BD9-81ED-4DB2-BD59-A6C34878D82A}">
                    <a16:rowId xmlns:a16="http://schemas.microsoft.com/office/drawing/2014/main" val="10012"/>
                  </a:ext>
                </a:extLst>
              </a:tr>
              <a:tr h="401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SWEDEN</a:t>
                      </a:r>
                    </a:p>
                  </a:txBody>
                  <a:tcPr/>
                </a:tc>
                <a:tc>
                  <a:txBody>
                    <a:bodyPr/>
                    <a:lstStyle/>
                    <a:p>
                      <a:pPr algn="l"/>
                      <a:r>
                        <a:rPr lang="en-US" sz="1600" kern="1200" baseline="0" dirty="0">
                          <a:solidFill>
                            <a:schemeClr val="dk1"/>
                          </a:solidFill>
                          <a:latin typeface="+mn-lt"/>
                          <a:ea typeface="+mn-ea"/>
                          <a:cs typeface="+mn-cs"/>
                        </a:rPr>
                        <a:t>2004</a:t>
                      </a:r>
                    </a:p>
                  </a:txBody>
                  <a:tcPr/>
                </a:tc>
                <a:tc>
                  <a:txBody>
                    <a:bodyPr/>
                    <a:lstStyle/>
                    <a:p>
                      <a:pPr algn="l"/>
                      <a:r>
                        <a:rPr lang="en-US" sz="1600" kern="1200" baseline="0" dirty="0">
                          <a:solidFill>
                            <a:schemeClr val="dk1"/>
                          </a:solidFill>
                          <a:latin typeface="+mn-lt"/>
                          <a:ea typeface="+mn-ea"/>
                          <a:cs typeface="+mn-cs"/>
                        </a:rPr>
                        <a:t>453 m</a:t>
                      </a:r>
                    </a:p>
                  </a:txBody>
                  <a:tcPr/>
                </a:tc>
                <a:tc>
                  <a:txBody>
                    <a:bodyPr/>
                    <a:lstStyle/>
                    <a:p>
                      <a:pPr algn="l"/>
                      <a:r>
                        <a:rPr lang="en-US" sz="1600" kern="1200" baseline="0" dirty="0">
                          <a:solidFill>
                            <a:schemeClr val="dk1"/>
                          </a:solidFill>
                          <a:latin typeface="+mn-lt"/>
                          <a:ea typeface="+mn-ea"/>
                          <a:cs typeface="+mn-cs"/>
                        </a:rPr>
                        <a:t>0.13</a:t>
                      </a:r>
                    </a:p>
                  </a:txBody>
                  <a:tcPr/>
                </a:tc>
                <a:tc>
                  <a:txBody>
                    <a:bodyPr/>
                    <a:lstStyle/>
                    <a:p>
                      <a:pPr algn="l"/>
                      <a:r>
                        <a:rPr lang="en-US" sz="1600" kern="1200" baseline="0" dirty="0">
                          <a:solidFill>
                            <a:schemeClr val="dk1"/>
                          </a:solidFill>
                          <a:latin typeface="+mn-lt"/>
                          <a:ea typeface="+mn-ea"/>
                          <a:cs typeface="+mn-cs"/>
                        </a:rPr>
                        <a:t> IPV</a:t>
                      </a:r>
                    </a:p>
                  </a:txBody>
                  <a:tcPr/>
                </a:tc>
                <a:extLst>
                  <a:ext uri="{0D108BD9-81ED-4DB2-BD59-A6C34878D82A}">
                    <a16:rowId xmlns:a16="http://schemas.microsoft.com/office/drawing/2014/main" val="10013"/>
                  </a:ext>
                </a:extLst>
              </a:tr>
              <a:tr h="4016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baseline="0" dirty="0">
                          <a:solidFill>
                            <a:schemeClr val="dk1"/>
                          </a:solidFill>
                          <a:latin typeface="+mn-lt"/>
                          <a:ea typeface="+mn-ea"/>
                          <a:cs typeface="+mn-cs"/>
                        </a:rPr>
                        <a:t>SWITZERLAND</a:t>
                      </a:r>
                    </a:p>
                  </a:txBody>
                  <a:tcPr/>
                </a:tc>
                <a:tc>
                  <a:txBody>
                    <a:bodyPr/>
                    <a:lstStyle/>
                    <a:p>
                      <a:pPr algn="l"/>
                      <a:r>
                        <a:rPr lang="de-DE" sz="1600" kern="1200" baseline="0" dirty="0">
                          <a:solidFill>
                            <a:schemeClr val="dk1"/>
                          </a:solidFill>
                          <a:latin typeface="+mn-lt"/>
                          <a:ea typeface="+mn-ea"/>
                          <a:cs typeface="+mn-cs"/>
                        </a:rPr>
                        <a:t>1999</a:t>
                      </a:r>
                      <a:endParaRPr lang="en-US" sz="1600" kern="1200" baseline="0" dirty="0">
                        <a:solidFill>
                          <a:schemeClr val="dk1"/>
                        </a:solidFill>
                        <a:latin typeface="+mn-lt"/>
                        <a:ea typeface="+mn-ea"/>
                        <a:cs typeface="+mn-cs"/>
                      </a:endParaRPr>
                    </a:p>
                  </a:txBody>
                  <a:tcPr/>
                </a:tc>
                <a:tc>
                  <a:txBody>
                    <a:bodyPr/>
                    <a:lstStyle/>
                    <a:p>
                      <a:pPr algn="l"/>
                      <a:r>
                        <a:rPr lang="de-DE" sz="1600" kern="1200" baseline="0" dirty="0">
                          <a:solidFill>
                            <a:schemeClr val="dk1"/>
                          </a:solidFill>
                          <a:latin typeface="+mn-lt"/>
                          <a:ea typeface="+mn-ea"/>
                          <a:cs typeface="+mn-cs"/>
                        </a:rPr>
                        <a:t>263 m</a:t>
                      </a:r>
                      <a:endParaRPr lang="en-US" sz="1600" kern="1200" baseline="0" dirty="0">
                        <a:solidFill>
                          <a:schemeClr val="dk1"/>
                        </a:solidFill>
                        <a:latin typeface="+mn-lt"/>
                        <a:ea typeface="+mn-ea"/>
                        <a:cs typeface="+mn-cs"/>
                      </a:endParaRPr>
                    </a:p>
                  </a:txBody>
                  <a:tcPr/>
                </a:tc>
                <a:tc>
                  <a:txBody>
                    <a:bodyPr/>
                    <a:lstStyle/>
                    <a:p>
                      <a:pPr algn="l"/>
                      <a:r>
                        <a:rPr lang="de-DE" sz="1600" kern="1200" baseline="0" dirty="0">
                          <a:solidFill>
                            <a:schemeClr val="dk1"/>
                          </a:solidFill>
                          <a:latin typeface="+mn-lt"/>
                          <a:ea typeface="+mn-ea"/>
                          <a:cs typeface="+mn-cs"/>
                        </a:rPr>
                        <a:t>0.09</a:t>
                      </a:r>
                      <a:endParaRPr lang="en-US" sz="1600" kern="1200" baseline="0" dirty="0">
                        <a:solidFill>
                          <a:schemeClr val="dk1"/>
                        </a:solidFill>
                        <a:latin typeface="+mn-lt"/>
                        <a:ea typeface="+mn-ea"/>
                        <a:cs typeface="+mn-cs"/>
                      </a:endParaRPr>
                    </a:p>
                  </a:txBody>
                  <a:tcPr/>
                </a:tc>
                <a:tc>
                  <a:txBody>
                    <a:bodyPr/>
                    <a:lstStyle/>
                    <a:p>
                      <a:pPr algn="l"/>
                      <a:r>
                        <a:rPr lang="de-DE" sz="1600" kern="1200" baseline="0" dirty="0">
                          <a:solidFill>
                            <a:schemeClr val="dk1"/>
                          </a:solidFill>
                          <a:latin typeface="+mn-lt"/>
                          <a:ea typeface="+mn-ea"/>
                          <a:cs typeface="+mn-cs"/>
                        </a:rPr>
                        <a:t>DV, IPV</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10014"/>
                  </a:ext>
                </a:extLst>
              </a:tr>
            </a:tbl>
          </a:graphicData>
        </a:graphic>
      </p:graphicFrame>
      <p:sp>
        <p:nvSpPr>
          <p:cNvPr id="5" name="Rectangle 4"/>
          <p:cNvSpPr/>
          <p:nvPr/>
        </p:nvSpPr>
        <p:spPr>
          <a:xfrm>
            <a:off x="5410200" y="6553200"/>
            <a:ext cx="2660921" cy="276999"/>
          </a:xfrm>
          <a:prstGeom prst="rect">
            <a:avLst/>
          </a:prstGeom>
        </p:spPr>
        <p:txBody>
          <a:bodyPr wrap="square">
            <a:spAutoFit/>
          </a:bodyPr>
          <a:lstStyle/>
          <a:p>
            <a:r>
              <a:rPr lang="en-US" sz="1200" i="1" dirty="0"/>
              <a:t>WHO/</a:t>
            </a:r>
            <a:r>
              <a:rPr lang="en-US" sz="1200" i="1" dirty="0" err="1"/>
              <a:t>Duvvury</a:t>
            </a:r>
            <a:r>
              <a:rPr lang="en-US" sz="1200" i="1" dirty="0"/>
              <a:t>, Carney, </a:t>
            </a:r>
            <a:r>
              <a:rPr lang="en-US" sz="1200" i="1" dirty="0" err="1"/>
              <a:t>Huu</a:t>
            </a:r>
            <a:r>
              <a:rPr lang="en-US" sz="1200" i="1" dirty="0"/>
              <a:t> Minh, 2012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Cost categories</a:t>
            </a:r>
          </a:p>
        </p:txBody>
      </p:sp>
      <p:sp>
        <p:nvSpPr>
          <p:cNvPr id="3" name="Content Placeholder 2"/>
          <p:cNvSpPr>
            <a:spLocks noGrp="1"/>
          </p:cNvSpPr>
          <p:nvPr>
            <p:ph idx="1"/>
          </p:nvPr>
        </p:nvSpPr>
        <p:spPr>
          <a:xfrm>
            <a:off x="457200" y="1600200"/>
            <a:ext cx="3352800" cy="4525963"/>
          </a:xfrm>
        </p:spPr>
        <p:txBody>
          <a:bodyPr>
            <a:normAutofit/>
          </a:bodyPr>
          <a:lstStyle/>
          <a:p>
            <a:r>
              <a:rPr lang="en-US" sz="2400" dirty="0"/>
              <a:t>Health </a:t>
            </a:r>
          </a:p>
          <a:p>
            <a:r>
              <a:rPr lang="en-US" sz="2400" dirty="0"/>
              <a:t>Justice</a:t>
            </a:r>
          </a:p>
          <a:p>
            <a:r>
              <a:rPr lang="en-US" sz="2400" dirty="0"/>
              <a:t>Government and civil societies</a:t>
            </a:r>
          </a:p>
          <a:p>
            <a:r>
              <a:rPr lang="en-US" sz="2400" dirty="0"/>
              <a:t>Consumptions </a:t>
            </a:r>
          </a:p>
          <a:p>
            <a:r>
              <a:rPr lang="en-US" sz="2400" dirty="0"/>
              <a:t>Loss earnings</a:t>
            </a:r>
          </a:p>
          <a:p>
            <a:r>
              <a:rPr lang="en-US" sz="2400" dirty="0"/>
              <a:t>Pain and suffering </a:t>
            </a:r>
          </a:p>
        </p:txBody>
      </p:sp>
      <p:pic>
        <p:nvPicPr>
          <p:cNvPr id="1027" name="Picture 3"/>
          <p:cNvPicPr>
            <a:picLocks noChangeAspect="1" noChangeArrowheads="1"/>
          </p:cNvPicPr>
          <p:nvPr/>
        </p:nvPicPr>
        <p:blipFill>
          <a:blip r:embed="rId2" cstate="print"/>
          <a:srcRect/>
          <a:stretch>
            <a:fillRect/>
          </a:stretch>
        </p:blipFill>
        <p:spPr bwMode="auto">
          <a:xfrm>
            <a:off x="4876800" y="1143000"/>
            <a:ext cx="3810000" cy="4019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solidFill>
                  <a:srgbClr val="120A02"/>
                </a:solidFill>
              </a:rPr>
              <a:t>Definition</a:t>
            </a:r>
            <a:endParaRPr lang="en-US" sz="3200" dirty="0"/>
          </a:p>
        </p:txBody>
      </p:sp>
      <p:sp>
        <p:nvSpPr>
          <p:cNvPr id="3" name="Content Placeholder 2"/>
          <p:cNvSpPr>
            <a:spLocks noGrp="1"/>
          </p:cNvSpPr>
          <p:nvPr>
            <p:ph idx="1"/>
          </p:nvPr>
        </p:nvSpPr>
        <p:spPr>
          <a:xfrm>
            <a:off x="304800" y="1600200"/>
            <a:ext cx="8534400" cy="4525963"/>
          </a:xfrm>
        </p:spPr>
        <p:txBody>
          <a:bodyPr/>
          <a:lstStyle/>
          <a:p>
            <a:pPr algn="just">
              <a:lnSpc>
                <a:spcPct val="150000"/>
              </a:lnSpc>
            </a:pPr>
            <a:r>
              <a:rPr lang="en-US" sz="2400" b="1" dirty="0">
                <a:solidFill>
                  <a:srgbClr val="120A02"/>
                </a:solidFill>
              </a:rPr>
              <a:t>Gender equality </a:t>
            </a:r>
            <a:r>
              <a:rPr lang="en-US" sz="2400" dirty="0">
                <a:solidFill>
                  <a:srgbClr val="120A02"/>
                </a:solidFill>
              </a:rPr>
              <a:t>means that women &amp; men and girls &amp; boys enjoy the same rights, resources, opportunities and protections. (</a:t>
            </a:r>
            <a:r>
              <a:rPr lang="en-US" sz="2400" dirty="0">
                <a:solidFill>
                  <a:srgbClr val="120A02"/>
                </a:solidFill>
                <a:cs typeface="Arial" charset="0"/>
              </a:rPr>
              <a:t>Education, employment, health, political participation, safety and justice). Its also fundamental human rights</a:t>
            </a:r>
          </a:p>
          <a:p>
            <a:pPr algn="just">
              <a:lnSpc>
                <a:spcPct val="150000"/>
              </a:lnSpc>
            </a:pPr>
            <a:endParaRPr lang="en-US" sz="2400" dirty="0">
              <a:solidFill>
                <a:srgbClr val="120A02"/>
              </a:solidFill>
              <a:cs typeface="Arial" charset="0"/>
            </a:endParaRPr>
          </a:p>
          <a:p>
            <a:pPr algn="just">
              <a:lnSpc>
                <a:spcPct val="150000"/>
              </a:lnSpc>
            </a:pPr>
            <a:r>
              <a:rPr lang="en-US" sz="2400" dirty="0">
                <a:solidFill>
                  <a:srgbClr val="120A02"/>
                </a:solidFill>
                <a:cs typeface="Arial" charset="0"/>
              </a:rPr>
              <a:t>Example: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4"/>
          <p:cNvGrpSpPr>
            <a:grpSpLocks/>
          </p:cNvGrpSpPr>
          <p:nvPr/>
        </p:nvGrpSpPr>
        <p:grpSpPr bwMode="auto">
          <a:xfrm>
            <a:off x="0" y="0"/>
            <a:ext cx="8991600" cy="6858000"/>
            <a:chOff x="2520" y="3920"/>
            <a:chExt cx="7200" cy="5260"/>
          </a:xfrm>
        </p:grpSpPr>
        <p:pic>
          <p:nvPicPr>
            <p:cNvPr id="5" name="Picture 5"/>
            <p:cNvPicPr>
              <a:picLocks noChangeAspect="1" noChangeArrowheads="1"/>
            </p:cNvPicPr>
            <p:nvPr/>
          </p:nvPicPr>
          <p:blipFill>
            <a:blip r:embed="rId2" cstate="print"/>
            <a:srcRect/>
            <a:stretch>
              <a:fillRect/>
            </a:stretch>
          </p:blipFill>
          <p:spPr bwMode="auto">
            <a:xfrm>
              <a:off x="2520" y="4140"/>
              <a:ext cx="7200" cy="5040"/>
            </a:xfrm>
            <a:prstGeom prst="rect">
              <a:avLst/>
            </a:prstGeom>
            <a:noFill/>
            <a:ln w="9525">
              <a:noFill/>
              <a:miter lim="800000"/>
              <a:headEnd/>
              <a:tailEnd/>
            </a:ln>
          </p:spPr>
        </p:pic>
        <p:sp>
          <p:nvSpPr>
            <p:cNvPr id="6" name="Text Box 6"/>
            <p:cNvSpPr txBox="1">
              <a:spLocks noChangeArrowheads="1"/>
            </p:cNvSpPr>
            <p:nvPr/>
          </p:nvSpPr>
          <p:spPr bwMode="auto">
            <a:xfrm>
              <a:off x="5400" y="3920"/>
              <a:ext cx="1440" cy="374"/>
            </a:xfrm>
            <a:prstGeom prst="rect">
              <a:avLst/>
            </a:prstGeom>
            <a:solidFill>
              <a:srgbClr val="FFFFFF"/>
            </a:solidFill>
            <a:ln w="9525">
              <a:noFill/>
              <a:miter lim="800000"/>
              <a:headEnd/>
              <a:tailEnd/>
            </a:ln>
          </p:spPr>
          <p:txBody>
            <a:bodyPr/>
            <a:lstStyle/>
            <a:p>
              <a:pPr algn="ctr"/>
              <a:r>
                <a:rPr lang="en-US" sz="1000" b="1">
                  <a:latin typeface="Times New Roman" pitchFamily="18" charset="0"/>
                </a:rPr>
                <a:t>Figure 6.4</a:t>
              </a:r>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a:t>Discussion topics  </a:t>
            </a:r>
          </a:p>
        </p:txBody>
      </p:sp>
      <p:sp>
        <p:nvSpPr>
          <p:cNvPr id="3" name="Content Placeholder 2"/>
          <p:cNvSpPr>
            <a:spLocks noGrp="1"/>
          </p:cNvSpPr>
          <p:nvPr>
            <p:ph idx="1"/>
          </p:nvPr>
        </p:nvSpPr>
        <p:spPr>
          <a:xfrm>
            <a:off x="152400" y="1600200"/>
            <a:ext cx="8610600" cy="4525963"/>
          </a:xfrm>
        </p:spPr>
        <p:txBody>
          <a:bodyPr>
            <a:normAutofit/>
          </a:bodyPr>
          <a:lstStyle/>
          <a:p>
            <a:r>
              <a:rPr lang="en-US" sz="2400" dirty="0"/>
              <a:t>We will discuss two articles on VAW  for this class</a:t>
            </a:r>
          </a:p>
          <a:p>
            <a:pPr>
              <a:buNone/>
            </a:pPr>
            <a:endParaRPr lang="en-US" sz="2400" dirty="0"/>
          </a:p>
          <a:p>
            <a:r>
              <a:rPr lang="en-US" sz="2000" b="1" dirty="0"/>
              <a:t> Article 1: </a:t>
            </a:r>
            <a:r>
              <a:rPr lang="en-US" sz="2000" dirty="0"/>
              <a:t>Community Economic Status and Intimate Partner Violence Against Women in Bangladesh: Compositional or Contextual Effects?  </a:t>
            </a:r>
            <a:r>
              <a:rPr lang="en-US" sz="1600" i="1" dirty="0"/>
              <a:t>(Kristin E. VanderEnde1, Lynn M. Sibley1, Yuk Fai Cheong1, Ruchira Tabassum Naved2,and Kathryn M. Yount1. journal:-Violence Against Women 2015, Vol. 21(6) 679–699</a:t>
            </a:r>
            <a:r>
              <a:rPr lang="en-US" sz="2000" dirty="0"/>
              <a:t>)</a:t>
            </a:r>
          </a:p>
          <a:p>
            <a:endParaRPr lang="en-US" sz="2000" dirty="0"/>
          </a:p>
          <a:p>
            <a:r>
              <a:rPr lang="en-US" sz="2000" b="1" dirty="0"/>
              <a:t> Article 2:I</a:t>
            </a:r>
            <a:r>
              <a:rPr lang="en-US" sz="2000" dirty="0"/>
              <a:t>ndonesian Men’s Perceptions of Violence Against Women </a:t>
            </a:r>
            <a:r>
              <a:rPr lang="en-US" sz="1600" i="1" dirty="0"/>
              <a:t>(Pam Nilan1, </a:t>
            </a:r>
            <a:r>
              <a:rPr lang="en-US" sz="1600" i="1" dirty="0" err="1"/>
              <a:t>Argyo</a:t>
            </a:r>
            <a:r>
              <a:rPr lang="en-US" sz="1600" i="1" dirty="0"/>
              <a:t> Demartoto2,Alex Broom3, and John Germov1: journal:-Violence Against Women 2014, Vol. 20(7) 869– 888)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020762"/>
          </a:xfrm>
        </p:spPr>
        <p:txBody>
          <a:bodyPr>
            <a:noAutofit/>
          </a:bodyPr>
          <a:lstStyle/>
          <a:p>
            <a:r>
              <a:rPr lang="en-US" sz="3200" dirty="0"/>
              <a:t>Community economic Status &amp; Intimate Partner VAW  in Bangladesh: Compositional or Contextual Effects?</a:t>
            </a:r>
          </a:p>
        </p:txBody>
      </p:sp>
      <p:sp>
        <p:nvSpPr>
          <p:cNvPr id="3" name="Content Placeholder 2"/>
          <p:cNvSpPr>
            <a:spLocks noGrp="1"/>
          </p:cNvSpPr>
          <p:nvPr>
            <p:ph idx="1"/>
          </p:nvPr>
        </p:nvSpPr>
        <p:spPr>
          <a:xfrm>
            <a:off x="228600" y="1600200"/>
            <a:ext cx="8763000" cy="4525963"/>
          </a:xfrm>
        </p:spPr>
        <p:txBody>
          <a:bodyPr>
            <a:noAutofit/>
          </a:bodyPr>
          <a:lstStyle/>
          <a:p>
            <a:pPr algn="just"/>
            <a:r>
              <a:rPr lang="en-US" sz="2400" b="1" dirty="0"/>
              <a:t>Abstract: </a:t>
            </a:r>
            <a:r>
              <a:rPr lang="en-US" sz="2400" dirty="0"/>
              <a:t>In this research, we used a multi-level contextual-effects analysis to disentangle the household- and community-level associations between income and intimate partner violence (IPV) against women in Bangladesh. Our analyses of data from 2,668 women interviewed as part of the World Health Organization (WHO) multi-country study on women’s health and domestic violence against women showed that household income was negatively associated with women’s risk of experiencing IPV. Controlling for residence in a low-income household, living in a low-income community was not associated with women’s risk of experiencing IPV. These results support a household level, not community-level, relationship between income and IPV in Bangladesh.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Indonesian Men’s Perceptions of Violence Against Women</a:t>
            </a:r>
          </a:p>
        </p:txBody>
      </p:sp>
      <p:sp>
        <p:nvSpPr>
          <p:cNvPr id="3" name="Content Placeholder 2"/>
          <p:cNvSpPr>
            <a:spLocks noGrp="1"/>
          </p:cNvSpPr>
          <p:nvPr>
            <p:ph idx="1"/>
          </p:nvPr>
        </p:nvSpPr>
        <p:spPr>
          <a:xfrm>
            <a:off x="228600" y="1676400"/>
            <a:ext cx="8686800" cy="4678363"/>
          </a:xfrm>
        </p:spPr>
        <p:txBody>
          <a:bodyPr>
            <a:normAutofit/>
          </a:bodyPr>
          <a:lstStyle/>
          <a:p>
            <a:pPr algn="just"/>
            <a:r>
              <a:rPr lang="en-US" sz="2400" b="1" dirty="0"/>
              <a:t>Abstract: </a:t>
            </a:r>
            <a:r>
              <a:rPr lang="en-US" sz="2400" dirty="0"/>
              <a:t>This article explores male perceptions and attitudes toward violence against women in Indonesia. It analyzes interview data from Indonesian men collected as part of a large </a:t>
            </a:r>
            <a:r>
              <a:rPr lang="en-US" sz="2400" dirty="0" err="1"/>
              <a:t>multimethod</a:t>
            </a:r>
            <a:r>
              <a:rPr lang="en-US" sz="2400" dirty="0"/>
              <a:t> Australian government–funded project on masculinities and violence in two Asian countries. Reluctance to talk about violence against women was evident, and the accounts of those men who did respond referred to three justificatory discourses: denial, blaming the victim, and exonerating the male perpetrator. The findings support continuation of government and nongovernmental organization (NGO) projects aimed at both empowering women and reeducating 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t>Discussion</a:t>
            </a:r>
          </a:p>
        </p:txBody>
      </p:sp>
      <p:sp>
        <p:nvSpPr>
          <p:cNvPr id="3" name="Content Placeholder 2"/>
          <p:cNvSpPr>
            <a:spLocks noGrp="1"/>
          </p:cNvSpPr>
          <p:nvPr>
            <p:ph idx="1"/>
          </p:nvPr>
        </p:nvSpPr>
        <p:spPr>
          <a:xfrm>
            <a:off x="304800" y="1600200"/>
            <a:ext cx="8610600" cy="4525963"/>
          </a:xfrm>
        </p:spPr>
        <p:txBody>
          <a:bodyPr>
            <a:normAutofit/>
          </a:bodyPr>
          <a:lstStyle/>
          <a:p>
            <a:pPr algn="just">
              <a:lnSpc>
                <a:spcPct val="150000"/>
              </a:lnSpc>
            </a:pPr>
            <a:r>
              <a:rPr lang="en-US" sz="2400" dirty="0"/>
              <a:t>A surveillance data  showed that under 5 boys hospitalization rate  due Rota virus diarrhea  is almost double than the girls. But while compared the data among  the hospitalization under five children, it was revealed that both group equally affected by the Rota virus. Explain  the causes why under five girls hospitalization rate is half compare to under five boy</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t>
            </a:r>
          </a:p>
        </p:txBody>
      </p:sp>
      <p:sp>
        <p:nvSpPr>
          <p:cNvPr id="3" name="Content Placeholder 2"/>
          <p:cNvSpPr>
            <a:spLocks noGrp="1"/>
          </p:cNvSpPr>
          <p:nvPr>
            <p:ph idx="1"/>
          </p:nvPr>
        </p:nvSpPr>
        <p:spPr/>
        <p:txBody>
          <a:bodyPr/>
          <a:lstStyle/>
          <a:p>
            <a:pPr>
              <a:lnSpc>
                <a:spcPct val="90000"/>
              </a:lnSpc>
            </a:pPr>
            <a:r>
              <a:rPr lang="en-US" sz="2400" b="1" dirty="0"/>
              <a:t>Question:  </a:t>
            </a:r>
            <a:r>
              <a:rPr lang="en-US" sz="2400" dirty="0"/>
              <a:t>Women live longer than men in most countries of the world (WHY?) But women in many communities also tend to report more sickness and distress than men do (WHY?)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7848600" cy="1981200"/>
          </a:xfrm>
        </p:spPr>
        <p:txBody>
          <a:bodyPr>
            <a:normAutofit fontScale="92500" lnSpcReduction="20000"/>
          </a:bodyPr>
          <a:lstStyle/>
          <a:p>
            <a:pPr algn="ctr" eaLnBrk="1" hangingPunct="1">
              <a:buFontTx/>
              <a:buNone/>
            </a:pPr>
            <a:r>
              <a:rPr lang="en-US" sz="8000" dirty="0">
                <a:ea typeface="ＭＳ Ｐゴシック" pitchFamily="34" charset="-128"/>
              </a:rPr>
              <a:t>Thanks!</a:t>
            </a:r>
            <a:br>
              <a:rPr lang="en-US" sz="8000" dirty="0">
                <a:solidFill>
                  <a:schemeClr val="accent2"/>
                </a:solidFill>
                <a:ea typeface="ＭＳ Ｐゴシック" pitchFamily="34" charset="-128"/>
              </a:rPr>
            </a:br>
            <a:endParaRPr lang="en-US" sz="8000" dirty="0">
              <a:ea typeface="ＭＳ Ｐゴシック" pitchFamily="34" charset="-128"/>
            </a:endParaRPr>
          </a:p>
        </p:txBody>
      </p:sp>
      <p:pic>
        <p:nvPicPr>
          <p:cNvPr id="35844" name="Picture 4" descr="C:\Users\dostogirharun\Desktop\PA.jpg"/>
          <p:cNvPicPr>
            <a:picLocks noChangeAspect="1" noChangeArrowheads="1"/>
          </p:cNvPicPr>
          <p:nvPr/>
        </p:nvPicPr>
        <p:blipFill>
          <a:blip r:embed="rId2" cstate="print"/>
          <a:srcRect/>
          <a:stretch>
            <a:fillRect/>
          </a:stretch>
        </p:blipFill>
        <p:spPr bwMode="auto">
          <a:xfrm>
            <a:off x="3657600" y="990600"/>
            <a:ext cx="2143125"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1+#ppt_w/2"/>
                                          </p:val>
                                        </p:tav>
                                        <p:tav tm="100000">
                                          <p:val>
                                            <p:strVal val="#ppt_x"/>
                                          </p:val>
                                        </p:tav>
                                      </p:tavLst>
                                    </p:anim>
                                    <p:anim calcmode="lin" valueType="num">
                                      <p:cBhvr additive="base">
                                        <p:cTn id="8" dur="500" fill="hold"/>
                                        <p:tgtEl>
                                          <p:spTgt spid="3584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58000" cy="685800"/>
          </a:xfrm>
        </p:spPr>
        <p:txBody>
          <a:bodyPr>
            <a:noAutofit/>
          </a:bodyPr>
          <a:lstStyle/>
          <a:p>
            <a:r>
              <a:rPr lang="en-US" sz="3200" dirty="0"/>
              <a:t>Definition</a:t>
            </a:r>
          </a:p>
        </p:txBody>
      </p:sp>
      <p:sp>
        <p:nvSpPr>
          <p:cNvPr id="3" name="Content Placeholder 2"/>
          <p:cNvSpPr>
            <a:spLocks noGrp="1"/>
          </p:cNvSpPr>
          <p:nvPr>
            <p:ph idx="1"/>
          </p:nvPr>
        </p:nvSpPr>
        <p:spPr>
          <a:xfrm>
            <a:off x="457200" y="1066800"/>
            <a:ext cx="8534400" cy="5059363"/>
          </a:xfrm>
        </p:spPr>
        <p:txBody>
          <a:bodyPr/>
          <a:lstStyle/>
          <a:p>
            <a:r>
              <a:rPr lang="en-US" sz="2400" dirty="0">
                <a:solidFill>
                  <a:srgbClr val="120A02"/>
                </a:solidFill>
                <a:cs typeface="Arial" charset="0"/>
              </a:rPr>
              <a:t> </a:t>
            </a:r>
            <a:r>
              <a:rPr lang="en-US" sz="2400" b="1" i="1" u="sng" dirty="0"/>
              <a:t>Gender Equity</a:t>
            </a:r>
            <a:r>
              <a:rPr lang="en-US" sz="2400" i="1" dirty="0"/>
              <a:t> </a:t>
            </a:r>
            <a:r>
              <a:rPr lang="en-US" sz="2400" dirty="0">
                <a:solidFill>
                  <a:srgbClr val="120A02"/>
                </a:solidFill>
              </a:rPr>
              <a:t>is the process of allocating resources, programs and decision making fairly to both males and females without any discrimination on the basis of sex. It also addressing any imbalances in the benefits available to men and women. </a:t>
            </a:r>
            <a:endParaRPr lang="en-US" sz="2400" dirty="0"/>
          </a:p>
          <a:p>
            <a:r>
              <a:rPr lang="en-US" sz="2400" dirty="0"/>
              <a:t>To address the equality often requires women-specific needs projects and programs to end existing inequities</a:t>
            </a:r>
          </a:p>
          <a:p>
            <a:endParaRPr lang="en-US" sz="2400" dirty="0"/>
          </a:p>
          <a:p>
            <a:r>
              <a:rPr lang="en-US" sz="2400" dirty="0"/>
              <a:t>Example: </a:t>
            </a:r>
          </a:p>
          <a:p>
            <a:endParaRPr lang="en-US" sz="2400" dirty="0"/>
          </a:p>
          <a:p>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dirty="0">
                <a:solidFill>
                  <a:srgbClr val="120A02"/>
                </a:solidFill>
              </a:rPr>
              <a:t>Gender equality</a:t>
            </a:r>
            <a:endParaRPr lang="en-US" sz="3200" dirty="0"/>
          </a:p>
        </p:txBody>
      </p:sp>
      <p:sp>
        <p:nvSpPr>
          <p:cNvPr id="3" name="Content Placeholder 2"/>
          <p:cNvSpPr>
            <a:spLocks noGrp="1"/>
          </p:cNvSpPr>
          <p:nvPr>
            <p:ph idx="1"/>
          </p:nvPr>
        </p:nvSpPr>
        <p:spPr>
          <a:xfrm>
            <a:off x="304800" y="1600200"/>
            <a:ext cx="8610600" cy="4525963"/>
          </a:xfrm>
        </p:spPr>
        <p:txBody>
          <a:bodyPr>
            <a:normAutofit/>
          </a:bodyPr>
          <a:lstStyle/>
          <a:p>
            <a:r>
              <a:rPr lang="en-US" sz="2400" b="1" dirty="0"/>
              <a:t>Gender discrimination </a:t>
            </a:r>
            <a:r>
              <a:rPr lang="en-US" sz="2400" dirty="0"/>
              <a:t>refers to any distinction, exclusion or restriction made on the basis of socially constructed roles and norms which prevents a person from enjoying full human rights.</a:t>
            </a:r>
          </a:p>
          <a:p>
            <a:endParaRPr lang="en-US" sz="2400" dirty="0"/>
          </a:p>
          <a:p>
            <a:r>
              <a:rPr lang="en-US" sz="2400" dirty="0"/>
              <a:t>Give some example in health arena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1"/>
            <a:ext cx="8229600" cy="685799"/>
          </a:xfrm>
        </p:spPr>
        <p:txBody>
          <a:bodyPr>
            <a:normAutofit/>
          </a:bodyPr>
          <a:lstStyle/>
          <a:p>
            <a:pPr eaLnBrk="1" hangingPunct="1"/>
            <a:r>
              <a:rPr lang="en-US" sz="3200" dirty="0"/>
              <a:t>What are the challenges</a:t>
            </a:r>
          </a:p>
        </p:txBody>
      </p:sp>
      <p:sp>
        <p:nvSpPr>
          <p:cNvPr id="4099" name="Rectangle 3"/>
          <p:cNvSpPr>
            <a:spLocks noGrp="1" noChangeArrowheads="1"/>
          </p:cNvSpPr>
          <p:nvPr>
            <p:ph type="body" idx="1"/>
          </p:nvPr>
        </p:nvSpPr>
        <p:spPr>
          <a:xfrm>
            <a:off x="228600" y="1219200"/>
            <a:ext cx="8686800" cy="4800600"/>
          </a:xfrm>
        </p:spPr>
        <p:txBody>
          <a:bodyPr>
            <a:normAutofit/>
          </a:bodyPr>
          <a:lstStyle/>
          <a:p>
            <a:pPr algn="just" eaLnBrk="1" hangingPunct="1">
              <a:lnSpc>
                <a:spcPct val="150000"/>
              </a:lnSpc>
            </a:pPr>
            <a:r>
              <a:rPr lang="en-US" sz="2400" dirty="0"/>
              <a:t>The goal of achieving equality between women and men is based on principles of human rights and social justice. Empowerment of women is more over a prerequisite for achieving people centered development…..The abolition of poverty can not be achieved until men and women have equal access to the resources and services necessary to achieve their individual potential and </a:t>
            </a:r>
            <a:r>
              <a:rPr lang="en-US" sz="2400" dirty="0" err="1"/>
              <a:t>fulfil</a:t>
            </a:r>
            <a:r>
              <a:rPr lang="en-US" sz="2400" dirty="0"/>
              <a:t> their obligations to household, community and, more broadly society.’’</a:t>
            </a:r>
            <a:r>
              <a:rPr lang="en-US" sz="1200" dirty="0"/>
              <a:t>(</a:t>
            </a:r>
            <a:r>
              <a:rPr lang="en-US" sz="1100" dirty="0"/>
              <a:t>UK White Paper on International Development, 1997)</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610600" cy="990600"/>
          </a:xfrm>
        </p:spPr>
        <p:txBody>
          <a:bodyPr>
            <a:noAutofit/>
          </a:bodyPr>
          <a:lstStyle/>
          <a:p>
            <a:pPr>
              <a:buNone/>
            </a:pPr>
            <a:r>
              <a:rPr lang="en-GB" sz="5400" dirty="0"/>
              <a:t>How does gender influence health of women &amp; men?</a:t>
            </a:r>
            <a:endParaRPr lang="en-US" sz="5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5188</Words>
  <Application>Microsoft Office PowerPoint</Application>
  <PresentationFormat>On-screen Show (4:3)</PresentationFormat>
  <Paragraphs>566</Paragraphs>
  <Slides>56</Slides>
  <Notes>6</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Bookman Old Style</vt:lpstr>
      <vt:lpstr>Calibri</vt:lpstr>
      <vt:lpstr>Courier New</vt:lpstr>
      <vt:lpstr>Times New Roman</vt:lpstr>
      <vt:lpstr>Wingdings</vt:lpstr>
      <vt:lpstr>Office Theme</vt:lpstr>
      <vt:lpstr>Gender and Health (Violence against women:                       Cost of violence)</vt:lpstr>
      <vt:lpstr>Objectives to learns</vt:lpstr>
      <vt:lpstr>Definition</vt:lpstr>
      <vt:lpstr>PowerPoint Presentation</vt:lpstr>
      <vt:lpstr>Definition</vt:lpstr>
      <vt:lpstr>Definition</vt:lpstr>
      <vt:lpstr>Gender equality</vt:lpstr>
      <vt:lpstr>What are the challenges</vt:lpstr>
      <vt:lpstr>PowerPoint Presentation</vt:lpstr>
      <vt:lpstr> Global magnitude </vt:lpstr>
      <vt:lpstr>Sex and health</vt:lpstr>
      <vt:lpstr>Women’s and men’s health</vt:lpstr>
      <vt:lpstr> How does gender influence health of women &amp; men </vt:lpstr>
      <vt:lpstr>Gender roles: Related to health?</vt:lpstr>
      <vt:lpstr>Gender issues in health</vt:lpstr>
      <vt:lpstr>Gender and tuberculosis</vt:lpstr>
      <vt:lpstr>Article</vt:lpstr>
      <vt:lpstr>Violence against women: Cost of violence  </vt:lpstr>
      <vt:lpstr>What is violence</vt:lpstr>
      <vt:lpstr>Gender-based violence  (GBV) </vt:lpstr>
      <vt:lpstr>What is violence against women?</vt:lpstr>
      <vt:lpstr>WHO statement</vt:lpstr>
      <vt:lpstr>Common types of violence against women</vt:lpstr>
      <vt:lpstr>Spousal violence</vt:lpstr>
      <vt:lpstr> Sexual violence </vt:lpstr>
      <vt:lpstr>Impact of violence</vt:lpstr>
      <vt:lpstr>Health impacts of violence:</vt:lpstr>
      <vt:lpstr>Health impacts of violence:</vt:lpstr>
      <vt:lpstr>Health impacts of violence:</vt:lpstr>
      <vt:lpstr>Health and Social Consequences of VAW</vt:lpstr>
      <vt:lpstr>Impact of violence against women</vt:lpstr>
      <vt:lpstr>Female genital mutilation (FMG) and VAW </vt:lpstr>
      <vt:lpstr>PowerPoint Presentation</vt:lpstr>
      <vt:lpstr>PowerPoint Presentation</vt:lpstr>
      <vt:lpstr>PowerPoint Presentation</vt:lpstr>
      <vt:lpstr>PowerPoint Presentation</vt:lpstr>
      <vt:lpstr>PowerPoint Presentation</vt:lpstr>
      <vt:lpstr>Global feature on violence against women</vt:lpstr>
      <vt:lpstr>PowerPoint Presentation</vt:lpstr>
      <vt:lpstr>Feature on violence against women</vt:lpstr>
      <vt:lpstr>Global feature on violence against women</vt:lpstr>
      <vt:lpstr> The cost of violence </vt:lpstr>
      <vt:lpstr>Cost of gender based violence</vt:lpstr>
      <vt:lpstr>Why is GBV/VAW an issue?</vt:lpstr>
      <vt:lpstr>Types of costs</vt:lpstr>
      <vt:lpstr>Costs conti……</vt:lpstr>
      <vt:lpstr>Cost</vt:lpstr>
      <vt:lpstr>Global cost of violence</vt:lpstr>
      <vt:lpstr>Cost categories</vt:lpstr>
      <vt:lpstr>PowerPoint Presentation</vt:lpstr>
      <vt:lpstr>Discussion topics  </vt:lpstr>
      <vt:lpstr>Community economic Status &amp; Intimate Partner VAW  in Bangladesh: Compositional or Contextual Effects?</vt:lpstr>
      <vt:lpstr>Indonesian Men’s Perceptions of Violence Against Women</vt:lpstr>
      <vt:lpstr>Discussion</vt:lpstr>
      <vt:lpstr>Assignment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 Golam Dostogir Harun</dc:creator>
  <cp:lastModifiedBy>AHMK BakiBillah</cp:lastModifiedBy>
  <cp:revision>59</cp:revision>
  <cp:lastPrinted>2019-02-08T04:27:38Z</cp:lastPrinted>
  <dcterms:created xsi:type="dcterms:W3CDTF">2006-08-16T00:00:00Z</dcterms:created>
  <dcterms:modified xsi:type="dcterms:W3CDTF">2021-11-19T10:23:20Z</dcterms:modified>
</cp:coreProperties>
</file>