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3149-7537-4780-BA14-FCCB9B5EB80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E3-28F4-43CE-A011-96355B00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2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3149-7537-4780-BA14-FCCB9B5EB80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E3-28F4-43CE-A011-96355B00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3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3149-7537-4780-BA14-FCCB9B5EB80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E3-28F4-43CE-A011-96355B00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8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3149-7537-4780-BA14-FCCB9B5EB80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E3-28F4-43CE-A011-96355B00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1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3149-7537-4780-BA14-FCCB9B5EB80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E3-28F4-43CE-A011-96355B00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4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3149-7537-4780-BA14-FCCB9B5EB80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E3-28F4-43CE-A011-96355B00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7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3149-7537-4780-BA14-FCCB9B5EB80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E3-28F4-43CE-A011-96355B00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3149-7537-4780-BA14-FCCB9B5EB80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E3-28F4-43CE-A011-96355B00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3149-7537-4780-BA14-FCCB9B5EB80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E3-28F4-43CE-A011-96355B00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6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3149-7537-4780-BA14-FCCB9B5EB80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E3-28F4-43CE-A011-96355B00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6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3149-7537-4780-BA14-FCCB9B5EB80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04E3-28F4-43CE-A011-96355B00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0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C3149-7537-4780-BA14-FCCB9B5EB80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B04E3-28F4-43CE-A011-96355B00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8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74749" y="182417"/>
            <a:ext cx="1164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Overcoming Procrastination - Stop Delaying, Start Doing!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3943" y="4657482"/>
            <a:ext cx="26659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Conducted By:</a:t>
            </a:r>
          </a:p>
          <a:p>
            <a:endParaRPr lang="en-US" dirty="0"/>
          </a:p>
          <a:p>
            <a:r>
              <a:rPr lang="en-US" dirty="0" err="1" smtClean="0"/>
              <a:t>Bilkis</a:t>
            </a:r>
            <a:r>
              <a:rPr lang="en-US" dirty="0" smtClean="0"/>
              <a:t> </a:t>
            </a:r>
            <a:r>
              <a:rPr lang="en-US" dirty="0" err="1" smtClean="0"/>
              <a:t>Khanam</a:t>
            </a:r>
            <a:endParaRPr lang="en-US" dirty="0" smtClean="0"/>
          </a:p>
          <a:p>
            <a:r>
              <a:rPr lang="en-US" dirty="0" smtClean="0"/>
              <a:t>Psychologist</a:t>
            </a:r>
          </a:p>
          <a:p>
            <a:r>
              <a:rPr lang="en-US" dirty="0" smtClean="0"/>
              <a:t>Daffodil International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7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out your unhelpful rules &amp; assumptions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751117"/>
              </p:ext>
            </p:extLst>
          </p:nvPr>
        </p:nvGraphicFramePr>
        <p:xfrm>
          <a:off x="838200" y="1825625"/>
          <a:ext cx="10515600" cy="4110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 Self-Confidence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Depleted Energy </a:t>
                      </a:r>
                      <a:endParaRPr lang="en-US" dirty="0"/>
                    </a:p>
                  </a:txBody>
                  <a:tcPr/>
                </a:tc>
              </a:tr>
              <a:tr h="374010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 can’t do things because I am incapable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I’m too inadequate so I can’t get things done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If I try things, then my inadequacies will show through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 shouldn’t try things when I know I’m no good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If I know I won’t be able to do something, then I shouldn’t bother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 can’t do things when I am stressed/ fatigued/ unmotivated/ depressed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 must rest when my energy is low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 must be energized to be able to do things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If I do things when I am stressed/ fatigued/ unmotivated/ depressed, I will make things worse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If I do things when I am not energized, then it won’t work out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83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Procrastination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Consequences: make you more likely to procrastinate next time you face the task or goal, because you got something good out of procrastinating and procrastination worked for you in some way.</a:t>
            </a:r>
          </a:p>
          <a:p>
            <a:pPr lvl="2"/>
            <a:endParaRPr lang="en-US" dirty="0"/>
          </a:p>
          <a:p>
            <a:pPr lvl="2" algn="ctr"/>
            <a:r>
              <a:rPr lang="en-US" dirty="0" smtClean="0"/>
              <a:t>Relieve Discomfort. </a:t>
            </a:r>
          </a:p>
          <a:p>
            <a:pPr lvl="2" algn="ctr"/>
            <a:r>
              <a:rPr lang="en-US" dirty="0" smtClean="0"/>
              <a:t>Gain Pleasure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24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Procrastination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 Consequences:  often make the situation worse in some way, making the task or goal even harder or more unpleasant in many senses</a:t>
            </a:r>
          </a:p>
          <a:p>
            <a:pPr lvl="2"/>
            <a:r>
              <a:rPr lang="en-US" dirty="0" smtClean="0"/>
              <a:t>More Discomfort.</a:t>
            </a:r>
          </a:p>
          <a:p>
            <a:pPr lvl="2"/>
            <a:r>
              <a:rPr lang="en-US" dirty="0" smtClean="0"/>
              <a:t>Self-Criticism</a:t>
            </a:r>
          </a:p>
          <a:p>
            <a:pPr lvl="2"/>
            <a:r>
              <a:rPr lang="en-US" dirty="0" smtClean="0"/>
              <a:t>Punishment Or Loss.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96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out </a:t>
            </a:r>
            <a:r>
              <a:rPr lang="en-US" dirty="0"/>
              <a:t>c</a:t>
            </a:r>
            <a:r>
              <a:rPr lang="en-US" dirty="0" smtClean="0"/>
              <a:t>onsequences you have faced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794918"/>
              </p:ext>
            </p:extLst>
          </p:nvPr>
        </p:nvGraphicFramePr>
        <p:xfrm>
          <a:off x="838200" y="1825623"/>
          <a:ext cx="10515600" cy="4378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5068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Positive Consequences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Negative Consequences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893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686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How Do These Keep Me Procrastinating?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How Do These Keep Me Procrastinating?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751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58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Session 2: Understanding Procrastination (Part 1)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794" y="1915777"/>
            <a:ext cx="6521110" cy="4351338"/>
          </a:xfrm>
        </p:spPr>
      </p:pic>
      <p:sp>
        <p:nvSpPr>
          <p:cNvPr id="5" name="TextBox 4"/>
          <p:cNvSpPr txBox="1"/>
          <p:nvPr/>
        </p:nvSpPr>
        <p:spPr>
          <a:xfrm>
            <a:off x="991673" y="1915777"/>
            <a:ext cx="43916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Session Content: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</a:t>
            </a:r>
            <a:r>
              <a:rPr lang="en-US" sz="2000" dirty="0"/>
              <a:t>do you procrastinate about?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do you procrastinate</a:t>
            </a:r>
            <a:r>
              <a:rPr lang="en-US" sz="2000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/>
              <a:t>Excuses for Procrastination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Unhelpful rules &amp; assumptions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Consequences of procrastination</a:t>
            </a:r>
          </a:p>
        </p:txBody>
      </p:sp>
    </p:spTree>
    <p:extLst>
      <p:ext uri="{BB962C8B-B14F-4D97-AF65-F5344CB8AC3E}">
        <p14:creationId xmlns:p14="http://schemas.microsoft.com/office/powerpoint/2010/main" val="376797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53" y="196313"/>
            <a:ext cx="10515600" cy="1325563"/>
          </a:xfrm>
        </p:spPr>
        <p:txBody>
          <a:bodyPr/>
          <a:lstStyle/>
          <a:p>
            <a:r>
              <a:rPr lang="en-US" dirty="0" smtClean="0"/>
              <a:t>What do you procrastinate about?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730864"/>
              </p:ext>
            </p:extLst>
          </p:nvPr>
        </p:nvGraphicFramePr>
        <p:xfrm>
          <a:off x="716281" y="829994"/>
          <a:ext cx="1086143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748"/>
                <a:gridCol w="2682283"/>
                <a:gridCol w="2663214"/>
                <a:gridCol w="2843185"/>
              </a:tblGrid>
              <a:tr h="33553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Work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Household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Study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Health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6473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Meeting deadlines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Making phone calls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Attending meetings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Starting or finishing projects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Paperwork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Job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applications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Research or 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Daily chores (dishes, tidying, cooking, etc.)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 Bigger chores (washing, ironing, etc.)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cleaning the house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Household projects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Maintenance and fixing things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Grocery shopping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Gardening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Meeting deadlines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Attending classes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Homework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Assignments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Studying for exams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Research or reading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Asking questions or requesting help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Making medical appointments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Attending medical appointments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Changing diet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Starting an exercise routine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Losing weight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Quitting smoking/alcohol/drugs</a:t>
                      </a:r>
                      <a:endParaRPr lang="en-US" dirty="0"/>
                    </a:p>
                  </a:txBody>
                  <a:tcPr/>
                </a:tc>
              </a:tr>
              <a:tr h="57913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Financial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Social, Family &amp; Relationships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Self-Development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Decision Making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7961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Paying the bills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Budgeting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Making phone calls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Replying to invitations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Spending time with others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Arranging or attending get together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Discussing problems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Starting a course you always wanted to do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Starting a hobby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Getting involved in something spiritual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Relaxation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Making plans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Committing to something new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Choosing between options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74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procrastinate about?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Tasks/Goals I would like to work on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8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Procrastinate?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791296"/>
              </p:ext>
            </p:extLst>
          </p:nvPr>
        </p:nvGraphicFramePr>
        <p:xfrm>
          <a:off x="550398" y="1473933"/>
          <a:ext cx="11091204" cy="500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7068"/>
                <a:gridCol w="3697068"/>
                <a:gridCol w="3697068"/>
              </a:tblGrid>
              <a:tr h="59927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Pleasurable Tasks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Lower Priority Tasks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Distractions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83803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Movies, TV, DVDs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Reading Books, Magazines, Newspapers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Computer games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Surfing the Net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Music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Shopping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Hobbies (art, craft, </a:t>
                      </a:r>
                      <a:r>
                        <a:rPr lang="en-US" dirty="0" err="1" smtClean="0"/>
                        <a:t>etc</a:t>
                      </a:r>
                      <a:r>
                        <a:rPr lang="en-US" dirty="0" smtClean="0"/>
                        <a:t>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Exercising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Paperwork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Sorting things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 Tidying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Other less important projects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Checking emails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Researching a topic of interest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Sleeping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Eating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Smoking 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Drinking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Drugs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516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Socializing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Daydreaming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Others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83803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Seeing friends, family, partner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Phoning friends, family, partner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Going out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Thinking about the past or future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Imagining the task/goal is already finished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 Imagining a better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40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Excuse Procrastination?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8022858" cy="823912"/>
          </a:xfrm>
        </p:spPr>
        <p:txBody>
          <a:bodyPr anchor="t"/>
          <a:lstStyle/>
          <a:p>
            <a:r>
              <a:rPr lang="en-US" dirty="0" smtClean="0"/>
              <a:t>Below are some common Procrastination Excuses.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782956" cy="3684588"/>
          </a:xfrm>
        </p:spPr>
        <p:txBody>
          <a:bodyPr>
            <a:noAutofit/>
          </a:bodyPr>
          <a:lstStyle/>
          <a:p>
            <a:r>
              <a:rPr lang="en-US" sz="2000" dirty="0" smtClean="0"/>
              <a:t>I’m too tired, I’ll do it tomorrow </a:t>
            </a:r>
          </a:p>
          <a:p>
            <a:r>
              <a:rPr lang="en-US" sz="2000" dirty="0" smtClean="0"/>
              <a:t>I don’t have everything I need, I can’t start it now </a:t>
            </a:r>
          </a:p>
          <a:p>
            <a:r>
              <a:rPr lang="en-US" sz="2000" dirty="0" smtClean="0"/>
              <a:t>I don’t have enough time to do it all, so I will wait until I do </a:t>
            </a:r>
          </a:p>
          <a:p>
            <a:r>
              <a:rPr lang="en-US" sz="2000" dirty="0" smtClean="0"/>
              <a:t>It is too late to start it now </a:t>
            </a:r>
          </a:p>
          <a:p>
            <a:r>
              <a:rPr lang="en-US" sz="2000" dirty="0" smtClean="0"/>
              <a:t>I won’t get much done, so I’ll just leave it for now</a:t>
            </a:r>
          </a:p>
          <a:p>
            <a:r>
              <a:rPr lang="en-US" sz="2000" dirty="0" smtClean="0"/>
              <a:t>It is better to do it when I am in the mood or feeling inspired</a:t>
            </a:r>
          </a:p>
          <a:p>
            <a:r>
              <a:rPr lang="en-US" sz="2000" dirty="0" smtClean="0"/>
              <a:t>I will miss out on the fun happening now, I can do it another time</a:t>
            </a:r>
          </a:p>
          <a:p>
            <a:r>
              <a:rPr lang="en-US" sz="2000" dirty="0" smtClean="0"/>
              <a:t>It is too nice a day to spend on this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453554" y="1427945"/>
            <a:ext cx="5183188" cy="8239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622744" y="2505075"/>
            <a:ext cx="5183188" cy="368458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I’ve got to organize my desk/kitchen/laundry, etc. first</a:t>
            </a:r>
          </a:p>
          <a:p>
            <a:r>
              <a:rPr lang="en-US" dirty="0" smtClean="0"/>
              <a:t>I’ve got to exercise first</a:t>
            </a:r>
          </a:p>
          <a:p>
            <a:r>
              <a:rPr lang="en-US" dirty="0" smtClean="0"/>
              <a:t>I am too busy to do it now</a:t>
            </a:r>
          </a:p>
          <a:p>
            <a:r>
              <a:rPr lang="en-US" dirty="0" smtClean="0"/>
              <a:t>I have plenty of time, so I can do it later</a:t>
            </a:r>
          </a:p>
          <a:p>
            <a:r>
              <a:rPr lang="en-US" dirty="0" smtClean="0"/>
              <a:t>I work better when I am stressed, so I will leave it to the last minute</a:t>
            </a:r>
          </a:p>
          <a:p>
            <a:r>
              <a:rPr lang="en-US" dirty="0" smtClean="0"/>
              <a:t>It might not be good enough, so why bother doing it</a:t>
            </a:r>
          </a:p>
          <a:p>
            <a:r>
              <a:rPr lang="en-US" dirty="0" smtClean="0"/>
              <a:t>Working on it today won’t make any difference”</a:t>
            </a:r>
          </a:p>
          <a:p>
            <a:r>
              <a:rPr lang="en-US" dirty="0" smtClean="0"/>
              <a:t>I will do it once this other thing is finished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03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Unhelpful Rules &amp; Assumptions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Be In Charge: “Things should be done my way”, “I shouldn’t have to do things that I don’t want to do”</a:t>
            </a:r>
          </a:p>
          <a:p>
            <a:r>
              <a:rPr lang="en-US" dirty="0" smtClean="0"/>
              <a:t>Pleasure Seeking: Impulsive, seek out pleasure and have difficulty tolerating boredom.</a:t>
            </a:r>
          </a:p>
          <a:p>
            <a:r>
              <a:rPr lang="en-US" dirty="0" smtClean="0"/>
              <a:t>Fear Of Failure Or Disapproval</a:t>
            </a:r>
          </a:p>
          <a:p>
            <a:r>
              <a:rPr lang="en-US" dirty="0" smtClean="0"/>
              <a:t>Fear Of Uncertainty Or Catastrophe</a:t>
            </a:r>
          </a:p>
          <a:p>
            <a:r>
              <a:rPr lang="en-US" dirty="0" smtClean="0"/>
              <a:t>Low Self-Confidence</a:t>
            </a:r>
          </a:p>
          <a:p>
            <a:r>
              <a:rPr lang="en-US" dirty="0" smtClean="0"/>
              <a:t>Depleted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6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out your </a:t>
            </a:r>
            <a:r>
              <a:rPr lang="en-US" dirty="0"/>
              <a:t>u</a:t>
            </a:r>
            <a:r>
              <a:rPr lang="en-US" dirty="0" smtClean="0"/>
              <a:t>nhelpful </a:t>
            </a:r>
            <a:r>
              <a:rPr lang="en-US" dirty="0"/>
              <a:t>r</a:t>
            </a:r>
            <a:r>
              <a:rPr lang="en-US" dirty="0" smtClean="0"/>
              <a:t>ules &amp; assumptions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465447"/>
              </p:ext>
            </p:extLst>
          </p:nvPr>
        </p:nvGraphicFramePr>
        <p:xfrm>
          <a:off x="838200" y="1825625"/>
          <a:ext cx="10515600" cy="4139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636221">
                <a:tc>
                  <a:txBody>
                    <a:bodyPr/>
                    <a:lstStyle/>
                    <a:p>
                      <a:r>
                        <a:rPr lang="en-US" dirty="0" smtClean="0"/>
                        <a:t>Need To Be In Charge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Pleasure Seeking </a:t>
                      </a:r>
                      <a:endParaRPr lang="en-US" dirty="0"/>
                    </a:p>
                  </a:txBody>
                  <a:tcPr/>
                </a:tc>
              </a:tr>
              <a:tr h="350285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 must be in charge at all times  Things should be done my way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 shouldn’t have to do things that I don’t want to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 shouldn’t have to do things because someone else says so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If I am not 100% in charge of what I do, then I am weak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Life is too short to be doing things that are boring or hard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Fun should always come first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Life should be fun at all times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Pleasure here &amp; now should be all that matters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If I forgo fun, then I will become a boring lifeless drone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44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out your unhelpful rules &amp; assumptions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25759"/>
              </p:ext>
            </p:extLst>
          </p:nvPr>
        </p:nvGraphicFramePr>
        <p:xfrm>
          <a:off x="838200" y="1825625"/>
          <a:ext cx="10515600" cy="423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Fear Of Failure Or Disapproval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Fear Of Uncertainty Or Catastrophe </a:t>
                      </a:r>
                      <a:endParaRPr lang="en-US" dirty="0"/>
                    </a:p>
                  </a:txBody>
                  <a:tcPr/>
                </a:tc>
              </a:tr>
              <a:tr h="386671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 must do things perfectly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 must not fail  I can’t have others think poorly of me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If I try, then I will only fail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If I put my work out there, then others will think badly of 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 must be certain of what will happen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 should be prepared for the worst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 can’t stand not knowing the outcome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If I take action, then something bad will happen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 am better off not doing anything, than risk it going bad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91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1017</Words>
  <Application>Microsoft Office PowerPoint</Application>
  <PresentationFormat>Widescreen</PresentationFormat>
  <Paragraphs>178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Session 2: Understanding Procrastination (Part 1) </vt:lpstr>
      <vt:lpstr>What do you procrastinate about? </vt:lpstr>
      <vt:lpstr>What do you procrastinate about? </vt:lpstr>
      <vt:lpstr>How Do You Procrastinate?</vt:lpstr>
      <vt:lpstr>Do You Excuse Procrastination?</vt:lpstr>
      <vt:lpstr>Unhelpful Rules &amp; Assumptions</vt:lpstr>
      <vt:lpstr>Find out your unhelpful rules &amp; assumptions</vt:lpstr>
      <vt:lpstr>Find out your unhelpful rules &amp; assumptions</vt:lpstr>
      <vt:lpstr>Find out your unhelpful rules &amp; assumptions</vt:lpstr>
      <vt:lpstr>Consequences Of Procrastination</vt:lpstr>
      <vt:lpstr>Consequences Of Procrastination</vt:lpstr>
      <vt:lpstr>Find out consequences you have faced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23</cp:revision>
  <dcterms:created xsi:type="dcterms:W3CDTF">2020-11-28T07:18:14Z</dcterms:created>
  <dcterms:modified xsi:type="dcterms:W3CDTF">2020-11-28T09:50:08Z</dcterms:modified>
</cp:coreProperties>
</file>