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0" r:id="rId3"/>
    <p:sldId id="259" r:id="rId4"/>
    <p:sldId id="269" r:id="rId5"/>
    <p:sldId id="258" r:id="rId6"/>
    <p:sldId id="260" r:id="rId7"/>
    <p:sldId id="271" r:id="rId8"/>
    <p:sldId id="272" r:id="rId9"/>
    <p:sldId id="273" r:id="rId10"/>
    <p:sldId id="274" r:id="rId11"/>
    <p:sldId id="264" r:id="rId12"/>
    <p:sldId id="262" r:id="rId13"/>
    <p:sldId id="263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4088"/>
            <a:ext cx="8382000" cy="348691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10.</a:t>
            </a:r>
            <a:br>
              <a:rPr lang="en-US" sz="6000" dirty="0" smtClean="0"/>
            </a:br>
            <a:r>
              <a:rPr lang="en-US" sz="6000" dirty="0" smtClean="0"/>
              <a:t>Pest management in food industry and storage.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object 3"/>
          <p:cNvSpPr/>
          <p:nvPr/>
        </p:nvSpPr>
        <p:spPr>
          <a:xfrm>
            <a:off x="4419600" y="1935480"/>
            <a:ext cx="4267200" cy="3867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6480809" y="579501"/>
            <a:ext cx="2883535" cy="482600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pc="-5" smtClean="0"/>
              <a:t>L</a:t>
            </a:r>
            <a:r>
              <a:rPr lang="en-US" sz="2400" spc="-5" smtClean="0"/>
              <a:t>ARVA AND</a:t>
            </a:r>
            <a:r>
              <a:rPr lang="en-US" sz="2400" spc="225" smtClean="0"/>
              <a:t> </a:t>
            </a:r>
            <a:r>
              <a:rPr lang="en-US" spc="-5" smtClean="0"/>
              <a:t>P</a:t>
            </a:r>
            <a:r>
              <a:rPr lang="en-US" sz="2400" spc="-5" smtClean="0"/>
              <a:t>UPA</a:t>
            </a:r>
            <a:endParaRPr lang="en-US" sz="2400"/>
          </a:p>
        </p:txBody>
      </p:sp>
      <p:sp>
        <p:nvSpPr>
          <p:cNvPr id="12" name="object 5"/>
          <p:cNvSpPr/>
          <p:nvPr/>
        </p:nvSpPr>
        <p:spPr>
          <a:xfrm>
            <a:off x="533400" y="1905000"/>
            <a:ext cx="3730752" cy="426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6"/>
          <p:cNvSpPr txBox="1"/>
          <p:nvPr/>
        </p:nvSpPr>
        <p:spPr>
          <a:xfrm>
            <a:off x="1145539" y="655701"/>
            <a:ext cx="16910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Arial"/>
                <a:cs typeface="Arial"/>
              </a:rPr>
              <a:t>M</a:t>
            </a:r>
            <a:r>
              <a:rPr sz="2400" b="1" spc="-5" dirty="0">
                <a:latin typeface="Arial"/>
                <a:cs typeface="Arial"/>
              </a:rPr>
              <a:t>OU</a:t>
            </a:r>
            <a:r>
              <a:rPr sz="2400" b="1" spc="-185" dirty="0">
                <a:latin typeface="Arial"/>
                <a:cs typeface="Arial"/>
              </a:rPr>
              <a:t>L</a:t>
            </a:r>
            <a:r>
              <a:rPr sz="2400" b="1" dirty="0">
                <a:latin typeface="Arial"/>
                <a:cs typeface="Arial"/>
              </a:rPr>
              <a:t>TING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2298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F0"/>
                </a:solidFill>
              </a:rPr>
              <a:t>Advantages of pest management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410200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Minimize the risk of pests developing </a:t>
            </a:r>
            <a:r>
              <a:rPr lang="en-US" dirty="0" smtClean="0">
                <a:solidFill>
                  <a:srgbClr val="FF0000"/>
                </a:solidFill>
              </a:rPr>
              <a:t>resistance</a:t>
            </a:r>
            <a:r>
              <a:rPr lang="en-US" dirty="0" smtClean="0"/>
              <a:t> to pesticides</a:t>
            </a:r>
          </a:p>
          <a:p>
            <a:pPr algn="just"/>
            <a:r>
              <a:rPr lang="en-US" dirty="0" smtClean="0"/>
              <a:t>Reduce the risk to </a:t>
            </a:r>
            <a:r>
              <a:rPr lang="en-US" dirty="0" smtClean="0">
                <a:solidFill>
                  <a:srgbClr val="FF0000"/>
                </a:solidFill>
              </a:rPr>
              <a:t>farm workers/operators</a:t>
            </a:r>
          </a:p>
          <a:p>
            <a:pPr algn="just"/>
            <a:r>
              <a:rPr lang="en-US" dirty="0" smtClean="0"/>
              <a:t>Reduce </a:t>
            </a:r>
            <a:r>
              <a:rPr lang="en-US" dirty="0" smtClean="0">
                <a:solidFill>
                  <a:srgbClr val="FF0000"/>
                </a:solidFill>
              </a:rPr>
              <a:t>chemical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labour</a:t>
            </a:r>
            <a:r>
              <a:rPr lang="en-US" dirty="0" smtClean="0"/>
              <a:t> costs</a:t>
            </a:r>
          </a:p>
          <a:p>
            <a:pPr algn="just"/>
            <a:r>
              <a:rPr lang="en-US" dirty="0" smtClean="0"/>
              <a:t>Prevents damage to the </a:t>
            </a:r>
            <a:r>
              <a:rPr lang="en-US" dirty="0" smtClean="0">
                <a:solidFill>
                  <a:srgbClr val="FF0000"/>
                </a:solidFill>
              </a:rPr>
              <a:t>environment</a:t>
            </a:r>
          </a:p>
          <a:p>
            <a:pPr algn="just">
              <a:buNone/>
            </a:pPr>
            <a:r>
              <a:rPr lang="en-US" sz="3200" dirty="0" smtClean="0">
                <a:solidFill>
                  <a:srgbClr val="00B0F0"/>
                </a:solidFill>
              </a:rPr>
              <a:t>Disadvantages of pest management</a:t>
            </a:r>
            <a:endParaRPr lang="en-US" dirty="0" smtClean="0">
              <a:solidFill>
                <a:srgbClr val="00B0F0"/>
              </a:solidFill>
            </a:endParaRPr>
          </a:p>
          <a:p>
            <a:pPr algn="just"/>
            <a:r>
              <a:rPr lang="en-US" dirty="0" smtClean="0"/>
              <a:t>More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required </a:t>
            </a:r>
          </a:p>
          <a:p>
            <a:pPr algn="just"/>
            <a:r>
              <a:rPr lang="en-US" dirty="0" smtClean="0"/>
              <a:t>Initially </a:t>
            </a:r>
            <a:r>
              <a:rPr lang="en-US" dirty="0" smtClean="0">
                <a:solidFill>
                  <a:srgbClr val="FF0000"/>
                </a:solidFill>
              </a:rPr>
              <a:t>complicated</a:t>
            </a:r>
            <a:r>
              <a:rPr lang="en-US" dirty="0" smtClean="0"/>
              <a:t> decision-making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Crop monitoring results</a:t>
            </a:r>
            <a:r>
              <a:rPr lang="en-US" dirty="0" smtClean="0"/>
              <a:t> that can be difficult to interpret</a:t>
            </a:r>
          </a:p>
          <a:p>
            <a:pPr algn="just"/>
            <a:r>
              <a:rPr lang="en-US" dirty="0" smtClean="0"/>
              <a:t>Low or nil </a:t>
            </a:r>
            <a:r>
              <a:rPr lang="en-US" dirty="0" smtClean="0">
                <a:solidFill>
                  <a:srgbClr val="FF0000"/>
                </a:solidFill>
              </a:rPr>
              <a:t>tolerance</a:t>
            </a:r>
            <a:r>
              <a:rPr lang="en-US" dirty="0" smtClean="0"/>
              <a:t> to insect contamination for low value crops</a:t>
            </a:r>
            <a:endParaRPr lang="en-US" dirty="0" smtClean="0">
              <a:solidFill>
                <a:srgbClr val="00B0F0"/>
              </a:solidFill>
            </a:endParaRP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382000" cy="7437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Common Pest Signs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5334000"/>
          </a:xfrm>
        </p:spPr>
        <p:txBody>
          <a:bodyPr>
            <a:noAutofit/>
          </a:bodyPr>
          <a:lstStyle/>
          <a:p>
            <a:pPr lvl="0"/>
            <a:r>
              <a:rPr lang="en-US" sz="2600" dirty="0" smtClean="0"/>
              <a:t>Cockroaches</a:t>
            </a:r>
          </a:p>
          <a:p>
            <a:pPr lvl="1"/>
            <a:r>
              <a:rPr lang="en-US" sz="2600" dirty="0" smtClean="0">
                <a:solidFill>
                  <a:srgbClr val="FF0000"/>
                </a:solidFill>
              </a:rPr>
              <a:t>Egg casings </a:t>
            </a:r>
            <a:r>
              <a:rPr lang="en-US" sz="2600" dirty="0" smtClean="0"/>
              <a:t>(small shells that are black, brown, or dark red)</a:t>
            </a:r>
          </a:p>
          <a:p>
            <a:pPr lvl="1"/>
            <a:r>
              <a:rPr lang="en-US" sz="2600" dirty="0" smtClean="0"/>
              <a:t>Small </a:t>
            </a:r>
            <a:r>
              <a:rPr lang="en-US" sz="2600" dirty="0" smtClean="0">
                <a:solidFill>
                  <a:srgbClr val="FF0000"/>
                </a:solidFill>
              </a:rPr>
              <a:t>droppings</a:t>
            </a:r>
            <a:r>
              <a:rPr lang="en-US" sz="2600" dirty="0" smtClean="0"/>
              <a:t> that look like black pepper grains</a:t>
            </a:r>
          </a:p>
          <a:p>
            <a:pPr lvl="0"/>
            <a:r>
              <a:rPr lang="en-US" sz="2600" dirty="0" smtClean="0"/>
              <a:t>Flies</a:t>
            </a:r>
          </a:p>
          <a:p>
            <a:pPr lvl="1"/>
            <a:r>
              <a:rPr lang="en-US" sz="2600" dirty="0" smtClean="0">
                <a:solidFill>
                  <a:srgbClr val="FF0000"/>
                </a:solidFill>
              </a:rPr>
              <a:t>Seeing</a:t>
            </a:r>
            <a:r>
              <a:rPr lang="en-US" sz="2600" dirty="0" smtClean="0"/>
              <a:t> flies regularly in your establishment</a:t>
            </a:r>
          </a:p>
          <a:p>
            <a:pPr lvl="1"/>
            <a:r>
              <a:rPr lang="en-US" sz="2600" dirty="0" smtClean="0">
                <a:solidFill>
                  <a:srgbClr val="FF0000"/>
                </a:solidFill>
              </a:rPr>
              <a:t>Observing</a:t>
            </a:r>
            <a:r>
              <a:rPr lang="en-US" sz="2600" dirty="0" smtClean="0"/>
              <a:t> a large number of flies around garbage cans or waste containers</a:t>
            </a:r>
          </a:p>
          <a:p>
            <a:pPr lvl="0"/>
            <a:r>
              <a:rPr lang="en-US" sz="2600" dirty="0" smtClean="0"/>
              <a:t> Rodents</a:t>
            </a:r>
          </a:p>
          <a:p>
            <a:pPr lvl="1"/>
            <a:r>
              <a:rPr lang="en-US" sz="2600" dirty="0" smtClean="0"/>
              <a:t>Small black </a:t>
            </a:r>
            <a:r>
              <a:rPr lang="en-US" sz="2600" dirty="0" smtClean="0">
                <a:solidFill>
                  <a:srgbClr val="FF0000"/>
                </a:solidFill>
              </a:rPr>
              <a:t>droppings</a:t>
            </a:r>
          </a:p>
          <a:p>
            <a:pPr lvl="1"/>
            <a:r>
              <a:rPr lang="en-US" sz="2600" dirty="0" smtClean="0"/>
              <a:t>Strong smell of </a:t>
            </a:r>
            <a:r>
              <a:rPr lang="en-US" sz="2600" dirty="0" smtClean="0">
                <a:solidFill>
                  <a:srgbClr val="FF0000"/>
                </a:solidFill>
              </a:rPr>
              <a:t>ammonia</a:t>
            </a:r>
            <a:r>
              <a:rPr lang="en-US" sz="2600" dirty="0" smtClean="0"/>
              <a:t> (rodent urine)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Methods for Preventing Pest Infestations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305800" cy="3992563"/>
          </a:xfrm>
        </p:spPr>
        <p:txBody>
          <a:bodyPr>
            <a:normAutofit/>
          </a:bodyPr>
          <a:lstStyle/>
          <a:p>
            <a:r>
              <a:rPr lang="en-US" dirty="0" smtClean="0"/>
              <a:t>Block entry points (</a:t>
            </a:r>
            <a:r>
              <a:rPr lang="en-US" dirty="0" smtClean="0">
                <a:solidFill>
                  <a:srgbClr val="FF0000"/>
                </a:solidFill>
              </a:rPr>
              <a:t>exclusion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Eliminating entry points for pests will help keep them out of your establishment. This could include </a:t>
            </a:r>
            <a:r>
              <a:rPr lang="en-US" dirty="0" smtClean="0">
                <a:solidFill>
                  <a:srgbClr val="FF0000"/>
                </a:solidFill>
              </a:rPr>
              <a:t>patching</a:t>
            </a:r>
            <a:r>
              <a:rPr lang="en-US" dirty="0" smtClean="0"/>
              <a:t> holes in walls and keeping doors </a:t>
            </a:r>
            <a:r>
              <a:rPr lang="en-US" dirty="0" smtClean="0">
                <a:solidFill>
                  <a:srgbClr val="FF0000"/>
                </a:solidFill>
              </a:rPr>
              <a:t>closed</a:t>
            </a:r>
            <a:r>
              <a:rPr lang="en-US" dirty="0" smtClean="0"/>
              <a:t> as often as possible.</a:t>
            </a:r>
          </a:p>
          <a:p>
            <a:r>
              <a:rPr lang="en-US" dirty="0" smtClean="0"/>
              <a:t>Eliminate sources of </a:t>
            </a:r>
            <a:r>
              <a:rPr lang="en-US" dirty="0" smtClean="0">
                <a:solidFill>
                  <a:srgbClr val="FF0000"/>
                </a:solidFill>
              </a:rPr>
              <a:t>food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water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shelter.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Pests are always on the hunt for food, water, and shelter.</a:t>
            </a:r>
            <a:endParaRPr lang="en-US" dirty="0"/>
          </a:p>
        </p:txBody>
      </p:sp>
      <p:pic>
        <p:nvPicPr>
          <p:cNvPr id="4" name="Picture 3" descr="3a8b37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724400"/>
            <a:ext cx="5735784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ge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914400"/>
            <a:ext cx="8458200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spc="5" dirty="0"/>
              <a:t>I</a:t>
            </a:r>
            <a:r>
              <a:rPr lang="en-US" sz="5400" spc="-5" dirty="0"/>
              <a:t>N</a:t>
            </a:r>
            <a:r>
              <a:rPr lang="en-US" sz="5400" spc="-20" dirty="0"/>
              <a:t>S</a:t>
            </a:r>
            <a:r>
              <a:rPr lang="en-US" sz="5400" spc="-5" dirty="0"/>
              <a:t>E</a:t>
            </a:r>
            <a:r>
              <a:rPr lang="en-US" sz="5400" spc="-20" dirty="0"/>
              <a:t>C</a:t>
            </a:r>
            <a:r>
              <a:rPr lang="en-US" sz="5400" dirty="0"/>
              <a:t>T</a:t>
            </a:r>
            <a:r>
              <a:rPr lang="en-US" sz="5400" spc="40" dirty="0"/>
              <a:t> </a:t>
            </a:r>
            <a:r>
              <a:rPr lang="en-US" sz="5400" dirty="0"/>
              <a:t>P</a:t>
            </a:r>
            <a:r>
              <a:rPr lang="en-US" sz="5400" spc="-15" dirty="0"/>
              <a:t>E</a:t>
            </a:r>
            <a:r>
              <a:rPr lang="en-US" sz="5400" dirty="0"/>
              <a:t>STS</a:t>
            </a:r>
            <a:r>
              <a:rPr lang="en-US" sz="5400" spc="50" dirty="0"/>
              <a:t> </a:t>
            </a:r>
            <a:r>
              <a:rPr lang="en-US" sz="5400" dirty="0"/>
              <a:t>OF</a:t>
            </a:r>
            <a:r>
              <a:rPr lang="en-US" sz="5400" spc="10" dirty="0"/>
              <a:t> </a:t>
            </a:r>
            <a:r>
              <a:rPr lang="en-US" sz="5400" dirty="0"/>
              <a:t>F</a:t>
            </a:r>
            <a:r>
              <a:rPr lang="en-US" sz="5400" spc="-15" dirty="0"/>
              <a:t>O</a:t>
            </a:r>
            <a:r>
              <a:rPr lang="en-US" sz="5400" spc="-5" dirty="0"/>
              <a:t>OD</a:t>
            </a:r>
            <a:r>
              <a:rPr lang="en-US" sz="5400" dirty="0"/>
              <a:t>	</a:t>
            </a:r>
            <a:r>
              <a:rPr lang="en-US" sz="5400" spc="-5" dirty="0"/>
              <a:t>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6385" marR="313690">
              <a:spcBef>
                <a:spcPts val="100"/>
              </a:spcBef>
              <a:buClr>
                <a:srgbClr val="FC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800" spc="-5" dirty="0">
                <a:latin typeface="Arial"/>
                <a:cs typeface="Arial"/>
              </a:rPr>
              <a:t>About </a:t>
            </a:r>
            <a:r>
              <a:rPr lang="en-US" sz="2800" spc="-5" dirty="0">
                <a:solidFill>
                  <a:srgbClr val="FF0000"/>
                </a:solidFill>
                <a:latin typeface="Arial"/>
                <a:cs typeface="Arial"/>
              </a:rPr>
              <a:t>30 species </a:t>
            </a: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lang="en-US" sz="2800" spc="-5" dirty="0">
                <a:solidFill>
                  <a:srgbClr val="FF0000"/>
                </a:solidFill>
                <a:latin typeface="Arial"/>
                <a:cs typeface="Arial"/>
              </a:rPr>
              <a:t>insect </a:t>
            </a:r>
            <a:r>
              <a:rPr lang="en-US" sz="2800" spc="-5" dirty="0">
                <a:latin typeface="Arial"/>
                <a:cs typeface="Arial"/>
              </a:rPr>
              <a:t>commonly infest food aid grain and grain  products,</a:t>
            </a:r>
            <a:endParaRPr lang="en-US" sz="2800" dirty="0">
              <a:latin typeface="Arial"/>
              <a:cs typeface="Arial"/>
            </a:endParaRPr>
          </a:p>
          <a:p>
            <a:pPr marL="287020">
              <a:spcBef>
                <a:spcPts val="575"/>
              </a:spcBef>
              <a:buClr>
                <a:srgbClr val="FC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800" spc="-5" dirty="0">
                <a:latin typeface="Arial"/>
                <a:cs typeface="Arial"/>
              </a:rPr>
              <a:t>Although </a:t>
            </a:r>
            <a:endParaRPr lang="en-US" sz="2800" dirty="0">
              <a:latin typeface="Arial"/>
              <a:cs typeface="Arial"/>
            </a:endParaRPr>
          </a:p>
          <a:p>
            <a:pPr marL="287020">
              <a:spcBef>
                <a:spcPts val="575"/>
              </a:spcBef>
              <a:buClr>
                <a:srgbClr val="FC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800" dirty="0">
                <a:latin typeface="Arial"/>
                <a:cs typeface="Arial"/>
              </a:rPr>
              <a:t>there are </a:t>
            </a:r>
            <a:r>
              <a:rPr lang="en-US" sz="2800" spc="5" dirty="0">
                <a:solidFill>
                  <a:srgbClr val="FF0000"/>
                </a:solidFill>
                <a:latin typeface="Arial"/>
                <a:cs typeface="Arial"/>
              </a:rPr>
              <a:t>200</a:t>
            </a:r>
            <a:r>
              <a:rPr lang="en-US" sz="2800" spc="5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r>
              <a:rPr lang="en-US" sz="2800" spc="5" dirty="0">
                <a:solidFill>
                  <a:srgbClr val="FF0000"/>
                </a:solidFill>
                <a:latin typeface="Arial"/>
                <a:cs typeface="Arial"/>
              </a:rPr>
              <a:t>300 </a:t>
            </a:r>
            <a:r>
              <a:rPr lang="en-US" sz="2800" spc="-5" dirty="0">
                <a:solidFill>
                  <a:srgbClr val="FF0000"/>
                </a:solidFill>
                <a:latin typeface="Arial"/>
                <a:cs typeface="Arial"/>
              </a:rPr>
              <a:t>species </a:t>
            </a:r>
            <a:r>
              <a:rPr lang="en-US" sz="2800" dirty="0">
                <a:latin typeface="Arial"/>
                <a:cs typeface="Arial"/>
              </a:rPr>
              <a:t>that may </a:t>
            </a:r>
            <a:r>
              <a:rPr lang="en-US" sz="2800" spc="-5" dirty="0">
                <a:latin typeface="Arial"/>
                <a:cs typeface="Arial"/>
              </a:rPr>
              <a:t>occur </a:t>
            </a:r>
            <a:r>
              <a:rPr lang="en-US" sz="2800" dirty="0">
                <a:latin typeface="Arial"/>
                <a:cs typeface="Arial"/>
              </a:rPr>
              <a:t>from time to</a:t>
            </a:r>
            <a:r>
              <a:rPr lang="en-US" sz="2800" spc="-204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time.</a:t>
            </a:r>
          </a:p>
          <a:p>
            <a:pPr marL="286385" marR="5080">
              <a:spcBef>
                <a:spcPts val="625"/>
              </a:spcBef>
              <a:buClr>
                <a:srgbClr val="FC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800" dirty="0">
                <a:latin typeface="Arial"/>
                <a:cs typeface="Arial"/>
              </a:rPr>
              <a:t>Most </a:t>
            </a:r>
            <a:r>
              <a:rPr lang="en-US" sz="2800" spc="-5" dirty="0">
                <a:latin typeface="Arial"/>
                <a:cs typeface="Arial"/>
              </a:rPr>
              <a:t>insect </a:t>
            </a:r>
            <a:r>
              <a:rPr lang="en-US" sz="2800" dirty="0">
                <a:latin typeface="Arial"/>
                <a:cs typeface="Arial"/>
              </a:rPr>
              <a:t>pests </a:t>
            </a:r>
            <a:r>
              <a:rPr lang="en-US" sz="2800" spc="-5" dirty="0">
                <a:latin typeface="Arial"/>
                <a:cs typeface="Arial"/>
              </a:rPr>
              <a:t>are either beetles or moths although there are</a:t>
            </a:r>
            <a:r>
              <a:rPr lang="en-US" sz="2800" spc="-80" dirty="0">
                <a:latin typeface="Arial"/>
                <a:cs typeface="Arial"/>
              </a:rPr>
              <a:t> </a:t>
            </a:r>
            <a:r>
              <a:rPr lang="en-US" sz="2800" spc="-5" dirty="0">
                <a:latin typeface="Arial"/>
                <a:cs typeface="Arial"/>
              </a:rPr>
              <a:t>some  other</a:t>
            </a:r>
            <a:r>
              <a:rPr lang="en-US" sz="2800" spc="-25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types.</a:t>
            </a:r>
          </a:p>
          <a:p>
            <a:pPr marL="286385" marR="227329">
              <a:spcBef>
                <a:spcPts val="600"/>
              </a:spcBef>
              <a:buClr>
                <a:srgbClr val="FC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800" dirty="0">
                <a:latin typeface="Arial"/>
                <a:cs typeface="Arial"/>
              </a:rPr>
              <a:t>In </a:t>
            </a:r>
            <a:r>
              <a:rPr lang="en-US" sz="2800" spc="-5" dirty="0">
                <a:latin typeface="Arial"/>
                <a:cs typeface="Arial"/>
              </a:rPr>
              <a:t>addition </a:t>
            </a:r>
            <a:r>
              <a:rPr lang="en-US" sz="2800" dirty="0">
                <a:latin typeface="Arial"/>
                <a:cs typeface="Arial"/>
              </a:rPr>
              <a:t>to </a:t>
            </a:r>
            <a:r>
              <a:rPr lang="en-US" sz="2800" spc="-5" dirty="0">
                <a:latin typeface="Arial"/>
                <a:cs typeface="Arial"/>
              </a:rPr>
              <a:t>insects, the only other invertebrates </a:t>
            </a:r>
            <a:r>
              <a:rPr lang="en-US" sz="2800" dirty="0">
                <a:latin typeface="Arial"/>
                <a:cs typeface="Arial"/>
              </a:rPr>
              <a:t>that </a:t>
            </a:r>
            <a:r>
              <a:rPr lang="en-US" sz="2800" spc="-5" dirty="0">
                <a:latin typeface="Arial"/>
                <a:cs typeface="Arial"/>
              </a:rPr>
              <a:t>are</a:t>
            </a:r>
            <a:r>
              <a:rPr lang="en-US" sz="2800" spc="-100" dirty="0">
                <a:latin typeface="Arial"/>
                <a:cs typeface="Arial"/>
              </a:rPr>
              <a:t> </a:t>
            </a:r>
            <a:r>
              <a:rPr lang="en-US" sz="2800" spc="-5" dirty="0">
                <a:latin typeface="Arial"/>
                <a:cs typeface="Arial"/>
              </a:rPr>
              <a:t>commonly  </a:t>
            </a:r>
            <a:r>
              <a:rPr lang="en-US" sz="2800" dirty="0">
                <a:latin typeface="Arial"/>
                <a:cs typeface="Arial"/>
              </a:rPr>
              <a:t>found in stored food are</a:t>
            </a:r>
            <a:r>
              <a:rPr lang="en-US" sz="2800" spc="-135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mites.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6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199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Definition of pest…….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algn="just" fontAlgn="base"/>
            <a:r>
              <a:rPr lang="en-US" sz="2800" dirty="0" smtClean="0"/>
              <a:t>Pests are defined as any </a:t>
            </a:r>
            <a:r>
              <a:rPr lang="en-US" sz="2800" dirty="0" smtClean="0">
                <a:solidFill>
                  <a:srgbClr val="FF0000"/>
                </a:solidFill>
              </a:rPr>
              <a:t>harmful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noxious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FF0000"/>
                </a:solidFill>
              </a:rPr>
              <a:t>troublesome</a:t>
            </a:r>
            <a:r>
              <a:rPr lang="en-US" sz="2800" dirty="0" smtClean="0"/>
              <a:t> organism.</a:t>
            </a:r>
          </a:p>
          <a:p>
            <a:pPr algn="just"/>
            <a:r>
              <a:rPr lang="en-US" sz="2800" dirty="0" smtClean="0"/>
              <a:t>Common pests include insects, mites, rodents, fungi and weeds that wreak </a:t>
            </a:r>
            <a:r>
              <a:rPr lang="en-US" sz="2800" dirty="0" smtClean="0">
                <a:solidFill>
                  <a:srgbClr val="FF0000"/>
                </a:solidFill>
              </a:rPr>
              <a:t>havoc</a:t>
            </a:r>
            <a:r>
              <a:rPr lang="en-US" sz="2800" dirty="0" smtClean="0"/>
              <a:t> on people, plants, animals or the ecology in general.</a:t>
            </a:r>
          </a:p>
        </p:txBody>
      </p:sp>
      <p:pic>
        <p:nvPicPr>
          <p:cNvPr id="4" name="Picture 3" descr="https://onetwotree.com/wp-content/uploads/roach-on-brea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3962400"/>
            <a:ext cx="5181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Common pest in food Storage</a:t>
            </a:r>
            <a:endParaRPr lang="en-US" sz="3600" dirty="0"/>
          </a:p>
        </p:txBody>
      </p:sp>
      <p:pic>
        <p:nvPicPr>
          <p:cNvPr id="4" name="Content Placeholder 3" descr="ftghj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752600"/>
            <a:ext cx="7848600" cy="4343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Objectives of pest management….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Prevent</a:t>
            </a:r>
            <a:r>
              <a:rPr lang="en-US" sz="3600" dirty="0" smtClean="0"/>
              <a:t> and </a:t>
            </a:r>
            <a:r>
              <a:rPr lang="en-US" sz="3600" dirty="0" smtClean="0">
                <a:solidFill>
                  <a:srgbClr val="FF0000"/>
                </a:solidFill>
              </a:rPr>
              <a:t>control</a:t>
            </a:r>
            <a:r>
              <a:rPr lang="en-US" sz="3600" dirty="0" smtClean="0"/>
              <a:t> pests.</a:t>
            </a:r>
          </a:p>
          <a:p>
            <a:r>
              <a:rPr lang="en-US" sz="3600" dirty="0" smtClean="0"/>
              <a:t>Know </a:t>
            </a:r>
            <a:r>
              <a:rPr lang="en-US" sz="3600" dirty="0" smtClean="0">
                <a:solidFill>
                  <a:srgbClr val="FF0000"/>
                </a:solidFill>
              </a:rPr>
              <a:t>signs</a:t>
            </a:r>
            <a:r>
              <a:rPr lang="en-US" sz="3600" dirty="0" smtClean="0"/>
              <a:t> of pest infestation and activity.</a:t>
            </a:r>
          </a:p>
          <a:p>
            <a:r>
              <a:rPr lang="en-US" sz="3600" dirty="0" smtClean="0"/>
              <a:t>Know how to store </a:t>
            </a:r>
            <a:r>
              <a:rPr lang="en-US" sz="3600" dirty="0" smtClean="0">
                <a:solidFill>
                  <a:srgbClr val="FF0000"/>
                </a:solidFill>
              </a:rPr>
              <a:t>pesticide</a:t>
            </a:r>
            <a:r>
              <a:rPr lang="en-US" sz="3600" dirty="0" smtClean="0"/>
              <a:t> correctly.</a:t>
            </a:r>
          </a:p>
          <a:p>
            <a:r>
              <a:rPr lang="en-US" sz="3600" dirty="0" smtClean="0"/>
              <a:t>Know how to </a:t>
            </a:r>
            <a:r>
              <a:rPr lang="en-US" sz="3600" dirty="0" smtClean="0">
                <a:solidFill>
                  <a:srgbClr val="FF0000"/>
                </a:solidFill>
              </a:rPr>
              <a:t>select</a:t>
            </a:r>
            <a:r>
              <a:rPr lang="en-US" sz="3600" dirty="0" smtClean="0"/>
              <a:t> a pest control operation.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19912"/>
          </a:xfrm>
        </p:spPr>
        <p:txBody>
          <a:bodyPr>
            <a:noAutofit/>
          </a:bodyPr>
          <a:lstStyle/>
          <a:p>
            <a:r>
              <a:rPr lang="en-US" sz="3600" dirty="0" smtClean="0"/>
              <a:t>Importance of pest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Infestation of farms and forests</a:t>
            </a:r>
          </a:p>
          <a:p>
            <a:pPr lvl="0"/>
            <a:r>
              <a:rPr lang="en-US" sz="2800" dirty="0" smtClean="0"/>
              <a:t>Obstructions to streams and waterways</a:t>
            </a:r>
          </a:p>
          <a:p>
            <a:pPr lvl="0"/>
            <a:r>
              <a:rPr lang="en-US" sz="2800" dirty="0" smtClean="0"/>
              <a:t>Damage to crops</a:t>
            </a:r>
          </a:p>
          <a:p>
            <a:pPr lvl="0"/>
            <a:r>
              <a:rPr lang="en-US" sz="2800" dirty="0" smtClean="0"/>
              <a:t>Loss of wildlife habitats</a:t>
            </a:r>
          </a:p>
          <a:p>
            <a:pPr lvl="0"/>
            <a:r>
              <a:rPr lang="en-US" sz="2800" dirty="0" smtClean="0"/>
              <a:t>Disease and quality of life impacts in populated areas. </a:t>
            </a:r>
          </a:p>
        </p:txBody>
      </p:sp>
      <p:pic>
        <p:nvPicPr>
          <p:cNvPr id="4" name="Picture 3" descr="articles-biological-vs-chemical_text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191000"/>
            <a:ext cx="481965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3280981" y="1038343"/>
            <a:ext cx="3502405" cy="474489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pc="-5" dirty="0" smtClean="0">
                <a:solidFill>
                  <a:srgbClr val="FF0000"/>
                </a:solidFill>
              </a:rPr>
              <a:t>B</a:t>
            </a:r>
            <a:r>
              <a:rPr lang="en-US" sz="2400" spc="-5" dirty="0" smtClean="0">
                <a:solidFill>
                  <a:srgbClr val="FF0000"/>
                </a:solidFill>
              </a:rPr>
              <a:t>EETLES </a:t>
            </a:r>
            <a:r>
              <a:rPr lang="en-US" dirty="0" smtClean="0">
                <a:solidFill>
                  <a:srgbClr val="FF0000"/>
                </a:solidFill>
              </a:rPr>
              <a:t>VS</a:t>
            </a:r>
            <a:r>
              <a:rPr lang="en-US" spc="-5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MOTHS</a:t>
            </a:r>
            <a:endParaRPr lang="en-US" sz="2400" dirty="0"/>
          </a:p>
        </p:txBody>
      </p:sp>
      <p:sp>
        <p:nvSpPr>
          <p:cNvPr id="6" name="object 4"/>
          <p:cNvSpPr/>
          <p:nvPr/>
        </p:nvSpPr>
        <p:spPr>
          <a:xfrm>
            <a:off x="2438400" y="2895600"/>
            <a:ext cx="4882769" cy="22486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145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839200" cy="6499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020" indent="-274320" algn="ctr">
              <a:lnSpc>
                <a:spcPct val="100000"/>
              </a:lnSpc>
              <a:spcBef>
                <a:spcPts val="9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endParaRPr lang="en-US" dirty="0" smtClean="0"/>
          </a:p>
          <a:p>
            <a:pPr marL="287020" indent="-274320" algn="ctr">
              <a:lnSpc>
                <a:spcPct val="100000"/>
              </a:lnSpc>
              <a:spcBef>
                <a:spcPts val="9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endParaRPr lang="en-US" dirty="0"/>
          </a:p>
          <a:p>
            <a:pPr marL="287020" indent="-274320" algn="ctr">
              <a:lnSpc>
                <a:spcPct val="100000"/>
              </a:lnSpc>
              <a:spcBef>
                <a:spcPts val="9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en-US" dirty="0" smtClean="0"/>
              <a:t>LIFE </a:t>
            </a:r>
            <a:r>
              <a:rPr lang="en-US" dirty="0"/>
              <a:t>STAGES </a:t>
            </a:r>
            <a:r>
              <a:rPr lang="en-US" spc="-10" dirty="0"/>
              <a:t>OF </a:t>
            </a:r>
            <a:r>
              <a:rPr lang="en-US" dirty="0"/>
              <a:t>INSECTS </a:t>
            </a:r>
            <a:r>
              <a:rPr lang="en-US" spc="-5" dirty="0"/>
              <a:t>IN </a:t>
            </a:r>
            <a:r>
              <a:rPr lang="en-US" dirty="0"/>
              <a:t>STORED</a:t>
            </a:r>
            <a:r>
              <a:rPr lang="en-US" spc="-190" dirty="0"/>
              <a:t> </a:t>
            </a:r>
            <a:r>
              <a:rPr lang="en-US" dirty="0" smtClean="0"/>
              <a:t>FOOD</a:t>
            </a:r>
          </a:p>
          <a:p>
            <a:pPr marL="287020" indent="-274320" algn="ctr">
              <a:lnSpc>
                <a:spcPct val="100000"/>
              </a:lnSpc>
              <a:spcBef>
                <a:spcPts val="9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endParaRPr lang="en-US" spc="-5" dirty="0">
              <a:latin typeface="Arial"/>
              <a:cs typeface="Arial"/>
            </a:endParaRPr>
          </a:p>
          <a:p>
            <a:pPr marL="287020" indent="-274320" algn="ctr">
              <a:lnSpc>
                <a:spcPct val="100000"/>
              </a:lnSpc>
              <a:spcBef>
                <a:spcPts val="9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endParaRPr lang="en-US" spc="-5" dirty="0" smtClean="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en-US" spc="-5" dirty="0" smtClean="0">
                <a:latin typeface="Arial"/>
                <a:cs typeface="Arial"/>
              </a:rPr>
              <a:t>During </a:t>
            </a:r>
            <a:r>
              <a:rPr lang="en-US" spc="-15" dirty="0">
                <a:latin typeface="Arial"/>
                <a:cs typeface="Arial"/>
              </a:rPr>
              <a:t>the </a:t>
            </a:r>
            <a:r>
              <a:rPr lang="en-US" spc="-5" dirty="0">
                <a:latin typeface="Arial"/>
                <a:cs typeface="Arial"/>
              </a:rPr>
              <a:t>course of their lives, insects pass </a:t>
            </a:r>
            <a:r>
              <a:rPr lang="en-US" spc="-15" dirty="0">
                <a:latin typeface="Arial"/>
                <a:cs typeface="Arial"/>
              </a:rPr>
              <a:t>through </a:t>
            </a:r>
            <a:r>
              <a:rPr lang="en-US" spc="-5" dirty="0">
                <a:latin typeface="Arial"/>
                <a:cs typeface="Arial"/>
              </a:rPr>
              <a:t>a 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number of</a:t>
            </a:r>
            <a:r>
              <a:rPr lang="en-US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stages</a:t>
            </a:r>
            <a:r>
              <a:rPr lang="en-US" dirty="0">
                <a:latin typeface="Arial"/>
                <a:cs typeface="Arial"/>
              </a:rPr>
              <a:t>.</a:t>
            </a:r>
          </a:p>
          <a:p>
            <a:pPr marL="287020" indent="-274320">
              <a:lnSpc>
                <a:spcPct val="100000"/>
              </a:lnSpc>
              <a:spcBef>
                <a:spcPts val="10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en-US" spc="-5" dirty="0">
                <a:latin typeface="Arial"/>
                <a:cs typeface="Arial"/>
              </a:rPr>
              <a:t>The adult stage is responsible for</a:t>
            </a:r>
            <a:r>
              <a:rPr lang="en-US" spc="-114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reproduction.</a:t>
            </a:r>
            <a:endParaRPr lang="en-US" dirty="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After mating</a:t>
            </a:r>
            <a:r>
              <a:rPr lang="en-US" spc="-5" dirty="0">
                <a:latin typeface="Arial"/>
                <a:cs typeface="Arial"/>
              </a:rPr>
              <a:t>, females lay eggs in selected</a:t>
            </a:r>
            <a:r>
              <a:rPr lang="en-US" spc="-130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places.</a:t>
            </a:r>
            <a:endParaRPr lang="en-US" dirty="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en-US" spc="-5" dirty="0">
                <a:latin typeface="Arial"/>
                <a:cs typeface="Arial"/>
              </a:rPr>
              <a:t>Immature insects hatch from </a:t>
            </a:r>
            <a:r>
              <a:rPr lang="en-US" spc="-15" dirty="0">
                <a:latin typeface="Arial"/>
                <a:cs typeface="Arial"/>
              </a:rPr>
              <a:t>the </a:t>
            </a:r>
            <a:r>
              <a:rPr lang="en-US" spc="-5" dirty="0">
                <a:latin typeface="Arial"/>
                <a:cs typeface="Arial"/>
              </a:rPr>
              <a:t>eggs and then 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feed </a:t>
            </a:r>
            <a:r>
              <a:rPr lang="en-US" spc="-10" dirty="0">
                <a:solidFill>
                  <a:srgbClr val="FF0000"/>
                </a:solidFill>
                <a:latin typeface="Arial"/>
                <a:cs typeface="Arial"/>
              </a:rPr>
              <a:t>and </a:t>
            </a:r>
            <a:r>
              <a:rPr lang="en-US" spc="-15" dirty="0">
                <a:solidFill>
                  <a:srgbClr val="FF0000"/>
                </a:solidFill>
                <a:latin typeface="Arial"/>
                <a:cs typeface="Arial"/>
              </a:rPr>
              <a:t>grow </a:t>
            </a:r>
            <a:r>
              <a:rPr lang="en-US" spc="-5" dirty="0">
                <a:latin typeface="Arial"/>
                <a:cs typeface="Arial"/>
              </a:rPr>
              <a:t>to become</a:t>
            </a:r>
            <a:r>
              <a:rPr lang="en-US" spc="155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adults.</a:t>
            </a:r>
            <a:endParaRPr lang="en-US" dirty="0">
              <a:latin typeface="Arial"/>
              <a:cs typeface="Arial"/>
            </a:endParaRPr>
          </a:p>
          <a:p>
            <a:pPr marL="287020" indent="-274320">
              <a:lnSpc>
                <a:spcPts val="2375"/>
              </a:lnSpc>
              <a:spcBef>
                <a:spcPts val="7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  <a:tab pos="10158095" algn="l"/>
              </a:tabLst>
            </a:pPr>
            <a:r>
              <a:rPr lang="en-US" spc="-5" dirty="0">
                <a:latin typeface="Arial"/>
                <a:cs typeface="Arial"/>
              </a:rPr>
              <a:t>For many insects, </a:t>
            </a:r>
            <a:r>
              <a:rPr lang="en-US" spc="-15" dirty="0">
                <a:latin typeface="Arial"/>
                <a:cs typeface="Arial"/>
              </a:rPr>
              <a:t>the </a:t>
            </a:r>
            <a:r>
              <a:rPr lang="en-US" spc="-5" dirty="0">
                <a:latin typeface="Arial"/>
                <a:cs typeface="Arial"/>
              </a:rPr>
              <a:t>immature stage differs in form </a:t>
            </a:r>
            <a:r>
              <a:rPr lang="en-US" spc="-15" dirty="0">
                <a:latin typeface="Arial"/>
                <a:cs typeface="Arial"/>
              </a:rPr>
              <a:t>greatly </a:t>
            </a:r>
            <a:r>
              <a:rPr lang="en-US" spc="-5" dirty="0">
                <a:latin typeface="Arial"/>
                <a:cs typeface="Arial"/>
              </a:rPr>
              <a:t>from </a:t>
            </a:r>
            <a:r>
              <a:rPr lang="en-US" spc="-15" dirty="0">
                <a:latin typeface="Arial"/>
                <a:cs typeface="Arial"/>
              </a:rPr>
              <a:t>the</a:t>
            </a:r>
            <a:r>
              <a:rPr lang="en-US" spc="2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adult,</a:t>
            </a:r>
            <a:r>
              <a:rPr lang="en-US" spc="-15" dirty="0">
                <a:latin typeface="Arial"/>
                <a:cs typeface="Arial"/>
              </a:rPr>
              <a:t> </a:t>
            </a:r>
            <a:r>
              <a:rPr lang="en-US" spc="-5" dirty="0" err="1" smtClean="0">
                <a:latin typeface="Arial"/>
                <a:cs typeface="Arial"/>
              </a:rPr>
              <a:t>andis</a:t>
            </a:r>
            <a:endParaRPr lang="en-US" dirty="0">
              <a:latin typeface="Arial"/>
              <a:cs typeface="Arial"/>
            </a:endParaRPr>
          </a:p>
          <a:p>
            <a:pPr marL="286385">
              <a:lnSpc>
                <a:spcPts val="2375"/>
              </a:lnSpc>
            </a:pPr>
            <a:r>
              <a:rPr lang="en-US" spc="-5" dirty="0">
                <a:latin typeface="Arial"/>
                <a:cs typeface="Arial"/>
              </a:rPr>
              <a:t>called a larva (Figure</a:t>
            </a:r>
            <a:r>
              <a:rPr lang="en-US" spc="-8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12.3).</a:t>
            </a:r>
            <a:endParaRPr lang="en-US" dirty="0">
              <a:latin typeface="Arial"/>
              <a:cs typeface="Arial"/>
            </a:endParaRPr>
          </a:p>
          <a:p>
            <a:pPr marL="286385" marR="81280" indent="-274320">
              <a:lnSpc>
                <a:spcPct val="80200"/>
              </a:lnSpc>
              <a:spcBef>
                <a:spcPts val="580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  <a:tab pos="10067290" algn="l"/>
              </a:tabLst>
            </a:pPr>
            <a:r>
              <a:rPr lang="en-US" spc="-5" dirty="0">
                <a:latin typeface="Arial"/>
                <a:cs typeface="Arial"/>
              </a:rPr>
              <a:t>When </a:t>
            </a:r>
            <a:r>
              <a:rPr lang="en-US" spc="-15" dirty="0">
                <a:latin typeface="Arial"/>
                <a:cs typeface="Arial"/>
              </a:rPr>
              <a:t>the </a:t>
            </a:r>
            <a:r>
              <a:rPr lang="en-US" spc="-5" dirty="0">
                <a:latin typeface="Arial"/>
                <a:cs typeface="Arial"/>
              </a:rPr>
              <a:t>larva hatches from an egg it is </a:t>
            </a:r>
            <a:r>
              <a:rPr lang="en-US" spc="-15" dirty="0">
                <a:latin typeface="Arial"/>
                <a:cs typeface="Arial"/>
              </a:rPr>
              <a:t>very </a:t>
            </a:r>
            <a:r>
              <a:rPr lang="en-US" spc="-5" dirty="0">
                <a:latin typeface="Arial"/>
                <a:cs typeface="Arial"/>
              </a:rPr>
              <a:t>small, typically </a:t>
            </a:r>
            <a:r>
              <a:rPr lang="en-US" spc="20" dirty="0">
                <a:latin typeface="Arial"/>
                <a:cs typeface="Arial"/>
              </a:rPr>
              <a:t>1</a:t>
            </a:r>
            <a:r>
              <a:rPr lang="en-US" spc="20" dirty="0">
                <a:latin typeface="Times New Roman"/>
                <a:cs typeface="Times New Roman"/>
              </a:rPr>
              <a:t>–</a:t>
            </a:r>
            <a:r>
              <a:rPr lang="en-US" spc="20" dirty="0">
                <a:latin typeface="Arial"/>
                <a:cs typeface="Arial"/>
              </a:rPr>
              <a:t>2 </a:t>
            </a:r>
            <a:r>
              <a:rPr lang="en-US" spc="-15" dirty="0">
                <a:latin typeface="Arial"/>
                <a:cs typeface="Arial"/>
              </a:rPr>
              <a:t>mm </a:t>
            </a:r>
            <a:r>
              <a:rPr lang="en-US" spc="-5" dirty="0">
                <a:latin typeface="Arial"/>
                <a:cs typeface="Arial"/>
              </a:rPr>
              <a:t>long. </a:t>
            </a:r>
            <a:r>
              <a:rPr lang="en-US" spc="-20" dirty="0">
                <a:latin typeface="Arial"/>
                <a:cs typeface="Arial"/>
              </a:rPr>
              <a:t>It  </a:t>
            </a:r>
            <a:r>
              <a:rPr lang="en-US" spc="-5" dirty="0">
                <a:latin typeface="Arial"/>
                <a:cs typeface="Arial"/>
              </a:rPr>
              <a:t>be</a:t>
            </a:r>
            <a:r>
              <a:rPr lang="en-US" dirty="0">
                <a:latin typeface="Arial"/>
                <a:cs typeface="Arial"/>
              </a:rPr>
              <a:t>g</a:t>
            </a:r>
            <a:r>
              <a:rPr lang="en-US" spc="-5" dirty="0">
                <a:latin typeface="Arial"/>
                <a:cs typeface="Arial"/>
              </a:rPr>
              <a:t>ins</a:t>
            </a:r>
            <a:r>
              <a:rPr lang="en-US" spc="-4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to feed</a:t>
            </a:r>
            <a:r>
              <a:rPr lang="en-US" spc="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and</a:t>
            </a:r>
            <a:r>
              <a:rPr lang="en-US" spc="-1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grow</a:t>
            </a:r>
            <a:r>
              <a:rPr lang="en-US" spc="-1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immediate</a:t>
            </a:r>
            <a:r>
              <a:rPr lang="en-US" dirty="0">
                <a:latin typeface="Arial"/>
                <a:cs typeface="Arial"/>
              </a:rPr>
              <a:t>l</a:t>
            </a:r>
            <a:r>
              <a:rPr lang="en-US" spc="-180" dirty="0">
                <a:latin typeface="Arial"/>
                <a:cs typeface="Arial"/>
              </a:rPr>
              <a:t>y</a:t>
            </a:r>
            <a:r>
              <a:rPr lang="en-US" spc="-5" dirty="0">
                <a:latin typeface="Arial"/>
                <a:cs typeface="Arial"/>
              </a:rPr>
              <a:t>,</a:t>
            </a:r>
            <a:r>
              <a:rPr lang="en-US" spc="-3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but</a:t>
            </a:r>
            <a:r>
              <a:rPr lang="en-US" spc="-2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the</a:t>
            </a:r>
            <a:r>
              <a:rPr lang="en-US" spc="-1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larval s</a:t>
            </a:r>
            <a:r>
              <a:rPr lang="en-US" dirty="0">
                <a:latin typeface="Arial"/>
                <a:cs typeface="Arial"/>
              </a:rPr>
              <a:t>k</a:t>
            </a:r>
            <a:r>
              <a:rPr lang="en-US" spc="-5" dirty="0">
                <a:latin typeface="Arial"/>
                <a:cs typeface="Arial"/>
              </a:rPr>
              <a:t>in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is</a:t>
            </a:r>
            <a:r>
              <a:rPr lang="en-US" spc="-1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un</a:t>
            </a:r>
            <a:r>
              <a:rPr lang="en-US" dirty="0">
                <a:latin typeface="Arial"/>
                <a:cs typeface="Arial"/>
              </a:rPr>
              <a:t>a</a:t>
            </a:r>
            <a:r>
              <a:rPr lang="en-US" spc="-5" dirty="0">
                <a:latin typeface="Arial"/>
                <a:cs typeface="Arial"/>
              </a:rPr>
              <a:t>ble</a:t>
            </a:r>
            <a:r>
              <a:rPr lang="en-US" spc="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to stretch</a:t>
            </a:r>
            <a:r>
              <a:rPr lang="en-US" spc="-4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so</a:t>
            </a:r>
            <a:r>
              <a:rPr lang="en-US" dirty="0">
                <a:latin typeface="Arial"/>
                <a:cs typeface="Arial"/>
              </a:rPr>
              <a:t>	</a:t>
            </a:r>
            <a:r>
              <a:rPr lang="en-US" spc="-20" dirty="0">
                <a:latin typeface="Arial"/>
                <a:cs typeface="Arial"/>
              </a:rPr>
              <a:t>t</a:t>
            </a:r>
            <a:r>
              <a:rPr lang="en-US" spc="-15" dirty="0">
                <a:latin typeface="Arial"/>
                <a:cs typeface="Arial"/>
              </a:rPr>
              <a:t>h</a:t>
            </a:r>
            <a:r>
              <a:rPr lang="en-US" spc="-5" dirty="0">
                <a:latin typeface="Arial"/>
                <a:cs typeface="Arial"/>
              </a:rPr>
              <a:t>e  larva must shed its outer skin, 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a process called </a:t>
            </a:r>
            <a:r>
              <a:rPr lang="en-US" dirty="0" err="1">
                <a:solidFill>
                  <a:srgbClr val="FF0000"/>
                </a:solidFill>
                <a:latin typeface="Arial"/>
                <a:cs typeface="Arial"/>
              </a:rPr>
              <a:t>moulting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spc="-5" dirty="0">
                <a:latin typeface="Arial"/>
                <a:cs typeface="Arial"/>
              </a:rPr>
              <a:t>to allow</a:t>
            </a:r>
            <a:r>
              <a:rPr lang="en-US" spc="-95" dirty="0">
                <a:latin typeface="Arial"/>
                <a:cs typeface="Arial"/>
              </a:rPr>
              <a:t> </a:t>
            </a:r>
            <a:r>
              <a:rPr lang="en-US" spc="-15" dirty="0">
                <a:latin typeface="Arial"/>
                <a:cs typeface="Arial"/>
              </a:rPr>
              <a:t>growth.</a:t>
            </a:r>
            <a:endParaRPr lang="en-US" dirty="0">
              <a:latin typeface="Arial"/>
              <a:cs typeface="Arial"/>
            </a:endParaRPr>
          </a:p>
          <a:p>
            <a:pPr marL="287020" indent="-274320">
              <a:lnSpc>
                <a:spcPts val="2375"/>
              </a:lnSpc>
              <a:spcBef>
                <a:spcPts val="75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en-US" spc="-5" dirty="0" err="1">
                <a:solidFill>
                  <a:srgbClr val="FF0000"/>
                </a:solidFill>
                <a:latin typeface="Arial"/>
                <a:cs typeface="Arial"/>
              </a:rPr>
              <a:t>Moulting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 occurs several times</a:t>
            </a:r>
            <a:r>
              <a:rPr lang="en-US" spc="-5" dirty="0">
                <a:latin typeface="Arial"/>
                <a:cs typeface="Arial"/>
              </a:rPr>
              <a:t>, </a:t>
            </a:r>
            <a:r>
              <a:rPr lang="en-US" spc="-15" dirty="0">
                <a:latin typeface="Arial"/>
                <a:cs typeface="Arial"/>
              </a:rPr>
              <a:t>and </a:t>
            </a:r>
            <a:r>
              <a:rPr lang="en-US" spc="-5" dirty="0">
                <a:latin typeface="Arial"/>
                <a:cs typeface="Arial"/>
              </a:rPr>
              <a:t>when a larva is </a:t>
            </a:r>
            <a:r>
              <a:rPr lang="en-US" dirty="0">
                <a:latin typeface="Arial"/>
                <a:cs typeface="Arial"/>
              </a:rPr>
              <a:t>fully </a:t>
            </a:r>
            <a:r>
              <a:rPr lang="en-US" spc="-15" dirty="0">
                <a:latin typeface="Arial"/>
                <a:cs typeface="Arial"/>
              </a:rPr>
              <a:t>grown the </a:t>
            </a:r>
            <a:r>
              <a:rPr lang="en-US" dirty="0">
                <a:latin typeface="Arial"/>
                <a:cs typeface="Arial"/>
              </a:rPr>
              <a:t>final</a:t>
            </a:r>
            <a:r>
              <a:rPr lang="en-US" spc="-114" dirty="0">
                <a:latin typeface="Arial"/>
                <a:cs typeface="Arial"/>
              </a:rPr>
              <a:t> </a:t>
            </a:r>
            <a:r>
              <a:rPr lang="en-US" spc="-5" dirty="0" err="1">
                <a:latin typeface="Arial"/>
                <a:cs typeface="Arial"/>
              </a:rPr>
              <a:t>moult</a:t>
            </a:r>
            <a:endParaRPr lang="en-US" dirty="0">
              <a:latin typeface="Arial"/>
              <a:cs typeface="Arial"/>
            </a:endParaRPr>
          </a:p>
          <a:p>
            <a:pPr marL="286385">
              <a:lnSpc>
                <a:spcPts val="2375"/>
              </a:lnSpc>
            </a:pPr>
            <a:r>
              <a:rPr lang="en-US" spc="-5" dirty="0">
                <a:latin typeface="Arial"/>
                <a:cs typeface="Arial"/>
              </a:rPr>
              <a:t>produces an immobile stage known as a pupa (Figure</a:t>
            </a:r>
            <a:r>
              <a:rPr lang="en-US" spc="-3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12.3).</a:t>
            </a:r>
            <a:endParaRPr lang="en-US" dirty="0">
              <a:latin typeface="Arial"/>
              <a:cs typeface="Arial"/>
            </a:endParaRPr>
          </a:p>
          <a:p>
            <a:pPr marL="286385" marR="5080" indent="-274320">
              <a:lnSpc>
                <a:spcPct val="80000"/>
              </a:lnSpc>
              <a:spcBef>
                <a:spcPts val="600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  <a:tab pos="10141585" algn="l"/>
              </a:tabLst>
            </a:pPr>
            <a:r>
              <a:rPr lang="en-US" spc="-5" dirty="0">
                <a:latin typeface="Arial"/>
                <a:cs typeface="Arial"/>
              </a:rPr>
              <a:t>Alt</a:t>
            </a:r>
            <a:r>
              <a:rPr lang="en-US" dirty="0">
                <a:latin typeface="Arial"/>
                <a:cs typeface="Arial"/>
              </a:rPr>
              <a:t>h</a:t>
            </a:r>
            <a:r>
              <a:rPr lang="en-US" spc="-5" dirty="0">
                <a:latin typeface="Arial"/>
                <a:cs typeface="Arial"/>
              </a:rPr>
              <a:t>ou</a:t>
            </a:r>
            <a:r>
              <a:rPr lang="en-US" dirty="0">
                <a:latin typeface="Arial"/>
                <a:cs typeface="Arial"/>
              </a:rPr>
              <a:t>g</a:t>
            </a:r>
            <a:r>
              <a:rPr lang="en-US" spc="-5" dirty="0">
                <a:latin typeface="Arial"/>
                <a:cs typeface="Arial"/>
              </a:rPr>
              <a:t>h</a:t>
            </a:r>
            <a:r>
              <a:rPr lang="en-US" spc="-55" dirty="0">
                <a:latin typeface="Arial"/>
                <a:cs typeface="Arial"/>
              </a:rPr>
              <a:t> </a:t>
            </a:r>
            <a:r>
              <a:rPr lang="en-US" spc="-20" dirty="0">
                <a:latin typeface="Arial"/>
                <a:cs typeface="Arial"/>
              </a:rPr>
              <a:t>t</a:t>
            </a:r>
            <a:r>
              <a:rPr lang="en-US" spc="-15" dirty="0">
                <a:latin typeface="Arial"/>
                <a:cs typeface="Arial"/>
              </a:rPr>
              <a:t>h</a:t>
            </a:r>
            <a:r>
              <a:rPr lang="en-US" spc="-5" dirty="0">
                <a:latin typeface="Arial"/>
                <a:cs typeface="Arial"/>
              </a:rPr>
              <a:t>e</a:t>
            </a:r>
            <a:r>
              <a:rPr lang="en-US" spc="-10" dirty="0">
                <a:latin typeface="Arial"/>
                <a:cs typeface="Arial"/>
              </a:rPr>
              <a:t> </a:t>
            </a:r>
            <a:r>
              <a:rPr lang="en-US" spc="-15" dirty="0">
                <a:solidFill>
                  <a:srgbClr val="FF0000"/>
                </a:solidFill>
                <a:latin typeface="Arial"/>
                <a:cs typeface="Arial"/>
              </a:rPr>
              <a:t>pup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US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lang="en-US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un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ble</a:t>
            </a:r>
            <a:r>
              <a:rPr lang="en-US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lang="en-US" spc="-2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ove about</a:t>
            </a:r>
            <a:r>
              <a:rPr lang="en-US" spc="-5" dirty="0">
                <a:latin typeface="Arial"/>
                <a:cs typeface="Arial"/>
              </a:rPr>
              <a:t>,</a:t>
            </a:r>
            <a:r>
              <a:rPr lang="en-US" spc="1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it</a:t>
            </a:r>
            <a:r>
              <a:rPr lang="en-US" spc="-2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is</a:t>
            </a:r>
            <a:r>
              <a:rPr lang="en-US" spc="-1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phys</a:t>
            </a:r>
            <a:r>
              <a:rPr lang="en-US" dirty="0">
                <a:latin typeface="Arial"/>
                <a:cs typeface="Arial"/>
              </a:rPr>
              <a:t>i</a:t>
            </a:r>
            <a:r>
              <a:rPr lang="en-US" spc="-5" dirty="0">
                <a:latin typeface="Arial"/>
                <a:cs typeface="Arial"/>
              </a:rPr>
              <a:t>olog</a:t>
            </a:r>
            <a:r>
              <a:rPr lang="en-US" dirty="0">
                <a:latin typeface="Arial"/>
                <a:cs typeface="Arial"/>
              </a:rPr>
              <a:t>i</a:t>
            </a:r>
            <a:r>
              <a:rPr lang="en-US" spc="-5" dirty="0">
                <a:latin typeface="Arial"/>
                <a:cs typeface="Arial"/>
              </a:rPr>
              <a:t>ca</a:t>
            </a:r>
            <a:r>
              <a:rPr lang="en-US" spc="-20" dirty="0">
                <a:latin typeface="Arial"/>
                <a:cs typeface="Arial"/>
              </a:rPr>
              <a:t>l</a:t>
            </a:r>
            <a:r>
              <a:rPr lang="en-US" spc="-15" dirty="0">
                <a:latin typeface="Arial"/>
                <a:cs typeface="Arial"/>
              </a:rPr>
              <a:t>l</a:t>
            </a:r>
            <a:r>
              <a:rPr lang="en-US" spc="-5" dirty="0">
                <a:latin typeface="Arial"/>
                <a:cs typeface="Arial"/>
              </a:rPr>
              <a:t>y</a:t>
            </a:r>
            <a:r>
              <a:rPr lang="en-US" spc="-45" dirty="0">
                <a:latin typeface="Arial"/>
                <a:cs typeface="Arial"/>
              </a:rPr>
              <a:t> </a:t>
            </a:r>
            <a:r>
              <a:rPr lang="en-US" spc="-25" dirty="0">
                <a:latin typeface="Arial"/>
                <a:cs typeface="Arial"/>
              </a:rPr>
              <a:t>v</a:t>
            </a:r>
            <a:r>
              <a:rPr lang="en-US" spc="-15" dirty="0">
                <a:latin typeface="Arial"/>
                <a:cs typeface="Arial"/>
              </a:rPr>
              <a:t>e</a:t>
            </a:r>
            <a:r>
              <a:rPr lang="en-US" spc="-20" dirty="0">
                <a:latin typeface="Arial"/>
                <a:cs typeface="Arial"/>
              </a:rPr>
              <a:t>r</a:t>
            </a:r>
            <a:r>
              <a:rPr lang="en-US" spc="-5" dirty="0">
                <a:latin typeface="Arial"/>
                <a:cs typeface="Arial"/>
              </a:rPr>
              <a:t>y</a:t>
            </a:r>
            <a:r>
              <a:rPr lang="en-US" spc="5" dirty="0">
                <a:latin typeface="Arial"/>
                <a:cs typeface="Arial"/>
              </a:rPr>
              <a:t> </a:t>
            </a:r>
            <a:r>
              <a:rPr lang="en-US" spc="-15" dirty="0">
                <a:latin typeface="Arial"/>
                <a:cs typeface="Arial"/>
              </a:rPr>
              <a:t>a</a:t>
            </a:r>
            <a:r>
              <a:rPr lang="en-US" spc="-5" dirty="0">
                <a:latin typeface="Arial"/>
                <a:cs typeface="Arial"/>
              </a:rPr>
              <a:t>c</a:t>
            </a:r>
            <a:r>
              <a:rPr lang="en-US" spc="-25" dirty="0">
                <a:latin typeface="Arial"/>
                <a:cs typeface="Arial"/>
              </a:rPr>
              <a:t>t</a:t>
            </a:r>
            <a:r>
              <a:rPr lang="en-US" spc="-15" dirty="0">
                <a:latin typeface="Arial"/>
                <a:cs typeface="Arial"/>
              </a:rPr>
              <a:t>i</a:t>
            </a:r>
            <a:r>
              <a:rPr lang="en-US" spc="-25" dirty="0">
                <a:latin typeface="Arial"/>
                <a:cs typeface="Arial"/>
              </a:rPr>
              <a:t>v</a:t>
            </a:r>
            <a:r>
              <a:rPr lang="en-US" spc="-5" dirty="0">
                <a:latin typeface="Arial"/>
                <a:cs typeface="Arial"/>
              </a:rPr>
              <a:t>e</a:t>
            </a:r>
            <a:r>
              <a:rPr lang="en-US" spc="-1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with</a:t>
            </a:r>
            <a:r>
              <a:rPr lang="en-US" dirty="0">
                <a:latin typeface="Arial"/>
                <a:cs typeface="Arial"/>
              </a:rPr>
              <a:t>	</a:t>
            </a:r>
            <a:r>
              <a:rPr lang="en-US" spc="-5" dirty="0">
                <a:latin typeface="Arial"/>
                <a:cs typeface="Arial"/>
              </a:rPr>
              <a:t>the  tissues becoming reorganized in such a manner that the larva changes (or  metamorphoses) into </a:t>
            </a:r>
            <a:r>
              <a:rPr lang="en-US" spc="-15" dirty="0">
                <a:latin typeface="Arial"/>
                <a:cs typeface="Arial"/>
              </a:rPr>
              <a:t>the</a:t>
            </a:r>
            <a:r>
              <a:rPr lang="en-US" spc="-8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adult.</a:t>
            </a:r>
            <a:endParaRPr lang="en-US" dirty="0">
              <a:latin typeface="Arial"/>
              <a:cs typeface="Arial"/>
            </a:endParaRPr>
          </a:p>
          <a:p>
            <a:pPr marL="287020" indent="-274320">
              <a:lnSpc>
                <a:spcPts val="2375"/>
              </a:lnSpc>
              <a:spcBef>
                <a:spcPts val="50"/>
              </a:spcBef>
              <a:buClr>
                <a:srgbClr val="FC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en-US" spc="-5" dirty="0">
                <a:latin typeface="Arial"/>
                <a:cs typeface="Arial"/>
              </a:rPr>
              <a:t>At </a:t>
            </a:r>
            <a:r>
              <a:rPr lang="en-US" spc="-15" dirty="0">
                <a:latin typeface="Arial"/>
                <a:cs typeface="Arial"/>
              </a:rPr>
              <a:t>the 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end of </a:t>
            </a:r>
            <a:r>
              <a:rPr lang="en-US" spc="-15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US" spc="-5" dirty="0">
                <a:solidFill>
                  <a:srgbClr val="FF0000"/>
                </a:solidFill>
                <a:latin typeface="Arial"/>
                <a:cs typeface="Arial"/>
              </a:rPr>
              <a:t>pupation period </a:t>
            </a:r>
            <a:r>
              <a:rPr lang="en-US" spc="-5" dirty="0">
                <a:latin typeface="Arial"/>
                <a:cs typeface="Arial"/>
              </a:rPr>
              <a:t>(typically </a:t>
            </a:r>
            <a:r>
              <a:rPr lang="en-US" spc="20" dirty="0">
                <a:latin typeface="Arial"/>
                <a:cs typeface="Arial"/>
              </a:rPr>
              <a:t>5</a:t>
            </a:r>
            <a:r>
              <a:rPr lang="en-US" spc="20" dirty="0">
                <a:latin typeface="Times New Roman"/>
                <a:cs typeface="Times New Roman"/>
              </a:rPr>
              <a:t>–</a:t>
            </a:r>
            <a:r>
              <a:rPr lang="en-US" spc="20" dirty="0">
                <a:latin typeface="Arial"/>
                <a:cs typeface="Arial"/>
              </a:rPr>
              <a:t>6 </a:t>
            </a:r>
            <a:r>
              <a:rPr lang="en-US" spc="-15" dirty="0">
                <a:latin typeface="Arial"/>
                <a:cs typeface="Arial"/>
              </a:rPr>
              <a:t>days), the </a:t>
            </a:r>
            <a:r>
              <a:rPr lang="en-US" dirty="0">
                <a:latin typeface="Arial"/>
                <a:cs typeface="Arial"/>
              </a:rPr>
              <a:t>fully </a:t>
            </a:r>
            <a:r>
              <a:rPr lang="en-US" spc="-5" dirty="0">
                <a:latin typeface="Arial"/>
                <a:cs typeface="Arial"/>
              </a:rPr>
              <a:t>formed</a:t>
            </a:r>
            <a:r>
              <a:rPr lang="en-US" spc="-5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adult</a:t>
            </a:r>
          </a:p>
          <a:p>
            <a:pPr marL="286385">
              <a:lnSpc>
                <a:spcPts val="2375"/>
              </a:lnSpc>
            </a:pPr>
            <a:r>
              <a:rPr lang="en-US" spc="-5" dirty="0">
                <a:latin typeface="Arial"/>
                <a:cs typeface="Arial"/>
              </a:rPr>
              <a:t>emerges from </a:t>
            </a:r>
            <a:r>
              <a:rPr lang="en-US" spc="-15" dirty="0">
                <a:latin typeface="Arial"/>
                <a:cs typeface="Arial"/>
              </a:rPr>
              <a:t>the pupal </a:t>
            </a:r>
            <a:r>
              <a:rPr lang="en-US" spc="-5" dirty="0">
                <a:latin typeface="Arial"/>
                <a:cs typeface="Arial"/>
              </a:rPr>
              <a:t>skin</a:t>
            </a:r>
            <a:r>
              <a:rPr lang="en-US" spc="4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(Figure12.3).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9703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6385" marR="5080">
              <a:spcBef>
                <a:spcPts val="100"/>
              </a:spcBef>
              <a:buClr>
                <a:srgbClr val="FC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800" spc="-5" dirty="0"/>
              <a:t>DEFINE</a:t>
            </a:r>
            <a:r>
              <a:rPr lang="en-US" sz="2800" spc="30" dirty="0"/>
              <a:t> </a:t>
            </a:r>
            <a:r>
              <a:rPr lang="en-US" sz="2800" spc="-20" dirty="0" smtClean="0"/>
              <a:t>LARVA</a:t>
            </a:r>
          </a:p>
          <a:p>
            <a:pPr marL="286385" marR="5080">
              <a:spcBef>
                <a:spcPts val="100"/>
              </a:spcBef>
              <a:buClr>
                <a:srgbClr val="FC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800" spc="-2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the </a:t>
            </a:r>
            <a:r>
              <a:rPr lang="en-US" sz="2800" spc="-5" dirty="0">
                <a:latin typeface="Arial"/>
                <a:cs typeface="Arial"/>
              </a:rPr>
              <a:t>active immature </a:t>
            </a:r>
            <a:r>
              <a:rPr lang="en-US" sz="2800" dirty="0">
                <a:latin typeface="Arial"/>
                <a:cs typeface="Arial"/>
              </a:rPr>
              <a:t>form </a:t>
            </a:r>
            <a:r>
              <a:rPr lang="en-US" sz="2800" spc="-5" dirty="0">
                <a:latin typeface="Arial"/>
                <a:cs typeface="Arial"/>
              </a:rPr>
              <a:t>of an insect, especially </a:t>
            </a:r>
            <a:r>
              <a:rPr lang="en-US" sz="2800" spc="-5" dirty="0">
                <a:solidFill>
                  <a:srgbClr val="FF0000"/>
                </a:solidFill>
                <a:latin typeface="Arial"/>
                <a:cs typeface="Arial"/>
              </a:rPr>
              <a:t>one </a:t>
            </a: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that </a:t>
            </a:r>
            <a:r>
              <a:rPr lang="en-US" sz="2800" spc="-10" dirty="0">
                <a:solidFill>
                  <a:srgbClr val="FF0000"/>
                </a:solidFill>
                <a:latin typeface="Arial"/>
                <a:cs typeface="Arial"/>
              </a:rPr>
              <a:t>differs  </a:t>
            </a:r>
            <a:r>
              <a:rPr lang="en-US" sz="2800" spc="-5" dirty="0">
                <a:solidFill>
                  <a:srgbClr val="FF0000"/>
                </a:solidFill>
                <a:latin typeface="Arial"/>
                <a:cs typeface="Arial"/>
              </a:rPr>
              <a:t>greatly </a:t>
            </a: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from the </a:t>
            </a:r>
            <a:r>
              <a:rPr lang="en-US" sz="2800" spc="-5" dirty="0">
                <a:solidFill>
                  <a:srgbClr val="FF0000"/>
                </a:solidFill>
                <a:latin typeface="Arial"/>
                <a:cs typeface="Arial"/>
              </a:rPr>
              <a:t>adult </a:t>
            </a:r>
            <a:r>
              <a:rPr lang="en-US" sz="2800" spc="-5" dirty="0">
                <a:latin typeface="Arial"/>
                <a:cs typeface="Arial"/>
              </a:rPr>
              <a:t>and </a:t>
            </a:r>
            <a:r>
              <a:rPr lang="en-US" sz="2800" dirty="0">
                <a:latin typeface="Arial"/>
                <a:cs typeface="Arial"/>
              </a:rPr>
              <a:t>forms the </a:t>
            </a:r>
            <a:r>
              <a:rPr lang="en-US" sz="2800" spc="-5" dirty="0">
                <a:latin typeface="Arial"/>
                <a:cs typeface="Arial"/>
              </a:rPr>
              <a:t>stage between egg and</a:t>
            </a:r>
            <a:r>
              <a:rPr lang="en-US" sz="2800" spc="-250" dirty="0">
                <a:latin typeface="Arial"/>
                <a:cs typeface="Arial"/>
              </a:rPr>
              <a:t> </a:t>
            </a:r>
            <a:r>
              <a:rPr lang="en-US" sz="2800" spc="-10" dirty="0">
                <a:latin typeface="Arial"/>
                <a:cs typeface="Arial"/>
              </a:rPr>
              <a:t>pupa.</a:t>
            </a:r>
            <a:endParaRPr lang="en-US"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C8537"/>
              </a:buClr>
              <a:buFont typeface="Wingdings"/>
              <a:buChar char=""/>
            </a:pPr>
            <a:endParaRPr lang="en-US" sz="4400" dirty="0">
              <a:latin typeface="Arial"/>
              <a:cs typeface="Arial"/>
            </a:endParaRPr>
          </a:p>
          <a:p>
            <a:pPr marL="286385" marR="170815">
              <a:buClr>
                <a:srgbClr val="FC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800" spc="-5" dirty="0">
                <a:solidFill>
                  <a:srgbClr val="FF0000"/>
                </a:solidFill>
                <a:latin typeface="Arial"/>
                <a:cs typeface="Arial"/>
              </a:rPr>
              <a:t>Pupa </a:t>
            </a:r>
            <a:r>
              <a:rPr lang="en-US" sz="2800" dirty="0">
                <a:latin typeface="Arial"/>
                <a:cs typeface="Arial"/>
              </a:rPr>
              <a:t>= </a:t>
            </a:r>
            <a:r>
              <a:rPr lang="en-US" sz="2800" spc="-5" dirty="0">
                <a:latin typeface="Arial"/>
                <a:cs typeface="Arial"/>
              </a:rPr>
              <a:t>an insect in </a:t>
            </a:r>
            <a:r>
              <a:rPr lang="en-US" sz="2800" dirty="0">
                <a:latin typeface="Arial"/>
                <a:cs typeface="Arial"/>
              </a:rPr>
              <a:t>its </a:t>
            </a:r>
            <a:r>
              <a:rPr lang="en-US" sz="2800" spc="-5" dirty="0">
                <a:latin typeface="Arial"/>
                <a:cs typeface="Arial"/>
              </a:rPr>
              <a:t>inactive immature </a:t>
            </a:r>
            <a:r>
              <a:rPr lang="en-US" sz="2800" dirty="0">
                <a:latin typeface="Arial"/>
                <a:cs typeface="Arial"/>
              </a:rPr>
              <a:t>form </a:t>
            </a:r>
            <a:r>
              <a:rPr lang="en-US" sz="2800" spc="-5" dirty="0">
                <a:latin typeface="Arial"/>
                <a:cs typeface="Arial"/>
              </a:rPr>
              <a:t>between larva</a:t>
            </a:r>
            <a:r>
              <a:rPr lang="en-US" sz="2800" spc="-125" dirty="0">
                <a:latin typeface="Arial"/>
                <a:cs typeface="Arial"/>
              </a:rPr>
              <a:t> </a:t>
            </a:r>
            <a:r>
              <a:rPr lang="en-US" sz="2800" spc="-5" dirty="0">
                <a:latin typeface="Arial"/>
                <a:cs typeface="Arial"/>
              </a:rPr>
              <a:t>and  adult.</a:t>
            </a:r>
            <a:endParaRPr lang="en-US" sz="28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4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434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10. Pest management in food industry and storage.</vt:lpstr>
      <vt:lpstr>INSECT PESTS OF FOOD AID</vt:lpstr>
      <vt:lpstr>Definition of pest…….</vt:lpstr>
      <vt:lpstr>Common pest in food Storage</vt:lpstr>
      <vt:lpstr>Objectives of pest management….</vt:lpstr>
      <vt:lpstr>Importance of pest management</vt:lpstr>
      <vt:lpstr>PowerPoint Presentation</vt:lpstr>
      <vt:lpstr>PowerPoint Presentation</vt:lpstr>
      <vt:lpstr>PowerPoint Presentation</vt:lpstr>
      <vt:lpstr>PowerPoint Presentation</vt:lpstr>
      <vt:lpstr>Advantages of pest management</vt:lpstr>
      <vt:lpstr>Common Pest Signs</vt:lpstr>
      <vt:lpstr>Methods for Preventing Pest Infestations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Title: Pest management in food in</dc:title>
  <dc:creator>Jahangir</dc:creator>
  <cp:lastModifiedBy>admin</cp:lastModifiedBy>
  <cp:revision>16</cp:revision>
  <dcterms:created xsi:type="dcterms:W3CDTF">2006-08-16T00:00:00Z</dcterms:created>
  <dcterms:modified xsi:type="dcterms:W3CDTF">2022-06-21T04:33:32Z</dcterms:modified>
</cp:coreProperties>
</file>