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17"/>
  </p:notesMasterIdLst>
  <p:sldIdLst>
    <p:sldId id="256" r:id="rId2"/>
    <p:sldId id="257" r:id="rId3"/>
    <p:sldId id="259" r:id="rId4"/>
    <p:sldId id="258" r:id="rId5"/>
    <p:sldId id="260" r:id="rId6"/>
    <p:sldId id="261" r:id="rId7"/>
    <p:sldId id="262" r:id="rId8"/>
    <p:sldId id="263" r:id="rId9"/>
    <p:sldId id="264" r:id="rId10"/>
    <p:sldId id="265" r:id="rId11"/>
    <p:sldId id="266" r:id="rId12"/>
    <p:sldId id="268"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5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C66059-6C84-4706-89C0-A24D969B3D1F}"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778D2A05-3A8C-4683-8449-0EE4AF7BB8C1}">
      <dgm:prSet/>
      <dgm:spPr/>
      <dgm:t>
        <a:bodyPr/>
        <a:lstStyle/>
        <a:p>
          <a:r>
            <a:rPr lang="en-US" dirty="0"/>
            <a:t>What do we mean by Sex and Gender?</a:t>
          </a:r>
        </a:p>
      </dgm:t>
    </dgm:pt>
    <dgm:pt modelId="{A1386867-4B5D-43E8-9B71-9D354E0CD196}" type="parTrans" cxnId="{6FACA10B-7719-4994-BA2F-F19F723BF8B6}">
      <dgm:prSet/>
      <dgm:spPr/>
      <dgm:t>
        <a:bodyPr/>
        <a:lstStyle/>
        <a:p>
          <a:endParaRPr lang="en-US"/>
        </a:p>
      </dgm:t>
    </dgm:pt>
    <dgm:pt modelId="{AE9091FD-50EE-4748-8D39-4F677D4CFA4D}" type="sibTrans" cxnId="{6FACA10B-7719-4994-BA2F-F19F723BF8B6}">
      <dgm:prSet/>
      <dgm:spPr/>
      <dgm:t>
        <a:bodyPr/>
        <a:lstStyle/>
        <a:p>
          <a:endParaRPr lang="en-US"/>
        </a:p>
      </dgm:t>
    </dgm:pt>
    <dgm:pt modelId="{994FC68E-FF4E-44D6-9D87-88E1F80AEA30}">
      <dgm:prSet/>
      <dgm:spPr/>
      <dgm:t>
        <a:bodyPr/>
        <a:lstStyle/>
        <a:p>
          <a:r>
            <a:rPr lang="en-US" dirty="0"/>
            <a:t>What is SDG’s?</a:t>
          </a:r>
        </a:p>
      </dgm:t>
    </dgm:pt>
    <dgm:pt modelId="{E7D0699C-C050-47E2-97D8-3261C6226F70}" type="parTrans" cxnId="{0606F744-4892-4483-8908-1C102AEFF609}">
      <dgm:prSet/>
      <dgm:spPr/>
      <dgm:t>
        <a:bodyPr/>
        <a:lstStyle/>
        <a:p>
          <a:endParaRPr lang="en-US"/>
        </a:p>
      </dgm:t>
    </dgm:pt>
    <dgm:pt modelId="{BDC6CEE4-B1F1-4DBA-9108-E470B492C0A0}" type="sibTrans" cxnId="{0606F744-4892-4483-8908-1C102AEFF609}">
      <dgm:prSet/>
      <dgm:spPr/>
      <dgm:t>
        <a:bodyPr/>
        <a:lstStyle/>
        <a:p>
          <a:endParaRPr lang="en-US"/>
        </a:p>
      </dgm:t>
    </dgm:pt>
    <dgm:pt modelId="{579DFDE8-8EE5-4AE4-956D-967EC6BD8BAF}">
      <dgm:prSet/>
      <dgm:spPr/>
      <dgm:t>
        <a:bodyPr/>
        <a:lstStyle/>
        <a:p>
          <a:r>
            <a:rPr lang="en-US"/>
            <a:t>How is Sex and Gender related to SDG? Or Importance of gender in SDG?</a:t>
          </a:r>
        </a:p>
      </dgm:t>
    </dgm:pt>
    <dgm:pt modelId="{C2FAEDDD-AEB9-46FF-BAAF-AE05EEB42FFF}" type="parTrans" cxnId="{F91BB59F-8697-4467-BE2C-D5EEF7E501FB}">
      <dgm:prSet/>
      <dgm:spPr/>
      <dgm:t>
        <a:bodyPr/>
        <a:lstStyle/>
        <a:p>
          <a:endParaRPr lang="en-US"/>
        </a:p>
      </dgm:t>
    </dgm:pt>
    <dgm:pt modelId="{D4A7A8E5-B2D7-434B-ACCE-379C9C4F027F}" type="sibTrans" cxnId="{F91BB59F-8697-4467-BE2C-D5EEF7E501FB}">
      <dgm:prSet/>
      <dgm:spPr/>
      <dgm:t>
        <a:bodyPr/>
        <a:lstStyle/>
        <a:p>
          <a:endParaRPr lang="en-US"/>
        </a:p>
      </dgm:t>
    </dgm:pt>
    <dgm:pt modelId="{2689F7DF-F550-4D71-95FA-0CB15CF738D4}" type="pres">
      <dgm:prSet presAssocID="{32C66059-6C84-4706-89C0-A24D969B3D1F}" presName="vert0" presStyleCnt="0">
        <dgm:presLayoutVars>
          <dgm:dir/>
          <dgm:animOne val="branch"/>
          <dgm:animLvl val="lvl"/>
        </dgm:presLayoutVars>
      </dgm:prSet>
      <dgm:spPr/>
    </dgm:pt>
    <dgm:pt modelId="{C239F713-94BD-4034-9A3E-89F1B67DE1EF}" type="pres">
      <dgm:prSet presAssocID="{778D2A05-3A8C-4683-8449-0EE4AF7BB8C1}" presName="thickLine" presStyleLbl="alignNode1" presStyleIdx="0" presStyleCnt="3"/>
      <dgm:spPr/>
    </dgm:pt>
    <dgm:pt modelId="{132EDCD9-DDCC-43A5-BDA0-37E198B6E478}" type="pres">
      <dgm:prSet presAssocID="{778D2A05-3A8C-4683-8449-0EE4AF7BB8C1}" presName="horz1" presStyleCnt="0"/>
      <dgm:spPr/>
    </dgm:pt>
    <dgm:pt modelId="{AC63439C-DAAE-4A2A-B42C-9F22767C0184}" type="pres">
      <dgm:prSet presAssocID="{778D2A05-3A8C-4683-8449-0EE4AF7BB8C1}" presName="tx1" presStyleLbl="revTx" presStyleIdx="0" presStyleCnt="3"/>
      <dgm:spPr/>
    </dgm:pt>
    <dgm:pt modelId="{7EE5D2B8-D3C2-4B01-B4D9-B07011BA128F}" type="pres">
      <dgm:prSet presAssocID="{778D2A05-3A8C-4683-8449-0EE4AF7BB8C1}" presName="vert1" presStyleCnt="0"/>
      <dgm:spPr/>
    </dgm:pt>
    <dgm:pt modelId="{9A865A92-0E94-436E-873B-DD6909CF988F}" type="pres">
      <dgm:prSet presAssocID="{994FC68E-FF4E-44D6-9D87-88E1F80AEA30}" presName="thickLine" presStyleLbl="alignNode1" presStyleIdx="1" presStyleCnt="3"/>
      <dgm:spPr/>
    </dgm:pt>
    <dgm:pt modelId="{6C02FB2A-66E0-470C-92CB-1C4FF6399987}" type="pres">
      <dgm:prSet presAssocID="{994FC68E-FF4E-44D6-9D87-88E1F80AEA30}" presName="horz1" presStyleCnt="0"/>
      <dgm:spPr/>
    </dgm:pt>
    <dgm:pt modelId="{7D58E4CA-EEAA-4BAC-9FB1-5F635BAABA48}" type="pres">
      <dgm:prSet presAssocID="{994FC68E-FF4E-44D6-9D87-88E1F80AEA30}" presName="tx1" presStyleLbl="revTx" presStyleIdx="1" presStyleCnt="3"/>
      <dgm:spPr/>
    </dgm:pt>
    <dgm:pt modelId="{A3B21205-B688-4806-A6F7-823F135ED1C4}" type="pres">
      <dgm:prSet presAssocID="{994FC68E-FF4E-44D6-9D87-88E1F80AEA30}" presName="vert1" presStyleCnt="0"/>
      <dgm:spPr/>
    </dgm:pt>
    <dgm:pt modelId="{46271184-FF82-4634-ADDF-B48755F61021}" type="pres">
      <dgm:prSet presAssocID="{579DFDE8-8EE5-4AE4-956D-967EC6BD8BAF}" presName="thickLine" presStyleLbl="alignNode1" presStyleIdx="2" presStyleCnt="3"/>
      <dgm:spPr/>
    </dgm:pt>
    <dgm:pt modelId="{93610285-33A2-4B55-AF10-9725F0854985}" type="pres">
      <dgm:prSet presAssocID="{579DFDE8-8EE5-4AE4-956D-967EC6BD8BAF}" presName="horz1" presStyleCnt="0"/>
      <dgm:spPr/>
    </dgm:pt>
    <dgm:pt modelId="{20510059-F658-46A9-A07C-3E093C3D89AF}" type="pres">
      <dgm:prSet presAssocID="{579DFDE8-8EE5-4AE4-956D-967EC6BD8BAF}" presName="tx1" presStyleLbl="revTx" presStyleIdx="2" presStyleCnt="3"/>
      <dgm:spPr/>
    </dgm:pt>
    <dgm:pt modelId="{5D4E18F2-9A30-48BB-9A85-EE3F39B979E3}" type="pres">
      <dgm:prSet presAssocID="{579DFDE8-8EE5-4AE4-956D-967EC6BD8BAF}" presName="vert1" presStyleCnt="0"/>
      <dgm:spPr/>
    </dgm:pt>
  </dgm:ptLst>
  <dgm:cxnLst>
    <dgm:cxn modelId="{6FACA10B-7719-4994-BA2F-F19F723BF8B6}" srcId="{32C66059-6C84-4706-89C0-A24D969B3D1F}" destId="{778D2A05-3A8C-4683-8449-0EE4AF7BB8C1}" srcOrd="0" destOrd="0" parTransId="{A1386867-4B5D-43E8-9B71-9D354E0CD196}" sibTransId="{AE9091FD-50EE-4748-8D39-4F677D4CFA4D}"/>
    <dgm:cxn modelId="{4057C129-085C-4147-8F3C-57DA910E43EA}" type="presOf" srcId="{32C66059-6C84-4706-89C0-A24D969B3D1F}" destId="{2689F7DF-F550-4D71-95FA-0CB15CF738D4}" srcOrd="0" destOrd="0" presId="urn:microsoft.com/office/officeart/2008/layout/LinedList"/>
    <dgm:cxn modelId="{DCBD132D-1051-4B84-92FB-AF82B9ECA8C4}" type="presOf" srcId="{778D2A05-3A8C-4683-8449-0EE4AF7BB8C1}" destId="{AC63439C-DAAE-4A2A-B42C-9F22767C0184}" srcOrd="0" destOrd="0" presId="urn:microsoft.com/office/officeart/2008/layout/LinedList"/>
    <dgm:cxn modelId="{0606F744-4892-4483-8908-1C102AEFF609}" srcId="{32C66059-6C84-4706-89C0-A24D969B3D1F}" destId="{994FC68E-FF4E-44D6-9D87-88E1F80AEA30}" srcOrd="1" destOrd="0" parTransId="{E7D0699C-C050-47E2-97D8-3261C6226F70}" sibTransId="{BDC6CEE4-B1F1-4DBA-9108-E470B492C0A0}"/>
    <dgm:cxn modelId="{F91BB59F-8697-4467-BE2C-D5EEF7E501FB}" srcId="{32C66059-6C84-4706-89C0-A24D969B3D1F}" destId="{579DFDE8-8EE5-4AE4-956D-967EC6BD8BAF}" srcOrd="2" destOrd="0" parTransId="{C2FAEDDD-AEB9-46FF-BAAF-AE05EEB42FFF}" sibTransId="{D4A7A8E5-B2D7-434B-ACCE-379C9C4F027F}"/>
    <dgm:cxn modelId="{AF2504A0-2AA7-4F22-BB7B-7F7B52A2F68A}" type="presOf" srcId="{994FC68E-FF4E-44D6-9D87-88E1F80AEA30}" destId="{7D58E4CA-EEAA-4BAC-9FB1-5F635BAABA48}" srcOrd="0" destOrd="0" presId="urn:microsoft.com/office/officeart/2008/layout/LinedList"/>
    <dgm:cxn modelId="{CDA529B6-0F42-4920-841D-FD74252FC464}" type="presOf" srcId="{579DFDE8-8EE5-4AE4-956D-967EC6BD8BAF}" destId="{20510059-F658-46A9-A07C-3E093C3D89AF}" srcOrd="0" destOrd="0" presId="urn:microsoft.com/office/officeart/2008/layout/LinedList"/>
    <dgm:cxn modelId="{0CC6C1F7-629A-4E9D-A3D9-1FDE7375C72D}" type="presParOf" srcId="{2689F7DF-F550-4D71-95FA-0CB15CF738D4}" destId="{C239F713-94BD-4034-9A3E-89F1B67DE1EF}" srcOrd="0" destOrd="0" presId="urn:microsoft.com/office/officeart/2008/layout/LinedList"/>
    <dgm:cxn modelId="{A9B77862-7053-486B-A94A-AD62B00043DB}" type="presParOf" srcId="{2689F7DF-F550-4D71-95FA-0CB15CF738D4}" destId="{132EDCD9-DDCC-43A5-BDA0-37E198B6E478}" srcOrd="1" destOrd="0" presId="urn:microsoft.com/office/officeart/2008/layout/LinedList"/>
    <dgm:cxn modelId="{E4571D69-0BA7-42C9-9F1F-F9E0383D6630}" type="presParOf" srcId="{132EDCD9-DDCC-43A5-BDA0-37E198B6E478}" destId="{AC63439C-DAAE-4A2A-B42C-9F22767C0184}" srcOrd="0" destOrd="0" presId="urn:microsoft.com/office/officeart/2008/layout/LinedList"/>
    <dgm:cxn modelId="{004856D4-E2AA-44DD-BC74-4D6315B18790}" type="presParOf" srcId="{132EDCD9-DDCC-43A5-BDA0-37E198B6E478}" destId="{7EE5D2B8-D3C2-4B01-B4D9-B07011BA128F}" srcOrd="1" destOrd="0" presId="urn:microsoft.com/office/officeart/2008/layout/LinedList"/>
    <dgm:cxn modelId="{9230F5A8-9745-4AA5-A55B-31D5F0CB268C}" type="presParOf" srcId="{2689F7DF-F550-4D71-95FA-0CB15CF738D4}" destId="{9A865A92-0E94-436E-873B-DD6909CF988F}" srcOrd="2" destOrd="0" presId="urn:microsoft.com/office/officeart/2008/layout/LinedList"/>
    <dgm:cxn modelId="{79F51AE5-29AB-46D7-A3FC-6082F3C4B5EF}" type="presParOf" srcId="{2689F7DF-F550-4D71-95FA-0CB15CF738D4}" destId="{6C02FB2A-66E0-470C-92CB-1C4FF6399987}" srcOrd="3" destOrd="0" presId="urn:microsoft.com/office/officeart/2008/layout/LinedList"/>
    <dgm:cxn modelId="{E6167A28-B47D-427B-A3BC-E29CD95387B1}" type="presParOf" srcId="{6C02FB2A-66E0-470C-92CB-1C4FF6399987}" destId="{7D58E4CA-EEAA-4BAC-9FB1-5F635BAABA48}" srcOrd="0" destOrd="0" presId="urn:microsoft.com/office/officeart/2008/layout/LinedList"/>
    <dgm:cxn modelId="{E1ADA5C9-C1EE-4249-AABE-D20B7B415397}" type="presParOf" srcId="{6C02FB2A-66E0-470C-92CB-1C4FF6399987}" destId="{A3B21205-B688-4806-A6F7-823F135ED1C4}" srcOrd="1" destOrd="0" presId="urn:microsoft.com/office/officeart/2008/layout/LinedList"/>
    <dgm:cxn modelId="{C6E12763-2A04-486C-8031-4C85861BDADF}" type="presParOf" srcId="{2689F7DF-F550-4D71-95FA-0CB15CF738D4}" destId="{46271184-FF82-4634-ADDF-B48755F61021}" srcOrd="4" destOrd="0" presId="urn:microsoft.com/office/officeart/2008/layout/LinedList"/>
    <dgm:cxn modelId="{4F8E3BF7-FBC3-4048-AD7C-9814E0B24DCB}" type="presParOf" srcId="{2689F7DF-F550-4D71-95FA-0CB15CF738D4}" destId="{93610285-33A2-4B55-AF10-9725F0854985}" srcOrd="5" destOrd="0" presId="urn:microsoft.com/office/officeart/2008/layout/LinedList"/>
    <dgm:cxn modelId="{43CDCF2A-1705-4676-BFF8-5D2BEEEA45AB}" type="presParOf" srcId="{93610285-33A2-4B55-AF10-9725F0854985}" destId="{20510059-F658-46A9-A07C-3E093C3D89AF}" srcOrd="0" destOrd="0" presId="urn:microsoft.com/office/officeart/2008/layout/LinedList"/>
    <dgm:cxn modelId="{DF837DF0-D341-4CC6-864E-F16AA81DF9EC}" type="presParOf" srcId="{93610285-33A2-4B55-AF10-9725F0854985}" destId="{5D4E18F2-9A30-48BB-9A85-EE3F39B979E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CC87C8-3450-4760-99FD-0B08FFF89D8E}"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BBDF206E-553B-4F6B-A828-001141EE6A36}">
      <dgm:prSet/>
      <dgm:spPr/>
      <dgm:t>
        <a:bodyPr/>
        <a:lstStyle/>
        <a:p>
          <a:r>
            <a:rPr lang="en-US"/>
            <a:t>The World Health Organization describes sex as characteristics that are biologically defined, whereas gender is based on socially constructed features. </a:t>
          </a:r>
        </a:p>
      </dgm:t>
    </dgm:pt>
    <dgm:pt modelId="{D52156DB-E20B-4261-A6BE-58FD67238E33}" type="parTrans" cxnId="{B6472355-1389-481D-BE08-9A9D53EB696C}">
      <dgm:prSet/>
      <dgm:spPr/>
      <dgm:t>
        <a:bodyPr/>
        <a:lstStyle/>
        <a:p>
          <a:endParaRPr lang="en-US"/>
        </a:p>
      </dgm:t>
    </dgm:pt>
    <dgm:pt modelId="{69DB9447-AC3F-4F14-9751-3AEE217E039F}" type="sibTrans" cxnId="{B6472355-1389-481D-BE08-9A9D53EB696C}">
      <dgm:prSet/>
      <dgm:spPr/>
      <dgm:t>
        <a:bodyPr/>
        <a:lstStyle/>
        <a:p>
          <a:endParaRPr lang="en-US"/>
        </a:p>
      </dgm:t>
    </dgm:pt>
    <dgm:pt modelId="{D8BC63B2-08EF-47FC-87C3-E523D85C604C}">
      <dgm:prSet/>
      <dgm:spPr/>
      <dgm:t>
        <a:bodyPr/>
        <a:lstStyle/>
        <a:p>
          <a:r>
            <a:rPr lang="en-US"/>
            <a:t>They recognize that there are variations in how people experience gender based upon self-perception and expression, and how they behave.</a:t>
          </a:r>
        </a:p>
      </dgm:t>
    </dgm:pt>
    <dgm:pt modelId="{69313387-4A4A-4677-AB75-B327AE0F81C5}" type="parTrans" cxnId="{4E09BF7A-2F48-4A8C-B4E3-EA9A7779A37A}">
      <dgm:prSet/>
      <dgm:spPr/>
      <dgm:t>
        <a:bodyPr/>
        <a:lstStyle/>
        <a:p>
          <a:endParaRPr lang="en-US"/>
        </a:p>
      </dgm:t>
    </dgm:pt>
    <dgm:pt modelId="{3804A11B-03A8-446F-94BA-364941B5BF8E}" type="sibTrans" cxnId="{4E09BF7A-2F48-4A8C-B4E3-EA9A7779A37A}">
      <dgm:prSet/>
      <dgm:spPr/>
      <dgm:t>
        <a:bodyPr/>
        <a:lstStyle/>
        <a:p>
          <a:endParaRPr lang="en-US"/>
        </a:p>
      </dgm:t>
    </dgm:pt>
    <dgm:pt modelId="{4C9F4596-2115-4033-B965-CBFE4ECBC859}" type="pres">
      <dgm:prSet presAssocID="{6ACC87C8-3450-4760-99FD-0B08FFF89D8E}" presName="vert0" presStyleCnt="0">
        <dgm:presLayoutVars>
          <dgm:dir/>
          <dgm:animOne val="branch"/>
          <dgm:animLvl val="lvl"/>
        </dgm:presLayoutVars>
      </dgm:prSet>
      <dgm:spPr/>
    </dgm:pt>
    <dgm:pt modelId="{2EF135F9-EF13-45FD-BD78-BD231FF34050}" type="pres">
      <dgm:prSet presAssocID="{BBDF206E-553B-4F6B-A828-001141EE6A36}" presName="thickLine" presStyleLbl="alignNode1" presStyleIdx="0" presStyleCnt="2"/>
      <dgm:spPr/>
    </dgm:pt>
    <dgm:pt modelId="{E72A9744-09C8-4013-8201-201AABC456EC}" type="pres">
      <dgm:prSet presAssocID="{BBDF206E-553B-4F6B-A828-001141EE6A36}" presName="horz1" presStyleCnt="0"/>
      <dgm:spPr/>
    </dgm:pt>
    <dgm:pt modelId="{D8F9F250-220B-439B-AA8B-8CB93077CBA2}" type="pres">
      <dgm:prSet presAssocID="{BBDF206E-553B-4F6B-A828-001141EE6A36}" presName="tx1" presStyleLbl="revTx" presStyleIdx="0" presStyleCnt="2"/>
      <dgm:spPr/>
    </dgm:pt>
    <dgm:pt modelId="{86C2E68C-E8C5-4C73-8A82-3D155B551A25}" type="pres">
      <dgm:prSet presAssocID="{BBDF206E-553B-4F6B-A828-001141EE6A36}" presName="vert1" presStyleCnt="0"/>
      <dgm:spPr/>
    </dgm:pt>
    <dgm:pt modelId="{A4316A3C-3605-421A-B58E-F0FC5ACDC1BF}" type="pres">
      <dgm:prSet presAssocID="{D8BC63B2-08EF-47FC-87C3-E523D85C604C}" presName="thickLine" presStyleLbl="alignNode1" presStyleIdx="1" presStyleCnt="2"/>
      <dgm:spPr/>
    </dgm:pt>
    <dgm:pt modelId="{787249F6-0139-4E90-9795-20DFAB5F7F90}" type="pres">
      <dgm:prSet presAssocID="{D8BC63B2-08EF-47FC-87C3-E523D85C604C}" presName="horz1" presStyleCnt="0"/>
      <dgm:spPr/>
    </dgm:pt>
    <dgm:pt modelId="{A77E33AB-7242-446A-BC50-FCE26CF2ADB0}" type="pres">
      <dgm:prSet presAssocID="{D8BC63B2-08EF-47FC-87C3-E523D85C604C}" presName="tx1" presStyleLbl="revTx" presStyleIdx="1" presStyleCnt="2"/>
      <dgm:spPr/>
    </dgm:pt>
    <dgm:pt modelId="{3465362E-C30D-4434-90BC-F76A6E652E7B}" type="pres">
      <dgm:prSet presAssocID="{D8BC63B2-08EF-47FC-87C3-E523D85C604C}" presName="vert1" presStyleCnt="0"/>
      <dgm:spPr/>
    </dgm:pt>
  </dgm:ptLst>
  <dgm:cxnLst>
    <dgm:cxn modelId="{FE44982A-81C6-4FBA-9A5D-86DA443188E4}" type="presOf" srcId="{6ACC87C8-3450-4760-99FD-0B08FFF89D8E}" destId="{4C9F4596-2115-4033-B965-CBFE4ECBC859}" srcOrd="0" destOrd="0" presId="urn:microsoft.com/office/officeart/2008/layout/LinedList"/>
    <dgm:cxn modelId="{F3A8F55F-F603-430B-8A44-C803462C5611}" type="presOf" srcId="{BBDF206E-553B-4F6B-A828-001141EE6A36}" destId="{D8F9F250-220B-439B-AA8B-8CB93077CBA2}" srcOrd="0" destOrd="0" presId="urn:microsoft.com/office/officeart/2008/layout/LinedList"/>
    <dgm:cxn modelId="{B6472355-1389-481D-BE08-9A9D53EB696C}" srcId="{6ACC87C8-3450-4760-99FD-0B08FFF89D8E}" destId="{BBDF206E-553B-4F6B-A828-001141EE6A36}" srcOrd="0" destOrd="0" parTransId="{D52156DB-E20B-4261-A6BE-58FD67238E33}" sibTransId="{69DB9447-AC3F-4F14-9751-3AEE217E039F}"/>
    <dgm:cxn modelId="{4E09BF7A-2F48-4A8C-B4E3-EA9A7779A37A}" srcId="{6ACC87C8-3450-4760-99FD-0B08FFF89D8E}" destId="{D8BC63B2-08EF-47FC-87C3-E523D85C604C}" srcOrd="1" destOrd="0" parTransId="{69313387-4A4A-4677-AB75-B327AE0F81C5}" sibTransId="{3804A11B-03A8-446F-94BA-364941B5BF8E}"/>
    <dgm:cxn modelId="{E5739AEF-1284-4CE5-B9F9-CBE16A56A208}" type="presOf" srcId="{D8BC63B2-08EF-47FC-87C3-E523D85C604C}" destId="{A77E33AB-7242-446A-BC50-FCE26CF2ADB0}" srcOrd="0" destOrd="0" presId="urn:microsoft.com/office/officeart/2008/layout/LinedList"/>
    <dgm:cxn modelId="{24E950BA-AEA3-48F1-9698-634DB6870221}" type="presParOf" srcId="{4C9F4596-2115-4033-B965-CBFE4ECBC859}" destId="{2EF135F9-EF13-45FD-BD78-BD231FF34050}" srcOrd="0" destOrd="0" presId="urn:microsoft.com/office/officeart/2008/layout/LinedList"/>
    <dgm:cxn modelId="{3B7A1F53-07A2-4CAE-B47A-361F49AEAD90}" type="presParOf" srcId="{4C9F4596-2115-4033-B965-CBFE4ECBC859}" destId="{E72A9744-09C8-4013-8201-201AABC456EC}" srcOrd="1" destOrd="0" presId="urn:microsoft.com/office/officeart/2008/layout/LinedList"/>
    <dgm:cxn modelId="{A9F5EB95-7D09-4841-9737-7BB914666053}" type="presParOf" srcId="{E72A9744-09C8-4013-8201-201AABC456EC}" destId="{D8F9F250-220B-439B-AA8B-8CB93077CBA2}" srcOrd="0" destOrd="0" presId="urn:microsoft.com/office/officeart/2008/layout/LinedList"/>
    <dgm:cxn modelId="{2576A862-8DC9-46C1-A538-747F6342F161}" type="presParOf" srcId="{E72A9744-09C8-4013-8201-201AABC456EC}" destId="{86C2E68C-E8C5-4C73-8A82-3D155B551A25}" srcOrd="1" destOrd="0" presId="urn:microsoft.com/office/officeart/2008/layout/LinedList"/>
    <dgm:cxn modelId="{05E06EAC-6B27-49D2-8C3B-AA1769C6D2B0}" type="presParOf" srcId="{4C9F4596-2115-4033-B965-CBFE4ECBC859}" destId="{A4316A3C-3605-421A-B58E-F0FC5ACDC1BF}" srcOrd="2" destOrd="0" presId="urn:microsoft.com/office/officeart/2008/layout/LinedList"/>
    <dgm:cxn modelId="{9B4F1FAB-7AE6-4E4B-9E97-2AD83DC67B2C}" type="presParOf" srcId="{4C9F4596-2115-4033-B965-CBFE4ECBC859}" destId="{787249F6-0139-4E90-9795-20DFAB5F7F90}" srcOrd="3" destOrd="0" presId="urn:microsoft.com/office/officeart/2008/layout/LinedList"/>
    <dgm:cxn modelId="{4232A64E-647F-4C3E-BE9E-1B595964E41C}" type="presParOf" srcId="{787249F6-0139-4E90-9795-20DFAB5F7F90}" destId="{A77E33AB-7242-446A-BC50-FCE26CF2ADB0}" srcOrd="0" destOrd="0" presId="urn:microsoft.com/office/officeart/2008/layout/LinedList"/>
    <dgm:cxn modelId="{5F0E7C20-73D3-489B-A2B0-AFA52844AFD4}" type="presParOf" srcId="{787249F6-0139-4E90-9795-20DFAB5F7F90}" destId="{3465362E-C30D-4434-90BC-F76A6E652E7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336C35C-260F-4302-B8AC-5D18D5874031}"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A7416E7D-FBB1-4F75-9B4A-3A9977F36764}">
      <dgm:prSet/>
      <dgm:spPr/>
      <dgm:t>
        <a:bodyPr/>
        <a:lstStyle/>
        <a:p>
          <a:r>
            <a:rPr lang="en-US"/>
            <a:t>Sex and gender are both generally referred to in two distinct categories: male and female or man and woman. </a:t>
          </a:r>
        </a:p>
      </dgm:t>
    </dgm:pt>
    <dgm:pt modelId="{4934595E-BB67-4C0B-A36C-6301F1498D3B}" type="parTrans" cxnId="{C692D19E-FE5B-4B55-AE35-8A9E011E166E}">
      <dgm:prSet/>
      <dgm:spPr/>
      <dgm:t>
        <a:bodyPr/>
        <a:lstStyle/>
        <a:p>
          <a:endParaRPr lang="en-US"/>
        </a:p>
      </dgm:t>
    </dgm:pt>
    <dgm:pt modelId="{AFA37016-FA1E-4C43-91DA-FAA446CC6576}" type="sibTrans" cxnId="{C692D19E-FE5B-4B55-AE35-8A9E011E166E}">
      <dgm:prSet/>
      <dgm:spPr/>
      <dgm:t>
        <a:bodyPr/>
        <a:lstStyle/>
        <a:p>
          <a:endParaRPr lang="en-US"/>
        </a:p>
      </dgm:t>
    </dgm:pt>
    <dgm:pt modelId="{F083B63C-7383-418E-B829-BBB1D0CE28FA}">
      <dgm:prSet/>
      <dgm:spPr/>
      <dgm:t>
        <a:bodyPr/>
        <a:lstStyle/>
        <a:p>
          <a:r>
            <a:rPr lang="en-US"/>
            <a:t>However, naturally occurring instances of variations in sex characteristics (sometimes known as intersex) also exists where people are born with hormones, chromosomes, anatomy or other characteristics that are neither exclusively male nor female. </a:t>
          </a:r>
        </a:p>
      </dgm:t>
    </dgm:pt>
    <dgm:pt modelId="{1D9431DF-BDF7-4D8D-B799-3E946FE98907}" type="parTrans" cxnId="{9D026999-A3B3-48BF-8DAC-CBBBB0B2F87D}">
      <dgm:prSet/>
      <dgm:spPr/>
      <dgm:t>
        <a:bodyPr/>
        <a:lstStyle/>
        <a:p>
          <a:endParaRPr lang="en-US"/>
        </a:p>
      </dgm:t>
    </dgm:pt>
    <dgm:pt modelId="{46EBE76C-F21F-45DA-BECD-E14BAF20FF45}" type="sibTrans" cxnId="{9D026999-A3B3-48BF-8DAC-CBBBB0B2F87D}">
      <dgm:prSet/>
      <dgm:spPr/>
      <dgm:t>
        <a:bodyPr/>
        <a:lstStyle/>
        <a:p>
          <a:endParaRPr lang="en-US"/>
        </a:p>
      </dgm:t>
    </dgm:pt>
    <dgm:pt modelId="{7BF8CCCB-A949-4C1D-8B75-D6653ABD770B}">
      <dgm:prSet/>
      <dgm:spPr/>
      <dgm:t>
        <a:bodyPr/>
        <a:lstStyle/>
        <a:p>
          <a:r>
            <a:rPr lang="en-US"/>
            <a:t>They are usually assigned a sex (male or female) by their family or doctor at birth as birth certificates require the sex of the child – either male or female. </a:t>
          </a:r>
        </a:p>
      </dgm:t>
    </dgm:pt>
    <dgm:pt modelId="{86B57B17-AA34-494E-BA2C-A2B1C84CBB42}" type="parTrans" cxnId="{95674765-A1B1-458D-9B4C-8DE204DEB0EF}">
      <dgm:prSet/>
      <dgm:spPr/>
      <dgm:t>
        <a:bodyPr/>
        <a:lstStyle/>
        <a:p>
          <a:endParaRPr lang="en-US"/>
        </a:p>
      </dgm:t>
    </dgm:pt>
    <dgm:pt modelId="{2C9D8988-CB42-4B1B-9D10-B5C50F80724C}" type="sibTrans" cxnId="{95674765-A1B1-458D-9B4C-8DE204DEB0EF}">
      <dgm:prSet/>
      <dgm:spPr/>
      <dgm:t>
        <a:bodyPr/>
        <a:lstStyle/>
        <a:p>
          <a:endParaRPr lang="en-US"/>
        </a:p>
      </dgm:t>
    </dgm:pt>
    <dgm:pt modelId="{F8375969-390B-45E0-991C-3C0A963BCB77}">
      <dgm:prSet/>
      <dgm:spPr/>
      <dgm:t>
        <a:bodyPr/>
        <a:lstStyle/>
        <a:p>
          <a:r>
            <a:rPr lang="en-US"/>
            <a:t>Individuals with variations in sex characteristics might identify as male, female, or intersex, and they may consider themselves to be a man, a woman, or to have a non-binary identity.</a:t>
          </a:r>
        </a:p>
      </dgm:t>
    </dgm:pt>
    <dgm:pt modelId="{BA7252AB-2CBD-40B1-83D3-0AA504056583}" type="parTrans" cxnId="{CE2802C1-9044-4811-9FAA-4B7FFEEB3CE2}">
      <dgm:prSet/>
      <dgm:spPr/>
      <dgm:t>
        <a:bodyPr/>
        <a:lstStyle/>
        <a:p>
          <a:endParaRPr lang="en-US"/>
        </a:p>
      </dgm:t>
    </dgm:pt>
    <dgm:pt modelId="{867D6A97-18B8-4055-9CBB-6FDA1CE54014}" type="sibTrans" cxnId="{CE2802C1-9044-4811-9FAA-4B7FFEEB3CE2}">
      <dgm:prSet/>
      <dgm:spPr/>
      <dgm:t>
        <a:bodyPr/>
        <a:lstStyle/>
        <a:p>
          <a:endParaRPr lang="en-US"/>
        </a:p>
      </dgm:t>
    </dgm:pt>
    <dgm:pt modelId="{31FB3550-F3FC-49F0-B8D5-3795725D98A8}" type="pres">
      <dgm:prSet presAssocID="{0336C35C-260F-4302-B8AC-5D18D5874031}" presName="linear" presStyleCnt="0">
        <dgm:presLayoutVars>
          <dgm:animLvl val="lvl"/>
          <dgm:resizeHandles val="exact"/>
        </dgm:presLayoutVars>
      </dgm:prSet>
      <dgm:spPr/>
    </dgm:pt>
    <dgm:pt modelId="{73ABA877-7EBE-4CD5-B016-61F438E7CCB7}" type="pres">
      <dgm:prSet presAssocID="{A7416E7D-FBB1-4F75-9B4A-3A9977F36764}" presName="parentText" presStyleLbl="node1" presStyleIdx="0" presStyleCnt="4">
        <dgm:presLayoutVars>
          <dgm:chMax val="0"/>
          <dgm:bulletEnabled val="1"/>
        </dgm:presLayoutVars>
      </dgm:prSet>
      <dgm:spPr/>
    </dgm:pt>
    <dgm:pt modelId="{A84279FD-3DBD-488F-AC22-91AF8067BA78}" type="pres">
      <dgm:prSet presAssocID="{AFA37016-FA1E-4C43-91DA-FAA446CC6576}" presName="spacer" presStyleCnt="0"/>
      <dgm:spPr/>
    </dgm:pt>
    <dgm:pt modelId="{C978F1F7-FC28-4476-8793-D9623A00BAE6}" type="pres">
      <dgm:prSet presAssocID="{F083B63C-7383-418E-B829-BBB1D0CE28FA}" presName="parentText" presStyleLbl="node1" presStyleIdx="1" presStyleCnt="4">
        <dgm:presLayoutVars>
          <dgm:chMax val="0"/>
          <dgm:bulletEnabled val="1"/>
        </dgm:presLayoutVars>
      </dgm:prSet>
      <dgm:spPr/>
    </dgm:pt>
    <dgm:pt modelId="{7DB07E06-72CF-47CA-9AF3-D3160707324D}" type="pres">
      <dgm:prSet presAssocID="{46EBE76C-F21F-45DA-BECD-E14BAF20FF45}" presName="spacer" presStyleCnt="0"/>
      <dgm:spPr/>
    </dgm:pt>
    <dgm:pt modelId="{39CBC21D-12E0-4066-B8CE-A754B9B04C4B}" type="pres">
      <dgm:prSet presAssocID="{7BF8CCCB-A949-4C1D-8B75-D6653ABD770B}" presName="parentText" presStyleLbl="node1" presStyleIdx="2" presStyleCnt="4">
        <dgm:presLayoutVars>
          <dgm:chMax val="0"/>
          <dgm:bulletEnabled val="1"/>
        </dgm:presLayoutVars>
      </dgm:prSet>
      <dgm:spPr/>
    </dgm:pt>
    <dgm:pt modelId="{62C552F4-FD6F-44C4-9780-56A61F8E1DA6}" type="pres">
      <dgm:prSet presAssocID="{2C9D8988-CB42-4B1B-9D10-B5C50F80724C}" presName="spacer" presStyleCnt="0"/>
      <dgm:spPr/>
    </dgm:pt>
    <dgm:pt modelId="{EAE14515-78D5-4EB0-A5F1-E7E2EC50BC8A}" type="pres">
      <dgm:prSet presAssocID="{F8375969-390B-45E0-991C-3C0A963BCB77}" presName="parentText" presStyleLbl="node1" presStyleIdx="3" presStyleCnt="4">
        <dgm:presLayoutVars>
          <dgm:chMax val="0"/>
          <dgm:bulletEnabled val="1"/>
        </dgm:presLayoutVars>
      </dgm:prSet>
      <dgm:spPr/>
    </dgm:pt>
  </dgm:ptLst>
  <dgm:cxnLst>
    <dgm:cxn modelId="{3DB91040-14B3-4574-856B-9E9C72DA1327}" type="presOf" srcId="{A7416E7D-FBB1-4F75-9B4A-3A9977F36764}" destId="{73ABA877-7EBE-4CD5-B016-61F438E7CCB7}" srcOrd="0" destOrd="0" presId="urn:microsoft.com/office/officeart/2005/8/layout/vList2"/>
    <dgm:cxn modelId="{95674765-A1B1-458D-9B4C-8DE204DEB0EF}" srcId="{0336C35C-260F-4302-B8AC-5D18D5874031}" destId="{7BF8CCCB-A949-4C1D-8B75-D6653ABD770B}" srcOrd="2" destOrd="0" parTransId="{86B57B17-AA34-494E-BA2C-A2B1C84CBB42}" sibTransId="{2C9D8988-CB42-4B1B-9D10-B5C50F80724C}"/>
    <dgm:cxn modelId="{9D026999-A3B3-48BF-8DAC-CBBBB0B2F87D}" srcId="{0336C35C-260F-4302-B8AC-5D18D5874031}" destId="{F083B63C-7383-418E-B829-BBB1D0CE28FA}" srcOrd="1" destOrd="0" parTransId="{1D9431DF-BDF7-4D8D-B799-3E946FE98907}" sibTransId="{46EBE76C-F21F-45DA-BECD-E14BAF20FF45}"/>
    <dgm:cxn modelId="{C692D19E-FE5B-4B55-AE35-8A9E011E166E}" srcId="{0336C35C-260F-4302-B8AC-5D18D5874031}" destId="{A7416E7D-FBB1-4F75-9B4A-3A9977F36764}" srcOrd="0" destOrd="0" parTransId="{4934595E-BB67-4C0B-A36C-6301F1498D3B}" sibTransId="{AFA37016-FA1E-4C43-91DA-FAA446CC6576}"/>
    <dgm:cxn modelId="{420FB9A2-E135-41A9-B951-96F01B7C008B}" type="presOf" srcId="{F8375969-390B-45E0-991C-3C0A963BCB77}" destId="{EAE14515-78D5-4EB0-A5F1-E7E2EC50BC8A}" srcOrd="0" destOrd="0" presId="urn:microsoft.com/office/officeart/2005/8/layout/vList2"/>
    <dgm:cxn modelId="{91FCEDA9-E021-4A6D-A2BF-DEFF7CEFF584}" type="presOf" srcId="{7BF8CCCB-A949-4C1D-8B75-D6653ABD770B}" destId="{39CBC21D-12E0-4066-B8CE-A754B9B04C4B}" srcOrd="0" destOrd="0" presId="urn:microsoft.com/office/officeart/2005/8/layout/vList2"/>
    <dgm:cxn modelId="{32625CAD-C572-4027-B97B-62539311278C}" type="presOf" srcId="{0336C35C-260F-4302-B8AC-5D18D5874031}" destId="{31FB3550-F3FC-49F0-B8D5-3795725D98A8}" srcOrd="0" destOrd="0" presId="urn:microsoft.com/office/officeart/2005/8/layout/vList2"/>
    <dgm:cxn modelId="{CE2802C1-9044-4811-9FAA-4B7FFEEB3CE2}" srcId="{0336C35C-260F-4302-B8AC-5D18D5874031}" destId="{F8375969-390B-45E0-991C-3C0A963BCB77}" srcOrd="3" destOrd="0" parTransId="{BA7252AB-2CBD-40B1-83D3-0AA504056583}" sibTransId="{867D6A97-18B8-4055-9CBB-6FDA1CE54014}"/>
    <dgm:cxn modelId="{4DB5ADDA-C417-4390-8AB1-5F7AC3C75B2F}" type="presOf" srcId="{F083B63C-7383-418E-B829-BBB1D0CE28FA}" destId="{C978F1F7-FC28-4476-8793-D9623A00BAE6}" srcOrd="0" destOrd="0" presId="urn:microsoft.com/office/officeart/2005/8/layout/vList2"/>
    <dgm:cxn modelId="{38A7F90F-B02A-4942-AF17-0224B0096849}" type="presParOf" srcId="{31FB3550-F3FC-49F0-B8D5-3795725D98A8}" destId="{73ABA877-7EBE-4CD5-B016-61F438E7CCB7}" srcOrd="0" destOrd="0" presId="urn:microsoft.com/office/officeart/2005/8/layout/vList2"/>
    <dgm:cxn modelId="{AE9512ED-F9FC-4DA1-9C35-DAA353135BFB}" type="presParOf" srcId="{31FB3550-F3FC-49F0-B8D5-3795725D98A8}" destId="{A84279FD-3DBD-488F-AC22-91AF8067BA78}" srcOrd="1" destOrd="0" presId="urn:microsoft.com/office/officeart/2005/8/layout/vList2"/>
    <dgm:cxn modelId="{33A6EF09-C575-457B-AF0B-01C1713D709F}" type="presParOf" srcId="{31FB3550-F3FC-49F0-B8D5-3795725D98A8}" destId="{C978F1F7-FC28-4476-8793-D9623A00BAE6}" srcOrd="2" destOrd="0" presId="urn:microsoft.com/office/officeart/2005/8/layout/vList2"/>
    <dgm:cxn modelId="{6FB942BE-9C03-4F39-9158-14837B55EC31}" type="presParOf" srcId="{31FB3550-F3FC-49F0-B8D5-3795725D98A8}" destId="{7DB07E06-72CF-47CA-9AF3-D3160707324D}" srcOrd="3" destOrd="0" presId="urn:microsoft.com/office/officeart/2005/8/layout/vList2"/>
    <dgm:cxn modelId="{5FFC9FC4-E409-4132-8E7F-35CE535C46BE}" type="presParOf" srcId="{31FB3550-F3FC-49F0-B8D5-3795725D98A8}" destId="{39CBC21D-12E0-4066-B8CE-A754B9B04C4B}" srcOrd="4" destOrd="0" presId="urn:microsoft.com/office/officeart/2005/8/layout/vList2"/>
    <dgm:cxn modelId="{BB93A684-08E8-4FAE-802D-45E86E5F7307}" type="presParOf" srcId="{31FB3550-F3FC-49F0-B8D5-3795725D98A8}" destId="{62C552F4-FD6F-44C4-9780-56A61F8E1DA6}" srcOrd="5" destOrd="0" presId="urn:microsoft.com/office/officeart/2005/8/layout/vList2"/>
    <dgm:cxn modelId="{172455C2-A1ED-4BA1-B307-03B6BF0FB440}" type="presParOf" srcId="{31FB3550-F3FC-49F0-B8D5-3795725D98A8}" destId="{EAE14515-78D5-4EB0-A5F1-E7E2EC50BC8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609FD3C-E23C-49A4-BBB7-0AEAD78D6F5C}"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en-US"/>
        </a:p>
      </dgm:t>
    </dgm:pt>
    <dgm:pt modelId="{0B879FFC-23F1-475A-A2FA-16CA5D84B260}">
      <dgm:prSet/>
      <dgm:spPr/>
      <dgm:t>
        <a:bodyPr/>
        <a:lstStyle/>
        <a:p>
          <a:r>
            <a:rPr lang="en-US"/>
            <a:t>The Sustainable Development Goals (SDGs) are a universal set of goals, underpinned by targets and indicators. They seek to eradicate inequalities, ensuring that no one is left behind.</a:t>
          </a:r>
        </a:p>
      </dgm:t>
    </dgm:pt>
    <dgm:pt modelId="{1F551A80-EA12-43C5-AECB-640A1FD804CC}" type="parTrans" cxnId="{DD90A99F-08E3-4B6C-A52E-403A20F8140A}">
      <dgm:prSet/>
      <dgm:spPr/>
      <dgm:t>
        <a:bodyPr/>
        <a:lstStyle/>
        <a:p>
          <a:endParaRPr lang="en-US"/>
        </a:p>
      </dgm:t>
    </dgm:pt>
    <dgm:pt modelId="{9A296A34-F495-482D-BED2-8601BA02BBFB}" type="sibTrans" cxnId="{DD90A99F-08E3-4B6C-A52E-403A20F8140A}">
      <dgm:prSet/>
      <dgm:spPr/>
      <dgm:t>
        <a:bodyPr/>
        <a:lstStyle/>
        <a:p>
          <a:endParaRPr lang="en-US"/>
        </a:p>
      </dgm:t>
    </dgm:pt>
    <dgm:pt modelId="{264A0E77-D4FC-4DD6-B548-04E7E7DC81DB}">
      <dgm:prSet/>
      <dgm:spPr/>
      <dgm:t>
        <a:bodyPr/>
        <a:lstStyle/>
        <a:p>
          <a:r>
            <a:rPr lang="en-US"/>
            <a:t>In the SDGs, the goals and targets tend to refer to gender, for example, “</a:t>
          </a:r>
          <a:r>
            <a:rPr lang="en-US" b="1"/>
            <a:t>Goal 5</a:t>
          </a:r>
          <a:r>
            <a:rPr lang="en-US"/>
            <a:t>: Gender equality” and “</a:t>
          </a:r>
          <a:r>
            <a:rPr lang="en-US" b="1"/>
            <a:t>Target 4.a</a:t>
          </a:r>
          <a:r>
            <a:rPr lang="en-US"/>
            <a:t>: Build and upgrade education facilities that are child, disability and gender sensitive and provide safe, non-violent, inclusive and effective learning environments for all”. </a:t>
          </a:r>
        </a:p>
      </dgm:t>
    </dgm:pt>
    <dgm:pt modelId="{18ABEE34-CA09-47C9-8616-3775590C4A8B}" type="parTrans" cxnId="{8EEC1C81-F822-4299-88BE-063B276D99DB}">
      <dgm:prSet/>
      <dgm:spPr/>
      <dgm:t>
        <a:bodyPr/>
        <a:lstStyle/>
        <a:p>
          <a:endParaRPr lang="en-US"/>
        </a:p>
      </dgm:t>
    </dgm:pt>
    <dgm:pt modelId="{87A67710-CAD3-4B81-8662-54CF404FDBD0}" type="sibTrans" cxnId="{8EEC1C81-F822-4299-88BE-063B276D99DB}">
      <dgm:prSet/>
      <dgm:spPr/>
      <dgm:t>
        <a:bodyPr/>
        <a:lstStyle/>
        <a:p>
          <a:endParaRPr lang="en-US"/>
        </a:p>
      </dgm:t>
    </dgm:pt>
    <dgm:pt modelId="{A8B00A3D-8330-4FAD-AA3A-36FC0FD50A88}">
      <dgm:prSet/>
      <dgm:spPr/>
      <dgm:t>
        <a:bodyPr/>
        <a:lstStyle/>
        <a:p>
          <a:r>
            <a:rPr lang="en-US"/>
            <a:t>To meet the main principle of the SDGs is to “leave no one behind”. Each of these indicators are to be broken down, where relevant, by eight characteristics required by the United Nations (UN). </a:t>
          </a:r>
        </a:p>
      </dgm:t>
    </dgm:pt>
    <dgm:pt modelId="{9442FDFF-8B87-4D81-8020-EE6B1442EB9F}" type="parTrans" cxnId="{9BA4CEFC-882A-4BA3-BA46-326118345BDA}">
      <dgm:prSet/>
      <dgm:spPr/>
      <dgm:t>
        <a:bodyPr/>
        <a:lstStyle/>
        <a:p>
          <a:endParaRPr lang="en-US"/>
        </a:p>
      </dgm:t>
    </dgm:pt>
    <dgm:pt modelId="{C6EB187C-7228-4A6E-B5F5-43EB697918C0}" type="sibTrans" cxnId="{9BA4CEFC-882A-4BA3-BA46-326118345BDA}">
      <dgm:prSet/>
      <dgm:spPr/>
      <dgm:t>
        <a:bodyPr/>
        <a:lstStyle/>
        <a:p>
          <a:endParaRPr lang="en-US"/>
        </a:p>
      </dgm:t>
    </dgm:pt>
    <dgm:pt modelId="{B0772437-2745-4866-8AF0-D3F87372310D}" type="pres">
      <dgm:prSet presAssocID="{C609FD3C-E23C-49A4-BBB7-0AEAD78D6F5C}" presName="vert0" presStyleCnt="0">
        <dgm:presLayoutVars>
          <dgm:dir/>
          <dgm:animOne val="branch"/>
          <dgm:animLvl val="lvl"/>
        </dgm:presLayoutVars>
      </dgm:prSet>
      <dgm:spPr/>
    </dgm:pt>
    <dgm:pt modelId="{CFC5DDCF-555C-4A78-B92E-EBC3FE8924BB}" type="pres">
      <dgm:prSet presAssocID="{0B879FFC-23F1-475A-A2FA-16CA5D84B260}" presName="thickLine" presStyleLbl="alignNode1" presStyleIdx="0" presStyleCnt="3"/>
      <dgm:spPr/>
    </dgm:pt>
    <dgm:pt modelId="{42F8DA7D-3916-4B88-B18E-7784102D3613}" type="pres">
      <dgm:prSet presAssocID="{0B879FFC-23F1-475A-A2FA-16CA5D84B260}" presName="horz1" presStyleCnt="0"/>
      <dgm:spPr/>
    </dgm:pt>
    <dgm:pt modelId="{1E4A01F5-8E27-4A60-AAA9-BCE3E1DFDC98}" type="pres">
      <dgm:prSet presAssocID="{0B879FFC-23F1-475A-A2FA-16CA5D84B260}" presName="tx1" presStyleLbl="revTx" presStyleIdx="0" presStyleCnt="3"/>
      <dgm:spPr/>
    </dgm:pt>
    <dgm:pt modelId="{7CAFFDCB-DC55-4631-B219-468A219EBEEA}" type="pres">
      <dgm:prSet presAssocID="{0B879FFC-23F1-475A-A2FA-16CA5D84B260}" presName="vert1" presStyleCnt="0"/>
      <dgm:spPr/>
    </dgm:pt>
    <dgm:pt modelId="{9A5F3074-220D-41B4-A4F8-E96F94BFA82D}" type="pres">
      <dgm:prSet presAssocID="{264A0E77-D4FC-4DD6-B548-04E7E7DC81DB}" presName="thickLine" presStyleLbl="alignNode1" presStyleIdx="1" presStyleCnt="3"/>
      <dgm:spPr/>
    </dgm:pt>
    <dgm:pt modelId="{C0B56AA5-A07F-4135-A5C7-1F5C35686D7D}" type="pres">
      <dgm:prSet presAssocID="{264A0E77-D4FC-4DD6-B548-04E7E7DC81DB}" presName="horz1" presStyleCnt="0"/>
      <dgm:spPr/>
    </dgm:pt>
    <dgm:pt modelId="{CE28B39F-9333-41FE-BB39-47854ECF30D1}" type="pres">
      <dgm:prSet presAssocID="{264A0E77-D4FC-4DD6-B548-04E7E7DC81DB}" presName="tx1" presStyleLbl="revTx" presStyleIdx="1" presStyleCnt="3"/>
      <dgm:spPr/>
    </dgm:pt>
    <dgm:pt modelId="{3A8DA322-C9C0-488D-90D2-4892181DACFF}" type="pres">
      <dgm:prSet presAssocID="{264A0E77-D4FC-4DD6-B548-04E7E7DC81DB}" presName="vert1" presStyleCnt="0"/>
      <dgm:spPr/>
    </dgm:pt>
    <dgm:pt modelId="{D6E65FE0-EF57-4331-A72C-4E344C440C3F}" type="pres">
      <dgm:prSet presAssocID="{A8B00A3D-8330-4FAD-AA3A-36FC0FD50A88}" presName="thickLine" presStyleLbl="alignNode1" presStyleIdx="2" presStyleCnt="3"/>
      <dgm:spPr/>
    </dgm:pt>
    <dgm:pt modelId="{95C71BD8-0C7E-4E2E-994C-49E23A4223C9}" type="pres">
      <dgm:prSet presAssocID="{A8B00A3D-8330-4FAD-AA3A-36FC0FD50A88}" presName="horz1" presStyleCnt="0"/>
      <dgm:spPr/>
    </dgm:pt>
    <dgm:pt modelId="{C02E3CDA-EDA6-448C-B1B9-351813DB0D8F}" type="pres">
      <dgm:prSet presAssocID="{A8B00A3D-8330-4FAD-AA3A-36FC0FD50A88}" presName="tx1" presStyleLbl="revTx" presStyleIdx="2" presStyleCnt="3"/>
      <dgm:spPr/>
    </dgm:pt>
    <dgm:pt modelId="{DE22CD62-0BB4-4FC6-8004-70810A0F8F24}" type="pres">
      <dgm:prSet presAssocID="{A8B00A3D-8330-4FAD-AA3A-36FC0FD50A88}" presName="vert1" presStyleCnt="0"/>
      <dgm:spPr/>
    </dgm:pt>
  </dgm:ptLst>
  <dgm:cxnLst>
    <dgm:cxn modelId="{6A20270B-4472-47F9-AF9B-60C2BCAB5F96}" type="presOf" srcId="{264A0E77-D4FC-4DD6-B548-04E7E7DC81DB}" destId="{CE28B39F-9333-41FE-BB39-47854ECF30D1}" srcOrd="0" destOrd="0" presId="urn:microsoft.com/office/officeart/2008/layout/LinedList"/>
    <dgm:cxn modelId="{C3FE3824-1628-467F-BFB0-5A7CE2888D45}" type="presOf" srcId="{C609FD3C-E23C-49A4-BBB7-0AEAD78D6F5C}" destId="{B0772437-2745-4866-8AF0-D3F87372310D}" srcOrd="0" destOrd="0" presId="urn:microsoft.com/office/officeart/2008/layout/LinedList"/>
    <dgm:cxn modelId="{9EEF6C5F-AE7C-4473-ABE7-9011C6E31424}" type="presOf" srcId="{A8B00A3D-8330-4FAD-AA3A-36FC0FD50A88}" destId="{C02E3CDA-EDA6-448C-B1B9-351813DB0D8F}" srcOrd="0" destOrd="0" presId="urn:microsoft.com/office/officeart/2008/layout/LinedList"/>
    <dgm:cxn modelId="{8867C063-DA5D-499D-B582-8C9D64E70C57}" type="presOf" srcId="{0B879FFC-23F1-475A-A2FA-16CA5D84B260}" destId="{1E4A01F5-8E27-4A60-AAA9-BCE3E1DFDC98}" srcOrd="0" destOrd="0" presId="urn:microsoft.com/office/officeart/2008/layout/LinedList"/>
    <dgm:cxn modelId="{8EEC1C81-F822-4299-88BE-063B276D99DB}" srcId="{C609FD3C-E23C-49A4-BBB7-0AEAD78D6F5C}" destId="{264A0E77-D4FC-4DD6-B548-04E7E7DC81DB}" srcOrd="1" destOrd="0" parTransId="{18ABEE34-CA09-47C9-8616-3775590C4A8B}" sibTransId="{87A67710-CAD3-4B81-8662-54CF404FDBD0}"/>
    <dgm:cxn modelId="{DD90A99F-08E3-4B6C-A52E-403A20F8140A}" srcId="{C609FD3C-E23C-49A4-BBB7-0AEAD78D6F5C}" destId="{0B879FFC-23F1-475A-A2FA-16CA5D84B260}" srcOrd="0" destOrd="0" parTransId="{1F551A80-EA12-43C5-AECB-640A1FD804CC}" sibTransId="{9A296A34-F495-482D-BED2-8601BA02BBFB}"/>
    <dgm:cxn modelId="{9BA4CEFC-882A-4BA3-BA46-326118345BDA}" srcId="{C609FD3C-E23C-49A4-BBB7-0AEAD78D6F5C}" destId="{A8B00A3D-8330-4FAD-AA3A-36FC0FD50A88}" srcOrd="2" destOrd="0" parTransId="{9442FDFF-8B87-4D81-8020-EE6B1442EB9F}" sibTransId="{C6EB187C-7228-4A6E-B5F5-43EB697918C0}"/>
    <dgm:cxn modelId="{437E532B-22B5-4FA1-802C-40CF66D725D5}" type="presParOf" srcId="{B0772437-2745-4866-8AF0-D3F87372310D}" destId="{CFC5DDCF-555C-4A78-B92E-EBC3FE8924BB}" srcOrd="0" destOrd="0" presId="urn:microsoft.com/office/officeart/2008/layout/LinedList"/>
    <dgm:cxn modelId="{77BC37ED-054E-42D2-BF3E-D597CECB1478}" type="presParOf" srcId="{B0772437-2745-4866-8AF0-D3F87372310D}" destId="{42F8DA7D-3916-4B88-B18E-7784102D3613}" srcOrd="1" destOrd="0" presId="urn:microsoft.com/office/officeart/2008/layout/LinedList"/>
    <dgm:cxn modelId="{F6D632EB-6A7A-46D1-8239-56D29025B275}" type="presParOf" srcId="{42F8DA7D-3916-4B88-B18E-7784102D3613}" destId="{1E4A01F5-8E27-4A60-AAA9-BCE3E1DFDC98}" srcOrd="0" destOrd="0" presId="urn:microsoft.com/office/officeart/2008/layout/LinedList"/>
    <dgm:cxn modelId="{15DBE2B5-C677-4AD1-99E3-182015635D25}" type="presParOf" srcId="{42F8DA7D-3916-4B88-B18E-7784102D3613}" destId="{7CAFFDCB-DC55-4631-B219-468A219EBEEA}" srcOrd="1" destOrd="0" presId="urn:microsoft.com/office/officeart/2008/layout/LinedList"/>
    <dgm:cxn modelId="{EC2D83B3-C28D-4C16-B337-26FCB6AF5797}" type="presParOf" srcId="{B0772437-2745-4866-8AF0-D3F87372310D}" destId="{9A5F3074-220D-41B4-A4F8-E96F94BFA82D}" srcOrd="2" destOrd="0" presId="urn:microsoft.com/office/officeart/2008/layout/LinedList"/>
    <dgm:cxn modelId="{05FBC43C-5715-465B-B496-98E35A30775C}" type="presParOf" srcId="{B0772437-2745-4866-8AF0-D3F87372310D}" destId="{C0B56AA5-A07F-4135-A5C7-1F5C35686D7D}" srcOrd="3" destOrd="0" presId="urn:microsoft.com/office/officeart/2008/layout/LinedList"/>
    <dgm:cxn modelId="{0FE6DDD3-4E5C-4D7F-936C-66A80F071733}" type="presParOf" srcId="{C0B56AA5-A07F-4135-A5C7-1F5C35686D7D}" destId="{CE28B39F-9333-41FE-BB39-47854ECF30D1}" srcOrd="0" destOrd="0" presId="urn:microsoft.com/office/officeart/2008/layout/LinedList"/>
    <dgm:cxn modelId="{4302BED9-9DE4-46B0-B646-5830C7A6184F}" type="presParOf" srcId="{C0B56AA5-A07F-4135-A5C7-1F5C35686D7D}" destId="{3A8DA322-C9C0-488D-90D2-4892181DACFF}" srcOrd="1" destOrd="0" presId="urn:microsoft.com/office/officeart/2008/layout/LinedList"/>
    <dgm:cxn modelId="{A5A5C282-E5E0-4F07-8613-766C3FB1AA37}" type="presParOf" srcId="{B0772437-2745-4866-8AF0-D3F87372310D}" destId="{D6E65FE0-EF57-4331-A72C-4E344C440C3F}" srcOrd="4" destOrd="0" presId="urn:microsoft.com/office/officeart/2008/layout/LinedList"/>
    <dgm:cxn modelId="{E676528C-6FD7-4CB7-8297-BF4FCE24ED33}" type="presParOf" srcId="{B0772437-2745-4866-8AF0-D3F87372310D}" destId="{95C71BD8-0C7E-4E2E-994C-49E23A4223C9}" srcOrd="5" destOrd="0" presId="urn:microsoft.com/office/officeart/2008/layout/LinedList"/>
    <dgm:cxn modelId="{44F9A4E2-D57A-4862-A7C8-13499E725EC6}" type="presParOf" srcId="{95C71BD8-0C7E-4E2E-994C-49E23A4223C9}" destId="{C02E3CDA-EDA6-448C-B1B9-351813DB0D8F}" srcOrd="0" destOrd="0" presId="urn:microsoft.com/office/officeart/2008/layout/LinedList"/>
    <dgm:cxn modelId="{D2B43045-FC10-4548-92AA-BB41F30C2A6A}" type="presParOf" srcId="{95C71BD8-0C7E-4E2E-994C-49E23A4223C9}" destId="{DE22CD62-0BB4-4FC6-8004-70810A0F8F24}"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39F713-94BD-4034-9A3E-89F1B67DE1EF}">
      <dsp:nvSpPr>
        <dsp:cNvPr id="0" name=""/>
        <dsp:cNvSpPr/>
      </dsp:nvSpPr>
      <dsp:spPr>
        <a:xfrm>
          <a:off x="0" y="2703"/>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C63439C-DAAE-4A2A-B42C-9F22767C0184}">
      <dsp:nvSpPr>
        <dsp:cNvPr id="0" name=""/>
        <dsp:cNvSpPr/>
      </dsp:nvSpPr>
      <dsp:spPr>
        <a:xfrm>
          <a:off x="0" y="2703"/>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dirty="0"/>
            <a:t>What do we mean by Sex and Gender?</a:t>
          </a:r>
        </a:p>
      </dsp:txBody>
      <dsp:txXfrm>
        <a:off x="0" y="2703"/>
        <a:ext cx="6900512" cy="1843578"/>
      </dsp:txXfrm>
    </dsp:sp>
    <dsp:sp modelId="{9A865A92-0E94-436E-873B-DD6909CF988F}">
      <dsp:nvSpPr>
        <dsp:cNvPr id="0" name=""/>
        <dsp:cNvSpPr/>
      </dsp:nvSpPr>
      <dsp:spPr>
        <a:xfrm>
          <a:off x="0" y="1846281"/>
          <a:ext cx="6900512"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58E4CA-EEAA-4BAC-9FB1-5F635BAABA48}">
      <dsp:nvSpPr>
        <dsp:cNvPr id="0" name=""/>
        <dsp:cNvSpPr/>
      </dsp:nvSpPr>
      <dsp:spPr>
        <a:xfrm>
          <a:off x="0" y="1846281"/>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dirty="0"/>
            <a:t>What is SDG’s?</a:t>
          </a:r>
        </a:p>
      </dsp:txBody>
      <dsp:txXfrm>
        <a:off x="0" y="1846281"/>
        <a:ext cx="6900512" cy="1843578"/>
      </dsp:txXfrm>
    </dsp:sp>
    <dsp:sp modelId="{46271184-FF82-4634-ADDF-B48755F61021}">
      <dsp:nvSpPr>
        <dsp:cNvPr id="0" name=""/>
        <dsp:cNvSpPr/>
      </dsp:nvSpPr>
      <dsp:spPr>
        <a:xfrm>
          <a:off x="0" y="3689859"/>
          <a:ext cx="6900512"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510059-F658-46A9-A07C-3E093C3D89AF}">
      <dsp:nvSpPr>
        <dsp:cNvPr id="0" name=""/>
        <dsp:cNvSpPr/>
      </dsp:nvSpPr>
      <dsp:spPr>
        <a:xfrm>
          <a:off x="0" y="3689859"/>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a:t>How is Sex and Gender related to SDG? Or Importance of gender in SDG?</a:t>
          </a:r>
        </a:p>
      </dsp:txBody>
      <dsp:txXfrm>
        <a:off x="0" y="3689859"/>
        <a:ext cx="6900512" cy="18435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F135F9-EF13-45FD-BD78-BD231FF34050}">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F9F250-220B-439B-AA8B-8CB93077CBA2}">
      <dsp:nvSpPr>
        <dsp:cNvPr id="0" name=""/>
        <dsp:cNvSpPr/>
      </dsp:nvSpPr>
      <dsp:spPr>
        <a:xfrm>
          <a:off x="0" y="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The World Health Organization describes sex as characteristics that are biologically defined, whereas gender is based on socially constructed features. </a:t>
          </a:r>
        </a:p>
      </dsp:txBody>
      <dsp:txXfrm>
        <a:off x="0" y="0"/>
        <a:ext cx="6492875" cy="2552700"/>
      </dsp:txXfrm>
    </dsp:sp>
    <dsp:sp modelId="{A4316A3C-3605-421A-B58E-F0FC5ACDC1BF}">
      <dsp:nvSpPr>
        <dsp:cNvPr id="0" name=""/>
        <dsp:cNvSpPr/>
      </dsp:nvSpPr>
      <dsp:spPr>
        <a:xfrm>
          <a:off x="0" y="2552700"/>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77E33AB-7242-446A-BC50-FCE26CF2ADB0}">
      <dsp:nvSpPr>
        <dsp:cNvPr id="0" name=""/>
        <dsp:cNvSpPr/>
      </dsp:nvSpPr>
      <dsp:spPr>
        <a:xfrm>
          <a:off x="0" y="255270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They recognize that there are variations in how people experience gender based upon self-perception and expression, and how they behave.</a:t>
          </a:r>
        </a:p>
      </dsp:txBody>
      <dsp:txXfrm>
        <a:off x="0" y="2552700"/>
        <a:ext cx="6492875" cy="25527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ABA877-7EBE-4CD5-B016-61F438E7CCB7}">
      <dsp:nvSpPr>
        <dsp:cNvPr id="0" name=""/>
        <dsp:cNvSpPr/>
      </dsp:nvSpPr>
      <dsp:spPr>
        <a:xfrm>
          <a:off x="0" y="98307"/>
          <a:ext cx="6666833" cy="1275446"/>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Sex and gender are both generally referred to in two distinct categories: male and female or man and woman. </a:t>
          </a:r>
        </a:p>
      </dsp:txBody>
      <dsp:txXfrm>
        <a:off x="62262" y="160569"/>
        <a:ext cx="6542309" cy="1150922"/>
      </dsp:txXfrm>
    </dsp:sp>
    <dsp:sp modelId="{C978F1F7-FC28-4476-8793-D9623A00BAE6}">
      <dsp:nvSpPr>
        <dsp:cNvPr id="0" name=""/>
        <dsp:cNvSpPr/>
      </dsp:nvSpPr>
      <dsp:spPr>
        <a:xfrm>
          <a:off x="0" y="1425593"/>
          <a:ext cx="6666833" cy="1275446"/>
        </a:xfrm>
        <a:prstGeom prst="roundRect">
          <a:avLst/>
        </a:prstGeom>
        <a:gradFill rotWithShape="0">
          <a:gsLst>
            <a:gs pos="0">
              <a:schemeClr val="accent2">
                <a:hueOff val="-485121"/>
                <a:satOff val="-27976"/>
                <a:lumOff val="2876"/>
                <a:alphaOff val="0"/>
                <a:satMod val="103000"/>
                <a:lumMod val="102000"/>
                <a:tint val="94000"/>
              </a:schemeClr>
            </a:gs>
            <a:gs pos="50000">
              <a:schemeClr val="accent2">
                <a:hueOff val="-485121"/>
                <a:satOff val="-27976"/>
                <a:lumOff val="2876"/>
                <a:alphaOff val="0"/>
                <a:satMod val="110000"/>
                <a:lumMod val="100000"/>
                <a:shade val="100000"/>
              </a:schemeClr>
            </a:gs>
            <a:gs pos="100000">
              <a:schemeClr val="accent2">
                <a:hueOff val="-485121"/>
                <a:satOff val="-27976"/>
                <a:lumOff val="287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However, naturally occurring instances of variations in sex characteristics (sometimes known as intersex) also exists where people are born with hormones, chromosomes, anatomy or other characteristics that are neither exclusively male nor female. </a:t>
          </a:r>
        </a:p>
      </dsp:txBody>
      <dsp:txXfrm>
        <a:off x="62262" y="1487855"/>
        <a:ext cx="6542309" cy="1150922"/>
      </dsp:txXfrm>
    </dsp:sp>
    <dsp:sp modelId="{39CBC21D-12E0-4066-B8CE-A754B9B04C4B}">
      <dsp:nvSpPr>
        <dsp:cNvPr id="0" name=""/>
        <dsp:cNvSpPr/>
      </dsp:nvSpPr>
      <dsp:spPr>
        <a:xfrm>
          <a:off x="0" y="2752880"/>
          <a:ext cx="6666833" cy="1275446"/>
        </a:xfrm>
        <a:prstGeom prst="roundRect">
          <a:avLst/>
        </a:prstGeom>
        <a:gradFill rotWithShape="0">
          <a:gsLst>
            <a:gs pos="0">
              <a:schemeClr val="accent2">
                <a:hueOff val="-970242"/>
                <a:satOff val="-55952"/>
                <a:lumOff val="5752"/>
                <a:alphaOff val="0"/>
                <a:satMod val="103000"/>
                <a:lumMod val="102000"/>
                <a:tint val="94000"/>
              </a:schemeClr>
            </a:gs>
            <a:gs pos="50000">
              <a:schemeClr val="accent2">
                <a:hueOff val="-970242"/>
                <a:satOff val="-55952"/>
                <a:lumOff val="5752"/>
                <a:alphaOff val="0"/>
                <a:satMod val="110000"/>
                <a:lumMod val="100000"/>
                <a:shade val="100000"/>
              </a:schemeClr>
            </a:gs>
            <a:gs pos="100000">
              <a:schemeClr val="accent2">
                <a:hueOff val="-970242"/>
                <a:satOff val="-55952"/>
                <a:lumOff val="575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They are usually assigned a sex (male or female) by their family or doctor at birth as birth certificates require the sex of the child – either male or female. </a:t>
          </a:r>
        </a:p>
      </dsp:txBody>
      <dsp:txXfrm>
        <a:off x="62262" y="2815142"/>
        <a:ext cx="6542309" cy="1150922"/>
      </dsp:txXfrm>
    </dsp:sp>
    <dsp:sp modelId="{EAE14515-78D5-4EB0-A5F1-E7E2EC50BC8A}">
      <dsp:nvSpPr>
        <dsp:cNvPr id="0" name=""/>
        <dsp:cNvSpPr/>
      </dsp:nvSpPr>
      <dsp:spPr>
        <a:xfrm>
          <a:off x="0" y="4080166"/>
          <a:ext cx="6666833" cy="1275446"/>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Individuals with variations in sex characteristics might identify as male, female, or intersex, and they may consider themselves to be a man, a woman, or to have a non-binary identity.</a:t>
          </a:r>
        </a:p>
      </dsp:txBody>
      <dsp:txXfrm>
        <a:off x="62262" y="4142428"/>
        <a:ext cx="6542309" cy="115092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C5DDCF-555C-4A78-B92E-EBC3FE8924BB}">
      <dsp:nvSpPr>
        <dsp:cNvPr id="0" name=""/>
        <dsp:cNvSpPr/>
      </dsp:nvSpPr>
      <dsp:spPr>
        <a:xfrm>
          <a:off x="0" y="2124"/>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E4A01F5-8E27-4A60-AAA9-BCE3E1DFDC98}">
      <dsp:nvSpPr>
        <dsp:cNvPr id="0" name=""/>
        <dsp:cNvSpPr/>
      </dsp:nvSpPr>
      <dsp:spPr>
        <a:xfrm>
          <a:off x="0" y="2124"/>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The Sustainable Development Goals (SDGs) are a universal set of goals, underpinned by targets and indicators. They seek to eradicate inequalities, ensuring that no one is left behind.</a:t>
          </a:r>
        </a:p>
      </dsp:txBody>
      <dsp:txXfrm>
        <a:off x="0" y="2124"/>
        <a:ext cx="10515600" cy="1449029"/>
      </dsp:txXfrm>
    </dsp:sp>
    <dsp:sp modelId="{9A5F3074-220D-41B4-A4F8-E96F94BFA82D}">
      <dsp:nvSpPr>
        <dsp:cNvPr id="0" name=""/>
        <dsp:cNvSpPr/>
      </dsp:nvSpPr>
      <dsp:spPr>
        <a:xfrm>
          <a:off x="0" y="1451154"/>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28B39F-9333-41FE-BB39-47854ECF30D1}">
      <dsp:nvSpPr>
        <dsp:cNvPr id="0" name=""/>
        <dsp:cNvSpPr/>
      </dsp:nvSpPr>
      <dsp:spPr>
        <a:xfrm>
          <a:off x="0" y="1451154"/>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In the SDGs, the goals and targets tend to refer to gender, for example, “</a:t>
          </a:r>
          <a:r>
            <a:rPr lang="en-US" sz="2200" b="1" kern="1200"/>
            <a:t>Goal 5</a:t>
          </a:r>
          <a:r>
            <a:rPr lang="en-US" sz="2200" kern="1200"/>
            <a:t>: Gender equality” and “</a:t>
          </a:r>
          <a:r>
            <a:rPr lang="en-US" sz="2200" b="1" kern="1200"/>
            <a:t>Target 4.a</a:t>
          </a:r>
          <a:r>
            <a:rPr lang="en-US" sz="2200" kern="1200"/>
            <a:t>: Build and upgrade education facilities that are child, disability and gender sensitive and provide safe, non-violent, inclusive and effective learning environments for all”. </a:t>
          </a:r>
        </a:p>
      </dsp:txBody>
      <dsp:txXfrm>
        <a:off x="0" y="1451154"/>
        <a:ext cx="10515600" cy="1449029"/>
      </dsp:txXfrm>
    </dsp:sp>
    <dsp:sp modelId="{D6E65FE0-EF57-4331-A72C-4E344C440C3F}">
      <dsp:nvSpPr>
        <dsp:cNvPr id="0" name=""/>
        <dsp:cNvSpPr/>
      </dsp:nvSpPr>
      <dsp:spPr>
        <a:xfrm>
          <a:off x="0" y="2900183"/>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2E3CDA-EDA6-448C-B1B9-351813DB0D8F}">
      <dsp:nvSpPr>
        <dsp:cNvPr id="0" name=""/>
        <dsp:cNvSpPr/>
      </dsp:nvSpPr>
      <dsp:spPr>
        <a:xfrm>
          <a:off x="0" y="2900183"/>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To meet the main principle of the SDGs is to “leave no one behind”. Each of these indicators are to be broken down, where relevant, by eight characteristics required by the United Nations (UN). </a:t>
          </a:r>
        </a:p>
      </dsp:txBody>
      <dsp:txXfrm>
        <a:off x="0" y="2900183"/>
        <a:ext cx="10515600" cy="144902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1CCD69-65A9-4EBF-BE78-7C254A3D1741}" type="datetimeFigureOut">
              <a:rPr lang="en-US" smtClean="0"/>
              <a:t>5/22/2021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17BDB2-8468-4F6A-9592-E9E53BF71D74}" type="slidenum">
              <a:rPr lang="en-US" smtClean="0"/>
              <a:t>‹#›</a:t>
            </a:fld>
            <a:endParaRPr lang="en-US"/>
          </a:p>
        </p:txBody>
      </p:sp>
    </p:spTree>
    <p:extLst>
      <p:ext uri="{BB962C8B-B14F-4D97-AF65-F5344CB8AC3E}">
        <p14:creationId xmlns:p14="http://schemas.microsoft.com/office/powerpoint/2010/main" val="2103165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Stoller, R. J. (1964). A contribution to the study of gender identity. The International Journal of </a:t>
            </a:r>
          </a:p>
          <a:p>
            <a:r>
              <a:rPr lang="en-US" dirty="0"/>
              <a:t>Psychoanalysis, volume 45 issues 2 to 3, pages 220 to 226.</a:t>
            </a:r>
          </a:p>
          <a:p>
            <a:endParaRPr lang="en-US" dirty="0"/>
          </a:p>
        </p:txBody>
      </p:sp>
      <p:sp>
        <p:nvSpPr>
          <p:cNvPr id="4" name="Slide Number Placeholder 3"/>
          <p:cNvSpPr>
            <a:spLocks noGrp="1"/>
          </p:cNvSpPr>
          <p:nvPr>
            <p:ph type="sldNum" sz="quarter" idx="5"/>
          </p:nvPr>
        </p:nvSpPr>
        <p:spPr/>
        <p:txBody>
          <a:bodyPr/>
          <a:lstStyle/>
          <a:p>
            <a:fld id="{2D17BDB2-8468-4F6A-9592-E9E53BF71D74}" type="slidenum">
              <a:rPr lang="en-US" smtClean="0"/>
              <a:t>8</a:t>
            </a:fld>
            <a:endParaRPr lang="en-US"/>
          </a:p>
        </p:txBody>
      </p:sp>
    </p:spTree>
    <p:extLst>
      <p:ext uri="{BB962C8B-B14F-4D97-AF65-F5344CB8AC3E}">
        <p14:creationId xmlns:p14="http://schemas.microsoft.com/office/powerpoint/2010/main" val="1064980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81CE8-EEE4-4282-99BC-C04D673838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A32998-21A9-4C7B-B183-C664FECEF6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E1155FF-6592-4BF3-8C9A-EF753B6EAE35}"/>
              </a:ext>
            </a:extLst>
          </p:cNvPr>
          <p:cNvSpPr>
            <a:spLocks noGrp="1"/>
          </p:cNvSpPr>
          <p:nvPr>
            <p:ph type="dt" sz="half" idx="10"/>
          </p:nvPr>
        </p:nvSpPr>
        <p:spPr/>
        <p:txBody>
          <a:bodyPr/>
          <a:lstStyle/>
          <a:p>
            <a:fld id="{64F0E216-BA48-4F04-AC4F-645AA0DD6AC6}" type="datetimeFigureOut">
              <a:rPr lang="en-US" smtClean="0"/>
              <a:t>5/22/2021</a:t>
            </a:fld>
            <a:endParaRPr lang="en-US" dirty="0"/>
          </a:p>
        </p:txBody>
      </p:sp>
      <p:sp>
        <p:nvSpPr>
          <p:cNvPr id="5" name="Footer Placeholder 4">
            <a:extLst>
              <a:ext uri="{FF2B5EF4-FFF2-40B4-BE49-F238E27FC236}">
                <a16:creationId xmlns:a16="http://schemas.microsoft.com/office/drawing/2014/main" id="{F06767E5-4F6C-436D-A337-45AC1582EF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211CFC-0AF7-448D-9D80-B1378C116A5F}"/>
              </a:ext>
            </a:extLst>
          </p:cNvPr>
          <p:cNvSpPr>
            <a:spLocks noGrp="1"/>
          </p:cNvSpPr>
          <p:nvPr>
            <p:ph type="sldNum" sz="quarter" idx="12"/>
          </p:nvPr>
        </p:nvSpPr>
        <p:spPr/>
        <p:txBody>
          <a:bodyPr/>
          <a:lstStyle/>
          <a:p>
            <a:fld id="{D39607A7-8386-47DB-8578-DDEDD194E5D4}" type="slidenum">
              <a:rPr lang="en-US" smtClean="0"/>
              <a:t>‹#›</a:t>
            </a:fld>
            <a:endParaRPr lang="en-US" dirty="0"/>
          </a:p>
        </p:txBody>
      </p:sp>
    </p:spTree>
    <p:extLst>
      <p:ext uri="{BB962C8B-B14F-4D97-AF65-F5344CB8AC3E}">
        <p14:creationId xmlns:p14="http://schemas.microsoft.com/office/powerpoint/2010/main" val="2873105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15000-A297-4917-893A-AB93B5E403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EDB0AE6-F05B-43BF-AEDC-FAB88046A6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DEAB1-B4CA-41DF-92F3-AB95D9A804E0}"/>
              </a:ext>
            </a:extLst>
          </p:cNvPr>
          <p:cNvSpPr>
            <a:spLocks noGrp="1"/>
          </p:cNvSpPr>
          <p:nvPr>
            <p:ph type="dt" sz="half" idx="10"/>
          </p:nvPr>
        </p:nvSpPr>
        <p:spPr/>
        <p:txBody>
          <a:bodyPr/>
          <a:lstStyle/>
          <a:p>
            <a:fld id="{64F0E216-BA48-4F04-AC4F-645AA0DD6AC6}" type="datetimeFigureOut">
              <a:rPr lang="en-US" smtClean="0"/>
              <a:t>5/22/2021</a:t>
            </a:fld>
            <a:endParaRPr lang="en-US"/>
          </a:p>
        </p:txBody>
      </p:sp>
      <p:sp>
        <p:nvSpPr>
          <p:cNvPr id="5" name="Footer Placeholder 4">
            <a:extLst>
              <a:ext uri="{FF2B5EF4-FFF2-40B4-BE49-F238E27FC236}">
                <a16:creationId xmlns:a16="http://schemas.microsoft.com/office/drawing/2014/main" id="{4ACACFEE-569C-420E-AD78-CEF36864F5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AB7964-55EC-4C93-BD3E-53E02EEB2F84}"/>
              </a:ext>
            </a:extLst>
          </p:cNvPr>
          <p:cNvSpPr>
            <a:spLocks noGrp="1"/>
          </p:cNvSpPr>
          <p:nvPr>
            <p:ph type="sldNum" sz="quarter" idx="12"/>
          </p:nvPr>
        </p:nvSpPr>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289831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1A4313-5654-44C4-9A01-E2B0D428C3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9BF9CD2-4B8A-4EBC-8D5D-552935C1AF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E87503-E3A1-43BE-BAB7-35236879E794}"/>
              </a:ext>
            </a:extLst>
          </p:cNvPr>
          <p:cNvSpPr>
            <a:spLocks noGrp="1"/>
          </p:cNvSpPr>
          <p:nvPr>
            <p:ph type="dt" sz="half" idx="10"/>
          </p:nvPr>
        </p:nvSpPr>
        <p:spPr/>
        <p:txBody>
          <a:bodyPr/>
          <a:lstStyle/>
          <a:p>
            <a:fld id="{64F0E216-BA48-4F04-AC4F-645AA0DD6AC6}" type="datetimeFigureOut">
              <a:rPr lang="en-US" smtClean="0"/>
              <a:t>5/22/2021</a:t>
            </a:fld>
            <a:endParaRPr lang="en-US"/>
          </a:p>
        </p:txBody>
      </p:sp>
      <p:sp>
        <p:nvSpPr>
          <p:cNvPr id="5" name="Footer Placeholder 4">
            <a:extLst>
              <a:ext uri="{FF2B5EF4-FFF2-40B4-BE49-F238E27FC236}">
                <a16:creationId xmlns:a16="http://schemas.microsoft.com/office/drawing/2014/main" id="{C7A08A34-DD4D-4B93-B6FC-46DDBEA18A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C6C8AE-0511-4B90-B3FA-D7AC504968ED}"/>
              </a:ext>
            </a:extLst>
          </p:cNvPr>
          <p:cNvSpPr>
            <a:spLocks noGrp="1"/>
          </p:cNvSpPr>
          <p:nvPr>
            <p:ph type="sldNum" sz="quarter" idx="12"/>
          </p:nvPr>
        </p:nvSpPr>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130591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9CB1B-5D42-48DB-9EF6-99BD6918E1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84EF61-B068-42F2-B11B-9209221BC1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4386F3-8F27-409F-BD80-16F2FD064A1E}"/>
              </a:ext>
            </a:extLst>
          </p:cNvPr>
          <p:cNvSpPr>
            <a:spLocks noGrp="1"/>
          </p:cNvSpPr>
          <p:nvPr>
            <p:ph type="dt" sz="half" idx="10"/>
          </p:nvPr>
        </p:nvSpPr>
        <p:spPr/>
        <p:txBody>
          <a:bodyPr/>
          <a:lstStyle/>
          <a:p>
            <a:fld id="{64F0E216-BA48-4F04-AC4F-645AA0DD6AC6}" type="datetimeFigureOut">
              <a:rPr lang="en-US" smtClean="0"/>
              <a:t>5/22/2021</a:t>
            </a:fld>
            <a:endParaRPr lang="en-US"/>
          </a:p>
        </p:txBody>
      </p:sp>
      <p:sp>
        <p:nvSpPr>
          <p:cNvPr id="5" name="Footer Placeholder 4">
            <a:extLst>
              <a:ext uri="{FF2B5EF4-FFF2-40B4-BE49-F238E27FC236}">
                <a16:creationId xmlns:a16="http://schemas.microsoft.com/office/drawing/2014/main" id="{61E8AC0D-FD4C-47B1-829C-780A396621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B33B43-6A7F-49C3-9556-94F87D182902}"/>
              </a:ext>
            </a:extLst>
          </p:cNvPr>
          <p:cNvSpPr>
            <a:spLocks noGrp="1"/>
          </p:cNvSpPr>
          <p:nvPr>
            <p:ph type="sldNum" sz="quarter" idx="12"/>
          </p:nvPr>
        </p:nvSpPr>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582094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04CC1-191B-4529-8D05-9485151449B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CF423F5-D592-4574-8F66-4363DFF428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E42FB0-63B7-4C8C-A14E-29407C7FC4F1}"/>
              </a:ext>
            </a:extLst>
          </p:cNvPr>
          <p:cNvSpPr>
            <a:spLocks noGrp="1"/>
          </p:cNvSpPr>
          <p:nvPr>
            <p:ph type="dt" sz="half" idx="10"/>
          </p:nvPr>
        </p:nvSpPr>
        <p:spPr/>
        <p:txBody>
          <a:bodyPr/>
          <a:lstStyle/>
          <a:p>
            <a:fld id="{64F0E216-BA48-4F04-AC4F-645AA0DD6AC6}" type="datetimeFigureOut">
              <a:rPr lang="en-US" smtClean="0"/>
              <a:t>5/22/2021</a:t>
            </a:fld>
            <a:endParaRPr lang="en-US"/>
          </a:p>
        </p:txBody>
      </p:sp>
      <p:sp>
        <p:nvSpPr>
          <p:cNvPr id="5" name="Footer Placeholder 4">
            <a:extLst>
              <a:ext uri="{FF2B5EF4-FFF2-40B4-BE49-F238E27FC236}">
                <a16:creationId xmlns:a16="http://schemas.microsoft.com/office/drawing/2014/main" id="{3F7C708A-E759-49FD-A475-43860441A8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35E58A-3B9B-4CCE-91CE-2DC819D0B9BF}"/>
              </a:ext>
            </a:extLst>
          </p:cNvPr>
          <p:cNvSpPr>
            <a:spLocks noGrp="1"/>
          </p:cNvSpPr>
          <p:nvPr>
            <p:ph type="sldNum" sz="quarter" idx="12"/>
          </p:nvPr>
        </p:nvSpPr>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1151076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CF3F4-A8D0-4F8A-A706-1AA56DE7AE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313DEC-6DDF-4265-B25E-5BE32EC24D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5675857-0D1E-4367-AB36-498C538C6E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17E6D7-C4F7-473D-8657-45D003C262BF}"/>
              </a:ext>
            </a:extLst>
          </p:cNvPr>
          <p:cNvSpPr>
            <a:spLocks noGrp="1"/>
          </p:cNvSpPr>
          <p:nvPr>
            <p:ph type="dt" sz="half" idx="10"/>
          </p:nvPr>
        </p:nvSpPr>
        <p:spPr/>
        <p:txBody>
          <a:bodyPr/>
          <a:lstStyle/>
          <a:p>
            <a:fld id="{64F0E216-BA48-4F04-AC4F-645AA0DD6AC6}" type="datetimeFigureOut">
              <a:rPr lang="en-US" smtClean="0"/>
              <a:t>5/22/2021</a:t>
            </a:fld>
            <a:endParaRPr lang="en-US"/>
          </a:p>
        </p:txBody>
      </p:sp>
      <p:sp>
        <p:nvSpPr>
          <p:cNvPr id="6" name="Footer Placeholder 5">
            <a:extLst>
              <a:ext uri="{FF2B5EF4-FFF2-40B4-BE49-F238E27FC236}">
                <a16:creationId xmlns:a16="http://schemas.microsoft.com/office/drawing/2014/main" id="{A6890828-2D54-4BB7-BAE2-C2C2254D9D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8A526C-1880-44EC-8DC8-617C8A2E1C1F}"/>
              </a:ext>
            </a:extLst>
          </p:cNvPr>
          <p:cNvSpPr>
            <a:spLocks noGrp="1"/>
          </p:cNvSpPr>
          <p:nvPr>
            <p:ph type="sldNum" sz="quarter" idx="12"/>
          </p:nvPr>
        </p:nvSpPr>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832898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0626C-D3FC-4FE5-BA97-3142AA5DC7A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5587672-F633-4787-ACEA-44D314562F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2BDAF6-708F-4045-A421-27547F2CD0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CD275E4-0001-4897-9FFB-7BE3E3BE00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9C0E55-5B4C-418C-97AC-63ABB3A3970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E8E7FA-8303-441B-B08A-4FA93323C6C2}"/>
              </a:ext>
            </a:extLst>
          </p:cNvPr>
          <p:cNvSpPr>
            <a:spLocks noGrp="1"/>
          </p:cNvSpPr>
          <p:nvPr>
            <p:ph type="dt" sz="half" idx="10"/>
          </p:nvPr>
        </p:nvSpPr>
        <p:spPr/>
        <p:txBody>
          <a:bodyPr/>
          <a:lstStyle/>
          <a:p>
            <a:fld id="{64F0E216-BA48-4F04-AC4F-645AA0DD6AC6}" type="datetimeFigureOut">
              <a:rPr lang="en-US" smtClean="0"/>
              <a:t>5/22/2021</a:t>
            </a:fld>
            <a:endParaRPr lang="en-US"/>
          </a:p>
        </p:txBody>
      </p:sp>
      <p:sp>
        <p:nvSpPr>
          <p:cNvPr id="8" name="Footer Placeholder 7">
            <a:extLst>
              <a:ext uri="{FF2B5EF4-FFF2-40B4-BE49-F238E27FC236}">
                <a16:creationId xmlns:a16="http://schemas.microsoft.com/office/drawing/2014/main" id="{08A79DD8-319B-4097-B83F-364508530D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E639DD-D2B9-4BFE-9413-BEE950BA05A2}"/>
              </a:ext>
            </a:extLst>
          </p:cNvPr>
          <p:cNvSpPr>
            <a:spLocks noGrp="1"/>
          </p:cNvSpPr>
          <p:nvPr>
            <p:ph type="sldNum" sz="quarter" idx="12"/>
          </p:nvPr>
        </p:nvSpPr>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4120826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B33E0-A298-4D7C-A38C-233BBC58F96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22EFB44-FC1C-4C53-850C-B5FA076B8103}"/>
              </a:ext>
            </a:extLst>
          </p:cNvPr>
          <p:cNvSpPr>
            <a:spLocks noGrp="1"/>
          </p:cNvSpPr>
          <p:nvPr>
            <p:ph type="dt" sz="half" idx="10"/>
          </p:nvPr>
        </p:nvSpPr>
        <p:spPr/>
        <p:txBody>
          <a:bodyPr/>
          <a:lstStyle/>
          <a:p>
            <a:fld id="{64F0E216-BA48-4F04-AC4F-645AA0DD6AC6}" type="datetimeFigureOut">
              <a:rPr lang="en-US" smtClean="0"/>
              <a:t>5/22/2021</a:t>
            </a:fld>
            <a:endParaRPr lang="en-US"/>
          </a:p>
        </p:txBody>
      </p:sp>
      <p:sp>
        <p:nvSpPr>
          <p:cNvPr id="4" name="Footer Placeholder 3">
            <a:extLst>
              <a:ext uri="{FF2B5EF4-FFF2-40B4-BE49-F238E27FC236}">
                <a16:creationId xmlns:a16="http://schemas.microsoft.com/office/drawing/2014/main" id="{93D384F6-343C-4A56-AA4B-94ADBDBBDFB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34E3E5-3C9F-4233-A1C3-911EA54446EF}"/>
              </a:ext>
            </a:extLst>
          </p:cNvPr>
          <p:cNvSpPr>
            <a:spLocks noGrp="1"/>
          </p:cNvSpPr>
          <p:nvPr>
            <p:ph type="sldNum" sz="quarter" idx="12"/>
          </p:nvPr>
        </p:nvSpPr>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925372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6F0831-1374-482D-911F-882C9446BB62}"/>
              </a:ext>
            </a:extLst>
          </p:cNvPr>
          <p:cNvSpPr>
            <a:spLocks noGrp="1"/>
          </p:cNvSpPr>
          <p:nvPr>
            <p:ph type="dt" sz="half" idx="10"/>
          </p:nvPr>
        </p:nvSpPr>
        <p:spPr/>
        <p:txBody>
          <a:bodyPr/>
          <a:lstStyle/>
          <a:p>
            <a:fld id="{64F0E216-BA48-4F04-AC4F-645AA0DD6AC6}" type="datetimeFigureOut">
              <a:rPr lang="en-US" smtClean="0"/>
              <a:t>5/22/2021</a:t>
            </a:fld>
            <a:endParaRPr lang="en-US"/>
          </a:p>
        </p:txBody>
      </p:sp>
      <p:sp>
        <p:nvSpPr>
          <p:cNvPr id="3" name="Footer Placeholder 2">
            <a:extLst>
              <a:ext uri="{FF2B5EF4-FFF2-40B4-BE49-F238E27FC236}">
                <a16:creationId xmlns:a16="http://schemas.microsoft.com/office/drawing/2014/main" id="{8AF46642-1FFC-4E29-A587-7ECF14F82A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12B1858-018A-4007-82F4-2B12C3893FD2}"/>
              </a:ext>
            </a:extLst>
          </p:cNvPr>
          <p:cNvSpPr>
            <a:spLocks noGrp="1"/>
          </p:cNvSpPr>
          <p:nvPr>
            <p:ph type="sldNum" sz="quarter" idx="12"/>
          </p:nvPr>
        </p:nvSpPr>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897758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416A8-314B-47D6-BF38-2517199E78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3288E8B-DC7F-482A-888C-32EC7B7971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55B572-B2F9-4C21-B8AF-F26BE26CC7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D237DE-2BD0-47F4-AE4A-51AC3238633E}"/>
              </a:ext>
            </a:extLst>
          </p:cNvPr>
          <p:cNvSpPr>
            <a:spLocks noGrp="1"/>
          </p:cNvSpPr>
          <p:nvPr>
            <p:ph type="dt" sz="half" idx="10"/>
          </p:nvPr>
        </p:nvSpPr>
        <p:spPr/>
        <p:txBody>
          <a:bodyPr/>
          <a:lstStyle/>
          <a:p>
            <a:fld id="{64F0E216-BA48-4F04-AC4F-645AA0DD6AC6}" type="datetimeFigureOut">
              <a:rPr lang="en-US" smtClean="0"/>
              <a:t>5/22/2021</a:t>
            </a:fld>
            <a:endParaRPr lang="en-US"/>
          </a:p>
        </p:txBody>
      </p:sp>
      <p:sp>
        <p:nvSpPr>
          <p:cNvPr id="6" name="Footer Placeholder 5">
            <a:extLst>
              <a:ext uri="{FF2B5EF4-FFF2-40B4-BE49-F238E27FC236}">
                <a16:creationId xmlns:a16="http://schemas.microsoft.com/office/drawing/2014/main" id="{A83AEC61-9F6B-4B8D-9B33-F74B583357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57A61E-1B06-4141-85AA-0A518F1FAAFA}"/>
              </a:ext>
            </a:extLst>
          </p:cNvPr>
          <p:cNvSpPr>
            <a:spLocks noGrp="1"/>
          </p:cNvSpPr>
          <p:nvPr>
            <p:ph type="sldNum" sz="quarter" idx="12"/>
          </p:nvPr>
        </p:nvSpPr>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8162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4EFF2-713F-40BA-B723-FF94310A2A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89D55E2-9526-40E7-B8DB-00033CD6D5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BE3B98A-7EB6-489C-A2CC-06A7984A5E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F0118C-4B78-4E25-8A11-C847DAE3D952}"/>
              </a:ext>
            </a:extLst>
          </p:cNvPr>
          <p:cNvSpPr>
            <a:spLocks noGrp="1"/>
          </p:cNvSpPr>
          <p:nvPr>
            <p:ph type="dt" sz="half" idx="10"/>
          </p:nvPr>
        </p:nvSpPr>
        <p:spPr/>
        <p:txBody>
          <a:bodyPr/>
          <a:lstStyle/>
          <a:p>
            <a:fld id="{64F0E216-BA48-4F04-AC4F-645AA0DD6AC6}" type="datetimeFigureOut">
              <a:rPr lang="en-US" smtClean="0"/>
              <a:t>5/22/2021</a:t>
            </a:fld>
            <a:endParaRPr lang="en-US"/>
          </a:p>
        </p:txBody>
      </p:sp>
      <p:sp>
        <p:nvSpPr>
          <p:cNvPr id="6" name="Footer Placeholder 5">
            <a:extLst>
              <a:ext uri="{FF2B5EF4-FFF2-40B4-BE49-F238E27FC236}">
                <a16:creationId xmlns:a16="http://schemas.microsoft.com/office/drawing/2014/main" id="{998972A6-C5E1-4162-910E-0ED35B3929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0BF4DE-CEE8-4DE0-A16D-16E982D8D8D8}"/>
              </a:ext>
            </a:extLst>
          </p:cNvPr>
          <p:cNvSpPr>
            <a:spLocks noGrp="1"/>
          </p:cNvSpPr>
          <p:nvPr>
            <p:ph type="sldNum" sz="quarter" idx="12"/>
          </p:nvPr>
        </p:nvSpPr>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1009233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420FF38-FCA0-4B17-A426-D5ECA270C5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35E70A-9786-442A-9BF0-06B39C238D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0777F8-9D4C-4E6F-BCD4-AB4DE56964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F0E216-BA48-4F04-AC4F-645AA0DD6AC6}" type="datetimeFigureOut">
              <a:rPr lang="en-US" smtClean="0"/>
              <a:pPr/>
              <a:t>5/22/2021</a:t>
            </a:fld>
            <a:endParaRPr lang="en-US" dirty="0"/>
          </a:p>
        </p:txBody>
      </p:sp>
      <p:sp>
        <p:nvSpPr>
          <p:cNvPr id="5" name="Footer Placeholder 4">
            <a:extLst>
              <a:ext uri="{FF2B5EF4-FFF2-40B4-BE49-F238E27FC236}">
                <a16:creationId xmlns:a16="http://schemas.microsoft.com/office/drawing/2014/main" id="{078B3EBC-F9E0-47C1-98D4-3C7B941DA5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BFBDD663-3F1A-47EA-BE29-DDC208B259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191276282"/>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0A1A6F78-C919-46F0-9B0A-2ED3888615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10">
            <a:extLst>
              <a:ext uri="{FF2B5EF4-FFF2-40B4-BE49-F238E27FC236}">
                <a16:creationId xmlns:a16="http://schemas.microsoft.com/office/drawing/2014/main" id="{49882614-11C4-4368-9534-6EBAC3488C7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2684274" y="-4610867"/>
            <a:ext cx="7223503" cy="16095236"/>
          </a:xfrm>
          <a:prstGeom prst="rect">
            <a:avLst/>
          </a:prstGeom>
        </p:spPr>
      </p:pic>
      <p:sp>
        <p:nvSpPr>
          <p:cNvPr id="2" name="Title 1">
            <a:extLst>
              <a:ext uri="{FF2B5EF4-FFF2-40B4-BE49-F238E27FC236}">
                <a16:creationId xmlns:a16="http://schemas.microsoft.com/office/drawing/2014/main" id="{1C7ECE60-4186-4634-8FF5-064549508D26}"/>
              </a:ext>
            </a:extLst>
          </p:cNvPr>
          <p:cNvSpPr>
            <a:spLocks noGrp="1"/>
          </p:cNvSpPr>
          <p:nvPr>
            <p:ph type="ctrTitle"/>
          </p:nvPr>
        </p:nvSpPr>
        <p:spPr>
          <a:xfrm>
            <a:off x="384048" y="3789400"/>
            <a:ext cx="5807575" cy="2264392"/>
          </a:xfrm>
        </p:spPr>
        <p:txBody>
          <a:bodyPr vert="horz" lIns="91440" tIns="45720" rIns="91440" bIns="45720" rtlCol="0" anchor="ctr">
            <a:normAutofit/>
          </a:bodyPr>
          <a:lstStyle/>
          <a:p>
            <a:pPr algn="l"/>
            <a:r>
              <a:rPr lang="en-US" sz="5000"/>
              <a:t>Gender and Population</a:t>
            </a:r>
          </a:p>
        </p:txBody>
      </p:sp>
      <p:pic>
        <p:nvPicPr>
          <p:cNvPr id="4" name="Picture 3">
            <a:extLst>
              <a:ext uri="{FF2B5EF4-FFF2-40B4-BE49-F238E27FC236}">
                <a16:creationId xmlns:a16="http://schemas.microsoft.com/office/drawing/2014/main" id="{3AD5318D-21C3-41DB-B82F-49E3A7DE8F67}"/>
              </a:ext>
            </a:extLst>
          </p:cNvPr>
          <p:cNvPicPr>
            <a:picLocks noChangeAspect="1"/>
          </p:cNvPicPr>
          <p:nvPr/>
        </p:nvPicPr>
        <p:blipFill rotWithShape="1">
          <a:blip r:embed="rId4"/>
          <a:srcRect t="22770" b="24829"/>
          <a:stretch/>
        </p:blipFill>
        <p:spPr>
          <a:xfrm>
            <a:off x="20" y="-2"/>
            <a:ext cx="12191980" cy="3657600"/>
          </a:xfrm>
          <a:prstGeom prst="rect">
            <a:avLst/>
          </a:prstGeom>
        </p:spPr>
      </p:pic>
      <p:sp>
        <p:nvSpPr>
          <p:cNvPr id="13" name="Rectangle 12">
            <a:extLst>
              <a:ext uri="{FF2B5EF4-FFF2-40B4-BE49-F238E27FC236}">
                <a16:creationId xmlns:a16="http://schemas.microsoft.com/office/drawing/2014/main" id="{93C59B8F-AEFF-4D3A-BA0E-3C43111987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85797"/>
            <a:ext cx="118872" cy="155045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4A502F67-9234-4593-8C56-7EF370B7F674}"/>
              </a:ext>
            </a:extLst>
          </p:cNvPr>
          <p:cNvSpPr>
            <a:spLocks noGrp="1"/>
          </p:cNvSpPr>
          <p:nvPr>
            <p:ph type="subTitle" idx="1"/>
          </p:nvPr>
        </p:nvSpPr>
        <p:spPr>
          <a:xfrm>
            <a:off x="6496424" y="3789399"/>
            <a:ext cx="5418208" cy="2382802"/>
          </a:xfrm>
        </p:spPr>
        <p:txBody>
          <a:bodyPr vert="horz" lIns="91440" tIns="45720" rIns="91440" bIns="45720" rtlCol="0" anchor="ctr">
            <a:normAutofit/>
          </a:bodyPr>
          <a:lstStyle/>
          <a:p>
            <a:pPr indent="-228600" algn="l">
              <a:buFont typeface="Arial" panose="020B0604020202020204" pitchFamily="34" charset="0"/>
              <a:buChar char="•"/>
            </a:pPr>
            <a:r>
              <a:rPr lang="en-US" sz="1800"/>
              <a:t>Reproductive and Child Health</a:t>
            </a:r>
          </a:p>
          <a:p>
            <a:pPr indent="-228600" algn="l">
              <a:buFont typeface="Arial" panose="020B0604020202020204" pitchFamily="34" charset="0"/>
              <a:buChar char="•"/>
            </a:pPr>
            <a:r>
              <a:rPr lang="en-US" sz="1800"/>
              <a:t>Dr. S. M. Rezoun Shafiullah, MBBS, MPH</a:t>
            </a:r>
          </a:p>
          <a:p>
            <a:pPr indent="-228600" algn="l">
              <a:buFont typeface="Arial" panose="020B0604020202020204" pitchFamily="34" charset="0"/>
              <a:buChar char="•"/>
            </a:pPr>
            <a:r>
              <a:rPr lang="en-US" sz="1800"/>
              <a:t>Lecturer, </a:t>
            </a:r>
          </a:p>
          <a:p>
            <a:pPr indent="-228600" algn="l">
              <a:buFont typeface="Arial" panose="020B0604020202020204" pitchFamily="34" charset="0"/>
              <a:buChar char="•"/>
            </a:pPr>
            <a:r>
              <a:rPr lang="en-US" sz="1800"/>
              <a:t>Department of Public Health</a:t>
            </a:r>
          </a:p>
          <a:p>
            <a:pPr indent="-228600" algn="l">
              <a:buFont typeface="Arial" panose="020B0604020202020204" pitchFamily="34" charset="0"/>
              <a:buChar char="•"/>
            </a:pPr>
            <a:r>
              <a:rPr lang="en-US" sz="1800"/>
              <a:t>Daffodil International University</a:t>
            </a:r>
          </a:p>
        </p:txBody>
      </p:sp>
      <p:sp>
        <p:nvSpPr>
          <p:cNvPr id="15" name="Rectangle 14">
            <a:extLst>
              <a:ext uri="{FF2B5EF4-FFF2-40B4-BE49-F238E27FC236}">
                <a16:creationId xmlns:a16="http://schemas.microsoft.com/office/drawing/2014/main" id="{E042CD37-C859-44CD-853E-5A3427DDB9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73128" y="6172201"/>
            <a:ext cx="118872" cy="685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8199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E85448-965A-494A-A3A7-C30DC9BF0B54}"/>
              </a:ext>
            </a:extLst>
          </p:cNvPr>
          <p:cNvSpPr>
            <a:spLocks noGrp="1"/>
          </p:cNvSpPr>
          <p:nvPr>
            <p:ph type="title"/>
          </p:nvPr>
        </p:nvSpPr>
        <p:spPr>
          <a:xfrm>
            <a:off x="838200" y="365125"/>
            <a:ext cx="10515600" cy="1325563"/>
          </a:xfrm>
        </p:spPr>
        <p:txBody>
          <a:bodyPr>
            <a:normAutofit/>
          </a:bodyPr>
          <a:lstStyle/>
          <a:p>
            <a:r>
              <a:rPr lang="en-US" sz="5400"/>
              <a:t> Transgender</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035E409-7403-4828-9EBB-CDE7C39FE066}"/>
              </a:ext>
            </a:extLst>
          </p:cNvPr>
          <p:cNvSpPr>
            <a:spLocks noGrp="1"/>
          </p:cNvSpPr>
          <p:nvPr>
            <p:ph idx="1"/>
          </p:nvPr>
        </p:nvSpPr>
        <p:spPr>
          <a:xfrm>
            <a:off x="838200" y="1929384"/>
            <a:ext cx="10515600" cy="4251960"/>
          </a:xfrm>
        </p:spPr>
        <p:txBody>
          <a:bodyPr>
            <a:normAutofit/>
          </a:bodyPr>
          <a:lstStyle/>
          <a:p>
            <a:r>
              <a:rPr lang="en-US" sz="1700"/>
              <a:t>Transgender or trans is an umbrella term for people whose gender identity is different from the sex assigned at birth. The Equality Act 2010 contains the protected characteristic of gender reassignment, which is defined as follows: </a:t>
            </a:r>
          </a:p>
          <a:p>
            <a:r>
              <a:rPr lang="en-US" sz="1700"/>
              <a:t>“A person has the protected characteristic of gender reassignment if the person is proposing to undergo, is undergoing or has undergone a process (or part of a process) for the purpose of reassigning the person's sex by changing physiological or other attributes of sex.” </a:t>
            </a:r>
          </a:p>
          <a:p>
            <a:r>
              <a:rPr lang="en-US" sz="1700"/>
              <a:t>This definition covers a wide range of people at varying stages of transition. A person does not need to have legally changed their gender to be included within the definition of the protected characteristic, nor do they need to have had any kind of surgery. The protection extends to anyone who has been treated less favourably because of gender reassignment, regardless of whether they have that characteristic or not. </a:t>
            </a:r>
          </a:p>
          <a:p>
            <a:r>
              <a:rPr lang="en-US" sz="1700"/>
              <a:t>Many trans people go through a process called transitioning: changing how people see them and the way they look to align with their gender identity. It can involve changing characteristics, appearance, names and pronouns, and may include medical treatment, such as hormone therapy or surgery. Some people may not go on to have surgical procedures, but just have the “lived experience” in the gender they identify as</a:t>
            </a:r>
          </a:p>
        </p:txBody>
      </p:sp>
    </p:spTree>
    <p:extLst>
      <p:ext uri="{BB962C8B-B14F-4D97-AF65-F5344CB8AC3E}">
        <p14:creationId xmlns:p14="http://schemas.microsoft.com/office/powerpoint/2010/main" val="958473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D786CC2-AB79-43D2-B86F-4EC7E47B0507}"/>
              </a:ext>
            </a:extLst>
          </p:cNvPr>
          <p:cNvPicPr>
            <a:picLocks noChangeAspect="1"/>
          </p:cNvPicPr>
          <p:nvPr/>
        </p:nvPicPr>
        <p:blipFill rotWithShape="1">
          <a:blip r:embed="rId2">
            <a:duotone>
              <a:schemeClr val="bg2">
                <a:shade val="45000"/>
                <a:satMod val="135000"/>
              </a:schemeClr>
              <a:prstClr val="white"/>
            </a:duotone>
          </a:blip>
          <a:srcRect t="15730"/>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535C4B-070D-4C7E-8216-B580FA8FE2F5}"/>
              </a:ext>
            </a:extLst>
          </p:cNvPr>
          <p:cNvSpPr>
            <a:spLocks noGrp="1"/>
          </p:cNvSpPr>
          <p:nvPr>
            <p:ph type="title"/>
          </p:nvPr>
        </p:nvSpPr>
        <p:spPr>
          <a:xfrm>
            <a:off x="838200" y="365125"/>
            <a:ext cx="10515600" cy="1325563"/>
          </a:xfrm>
        </p:spPr>
        <p:txBody>
          <a:bodyPr>
            <a:normAutofit/>
          </a:bodyPr>
          <a:lstStyle/>
          <a:p>
            <a:r>
              <a:rPr lang="en-US" b="1" dirty="0"/>
              <a:t>Sustainable Development Goals (SDGs): </a:t>
            </a:r>
            <a:r>
              <a:rPr lang="en-US" b="1"/>
              <a:t>gender and sex</a:t>
            </a:r>
          </a:p>
        </p:txBody>
      </p:sp>
      <p:graphicFrame>
        <p:nvGraphicFramePr>
          <p:cNvPr id="5" name="Content Placeholder 2">
            <a:extLst>
              <a:ext uri="{FF2B5EF4-FFF2-40B4-BE49-F238E27FC236}">
                <a16:creationId xmlns:a16="http://schemas.microsoft.com/office/drawing/2014/main" id="{6C3FF1E6-4B4B-4DFF-8D08-14C4DBECC07A}"/>
              </a:ext>
            </a:extLst>
          </p:cNvPr>
          <p:cNvGraphicFramePr>
            <a:graphicFrameLocks noGrp="1"/>
          </p:cNvGraphicFramePr>
          <p:nvPr>
            <p:ph idx="1"/>
            <p:extLst>
              <p:ext uri="{D42A27DB-BD31-4B8C-83A1-F6EECF244321}">
                <p14:modId xmlns:p14="http://schemas.microsoft.com/office/powerpoint/2010/main" val="335860159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28018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A9EE69B-6107-4624-AFCC-EBE78ABA135A}"/>
              </a:ext>
            </a:extLst>
          </p:cNvPr>
          <p:cNvSpPr>
            <a:spLocks noGrp="1"/>
          </p:cNvSpPr>
          <p:nvPr>
            <p:ph type="title"/>
          </p:nvPr>
        </p:nvSpPr>
        <p:spPr>
          <a:xfrm>
            <a:off x="643467" y="321734"/>
            <a:ext cx="10905066" cy="1135737"/>
          </a:xfrm>
        </p:spPr>
        <p:txBody>
          <a:bodyPr>
            <a:normAutofit/>
          </a:bodyPr>
          <a:lstStyle/>
          <a:p>
            <a:r>
              <a:rPr lang="en-US" sz="3600" b="1"/>
              <a:t>Gender stereotype</a:t>
            </a:r>
          </a:p>
        </p:txBody>
      </p:sp>
      <p:sp>
        <p:nvSpPr>
          <p:cNvPr id="3" name="Content Placeholder 2">
            <a:extLst>
              <a:ext uri="{FF2B5EF4-FFF2-40B4-BE49-F238E27FC236}">
                <a16:creationId xmlns:a16="http://schemas.microsoft.com/office/drawing/2014/main" id="{BEA345B3-A58C-4AC5-9CDA-EEA5AC345F79}"/>
              </a:ext>
            </a:extLst>
          </p:cNvPr>
          <p:cNvSpPr>
            <a:spLocks noGrp="1"/>
          </p:cNvSpPr>
          <p:nvPr>
            <p:ph idx="1"/>
          </p:nvPr>
        </p:nvSpPr>
        <p:spPr>
          <a:xfrm>
            <a:off x="643467" y="1782981"/>
            <a:ext cx="10905066" cy="4393982"/>
          </a:xfrm>
        </p:spPr>
        <p:txBody>
          <a:bodyPr>
            <a:normAutofit/>
          </a:bodyPr>
          <a:lstStyle/>
          <a:p>
            <a:r>
              <a:rPr lang="en-US" sz="1900"/>
              <a:t>A stereotype is a widely accepted judgment or bias about a person or group — even though it’s overly simplified and not always accurate. Stereotypes about gender can cause unequal and unfair treatment because of a person’s gender. This is called sexism.</a:t>
            </a:r>
          </a:p>
          <a:p>
            <a:r>
              <a:rPr lang="en-US" sz="1900"/>
              <a:t>There are four basic kinds of gender stereotypes:</a:t>
            </a:r>
          </a:p>
          <a:p>
            <a:r>
              <a:rPr lang="en-US" sz="1900" b="1"/>
              <a:t>Personality traits </a:t>
            </a:r>
            <a:r>
              <a:rPr lang="en-US" sz="1900"/>
              <a:t>— For example, women are often expected to be accommodating and emotional, while men are usually expected to be self-confident and aggressive.</a:t>
            </a:r>
          </a:p>
          <a:p>
            <a:r>
              <a:rPr lang="en-US" sz="1900" b="1"/>
              <a:t>Domestic behaviors </a:t>
            </a:r>
            <a:r>
              <a:rPr lang="en-US" sz="1900"/>
              <a:t>— For example, some people expect that women will take care of the children, cook, and clean the home, while men take care of finances, work on the car, and do the home repairs.</a:t>
            </a:r>
          </a:p>
          <a:p>
            <a:r>
              <a:rPr lang="en-US" sz="1900" b="1"/>
              <a:t>Occupations</a:t>
            </a:r>
            <a:r>
              <a:rPr lang="en-US" sz="1900"/>
              <a:t> — Some people are quick to assume that teachers and nurses are women, and that pilots, doctors, and engineers are men.</a:t>
            </a:r>
          </a:p>
          <a:p>
            <a:r>
              <a:rPr lang="en-US" sz="1900" b="1"/>
              <a:t>Physical appearance </a:t>
            </a:r>
            <a:r>
              <a:rPr lang="en-US" sz="1900"/>
              <a:t>— For example, women are expected to be thin and graceful, while men are expected to be tall and muscular. Men and women are also expected to dress and groom in ways that are stereotypical to their gender (men wearing pants and short hairstyles, women wearing dresses and make-up.</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928465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4032E16-36DD-4723-B482-20E8719F8AFB}"/>
              </a:ext>
            </a:extLst>
          </p:cNvPr>
          <p:cNvSpPr>
            <a:spLocks noGrp="1"/>
          </p:cNvSpPr>
          <p:nvPr>
            <p:ph type="title"/>
          </p:nvPr>
        </p:nvSpPr>
        <p:spPr>
          <a:xfrm>
            <a:off x="838200" y="365125"/>
            <a:ext cx="10515600" cy="1325563"/>
          </a:xfrm>
        </p:spPr>
        <p:txBody>
          <a:bodyPr>
            <a:normAutofit/>
          </a:bodyPr>
          <a:lstStyle/>
          <a:p>
            <a:r>
              <a:rPr lang="en-US" dirty="0"/>
              <a:t>Continues….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608DB46-11F5-4C96-B7B5-5E7FA9FB0090}"/>
              </a:ext>
            </a:extLst>
          </p:cNvPr>
          <p:cNvSpPr>
            <a:spLocks noGrp="1"/>
          </p:cNvSpPr>
          <p:nvPr>
            <p:ph idx="1"/>
          </p:nvPr>
        </p:nvSpPr>
        <p:spPr>
          <a:xfrm>
            <a:off x="838200" y="1825625"/>
            <a:ext cx="10515600" cy="4351338"/>
          </a:xfrm>
        </p:spPr>
        <p:txBody>
          <a:bodyPr>
            <a:normAutofit/>
          </a:bodyPr>
          <a:lstStyle/>
          <a:p>
            <a:r>
              <a:rPr lang="en-US" sz="1800" b="1" dirty="0" err="1"/>
              <a:t>Hyperfemininity</a:t>
            </a:r>
            <a:r>
              <a:rPr lang="en-US" sz="1800" dirty="0"/>
              <a:t> is the exaggeration of stereotyped behavior that’s believed to be feminine. Hyperfeminine folks exaggerate the qualities they believe to be feminine. This may include being passive, naive, sexually inexperienced, soft, flirtatious, graceful, nurturing, and accepting.</a:t>
            </a:r>
          </a:p>
          <a:p>
            <a:r>
              <a:rPr lang="en-US" sz="1800" b="1" dirty="0"/>
              <a:t>Hypermasculinity </a:t>
            </a:r>
            <a:r>
              <a:rPr lang="en-US" sz="1800" dirty="0"/>
              <a:t>is the exaggeration of stereotyped behavior that’s believed to be masculine. Hypermasculine folks exaggerate the qualities they believe to be masculine. They believe they’re supposed to compete with other men and dominate feminine folks by being aggressive, worldly, sexually experienced, insensitive, physically imposing, ambitious, and demanding.</a:t>
            </a:r>
          </a:p>
          <a:p>
            <a:r>
              <a:rPr lang="en-US" sz="1800" dirty="0"/>
              <a:t>These exaggerated gender stereotypes can make relationships between people difficult. Hyperfeminine folks are more likely to endure physical and emotional abuse from their partners. Hypermasculine folks are more likely to be physically and emotionally abusive to their partners.</a:t>
            </a:r>
          </a:p>
          <a:p>
            <a:r>
              <a:rPr lang="en-US" sz="1800" dirty="0"/>
              <a:t>Extreme gender stereotypes are harmful because they don’t allow people to fully express themselves and their emotions.  For example, it’s harmful to masculine folks to feel that they’re not allowed to cry or express sensitive emotions. And it’s harmful to feminine folks to feel that they’re not allowed to be independent, smart or assertive. Breaking down gender stereotypes allows everyone to be their best selves.</a:t>
            </a:r>
          </a:p>
        </p:txBody>
      </p:sp>
    </p:spTree>
    <p:extLst>
      <p:ext uri="{BB962C8B-B14F-4D97-AF65-F5344CB8AC3E}">
        <p14:creationId xmlns:p14="http://schemas.microsoft.com/office/powerpoint/2010/main" val="240122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ABFCFF-7C33-44AA-88AD-E5635CBAE6EC}"/>
              </a:ext>
            </a:extLst>
          </p:cNvPr>
          <p:cNvSpPr>
            <a:spLocks noGrp="1"/>
          </p:cNvSpPr>
          <p:nvPr>
            <p:ph type="title"/>
          </p:nvPr>
        </p:nvSpPr>
        <p:spPr>
          <a:xfrm>
            <a:off x="838200" y="365125"/>
            <a:ext cx="10515600" cy="1325563"/>
          </a:xfrm>
        </p:spPr>
        <p:txBody>
          <a:bodyPr>
            <a:normAutofit/>
          </a:bodyPr>
          <a:lstStyle/>
          <a:p>
            <a:r>
              <a:rPr lang="en-US" sz="5400"/>
              <a:t>Getting rid off sterotype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FA26F02-D134-44A3-AB95-955A86AAA710}"/>
              </a:ext>
            </a:extLst>
          </p:cNvPr>
          <p:cNvSpPr>
            <a:spLocks noGrp="1"/>
          </p:cNvSpPr>
          <p:nvPr>
            <p:ph idx="1"/>
          </p:nvPr>
        </p:nvSpPr>
        <p:spPr>
          <a:xfrm>
            <a:off x="838200" y="1929384"/>
            <a:ext cx="10515600" cy="4251960"/>
          </a:xfrm>
        </p:spPr>
        <p:txBody>
          <a:bodyPr>
            <a:normAutofit/>
          </a:bodyPr>
          <a:lstStyle/>
          <a:p>
            <a:pPr marL="0" indent="0">
              <a:buNone/>
            </a:pPr>
            <a:r>
              <a:rPr lang="en-US" sz="1700" dirty="0"/>
              <a:t>There are ways to challenge these stereotypes to help everyone — no matter their gender or gender identity — feel equal and valued as people.</a:t>
            </a:r>
          </a:p>
          <a:p>
            <a:r>
              <a:rPr lang="en-US" sz="1700" b="1" dirty="0"/>
              <a:t>Point it out </a:t>
            </a:r>
            <a:r>
              <a:rPr lang="en-US" sz="1700" dirty="0"/>
              <a:t>— Magazines, TV, film, and the Internet are full of negative gender stereotypes. Sometimes these stereotypes are hard for people to see unless they’re pointed out. Talk with friends and family members about the stereotypes you see and help others understand how sexism and gender stereotypes can be hurtful.</a:t>
            </a:r>
          </a:p>
          <a:p>
            <a:r>
              <a:rPr lang="en-US" sz="1700" b="1" dirty="0"/>
              <a:t>Be a living example </a:t>
            </a:r>
            <a:r>
              <a:rPr lang="en-US" sz="1700" dirty="0"/>
              <a:t>— Be a role model for your friends and family. Respect people regardless of their gender identity. Create a safe space for people to express themselves and their true qualities regardless of what society’s gender stereotypes and expectations are.</a:t>
            </a:r>
          </a:p>
          <a:p>
            <a:r>
              <a:rPr lang="en-US" sz="1700" b="1" dirty="0"/>
              <a:t>Speak up </a:t>
            </a:r>
            <a:r>
              <a:rPr lang="en-US" sz="1700" dirty="0"/>
              <a:t>— If someone is making sexist jokes and comments, whether online or in person, challenge them.</a:t>
            </a:r>
          </a:p>
          <a:p>
            <a:r>
              <a:rPr lang="en-US" sz="1700" b="1" dirty="0"/>
              <a:t>Give it a try </a:t>
            </a:r>
            <a:r>
              <a:rPr lang="en-US" sz="1700" dirty="0"/>
              <a:t>— If you want to do something that’s not normally associated with your gender, think about whether you’ll be safe doing it. If you think you will, give it a try. People will learn from your example.</a:t>
            </a:r>
          </a:p>
          <a:p>
            <a:r>
              <a:rPr lang="en-US" sz="1700" dirty="0"/>
              <a:t>If someone has been struggling with gender or gender identity and expectations, It may help him/her to talk to a trusted parent, friend, family member, teacher, or counselor.</a:t>
            </a:r>
          </a:p>
        </p:txBody>
      </p:sp>
    </p:spTree>
    <p:extLst>
      <p:ext uri="{BB962C8B-B14F-4D97-AF65-F5344CB8AC3E}">
        <p14:creationId xmlns:p14="http://schemas.microsoft.com/office/powerpoint/2010/main" val="2435529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D76F3E-3A97-486B-B402-44400A8B9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836BD9F2-862E-4C59-8B76-2DEC88F70143}"/>
              </a:ext>
            </a:extLst>
          </p:cNvPr>
          <p:cNvSpPr>
            <a:spLocks noGrp="1"/>
          </p:cNvSpPr>
          <p:nvPr>
            <p:ph type="title"/>
          </p:nvPr>
        </p:nvSpPr>
        <p:spPr>
          <a:xfrm>
            <a:off x="838199" y="1093788"/>
            <a:ext cx="10506455" cy="2967208"/>
          </a:xfrm>
        </p:spPr>
        <p:txBody>
          <a:bodyPr vert="horz" lIns="91440" tIns="45720" rIns="91440" bIns="45720" rtlCol="0" anchor="b">
            <a:normAutofit/>
          </a:bodyPr>
          <a:lstStyle/>
          <a:p>
            <a:r>
              <a:rPr lang="en-US" sz="8000" b="1" kern="1200">
                <a:solidFill>
                  <a:schemeClr val="tx1"/>
                </a:solidFill>
                <a:highlight>
                  <a:srgbClr val="FFFF00"/>
                </a:highlight>
                <a:latin typeface="+mj-lt"/>
                <a:ea typeface="+mj-ea"/>
                <a:cs typeface="+mj-cs"/>
              </a:rPr>
              <a:t>Any questions? </a:t>
            </a:r>
          </a:p>
        </p:txBody>
      </p:sp>
      <p:sp>
        <p:nvSpPr>
          <p:cNvPr id="5" name="Content Placeholder 4">
            <a:extLst>
              <a:ext uri="{FF2B5EF4-FFF2-40B4-BE49-F238E27FC236}">
                <a16:creationId xmlns:a16="http://schemas.microsoft.com/office/drawing/2014/main" id="{20290223-9087-4DEA-8667-53B1F9F91F09}"/>
              </a:ext>
            </a:extLst>
          </p:cNvPr>
          <p:cNvSpPr>
            <a:spLocks noGrp="1"/>
          </p:cNvSpPr>
          <p:nvPr>
            <p:ph idx="1"/>
          </p:nvPr>
        </p:nvSpPr>
        <p:spPr>
          <a:xfrm>
            <a:off x="7400924" y="4619624"/>
            <a:ext cx="3946779" cy="1038225"/>
          </a:xfrm>
        </p:spPr>
        <p:txBody>
          <a:bodyPr vert="horz" lIns="91440" tIns="45720" rIns="91440" bIns="45720" rtlCol="0">
            <a:normAutofit/>
          </a:bodyPr>
          <a:lstStyle/>
          <a:p>
            <a:pPr marL="0" indent="0" algn="r">
              <a:buNone/>
            </a:pPr>
            <a:r>
              <a:rPr lang="en-US" sz="2400" b="1" kern="1200" dirty="0">
                <a:solidFill>
                  <a:schemeClr val="tx1"/>
                </a:solidFill>
                <a:highlight>
                  <a:srgbClr val="00FFFF"/>
                </a:highlight>
                <a:latin typeface="+mn-lt"/>
                <a:ea typeface="+mn-ea"/>
                <a:cs typeface="+mn-cs"/>
              </a:rPr>
              <a:t>Thank you</a:t>
            </a:r>
          </a:p>
        </p:txBody>
      </p:sp>
      <p:sp>
        <p:nvSpPr>
          <p:cNvPr id="12" name="Rectangle 11">
            <a:extLst>
              <a:ext uri="{FF2B5EF4-FFF2-40B4-BE49-F238E27FC236}">
                <a16:creationId xmlns:a16="http://schemas.microsoft.com/office/drawing/2014/main" id="{391F6B52-91F4-4AEB-B6DB-29FEBCF28C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433116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4" name="Rectangle 13">
            <a:extLst>
              <a:ext uri="{FF2B5EF4-FFF2-40B4-BE49-F238E27FC236}">
                <a16:creationId xmlns:a16="http://schemas.microsoft.com/office/drawing/2014/main" id="{2CD6F061-7C53-44F4-9794-953DB70A4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346882" y="2348839"/>
            <a:ext cx="54864" cy="39467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5072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09A157A-EE3D-460F-B0DB-879B6DA59202}"/>
              </a:ext>
            </a:extLst>
          </p:cNvPr>
          <p:cNvSpPr>
            <a:spLocks noGrp="1"/>
          </p:cNvSpPr>
          <p:nvPr>
            <p:ph type="title"/>
          </p:nvPr>
        </p:nvSpPr>
        <p:spPr>
          <a:xfrm>
            <a:off x="635000" y="640823"/>
            <a:ext cx="3418659" cy="5583148"/>
          </a:xfrm>
        </p:spPr>
        <p:txBody>
          <a:bodyPr anchor="ctr">
            <a:normAutofit/>
          </a:bodyPr>
          <a:lstStyle/>
          <a:p>
            <a:r>
              <a:rPr lang="en-US" sz="5400" b="1" dirty="0"/>
              <a:t>Concept of Sex and Gender</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67326890-D10B-4613-8359-9F2B2E0DEC31}"/>
              </a:ext>
            </a:extLst>
          </p:cNvPr>
          <p:cNvGraphicFramePr>
            <a:graphicFrameLocks noGrp="1"/>
          </p:cNvGraphicFramePr>
          <p:nvPr>
            <p:ph idx="1"/>
            <p:extLst>
              <p:ext uri="{D42A27DB-BD31-4B8C-83A1-F6EECF244321}">
                <p14:modId xmlns:p14="http://schemas.microsoft.com/office/powerpoint/2010/main" val="2381291028"/>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4253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F4FC8-0ABF-446F-85EB-AAAB7E79ED50}"/>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8803449E-5563-4871-BC82-87A76E6AF393}"/>
              </a:ext>
            </a:extLst>
          </p:cNvPr>
          <p:cNvSpPr>
            <a:spLocks noGrp="1"/>
          </p:cNvSpPr>
          <p:nvPr>
            <p:ph idx="1"/>
          </p:nvPr>
        </p:nvSpPr>
        <p:spPr/>
        <p:txBody>
          <a:bodyPr/>
          <a:lstStyle/>
          <a:p>
            <a:r>
              <a:rPr lang="en-US" dirty="0"/>
              <a:t>Sex and gender are terms that are often used interchangeably. </a:t>
            </a:r>
          </a:p>
          <a:p>
            <a:r>
              <a:rPr lang="en-US" dirty="0"/>
              <a:t>However, they are in fact two different concepts, even though for many people their sex and gender are the same. </a:t>
            </a:r>
          </a:p>
          <a:p>
            <a:r>
              <a:rPr lang="en-US" dirty="0"/>
              <a:t>How and why sex and gender is important for SDGs and the principle of “</a:t>
            </a:r>
            <a:r>
              <a:rPr lang="en-US" b="1" dirty="0"/>
              <a:t>leave no one behind</a:t>
            </a:r>
            <a:r>
              <a:rPr lang="en-US" dirty="0"/>
              <a:t>” is used in this case. </a:t>
            </a:r>
          </a:p>
        </p:txBody>
      </p:sp>
    </p:spTree>
    <p:extLst>
      <p:ext uri="{BB962C8B-B14F-4D97-AF65-F5344CB8AC3E}">
        <p14:creationId xmlns:p14="http://schemas.microsoft.com/office/powerpoint/2010/main" val="459404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34732-29D9-445C-A1A3-6008F1B3F80E}"/>
              </a:ext>
            </a:extLst>
          </p:cNvPr>
          <p:cNvSpPr>
            <a:spLocks noGrp="1"/>
          </p:cNvSpPr>
          <p:nvPr>
            <p:ph type="title"/>
          </p:nvPr>
        </p:nvSpPr>
        <p:spPr/>
        <p:txBody>
          <a:bodyPr/>
          <a:lstStyle/>
          <a:p>
            <a:pPr algn="ctr"/>
            <a:r>
              <a:rPr lang="en-US" b="1" dirty="0"/>
              <a:t>Sustainable Development Goals</a:t>
            </a:r>
          </a:p>
        </p:txBody>
      </p:sp>
      <p:pic>
        <p:nvPicPr>
          <p:cNvPr id="5" name="Content Placeholder 4" descr="Graphical user interface&#10;&#10;Description automatically generated">
            <a:extLst>
              <a:ext uri="{FF2B5EF4-FFF2-40B4-BE49-F238E27FC236}">
                <a16:creationId xmlns:a16="http://schemas.microsoft.com/office/drawing/2014/main" id="{1FBA79F0-1A89-4714-B0FA-7CCB5654C0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1960" y="2225040"/>
            <a:ext cx="11384280" cy="3642360"/>
          </a:xfrm>
        </p:spPr>
      </p:pic>
    </p:spTree>
    <p:extLst>
      <p:ext uri="{BB962C8B-B14F-4D97-AF65-F5344CB8AC3E}">
        <p14:creationId xmlns:p14="http://schemas.microsoft.com/office/powerpoint/2010/main" val="1266252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3FC8E-771D-434E-9D42-74AF54ABF971}"/>
              </a:ext>
            </a:extLst>
          </p:cNvPr>
          <p:cNvSpPr>
            <a:spLocks noGrp="1"/>
          </p:cNvSpPr>
          <p:nvPr>
            <p:ph type="title"/>
          </p:nvPr>
        </p:nvSpPr>
        <p:spPr>
          <a:xfrm>
            <a:off x="686834" y="1153572"/>
            <a:ext cx="3200400" cy="4461163"/>
          </a:xfrm>
        </p:spPr>
        <p:txBody>
          <a:bodyPr>
            <a:normAutofit/>
          </a:bodyPr>
          <a:lstStyle/>
          <a:p>
            <a:r>
              <a:rPr lang="en-US">
                <a:solidFill>
                  <a:srgbClr val="FFFFFF"/>
                </a:solidFill>
              </a:rPr>
              <a:t>Definition of Sex</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826EFFE-5AD9-4B10-8540-8F568414FBED}"/>
              </a:ext>
            </a:extLst>
          </p:cNvPr>
          <p:cNvSpPr>
            <a:spLocks noGrp="1"/>
          </p:cNvSpPr>
          <p:nvPr>
            <p:ph idx="1"/>
          </p:nvPr>
        </p:nvSpPr>
        <p:spPr>
          <a:xfrm>
            <a:off x="4447308" y="591344"/>
            <a:ext cx="6906491" cy="5585619"/>
          </a:xfrm>
        </p:spPr>
        <p:txBody>
          <a:bodyPr anchor="ctr">
            <a:normAutofit/>
          </a:bodyPr>
          <a:lstStyle/>
          <a:p>
            <a:r>
              <a:rPr lang="en-US" dirty="0"/>
              <a:t>Sex refers to the biological aspects of an individual as determined by their anatomy, which is produced by their chromosomes, hormones and their interactions.</a:t>
            </a:r>
          </a:p>
          <a:p>
            <a:r>
              <a:rPr lang="en-US" dirty="0"/>
              <a:t>Generally male or female.</a:t>
            </a:r>
          </a:p>
          <a:p>
            <a:r>
              <a:rPr lang="en-US" dirty="0"/>
              <a:t>Assigned at birth.</a:t>
            </a:r>
          </a:p>
        </p:txBody>
      </p:sp>
    </p:spTree>
    <p:extLst>
      <p:ext uri="{BB962C8B-B14F-4D97-AF65-F5344CB8AC3E}">
        <p14:creationId xmlns:p14="http://schemas.microsoft.com/office/powerpoint/2010/main" val="2313820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FF1795A-0271-43E5-9A4F-F27CD65DA835}"/>
              </a:ext>
            </a:extLst>
          </p:cNvPr>
          <p:cNvSpPr>
            <a:spLocks noGrp="1"/>
          </p:cNvSpPr>
          <p:nvPr>
            <p:ph type="title"/>
          </p:nvPr>
        </p:nvSpPr>
        <p:spPr>
          <a:xfrm>
            <a:off x="838200" y="365125"/>
            <a:ext cx="10515600" cy="1325563"/>
          </a:xfrm>
        </p:spPr>
        <p:txBody>
          <a:bodyPr>
            <a:normAutofit/>
          </a:bodyPr>
          <a:lstStyle/>
          <a:p>
            <a:r>
              <a:rPr lang="en-US" dirty="0"/>
              <a:t>Definition of Gender</a:t>
            </a:r>
          </a:p>
        </p:txBody>
      </p:sp>
      <p:sp>
        <p:nvSpPr>
          <p:cNvPr id="16"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F9E6922-A82B-40D4-B01E-4FF5AF6C625B}"/>
              </a:ext>
            </a:extLst>
          </p:cNvPr>
          <p:cNvSpPr>
            <a:spLocks noGrp="1"/>
          </p:cNvSpPr>
          <p:nvPr>
            <p:ph idx="1"/>
          </p:nvPr>
        </p:nvSpPr>
        <p:spPr>
          <a:xfrm>
            <a:off x="838200" y="1825625"/>
            <a:ext cx="10515600" cy="4351338"/>
          </a:xfrm>
        </p:spPr>
        <p:txBody>
          <a:bodyPr>
            <a:normAutofit/>
          </a:bodyPr>
          <a:lstStyle/>
          <a:p>
            <a:r>
              <a:rPr lang="en-US" dirty="0"/>
              <a:t>Gender is a social construction relating to behaviors and attributes based on labels of masculinity and femininity; </a:t>
            </a:r>
          </a:p>
          <a:p>
            <a:r>
              <a:rPr lang="en-US" dirty="0"/>
              <a:t>Gender identity is a personal, internal perception of oneself and so the gender category someone identifies with may not match the sex they were assigned at birth</a:t>
            </a:r>
          </a:p>
          <a:p>
            <a:r>
              <a:rPr lang="en-US" dirty="0"/>
              <a:t>An individual may see themselves as a man, a woman, as having no gender, or as having a non-binary gender – where people identify as somewhere on a spectrum between man and woman.</a:t>
            </a:r>
          </a:p>
        </p:txBody>
      </p:sp>
    </p:spTree>
    <p:extLst>
      <p:ext uri="{BB962C8B-B14F-4D97-AF65-F5344CB8AC3E}">
        <p14:creationId xmlns:p14="http://schemas.microsoft.com/office/powerpoint/2010/main" val="995431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7EAA1227-7DBB-4650-B3BB-8BD08CB1A075}"/>
              </a:ext>
            </a:extLst>
          </p:cNvPr>
          <p:cNvSpPr>
            <a:spLocks noGrp="1"/>
          </p:cNvSpPr>
          <p:nvPr>
            <p:ph type="title"/>
          </p:nvPr>
        </p:nvSpPr>
        <p:spPr>
          <a:xfrm>
            <a:off x="535020" y="685800"/>
            <a:ext cx="2780271" cy="5105400"/>
          </a:xfrm>
        </p:spPr>
        <p:txBody>
          <a:bodyPr>
            <a:normAutofit/>
          </a:bodyPr>
          <a:lstStyle/>
          <a:p>
            <a:r>
              <a:rPr lang="en-US" sz="4000">
                <a:solidFill>
                  <a:srgbClr val="FFFFFF"/>
                </a:solidFill>
              </a:rPr>
              <a:t>WHO on Gender</a:t>
            </a:r>
          </a:p>
        </p:txBody>
      </p:sp>
      <p:graphicFrame>
        <p:nvGraphicFramePr>
          <p:cNvPr id="5" name="Content Placeholder 2">
            <a:extLst>
              <a:ext uri="{FF2B5EF4-FFF2-40B4-BE49-F238E27FC236}">
                <a16:creationId xmlns:a16="http://schemas.microsoft.com/office/drawing/2014/main" id="{CC255741-89B5-4B13-A8BA-4947C3BB3928}"/>
              </a:ext>
            </a:extLst>
          </p:cNvPr>
          <p:cNvGraphicFramePr>
            <a:graphicFrameLocks noGrp="1"/>
          </p:cNvGraphicFramePr>
          <p:nvPr>
            <p:ph idx="1"/>
            <p:extLst>
              <p:ext uri="{D42A27DB-BD31-4B8C-83A1-F6EECF244321}">
                <p14:modId xmlns:p14="http://schemas.microsoft.com/office/powerpoint/2010/main" val="795951315"/>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8047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6CF98B-84B3-40B1-804C-A4D2F6ECF384}"/>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Gender- Background</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F6179BB-9883-41DC-93B8-3E92235F4665}"/>
              </a:ext>
            </a:extLst>
          </p:cNvPr>
          <p:cNvSpPr>
            <a:spLocks noGrp="1"/>
          </p:cNvSpPr>
          <p:nvPr>
            <p:ph idx="1"/>
          </p:nvPr>
        </p:nvSpPr>
        <p:spPr>
          <a:xfrm>
            <a:off x="4447308" y="591344"/>
            <a:ext cx="6906491" cy="5585619"/>
          </a:xfrm>
        </p:spPr>
        <p:txBody>
          <a:bodyPr anchor="ctr">
            <a:normAutofit/>
          </a:bodyPr>
          <a:lstStyle/>
          <a:p>
            <a:r>
              <a:rPr lang="en-US" sz="2600"/>
              <a:t>Essentially, nearly all people are born with physical characteristics that are labelled male or female. </a:t>
            </a:r>
          </a:p>
          <a:p>
            <a:r>
              <a:rPr lang="en-US" sz="2600"/>
              <a:t>In </a:t>
            </a:r>
            <a:r>
              <a:rPr lang="en-US" sz="2600" b="1"/>
              <a:t>1964, Robert Stoller </a:t>
            </a:r>
            <a:r>
              <a:rPr lang="en-US" sz="2600"/>
              <a:t>coined the term gender identity, which refers to an individual’s personal concept about their gender and how they feel inside. It is a deeply held internal sense of self and is typically self-identified. </a:t>
            </a:r>
          </a:p>
          <a:p>
            <a:r>
              <a:rPr lang="en-US" sz="2600"/>
              <a:t>Gender identity differs from sexual identity and is not related to an individual’s sexual orientation. As such, the gender category with which a person identifies may not match the sex they were assigned at birth.</a:t>
            </a:r>
          </a:p>
        </p:txBody>
      </p:sp>
    </p:spTree>
    <p:extLst>
      <p:ext uri="{BB962C8B-B14F-4D97-AF65-F5344CB8AC3E}">
        <p14:creationId xmlns:p14="http://schemas.microsoft.com/office/powerpoint/2010/main" val="354355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846F10-0244-445D-B3C5-623A825109A6}"/>
              </a:ext>
            </a:extLst>
          </p:cNvPr>
          <p:cNvSpPr>
            <a:spLocks noGrp="1"/>
          </p:cNvSpPr>
          <p:nvPr>
            <p:ph type="title"/>
          </p:nvPr>
        </p:nvSpPr>
        <p:spPr>
          <a:xfrm>
            <a:off x="586478" y="1683756"/>
            <a:ext cx="3115265" cy="2396359"/>
          </a:xfrm>
        </p:spPr>
        <p:txBody>
          <a:bodyPr anchor="b">
            <a:normAutofit/>
          </a:bodyPr>
          <a:lstStyle/>
          <a:p>
            <a:pPr algn="r"/>
            <a:r>
              <a:rPr lang="en-US" sz="4000">
                <a:solidFill>
                  <a:srgbClr val="FFFFFF"/>
                </a:solidFill>
              </a:rPr>
              <a:t>Variations in sex characteristics</a:t>
            </a:r>
          </a:p>
        </p:txBody>
      </p:sp>
      <p:graphicFrame>
        <p:nvGraphicFramePr>
          <p:cNvPr id="5" name="Content Placeholder 2">
            <a:extLst>
              <a:ext uri="{FF2B5EF4-FFF2-40B4-BE49-F238E27FC236}">
                <a16:creationId xmlns:a16="http://schemas.microsoft.com/office/drawing/2014/main" id="{7135E9D4-74DB-4FED-BD75-7BB9776C942F}"/>
              </a:ext>
            </a:extLst>
          </p:cNvPr>
          <p:cNvGraphicFramePr>
            <a:graphicFrameLocks noGrp="1"/>
          </p:cNvGraphicFramePr>
          <p:nvPr>
            <p:ph idx="1"/>
            <p:extLst>
              <p:ext uri="{D42A27DB-BD31-4B8C-83A1-F6EECF244321}">
                <p14:modId xmlns:p14="http://schemas.microsoft.com/office/powerpoint/2010/main" val="81175883"/>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2834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418</TotalTime>
  <Words>1614</Words>
  <Application>Microsoft Office PowerPoint</Application>
  <PresentationFormat>Widescreen</PresentationFormat>
  <Paragraphs>67</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Gender and Population</vt:lpstr>
      <vt:lpstr>Concept of Sex and Gender</vt:lpstr>
      <vt:lpstr>PowerPoint Presentation</vt:lpstr>
      <vt:lpstr>Sustainable Development Goals</vt:lpstr>
      <vt:lpstr>Definition of Sex</vt:lpstr>
      <vt:lpstr>Definition of Gender</vt:lpstr>
      <vt:lpstr>WHO on Gender</vt:lpstr>
      <vt:lpstr>Gender- Background</vt:lpstr>
      <vt:lpstr>Variations in sex characteristics</vt:lpstr>
      <vt:lpstr> Transgender</vt:lpstr>
      <vt:lpstr>Sustainable Development Goals (SDGs): gender and sex</vt:lpstr>
      <vt:lpstr>Gender stereotype</vt:lpstr>
      <vt:lpstr>Continues….</vt:lpstr>
      <vt:lpstr>Getting rid off sterotype</vt:lpstr>
      <vt:lpstr>Any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and Population</dc:title>
  <dc:creator>Dr S.M. Rezoun Shafiullah</dc:creator>
  <cp:lastModifiedBy>Dr S.M. Rezoun Shafiullah</cp:lastModifiedBy>
  <cp:revision>11</cp:revision>
  <dcterms:created xsi:type="dcterms:W3CDTF">2021-05-21T05:59:56Z</dcterms:created>
  <dcterms:modified xsi:type="dcterms:W3CDTF">2021-05-22T03:54:57Z</dcterms:modified>
</cp:coreProperties>
</file>