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90" r:id="rId4"/>
    <p:sldId id="282" r:id="rId5"/>
    <p:sldId id="291" r:id="rId6"/>
    <p:sldId id="292" r:id="rId7"/>
    <p:sldId id="293" r:id="rId8"/>
    <p:sldId id="294" r:id="rId9"/>
    <p:sldId id="295" r:id="rId10"/>
    <p:sldId id="296" r:id="rId11"/>
    <p:sldId id="297"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E3620C-0BD8-5BD0-4A11-01E940CFDB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C348E18D-FBE4-22C7-C547-3BE8AEEA9B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B9B03D7-4908-54A7-1805-69A0CFAC263D}"/>
              </a:ext>
            </a:extLst>
          </p:cNvPr>
          <p:cNvSpPr>
            <a:spLocks noGrp="1"/>
          </p:cNvSpPr>
          <p:nvPr>
            <p:ph type="dt" sz="half" idx="10"/>
          </p:nvPr>
        </p:nvSpPr>
        <p:spPr/>
        <p:txBody>
          <a:bodyPr/>
          <a:lstStyle/>
          <a:p>
            <a:fld id="{D5D6E5F9-ACF6-4CA2-9C69-06799B143BE1}" type="datetimeFigureOut">
              <a:rPr lang="en-US" smtClean="0"/>
              <a:pPr/>
              <a:t>11/19/2022</a:t>
            </a:fld>
            <a:endParaRPr lang="en-US"/>
          </a:p>
        </p:txBody>
      </p:sp>
      <p:sp>
        <p:nvSpPr>
          <p:cNvPr id="5" name="Footer Placeholder 4">
            <a:extLst>
              <a:ext uri="{FF2B5EF4-FFF2-40B4-BE49-F238E27FC236}">
                <a16:creationId xmlns:a16="http://schemas.microsoft.com/office/drawing/2014/main" xmlns="" id="{BC711946-24BD-F8C4-540A-5193427DBD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F9E640B-39BF-9807-8B8D-DEC67CFDB19F}"/>
              </a:ext>
            </a:extLst>
          </p:cNvPr>
          <p:cNvSpPr>
            <a:spLocks noGrp="1"/>
          </p:cNvSpPr>
          <p:nvPr>
            <p:ph type="sldNum" sz="quarter" idx="12"/>
          </p:nvPr>
        </p:nvSpPr>
        <p:spPr/>
        <p:txBody>
          <a:bodyPr/>
          <a:lstStyle/>
          <a:p>
            <a:fld id="{ABA0E0C5-10E4-4427-9872-717DF1389C84}" type="slidenum">
              <a:rPr lang="en-US" smtClean="0"/>
              <a:pPr/>
              <a:t>‹#›</a:t>
            </a:fld>
            <a:endParaRPr lang="en-US"/>
          </a:p>
        </p:txBody>
      </p:sp>
    </p:spTree>
    <p:extLst>
      <p:ext uri="{BB962C8B-B14F-4D97-AF65-F5344CB8AC3E}">
        <p14:creationId xmlns:p14="http://schemas.microsoft.com/office/powerpoint/2010/main" xmlns="" val="2238135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3EDD1-4237-4D0C-2C57-683F68A12A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2FAD5A4-4694-4A65-2AD5-9BE179DF04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3673CD5-77E6-EDDC-1ED1-BF2BAA7C703C}"/>
              </a:ext>
            </a:extLst>
          </p:cNvPr>
          <p:cNvSpPr>
            <a:spLocks noGrp="1"/>
          </p:cNvSpPr>
          <p:nvPr>
            <p:ph type="dt" sz="half" idx="10"/>
          </p:nvPr>
        </p:nvSpPr>
        <p:spPr/>
        <p:txBody>
          <a:bodyPr/>
          <a:lstStyle/>
          <a:p>
            <a:fld id="{D5D6E5F9-ACF6-4CA2-9C69-06799B143BE1}" type="datetimeFigureOut">
              <a:rPr lang="en-US" smtClean="0"/>
              <a:pPr/>
              <a:t>11/19/2022</a:t>
            </a:fld>
            <a:endParaRPr lang="en-US"/>
          </a:p>
        </p:txBody>
      </p:sp>
      <p:sp>
        <p:nvSpPr>
          <p:cNvPr id="5" name="Footer Placeholder 4">
            <a:extLst>
              <a:ext uri="{FF2B5EF4-FFF2-40B4-BE49-F238E27FC236}">
                <a16:creationId xmlns:a16="http://schemas.microsoft.com/office/drawing/2014/main" xmlns="" id="{81CDC9E5-1EBE-4C4E-9709-1A89EA6507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8FA4A92-EAD3-BE27-1ACC-8A123740D8FC}"/>
              </a:ext>
            </a:extLst>
          </p:cNvPr>
          <p:cNvSpPr>
            <a:spLocks noGrp="1"/>
          </p:cNvSpPr>
          <p:nvPr>
            <p:ph type="sldNum" sz="quarter" idx="12"/>
          </p:nvPr>
        </p:nvSpPr>
        <p:spPr/>
        <p:txBody>
          <a:bodyPr/>
          <a:lstStyle/>
          <a:p>
            <a:fld id="{ABA0E0C5-10E4-4427-9872-717DF1389C84}" type="slidenum">
              <a:rPr lang="en-US" smtClean="0"/>
              <a:pPr/>
              <a:t>‹#›</a:t>
            </a:fld>
            <a:endParaRPr lang="en-US"/>
          </a:p>
        </p:txBody>
      </p:sp>
    </p:spTree>
    <p:extLst>
      <p:ext uri="{BB962C8B-B14F-4D97-AF65-F5344CB8AC3E}">
        <p14:creationId xmlns:p14="http://schemas.microsoft.com/office/powerpoint/2010/main" xmlns="" val="771962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8EB5DBF-A802-3C23-E00A-AAED065AC2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92975DE2-E666-DB3C-3006-9683EB83C7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714D429-A2C0-CE33-F565-85DB1BD17C0C}"/>
              </a:ext>
            </a:extLst>
          </p:cNvPr>
          <p:cNvSpPr>
            <a:spLocks noGrp="1"/>
          </p:cNvSpPr>
          <p:nvPr>
            <p:ph type="dt" sz="half" idx="10"/>
          </p:nvPr>
        </p:nvSpPr>
        <p:spPr/>
        <p:txBody>
          <a:bodyPr/>
          <a:lstStyle/>
          <a:p>
            <a:fld id="{D5D6E5F9-ACF6-4CA2-9C69-06799B143BE1}" type="datetimeFigureOut">
              <a:rPr lang="en-US" smtClean="0"/>
              <a:pPr/>
              <a:t>11/19/2022</a:t>
            </a:fld>
            <a:endParaRPr lang="en-US"/>
          </a:p>
        </p:txBody>
      </p:sp>
      <p:sp>
        <p:nvSpPr>
          <p:cNvPr id="5" name="Footer Placeholder 4">
            <a:extLst>
              <a:ext uri="{FF2B5EF4-FFF2-40B4-BE49-F238E27FC236}">
                <a16:creationId xmlns:a16="http://schemas.microsoft.com/office/drawing/2014/main" xmlns="" id="{4AB8C25D-B875-BE81-DA4F-A0B72AB147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1D7F48F-820E-24E6-D40E-4DFA4D93AD57}"/>
              </a:ext>
            </a:extLst>
          </p:cNvPr>
          <p:cNvSpPr>
            <a:spLocks noGrp="1"/>
          </p:cNvSpPr>
          <p:nvPr>
            <p:ph type="sldNum" sz="quarter" idx="12"/>
          </p:nvPr>
        </p:nvSpPr>
        <p:spPr/>
        <p:txBody>
          <a:bodyPr/>
          <a:lstStyle/>
          <a:p>
            <a:fld id="{ABA0E0C5-10E4-4427-9872-717DF1389C84}" type="slidenum">
              <a:rPr lang="en-US" smtClean="0"/>
              <a:pPr/>
              <a:t>‹#›</a:t>
            </a:fld>
            <a:endParaRPr lang="en-US"/>
          </a:p>
        </p:txBody>
      </p:sp>
    </p:spTree>
    <p:extLst>
      <p:ext uri="{BB962C8B-B14F-4D97-AF65-F5344CB8AC3E}">
        <p14:creationId xmlns:p14="http://schemas.microsoft.com/office/powerpoint/2010/main" xmlns="" val="1029809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D7B041-ABCC-C67C-6923-4933D1013C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BE3560E-61B8-1947-1632-B5EFFDEC7A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F43A780-7F0C-3E05-7E7A-39151BC51DEF}"/>
              </a:ext>
            </a:extLst>
          </p:cNvPr>
          <p:cNvSpPr>
            <a:spLocks noGrp="1"/>
          </p:cNvSpPr>
          <p:nvPr>
            <p:ph type="dt" sz="half" idx="10"/>
          </p:nvPr>
        </p:nvSpPr>
        <p:spPr/>
        <p:txBody>
          <a:bodyPr/>
          <a:lstStyle/>
          <a:p>
            <a:fld id="{D5D6E5F9-ACF6-4CA2-9C69-06799B143BE1}" type="datetimeFigureOut">
              <a:rPr lang="en-US" smtClean="0"/>
              <a:pPr/>
              <a:t>11/19/2022</a:t>
            </a:fld>
            <a:endParaRPr lang="en-US"/>
          </a:p>
        </p:txBody>
      </p:sp>
      <p:sp>
        <p:nvSpPr>
          <p:cNvPr id="5" name="Footer Placeholder 4">
            <a:extLst>
              <a:ext uri="{FF2B5EF4-FFF2-40B4-BE49-F238E27FC236}">
                <a16:creationId xmlns:a16="http://schemas.microsoft.com/office/drawing/2014/main" xmlns="" id="{6B373CE9-77B0-AFED-47F0-C9D780EAB3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D0F3EFB-1685-BE5E-7DA8-424CF7007065}"/>
              </a:ext>
            </a:extLst>
          </p:cNvPr>
          <p:cNvSpPr>
            <a:spLocks noGrp="1"/>
          </p:cNvSpPr>
          <p:nvPr>
            <p:ph type="sldNum" sz="quarter" idx="12"/>
          </p:nvPr>
        </p:nvSpPr>
        <p:spPr/>
        <p:txBody>
          <a:bodyPr/>
          <a:lstStyle/>
          <a:p>
            <a:fld id="{ABA0E0C5-10E4-4427-9872-717DF1389C84}" type="slidenum">
              <a:rPr lang="en-US" smtClean="0"/>
              <a:pPr/>
              <a:t>‹#›</a:t>
            </a:fld>
            <a:endParaRPr lang="en-US"/>
          </a:p>
        </p:txBody>
      </p:sp>
    </p:spTree>
    <p:extLst>
      <p:ext uri="{BB962C8B-B14F-4D97-AF65-F5344CB8AC3E}">
        <p14:creationId xmlns:p14="http://schemas.microsoft.com/office/powerpoint/2010/main" xmlns="" val="362536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B333D7-4404-37CB-ADE1-2637355C59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F6BEA63-97E8-FFE9-9908-6C9B2BCF75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4928E04-8D4B-6257-FE94-1C7DE5F91A18}"/>
              </a:ext>
            </a:extLst>
          </p:cNvPr>
          <p:cNvSpPr>
            <a:spLocks noGrp="1"/>
          </p:cNvSpPr>
          <p:nvPr>
            <p:ph type="dt" sz="half" idx="10"/>
          </p:nvPr>
        </p:nvSpPr>
        <p:spPr/>
        <p:txBody>
          <a:bodyPr/>
          <a:lstStyle/>
          <a:p>
            <a:fld id="{D5D6E5F9-ACF6-4CA2-9C69-06799B143BE1}" type="datetimeFigureOut">
              <a:rPr lang="en-US" smtClean="0"/>
              <a:pPr/>
              <a:t>11/19/2022</a:t>
            </a:fld>
            <a:endParaRPr lang="en-US"/>
          </a:p>
        </p:txBody>
      </p:sp>
      <p:sp>
        <p:nvSpPr>
          <p:cNvPr id="5" name="Footer Placeholder 4">
            <a:extLst>
              <a:ext uri="{FF2B5EF4-FFF2-40B4-BE49-F238E27FC236}">
                <a16:creationId xmlns:a16="http://schemas.microsoft.com/office/drawing/2014/main" xmlns="" id="{B63F3C44-394A-D57A-BA42-6FDB8FF20A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0060E9A-5E0D-CE89-0240-7B9739B68D54}"/>
              </a:ext>
            </a:extLst>
          </p:cNvPr>
          <p:cNvSpPr>
            <a:spLocks noGrp="1"/>
          </p:cNvSpPr>
          <p:nvPr>
            <p:ph type="sldNum" sz="quarter" idx="12"/>
          </p:nvPr>
        </p:nvSpPr>
        <p:spPr/>
        <p:txBody>
          <a:bodyPr/>
          <a:lstStyle/>
          <a:p>
            <a:fld id="{ABA0E0C5-10E4-4427-9872-717DF1389C84}" type="slidenum">
              <a:rPr lang="en-US" smtClean="0"/>
              <a:pPr/>
              <a:t>‹#›</a:t>
            </a:fld>
            <a:endParaRPr lang="en-US"/>
          </a:p>
        </p:txBody>
      </p:sp>
    </p:spTree>
    <p:extLst>
      <p:ext uri="{BB962C8B-B14F-4D97-AF65-F5344CB8AC3E}">
        <p14:creationId xmlns:p14="http://schemas.microsoft.com/office/powerpoint/2010/main" xmlns="" val="3848304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F8470C-D899-FCB9-9D5F-8E4457B811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DBB953A-B860-8852-2C0E-BD406C22CA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C8454E9-BB84-A079-B8E4-7B69F2CF9F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4B6027E8-CA4A-59A9-EBD7-6DC4AEE04B44}"/>
              </a:ext>
            </a:extLst>
          </p:cNvPr>
          <p:cNvSpPr>
            <a:spLocks noGrp="1"/>
          </p:cNvSpPr>
          <p:nvPr>
            <p:ph type="dt" sz="half" idx="10"/>
          </p:nvPr>
        </p:nvSpPr>
        <p:spPr/>
        <p:txBody>
          <a:bodyPr/>
          <a:lstStyle/>
          <a:p>
            <a:fld id="{D5D6E5F9-ACF6-4CA2-9C69-06799B143BE1}" type="datetimeFigureOut">
              <a:rPr lang="en-US" smtClean="0"/>
              <a:pPr/>
              <a:t>11/19/2022</a:t>
            </a:fld>
            <a:endParaRPr lang="en-US"/>
          </a:p>
        </p:txBody>
      </p:sp>
      <p:sp>
        <p:nvSpPr>
          <p:cNvPr id="6" name="Footer Placeholder 5">
            <a:extLst>
              <a:ext uri="{FF2B5EF4-FFF2-40B4-BE49-F238E27FC236}">
                <a16:creationId xmlns:a16="http://schemas.microsoft.com/office/drawing/2014/main" xmlns="" id="{672B7538-462B-F2F6-F856-E9463D3C70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8A8B202-4C10-2EB6-06C4-46AB6A1A9947}"/>
              </a:ext>
            </a:extLst>
          </p:cNvPr>
          <p:cNvSpPr>
            <a:spLocks noGrp="1"/>
          </p:cNvSpPr>
          <p:nvPr>
            <p:ph type="sldNum" sz="quarter" idx="12"/>
          </p:nvPr>
        </p:nvSpPr>
        <p:spPr/>
        <p:txBody>
          <a:bodyPr/>
          <a:lstStyle/>
          <a:p>
            <a:fld id="{ABA0E0C5-10E4-4427-9872-717DF1389C84}" type="slidenum">
              <a:rPr lang="en-US" smtClean="0"/>
              <a:pPr/>
              <a:t>‹#›</a:t>
            </a:fld>
            <a:endParaRPr lang="en-US"/>
          </a:p>
        </p:txBody>
      </p:sp>
    </p:spTree>
    <p:extLst>
      <p:ext uri="{BB962C8B-B14F-4D97-AF65-F5344CB8AC3E}">
        <p14:creationId xmlns:p14="http://schemas.microsoft.com/office/powerpoint/2010/main" xmlns="" val="37975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FF6AEF-8C84-89B7-0E5B-6E75ACF4580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B702405-D177-DE79-ACC6-B3588C6DDF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FD119348-4D6D-7374-21BA-9BF37FE179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3403A99F-0674-8451-ECF9-6953BD066E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C89B4E41-4FFE-BFC9-1E9E-6FF109ACA4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771DBEA-8FDF-45FE-85FF-B93F43288D06}"/>
              </a:ext>
            </a:extLst>
          </p:cNvPr>
          <p:cNvSpPr>
            <a:spLocks noGrp="1"/>
          </p:cNvSpPr>
          <p:nvPr>
            <p:ph type="dt" sz="half" idx="10"/>
          </p:nvPr>
        </p:nvSpPr>
        <p:spPr/>
        <p:txBody>
          <a:bodyPr/>
          <a:lstStyle/>
          <a:p>
            <a:fld id="{D5D6E5F9-ACF6-4CA2-9C69-06799B143BE1}" type="datetimeFigureOut">
              <a:rPr lang="en-US" smtClean="0"/>
              <a:pPr/>
              <a:t>11/19/2022</a:t>
            </a:fld>
            <a:endParaRPr lang="en-US"/>
          </a:p>
        </p:txBody>
      </p:sp>
      <p:sp>
        <p:nvSpPr>
          <p:cNvPr id="8" name="Footer Placeholder 7">
            <a:extLst>
              <a:ext uri="{FF2B5EF4-FFF2-40B4-BE49-F238E27FC236}">
                <a16:creationId xmlns:a16="http://schemas.microsoft.com/office/drawing/2014/main" xmlns="" id="{EBCBFE50-BCE6-2033-CF9E-6439B4B4DB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9BDA4E00-D926-4A02-104F-C36F44988FBA}"/>
              </a:ext>
            </a:extLst>
          </p:cNvPr>
          <p:cNvSpPr>
            <a:spLocks noGrp="1"/>
          </p:cNvSpPr>
          <p:nvPr>
            <p:ph type="sldNum" sz="quarter" idx="12"/>
          </p:nvPr>
        </p:nvSpPr>
        <p:spPr/>
        <p:txBody>
          <a:bodyPr/>
          <a:lstStyle/>
          <a:p>
            <a:fld id="{ABA0E0C5-10E4-4427-9872-717DF1389C84}" type="slidenum">
              <a:rPr lang="en-US" smtClean="0"/>
              <a:pPr/>
              <a:t>‹#›</a:t>
            </a:fld>
            <a:endParaRPr lang="en-US"/>
          </a:p>
        </p:txBody>
      </p:sp>
    </p:spTree>
    <p:extLst>
      <p:ext uri="{BB962C8B-B14F-4D97-AF65-F5344CB8AC3E}">
        <p14:creationId xmlns:p14="http://schemas.microsoft.com/office/powerpoint/2010/main" xmlns="" val="1773380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80C970-904D-DA8E-02AE-26C005C303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50C55F0-B233-4EB7-B213-64FF1EAA8D4C}"/>
              </a:ext>
            </a:extLst>
          </p:cNvPr>
          <p:cNvSpPr>
            <a:spLocks noGrp="1"/>
          </p:cNvSpPr>
          <p:nvPr>
            <p:ph type="dt" sz="half" idx="10"/>
          </p:nvPr>
        </p:nvSpPr>
        <p:spPr/>
        <p:txBody>
          <a:bodyPr/>
          <a:lstStyle/>
          <a:p>
            <a:fld id="{D5D6E5F9-ACF6-4CA2-9C69-06799B143BE1}" type="datetimeFigureOut">
              <a:rPr lang="en-US" smtClean="0"/>
              <a:pPr/>
              <a:t>11/19/2022</a:t>
            </a:fld>
            <a:endParaRPr lang="en-US"/>
          </a:p>
        </p:txBody>
      </p:sp>
      <p:sp>
        <p:nvSpPr>
          <p:cNvPr id="4" name="Footer Placeholder 3">
            <a:extLst>
              <a:ext uri="{FF2B5EF4-FFF2-40B4-BE49-F238E27FC236}">
                <a16:creationId xmlns:a16="http://schemas.microsoft.com/office/drawing/2014/main" xmlns="" id="{E030C9EE-5158-F91E-0E30-B703357549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9C92383A-F980-72C0-721B-CF10AA596607}"/>
              </a:ext>
            </a:extLst>
          </p:cNvPr>
          <p:cNvSpPr>
            <a:spLocks noGrp="1"/>
          </p:cNvSpPr>
          <p:nvPr>
            <p:ph type="sldNum" sz="quarter" idx="12"/>
          </p:nvPr>
        </p:nvSpPr>
        <p:spPr/>
        <p:txBody>
          <a:bodyPr/>
          <a:lstStyle/>
          <a:p>
            <a:fld id="{ABA0E0C5-10E4-4427-9872-717DF1389C84}" type="slidenum">
              <a:rPr lang="en-US" smtClean="0"/>
              <a:pPr/>
              <a:t>‹#›</a:t>
            </a:fld>
            <a:endParaRPr lang="en-US"/>
          </a:p>
        </p:txBody>
      </p:sp>
    </p:spTree>
    <p:extLst>
      <p:ext uri="{BB962C8B-B14F-4D97-AF65-F5344CB8AC3E}">
        <p14:creationId xmlns:p14="http://schemas.microsoft.com/office/powerpoint/2010/main" xmlns="" val="401649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FFB8174-EE92-5ABB-A05E-16A02A4AE819}"/>
              </a:ext>
            </a:extLst>
          </p:cNvPr>
          <p:cNvSpPr>
            <a:spLocks noGrp="1"/>
          </p:cNvSpPr>
          <p:nvPr>
            <p:ph type="dt" sz="half" idx="10"/>
          </p:nvPr>
        </p:nvSpPr>
        <p:spPr/>
        <p:txBody>
          <a:bodyPr/>
          <a:lstStyle/>
          <a:p>
            <a:fld id="{D5D6E5F9-ACF6-4CA2-9C69-06799B143BE1}" type="datetimeFigureOut">
              <a:rPr lang="en-US" smtClean="0"/>
              <a:pPr/>
              <a:t>11/19/2022</a:t>
            </a:fld>
            <a:endParaRPr lang="en-US"/>
          </a:p>
        </p:txBody>
      </p:sp>
      <p:sp>
        <p:nvSpPr>
          <p:cNvPr id="3" name="Footer Placeholder 2">
            <a:extLst>
              <a:ext uri="{FF2B5EF4-FFF2-40B4-BE49-F238E27FC236}">
                <a16:creationId xmlns:a16="http://schemas.microsoft.com/office/drawing/2014/main" xmlns="" id="{4FF9F0AC-63AB-9041-314F-C2443B8122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C41E0A28-0463-94D1-4687-B91E9F7E29C6}"/>
              </a:ext>
            </a:extLst>
          </p:cNvPr>
          <p:cNvSpPr>
            <a:spLocks noGrp="1"/>
          </p:cNvSpPr>
          <p:nvPr>
            <p:ph type="sldNum" sz="quarter" idx="12"/>
          </p:nvPr>
        </p:nvSpPr>
        <p:spPr/>
        <p:txBody>
          <a:bodyPr/>
          <a:lstStyle/>
          <a:p>
            <a:fld id="{ABA0E0C5-10E4-4427-9872-717DF1389C84}" type="slidenum">
              <a:rPr lang="en-US" smtClean="0"/>
              <a:pPr/>
              <a:t>‹#›</a:t>
            </a:fld>
            <a:endParaRPr lang="en-US"/>
          </a:p>
        </p:txBody>
      </p:sp>
    </p:spTree>
    <p:extLst>
      <p:ext uri="{BB962C8B-B14F-4D97-AF65-F5344CB8AC3E}">
        <p14:creationId xmlns:p14="http://schemas.microsoft.com/office/powerpoint/2010/main" xmlns="" val="3691816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DF10AF-1EA4-8CA2-EE48-9CBA808B8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AA67D80-8923-EE44-B76D-D77829A2C8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E9583E81-053D-9C9F-C144-560248DF6D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A40AE67-930D-C2D5-2CFB-42387EF5FE69}"/>
              </a:ext>
            </a:extLst>
          </p:cNvPr>
          <p:cNvSpPr>
            <a:spLocks noGrp="1"/>
          </p:cNvSpPr>
          <p:nvPr>
            <p:ph type="dt" sz="half" idx="10"/>
          </p:nvPr>
        </p:nvSpPr>
        <p:spPr/>
        <p:txBody>
          <a:bodyPr/>
          <a:lstStyle/>
          <a:p>
            <a:fld id="{D5D6E5F9-ACF6-4CA2-9C69-06799B143BE1}" type="datetimeFigureOut">
              <a:rPr lang="en-US" smtClean="0"/>
              <a:pPr/>
              <a:t>11/19/2022</a:t>
            </a:fld>
            <a:endParaRPr lang="en-US"/>
          </a:p>
        </p:txBody>
      </p:sp>
      <p:sp>
        <p:nvSpPr>
          <p:cNvPr id="6" name="Footer Placeholder 5">
            <a:extLst>
              <a:ext uri="{FF2B5EF4-FFF2-40B4-BE49-F238E27FC236}">
                <a16:creationId xmlns:a16="http://schemas.microsoft.com/office/drawing/2014/main" xmlns="" id="{CAD50610-DF0B-0C4A-143E-04CE67CA45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BA6F0ED-FC21-6ADA-59BD-D6236EC9E0B1}"/>
              </a:ext>
            </a:extLst>
          </p:cNvPr>
          <p:cNvSpPr>
            <a:spLocks noGrp="1"/>
          </p:cNvSpPr>
          <p:nvPr>
            <p:ph type="sldNum" sz="quarter" idx="12"/>
          </p:nvPr>
        </p:nvSpPr>
        <p:spPr/>
        <p:txBody>
          <a:bodyPr/>
          <a:lstStyle/>
          <a:p>
            <a:fld id="{ABA0E0C5-10E4-4427-9872-717DF1389C84}" type="slidenum">
              <a:rPr lang="en-US" smtClean="0"/>
              <a:pPr/>
              <a:t>‹#›</a:t>
            </a:fld>
            <a:endParaRPr lang="en-US"/>
          </a:p>
        </p:txBody>
      </p:sp>
    </p:spTree>
    <p:extLst>
      <p:ext uri="{BB962C8B-B14F-4D97-AF65-F5344CB8AC3E}">
        <p14:creationId xmlns:p14="http://schemas.microsoft.com/office/powerpoint/2010/main" xmlns="" val="1249221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4F4904-7D96-F248-C2EE-F702994AE7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29D0410-8C7A-5BBA-14E6-967A5A7B4B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439CFA0E-752E-F7A0-4FD6-B56D01044B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0647064-A73D-3DB6-C51E-214D6FE3D4F5}"/>
              </a:ext>
            </a:extLst>
          </p:cNvPr>
          <p:cNvSpPr>
            <a:spLocks noGrp="1"/>
          </p:cNvSpPr>
          <p:nvPr>
            <p:ph type="dt" sz="half" idx="10"/>
          </p:nvPr>
        </p:nvSpPr>
        <p:spPr/>
        <p:txBody>
          <a:bodyPr/>
          <a:lstStyle/>
          <a:p>
            <a:fld id="{D5D6E5F9-ACF6-4CA2-9C69-06799B143BE1}" type="datetimeFigureOut">
              <a:rPr lang="en-US" smtClean="0"/>
              <a:pPr/>
              <a:t>11/19/2022</a:t>
            </a:fld>
            <a:endParaRPr lang="en-US"/>
          </a:p>
        </p:txBody>
      </p:sp>
      <p:sp>
        <p:nvSpPr>
          <p:cNvPr id="6" name="Footer Placeholder 5">
            <a:extLst>
              <a:ext uri="{FF2B5EF4-FFF2-40B4-BE49-F238E27FC236}">
                <a16:creationId xmlns:a16="http://schemas.microsoft.com/office/drawing/2014/main" xmlns="" id="{05BCC0B4-4DDE-CF4A-7CB6-509E230FCD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98135CA-D97D-E6CB-F08D-2D3DFF1660A7}"/>
              </a:ext>
            </a:extLst>
          </p:cNvPr>
          <p:cNvSpPr>
            <a:spLocks noGrp="1"/>
          </p:cNvSpPr>
          <p:nvPr>
            <p:ph type="sldNum" sz="quarter" idx="12"/>
          </p:nvPr>
        </p:nvSpPr>
        <p:spPr/>
        <p:txBody>
          <a:bodyPr/>
          <a:lstStyle/>
          <a:p>
            <a:fld id="{ABA0E0C5-10E4-4427-9872-717DF1389C84}" type="slidenum">
              <a:rPr lang="en-US" smtClean="0"/>
              <a:pPr/>
              <a:t>‹#›</a:t>
            </a:fld>
            <a:endParaRPr lang="en-US"/>
          </a:p>
        </p:txBody>
      </p:sp>
    </p:spTree>
    <p:extLst>
      <p:ext uri="{BB962C8B-B14F-4D97-AF65-F5344CB8AC3E}">
        <p14:creationId xmlns:p14="http://schemas.microsoft.com/office/powerpoint/2010/main" xmlns="" val="1390356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F1BD965-FAA3-F363-90BB-15576302DA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4F6A31A0-93F4-22F4-1B0B-93A399B76B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B255352-A3E0-B4D9-4C51-501C290D5C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6E5F9-ACF6-4CA2-9C69-06799B143BE1}" type="datetimeFigureOut">
              <a:rPr lang="en-US" smtClean="0"/>
              <a:pPr/>
              <a:t>11/19/2022</a:t>
            </a:fld>
            <a:endParaRPr lang="en-US"/>
          </a:p>
        </p:txBody>
      </p:sp>
      <p:sp>
        <p:nvSpPr>
          <p:cNvPr id="5" name="Footer Placeholder 4">
            <a:extLst>
              <a:ext uri="{FF2B5EF4-FFF2-40B4-BE49-F238E27FC236}">
                <a16:creationId xmlns:a16="http://schemas.microsoft.com/office/drawing/2014/main" xmlns="" id="{A6150817-A055-D071-7463-7FEC7F592E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ABC35E7-ABB7-3E51-391F-8C660A7B7D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A0E0C5-10E4-4427-9872-717DF1389C84}" type="slidenum">
              <a:rPr lang="en-US" smtClean="0"/>
              <a:pPr/>
              <a:t>‹#›</a:t>
            </a:fld>
            <a:endParaRPr lang="en-US"/>
          </a:p>
        </p:txBody>
      </p:sp>
    </p:spTree>
    <p:extLst>
      <p:ext uri="{BB962C8B-B14F-4D97-AF65-F5344CB8AC3E}">
        <p14:creationId xmlns:p14="http://schemas.microsoft.com/office/powerpoint/2010/main" xmlns="" val="1964830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016BEC-06A0-F521-FEFD-9EE2AA2C1B85}"/>
              </a:ext>
            </a:extLst>
          </p:cNvPr>
          <p:cNvSpPr>
            <a:spLocks noGrp="1"/>
          </p:cNvSpPr>
          <p:nvPr>
            <p:ph type="title"/>
          </p:nvPr>
        </p:nvSpPr>
        <p:spPr>
          <a:xfrm>
            <a:off x="838200" y="365125"/>
            <a:ext cx="10515600" cy="1973341"/>
          </a:xfrm>
        </p:spPr>
        <p:txBody>
          <a:bodyPr>
            <a:normAutofit/>
          </a:bodyPr>
          <a:lstStyle/>
          <a:p>
            <a:pPr algn="ctr"/>
            <a:r>
              <a:rPr lang="en-US" sz="4000" b="1" dirty="0">
                <a:latin typeface="+mn-lt"/>
              </a:rPr>
              <a:t>Daffodil International University </a:t>
            </a:r>
            <a:br>
              <a:rPr lang="en-US" sz="4000" b="1" dirty="0">
                <a:latin typeface="+mn-lt"/>
              </a:rPr>
            </a:br>
            <a:r>
              <a:rPr lang="en-US" sz="4000" b="1" dirty="0">
                <a:latin typeface="+mn-lt"/>
              </a:rPr>
              <a:t>Dept. of CSE </a:t>
            </a:r>
            <a:br>
              <a:rPr lang="en-US" sz="4000" b="1" dirty="0">
                <a:latin typeface="+mn-lt"/>
              </a:rPr>
            </a:br>
            <a:r>
              <a:rPr lang="en-US" sz="4000" b="1" dirty="0">
                <a:latin typeface="+mn-lt"/>
              </a:rPr>
              <a:t>Information Security</a:t>
            </a:r>
          </a:p>
        </p:txBody>
      </p:sp>
      <p:sp>
        <p:nvSpPr>
          <p:cNvPr id="3" name="Content Placeholder 2">
            <a:extLst>
              <a:ext uri="{FF2B5EF4-FFF2-40B4-BE49-F238E27FC236}">
                <a16:creationId xmlns:a16="http://schemas.microsoft.com/office/drawing/2014/main" xmlns="" id="{859B7738-6851-E897-FEE6-C84B3374B5A0}"/>
              </a:ext>
            </a:extLst>
          </p:cNvPr>
          <p:cNvSpPr>
            <a:spLocks noGrp="1"/>
          </p:cNvSpPr>
          <p:nvPr>
            <p:ph idx="1"/>
          </p:nvPr>
        </p:nvSpPr>
        <p:spPr>
          <a:xfrm>
            <a:off x="838200" y="3429000"/>
            <a:ext cx="10515600" cy="2747962"/>
          </a:xfrm>
        </p:spPr>
        <p:txBody>
          <a:bodyPr/>
          <a:lstStyle/>
          <a:p>
            <a:pPr marL="0" indent="0" algn="ctr">
              <a:buNone/>
            </a:pPr>
            <a:endParaRPr lang="en-US" b="1" dirty="0">
              <a:solidFill>
                <a:srgbClr val="C00000"/>
              </a:solidFill>
            </a:endParaRPr>
          </a:p>
          <a:p>
            <a:pPr marL="0" indent="0" algn="ctr">
              <a:buNone/>
            </a:pPr>
            <a:r>
              <a:rPr lang="en-US" b="1" dirty="0">
                <a:solidFill>
                  <a:srgbClr val="C00000"/>
                </a:solidFill>
              </a:rPr>
              <a:t>Lecture </a:t>
            </a:r>
            <a:r>
              <a:rPr lang="en-US" b="1" dirty="0" smtClean="0">
                <a:solidFill>
                  <a:srgbClr val="C00000"/>
                </a:solidFill>
              </a:rPr>
              <a:t>14</a:t>
            </a:r>
            <a:endParaRPr lang="en-US" b="1" dirty="0">
              <a:solidFill>
                <a:srgbClr val="C00000"/>
              </a:solidFill>
            </a:endParaRPr>
          </a:p>
          <a:p>
            <a:pPr marL="0" indent="0" algn="ctr">
              <a:buNone/>
            </a:pPr>
            <a:r>
              <a:rPr lang="en-US" b="1" dirty="0" smtClean="0">
                <a:solidFill>
                  <a:srgbClr val="C00000"/>
                </a:solidFill>
              </a:rPr>
              <a:t>Cyber Law</a:t>
            </a:r>
          </a:p>
          <a:p>
            <a:pPr marL="0" indent="0" algn="ctr">
              <a:buNone/>
            </a:pPr>
            <a:endParaRPr lang="en-US" b="1" dirty="0">
              <a:solidFill>
                <a:srgbClr val="C00000"/>
              </a:solidFill>
            </a:endParaRPr>
          </a:p>
        </p:txBody>
      </p:sp>
    </p:spTree>
    <p:extLst>
      <p:ext uri="{BB962C8B-B14F-4D97-AF65-F5344CB8AC3E}">
        <p14:creationId xmlns:p14="http://schemas.microsoft.com/office/powerpoint/2010/main" xmlns="" val="851130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2A3056-DAE7-5543-73FC-D27C45A35643}"/>
              </a:ext>
            </a:extLst>
          </p:cNvPr>
          <p:cNvSpPr>
            <a:spLocks noGrp="1"/>
          </p:cNvSpPr>
          <p:nvPr>
            <p:ph type="title"/>
          </p:nvPr>
        </p:nvSpPr>
        <p:spPr>
          <a:xfrm>
            <a:off x="370936" y="365126"/>
            <a:ext cx="10619117" cy="385372"/>
          </a:xfrm>
        </p:spPr>
        <p:txBody>
          <a:bodyPr>
            <a:noAutofit/>
          </a:bodyPr>
          <a:lstStyle/>
          <a:p>
            <a:r>
              <a:rPr lang="en-US" sz="2800" b="1" dirty="0" smtClean="0">
                <a:solidFill>
                  <a:srgbClr val="C00000"/>
                </a:solidFill>
                <a:latin typeface="+mn-lt"/>
              </a:rPr>
              <a:t>Cyber Law in Bangladesh-</a:t>
            </a:r>
            <a:r>
              <a:rPr lang="en-US" sz="2800" dirty="0" smtClean="0"/>
              <a:t> </a:t>
            </a:r>
            <a:r>
              <a:rPr lang="en-US" sz="2800" b="1" dirty="0" smtClean="0">
                <a:solidFill>
                  <a:srgbClr val="C00000"/>
                </a:solidFill>
                <a:latin typeface="+mn-lt"/>
              </a:rPr>
              <a:t>Digital Security Act 2018</a:t>
            </a:r>
            <a:endParaRPr lang="en-US" sz="2800" b="1" dirty="0">
              <a:solidFill>
                <a:srgbClr val="C00000"/>
              </a:solidFill>
              <a:latin typeface="+mn-lt"/>
            </a:endParaRPr>
          </a:p>
        </p:txBody>
      </p:sp>
      <p:sp>
        <p:nvSpPr>
          <p:cNvPr id="4" name="Rectangle 3"/>
          <p:cNvSpPr/>
          <p:nvPr/>
        </p:nvSpPr>
        <p:spPr>
          <a:xfrm>
            <a:off x="477327" y="1033588"/>
            <a:ext cx="11271849" cy="5632311"/>
          </a:xfrm>
          <a:prstGeom prst="rect">
            <a:avLst/>
          </a:prstGeom>
        </p:spPr>
        <p:txBody>
          <a:bodyPr wrap="square">
            <a:spAutoFit/>
          </a:bodyPr>
          <a:lstStyle/>
          <a:p>
            <a:r>
              <a:rPr lang="en-US" sz="2400" b="1" dirty="0" smtClean="0"/>
              <a:t>Section </a:t>
            </a:r>
            <a:r>
              <a:rPr lang="en-US" sz="2400" b="1" dirty="0" smtClean="0"/>
              <a:t>20. Offence and punishment related to modification of computer source </a:t>
            </a:r>
            <a:r>
              <a:rPr lang="en-US" sz="2400" b="1" dirty="0" smtClean="0"/>
              <a:t>code:</a:t>
            </a:r>
          </a:p>
          <a:p>
            <a:pPr marL="457200" indent="-457200">
              <a:buAutoNum type="arabicParenBoth"/>
            </a:pPr>
            <a:r>
              <a:rPr lang="en-US" sz="2400" dirty="0" smtClean="0"/>
              <a:t>If </a:t>
            </a:r>
            <a:r>
              <a:rPr lang="en-US" sz="2400" dirty="0" smtClean="0"/>
              <a:t>any person intentionally or knowingly hides or damages or modifies the source code used in any computer </a:t>
            </a:r>
            <a:r>
              <a:rPr lang="en-US" sz="2400" dirty="0" smtClean="0"/>
              <a:t>program, </a:t>
            </a:r>
            <a:r>
              <a:rPr lang="en-US" sz="2400" dirty="0" smtClean="0"/>
              <a:t>computer system or computer network, or tries to hide, damage or modify the source code, </a:t>
            </a:r>
            <a:r>
              <a:rPr lang="en-US" sz="2400" dirty="0" smtClean="0"/>
              <a:t>program, </a:t>
            </a:r>
            <a:r>
              <a:rPr lang="en-US" sz="2400" dirty="0" smtClean="0"/>
              <a:t>system or network through another person, and if such source code is preservable or maintainable, then such act of the person shall be an offence. </a:t>
            </a:r>
            <a:endParaRPr lang="en-US" sz="2400" dirty="0" smtClean="0"/>
          </a:p>
          <a:p>
            <a:pPr marL="457200" indent="-457200"/>
            <a:r>
              <a:rPr lang="en-US" sz="2400" dirty="0" smtClean="0"/>
              <a:t> </a:t>
            </a:r>
            <a:r>
              <a:rPr lang="en-US" sz="2400" dirty="0" smtClean="0"/>
              <a:t>      (</a:t>
            </a:r>
            <a:r>
              <a:rPr lang="en-US" sz="2400" dirty="0" smtClean="0"/>
              <a:t>2) If any person commits any offence under sub-section (1), he shall be punished with imprisonment for a term not exceeding 3 (three) years, or with fine not exceeding Taka 3 (three) </a:t>
            </a:r>
            <a:r>
              <a:rPr lang="en-US" sz="2400" dirty="0" err="1" smtClean="0"/>
              <a:t>lac</a:t>
            </a:r>
            <a:r>
              <a:rPr lang="en-US" sz="2400" dirty="0" smtClean="0"/>
              <a:t>, or with both. </a:t>
            </a:r>
            <a:endParaRPr lang="en-US" sz="2400" dirty="0" smtClean="0"/>
          </a:p>
          <a:p>
            <a:pPr marL="457200" indent="-457200"/>
            <a:r>
              <a:rPr lang="en-US" sz="2400" b="1" dirty="0" smtClean="0"/>
              <a:t>Section 22</a:t>
            </a:r>
            <a:r>
              <a:rPr lang="en-US" sz="2400" b="1" dirty="0" smtClean="0"/>
              <a:t>. Digital or electronic </a:t>
            </a:r>
            <a:r>
              <a:rPr lang="en-US" sz="2400" b="1" dirty="0" smtClean="0"/>
              <a:t>forgery:</a:t>
            </a:r>
          </a:p>
          <a:p>
            <a:pPr marL="457200" indent="-457200">
              <a:buAutoNum type="arabicParenBoth"/>
            </a:pPr>
            <a:r>
              <a:rPr lang="en-US" sz="2400" dirty="0" smtClean="0"/>
              <a:t>If </a:t>
            </a:r>
            <a:r>
              <a:rPr lang="en-US" sz="2400" dirty="0" smtClean="0"/>
              <a:t>any person commits forgery by using any digital or electronic medium, then such act of the person shall be an offence. </a:t>
            </a:r>
            <a:endParaRPr lang="en-US" sz="2400" dirty="0" smtClean="0"/>
          </a:p>
          <a:p>
            <a:pPr marL="457200" indent="-457200"/>
            <a:r>
              <a:rPr lang="en-US" sz="2400" dirty="0" smtClean="0"/>
              <a:t> </a:t>
            </a:r>
            <a:r>
              <a:rPr lang="en-US" sz="2400" dirty="0" smtClean="0"/>
              <a:t>      (</a:t>
            </a:r>
            <a:r>
              <a:rPr lang="en-US" sz="2400" dirty="0" smtClean="0"/>
              <a:t>2) If any person commits an offence under sub-section (1), he shall be punished with imprisonment for a term not exceeding 5 (five) years, or with fine not exceeding Taka 5 (five) </a:t>
            </a:r>
            <a:r>
              <a:rPr lang="en-US" sz="2400" dirty="0" err="1" smtClean="0"/>
              <a:t>lac</a:t>
            </a:r>
            <a:r>
              <a:rPr lang="en-US" sz="2400" dirty="0" smtClean="0"/>
              <a:t>, or with both.</a:t>
            </a:r>
            <a:endParaRPr lang="en-US" sz="2400" dirty="0"/>
          </a:p>
        </p:txBody>
      </p:sp>
    </p:spTree>
    <p:extLst>
      <p:ext uri="{BB962C8B-B14F-4D97-AF65-F5344CB8AC3E}">
        <p14:creationId xmlns:p14="http://schemas.microsoft.com/office/powerpoint/2010/main" xmlns="" val="2935915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2A3056-DAE7-5543-73FC-D27C45A35643}"/>
              </a:ext>
            </a:extLst>
          </p:cNvPr>
          <p:cNvSpPr>
            <a:spLocks noGrp="1"/>
          </p:cNvSpPr>
          <p:nvPr>
            <p:ph type="title"/>
          </p:nvPr>
        </p:nvSpPr>
        <p:spPr>
          <a:xfrm>
            <a:off x="370936" y="365126"/>
            <a:ext cx="10619117" cy="385372"/>
          </a:xfrm>
        </p:spPr>
        <p:txBody>
          <a:bodyPr>
            <a:noAutofit/>
          </a:bodyPr>
          <a:lstStyle/>
          <a:p>
            <a:r>
              <a:rPr lang="en-US" sz="2800" b="1" dirty="0" smtClean="0">
                <a:solidFill>
                  <a:srgbClr val="C00000"/>
                </a:solidFill>
                <a:latin typeface="+mn-lt"/>
              </a:rPr>
              <a:t>Cyber Law in Bangladesh-</a:t>
            </a:r>
            <a:r>
              <a:rPr lang="en-US" sz="2800" dirty="0" smtClean="0"/>
              <a:t> </a:t>
            </a:r>
            <a:r>
              <a:rPr lang="en-US" sz="2800" b="1" dirty="0" smtClean="0">
                <a:solidFill>
                  <a:srgbClr val="C00000"/>
                </a:solidFill>
                <a:latin typeface="+mn-lt"/>
              </a:rPr>
              <a:t>Digital Security Act 2018</a:t>
            </a:r>
            <a:endParaRPr lang="en-US" sz="2800" b="1" dirty="0">
              <a:solidFill>
                <a:srgbClr val="C00000"/>
              </a:solidFill>
              <a:latin typeface="+mn-lt"/>
            </a:endParaRPr>
          </a:p>
        </p:txBody>
      </p:sp>
      <p:sp>
        <p:nvSpPr>
          <p:cNvPr id="4" name="Rectangle 3"/>
          <p:cNvSpPr/>
          <p:nvPr/>
        </p:nvSpPr>
        <p:spPr>
          <a:xfrm>
            <a:off x="477327" y="1033588"/>
            <a:ext cx="11271849" cy="4154984"/>
          </a:xfrm>
          <a:prstGeom prst="rect">
            <a:avLst/>
          </a:prstGeom>
        </p:spPr>
        <p:txBody>
          <a:bodyPr wrap="square">
            <a:spAutoFit/>
          </a:bodyPr>
          <a:lstStyle/>
          <a:p>
            <a:r>
              <a:rPr lang="en-US" sz="2400" b="1" dirty="0" smtClean="0"/>
              <a:t>Section 27</a:t>
            </a:r>
            <a:r>
              <a:rPr lang="en-US" sz="2400" b="1" dirty="0" smtClean="0"/>
              <a:t>. Offence and punishment for committing cyber </a:t>
            </a:r>
            <a:r>
              <a:rPr lang="en-US" sz="2400" b="1" dirty="0" smtClean="0"/>
              <a:t>terrorism:</a:t>
            </a:r>
          </a:p>
          <a:p>
            <a:pPr marL="457200" indent="-457200">
              <a:buAutoNum type="arabicParenBoth"/>
            </a:pPr>
            <a:r>
              <a:rPr lang="en-US" sz="2400" dirty="0" smtClean="0"/>
              <a:t>If </a:t>
            </a:r>
            <a:r>
              <a:rPr lang="en-US" sz="2400" dirty="0" smtClean="0"/>
              <a:t>any </a:t>
            </a:r>
            <a:r>
              <a:rPr lang="en-US" sz="2400" dirty="0" smtClean="0"/>
              <a:t>person</a:t>
            </a:r>
            <a:r>
              <a:rPr lang="en-US" sz="2400" b="1" dirty="0" smtClean="0"/>
              <a:t> </a:t>
            </a:r>
            <a:r>
              <a:rPr lang="en-US" sz="2400" dirty="0" smtClean="0"/>
              <a:t>intentionally </a:t>
            </a:r>
            <a:r>
              <a:rPr lang="en-US" sz="2400" dirty="0" smtClean="0"/>
              <a:t>or knowingly gains access to, or makes interference with, any computer, computer network, internet network, any protected data-information or computer database, or gains access to any such protected data information or computer database which may be used against friendly relations with another foreign country or public order, or may be used for the benefit of any foreign country or any individual or any group, then such person shall be deemed to have committed an offence of cyber terrorism. </a:t>
            </a:r>
            <a:endParaRPr lang="en-US" sz="2400" dirty="0" smtClean="0"/>
          </a:p>
          <a:p>
            <a:pPr marL="457200" indent="-457200"/>
            <a:r>
              <a:rPr lang="en-US" sz="2400" dirty="0" smtClean="0"/>
              <a:t> </a:t>
            </a:r>
            <a:r>
              <a:rPr lang="en-US" sz="2400" dirty="0" smtClean="0"/>
              <a:t>     (</a:t>
            </a:r>
            <a:r>
              <a:rPr lang="en-US" sz="2400" dirty="0" smtClean="0"/>
              <a:t>2) If any person commits an offence under sub-section (1), he shall be punished with imprisonment for a term not exceeding 14 (fourteen) years, or with fine not exceeding Taka 1 (one) </a:t>
            </a:r>
            <a:r>
              <a:rPr lang="en-US" sz="2400" dirty="0" err="1" smtClean="0"/>
              <a:t>crore</a:t>
            </a:r>
            <a:r>
              <a:rPr lang="en-US" sz="2400" dirty="0" smtClean="0"/>
              <a:t>, or with both. </a:t>
            </a:r>
            <a:endParaRPr lang="en-US" sz="2400" dirty="0"/>
          </a:p>
        </p:txBody>
      </p:sp>
    </p:spTree>
    <p:extLst>
      <p:ext uri="{BB962C8B-B14F-4D97-AF65-F5344CB8AC3E}">
        <p14:creationId xmlns:p14="http://schemas.microsoft.com/office/powerpoint/2010/main" xmlns="" val="2935915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364D56B-20C9-E3B8-C503-BCC7DF32784C}"/>
              </a:ext>
            </a:extLst>
          </p:cNvPr>
          <p:cNvSpPr>
            <a:spLocks noGrp="1"/>
          </p:cNvSpPr>
          <p:nvPr>
            <p:ph idx="1"/>
          </p:nvPr>
        </p:nvSpPr>
        <p:spPr>
          <a:xfrm>
            <a:off x="838200" y="944380"/>
            <a:ext cx="10515600" cy="5232583"/>
          </a:xfrm>
        </p:spPr>
        <p:txBody>
          <a:bodyPr>
            <a:normAutofit/>
          </a:bodyPr>
          <a:lstStyle/>
          <a:p>
            <a:pPr marL="0" indent="0" algn="ctr">
              <a:buNone/>
            </a:pPr>
            <a:endParaRPr lang="en-US" sz="6600" dirty="0">
              <a:latin typeface="Broadway" panose="04040905080B02020502" pitchFamily="82" charset="0"/>
            </a:endParaRPr>
          </a:p>
          <a:p>
            <a:pPr marL="0" indent="0" algn="ctr">
              <a:buNone/>
            </a:pPr>
            <a:endParaRPr lang="en-US" sz="6600" dirty="0">
              <a:latin typeface="Broadway" panose="04040905080B02020502" pitchFamily="82" charset="0"/>
            </a:endParaRPr>
          </a:p>
          <a:p>
            <a:pPr marL="0" indent="0" algn="ctr">
              <a:buNone/>
            </a:pPr>
            <a:r>
              <a:rPr lang="en-US" sz="6600" dirty="0">
                <a:latin typeface="Broadway" panose="04040905080B02020502" pitchFamily="82" charset="0"/>
              </a:rPr>
              <a:t>Thank You</a:t>
            </a:r>
          </a:p>
        </p:txBody>
      </p:sp>
    </p:spTree>
    <p:extLst>
      <p:ext uri="{BB962C8B-B14F-4D97-AF65-F5344CB8AC3E}">
        <p14:creationId xmlns:p14="http://schemas.microsoft.com/office/powerpoint/2010/main" xmlns="" val="2246243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38355" y="612473"/>
            <a:ext cx="10274060" cy="5078313"/>
          </a:xfrm>
          <a:prstGeom prst="rect">
            <a:avLst/>
          </a:prstGeom>
          <a:noFill/>
        </p:spPr>
        <p:txBody>
          <a:bodyPr wrap="square" rtlCol="0">
            <a:spAutoFit/>
          </a:bodyPr>
          <a:lstStyle/>
          <a:p>
            <a:r>
              <a:rPr lang="en-US" sz="4000" b="1" dirty="0" smtClean="0">
                <a:solidFill>
                  <a:srgbClr val="C00000"/>
                </a:solidFill>
              </a:rPr>
              <a:t>Cyber Crime</a:t>
            </a:r>
          </a:p>
          <a:p>
            <a:endParaRPr lang="en-US" sz="2800" b="1" dirty="0" smtClean="0">
              <a:solidFill>
                <a:srgbClr val="C00000"/>
              </a:solidFill>
            </a:endParaRPr>
          </a:p>
          <a:p>
            <a:endParaRPr lang="en-US" sz="2800" b="1" dirty="0" smtClean="0">
              <a:solidFill>
                <a:srgbClr val="C00000"/>
              </a:solidFill>
            </a:endParaRPr>
          </a:p>
          <a:p>
            <a:endParaRPr lang="en-US" sz="2800" b="1" dirty="0" smtClean="0">
              <a:solidFill>
                <a:srgbClr val="C00000"/>
              </a:solidFill>
            </a:endParaRPr>
          </a:p>
          <a:p>
            <a:r>
              <a:rPr lang="en-US" sz="2400" b="1" dirty="0" smtClean="0">
                <a:solidFill>
                  <a:srgbClr val="C00000"/>
                </a:solidFill>
              </a:rPr>
              <a:t>Cybercrime </a:t>
            </a:r>
            <a:r>
              <a:rPr lang="en-US" sz="2400" dirty="0" smtClean="0"/>
              <a:t>is criminal activity that either </a:t>
            </a:r>
            <a:r>
              <a:rPr lang="en-US" sz="2400" b="1" dirty="0" smtClean="0">
                <a:solidFill>
                  <a:srgbClr val="C00000"/>
                </a:solidFill>
              </a:rPr>
              <a:t>targets </a:t>
            </a:r>
            <a:r>
              <a:rPr lang="en-US" sz="2400" dirty="0" smtClean="0"/>
              <a:t>or </a:t>
            </a:r>
            <a:r>
              <a:rPr lang="en-US" sz="2400" b="1" dirty="0" smtClean="0">
                <a:solidFill>
                  <a:srgbClr val="C00000"/>
                </a:solidFill>
              </a:rPr>
              <a:t>uses </a:t>
            </a:r>
            <a:r>
              <a:rPr lang="en-US" sz="2400" dirty="0" smtClean="0"/>
              <a:t>a computer, a computer network or a networked device</a:t>
            </a:r>
            <a:r>
              <a:rPr lang="en-US" sz="2400" dirty="0" smtClean="0"/>
              <a:t>.</a:t>
            </a:r>
          </a:p>
          <a:p>
            <a:endParaRPr lang="en-US" sz="2400" b="1" dirty="0" smtClean="0">
              <a:solidFill>
                <a:srgbClr val="C00000"/>
              </a:solidFill>
            </a:endParaRPr>
          </a:p>
          <a:p>
            <a:pPr fontAlgn="base"/>
            <a:r>
              <a:rPr lang="en-US" sz="2400" dirty="0" smtClean="0"/>
              <a:t>Cybercrime involves one or both of the following:</a:t>
            </a:r>
          </a:p>
          <a:p>
            <a:pPr fontAlgn="base">
              <a:buFont typeface="Arial" pitchFamily="34" charset="0"/>
              <a:buChar char="•"/>
            </a:pPr>
            <a:r>
              <a:rPr lang="en-US" sz="2400" dirty="0" smtClean="0"/>
              <a:t>Criminal activity </a:t>
            </a:r>
            <a:r>
              <a:rPr lang="en-US" sz="2400" i="1" dirty="0" smtClean="0"/>
              <a:t>targeting</a:t>
            </a:r>
            <a:r>
              <a:rPr lang="en-US" sz="2400" dirty="0" smtClean="0"/>
              <a:t> computers using viruses and other types of malware.</a:t>
            </a:r>
          </a:p>
          <a:p>
            <a:pPr fontAlgn="base">
              <a:buFont typeface="Arial" pitchFamily="34" charset="0"/>
              <a:buChar char="•"/>
            </a:pPr>
            <a:r>
              <a:rPr lang="en-US" sz="2400" dirty="0" smtClean="0"/>
              <a:t>Criminal activity </a:t>
            </a:r>
            <a:r>
              <a:rPr lang="en-US" sz="2400" i="1" dirty="0" smtClean="0"/>
              <a:t>using</a:t>
            </a:r>
            <a:r>
              <a:rPr lang="en-US" sz="2400" dirty="0" smtClean="0"/>
              <a:t> computers to commit other crimes</a:t>
            </a:r>
            <a:r>
              <a:rPr lang="en-US" sz="2400" dirty="0" smtClean="0"/>
              <a:t>.</a:t>
            </a:r>
          </a:p>
          <a:p>
            <a:pPr fontAlgn="base"/>
            <a:endParaRPr lang="en-US" sz="2800" dirty="0" smtClean="0"/>
          </a:p>
          <a:p>
            <a:endParaRPr lang="en-US" sz="2800" b="1" dirty="0">
              <a:solidFill>
                <a:srgbClr val="C00000"/>
              </a:solidFill>
            </a:endParaRPr>
          </a:p>
        </p:txBody>
      </p:sp>
      <p:pic>
        <p:nvPicPr>
          <p:cNvPr id="10" name="Picture 9" descr="hgf.jpg"/>
          <p:cNvPicPr>
            <a:picLocks noChangeAspect="1"/>
          </p:cNvPicPr>
          <p:nvPr/>
        </p:nvPicPr>
        <p:blipFill>
          <a:blip r:embed="rId2"/>
          <a:stretch>
            <a:fillRect/>
          </a:stretch>
        </p:blipFill>
        <p:spPr>
          <a:xfrm>
            <a:off x="4641011" y="301925"/>
            <a:ext cx="6682596" cy="1969698"/>
          </a:xfrm>
          <a:prstGeom prst="rect">
            <a:avLst/>
          </a:prstGeom>
        </p:spPr>
      </p:pic>
    </p:spTree>
    <p:extLst>
      <p:ext uri="{BB962C8B-B14F-4D97-AF65-F5344CB8AC3E}">
        <p14:creationId xmlns:p14="http://schemas.microsoft.com/office/powerpoint/2010/main" xmlns="" val="1178104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xmlns="" id="{32BB9D6B-E2A9-6996-AE18-EBA70DE56827}"/>
              </a:ext>
            </a:extLst>
          </p:cNvPr>
          <p:cNvSpPr>
            <a:spLocks noGrp="1"/>
          </p:cNvSpPr>
          <p:nvPr>
            <p:ph idx="1"/>
          </p:nvPr>
        </p:nvSpPr>
        <p:spPr>
          <a:xfrm>
            <a:off x="600450" y="308198"/>
            <a:ext cx="10515599" cy="5832764"/>
          </a:xfrm>
        </p:spPr>
        <p:txBody>
          <a:bodyPr>
            <a:normAutofit fontScale="92500" lnSpcReduction="20000"/>
          </a:bodyPr>
          <a:lstStyle/>
          <a:p>
            <a:pPr marL="0" indent="0">
              <a:buNone/>
            </a:pPr>
            <a:r>
              <a:rPr lang="en-US" sz="3300" b="1" dirty="0" smtClean="0">
                <a:solidFill>
                  <a:srgbClr val="C00000"/>
                </a:solidFill>
              </a:rPr>
              <a:t>Types of Cyber Crime</a:t>
            </a:r>
          </a:p>
          <a:p>
            <a:pPr marL="0" indent="0">
              <a:buNone/>
            </a:pPr>
            <a:endParaRPr lang="en-US" sz="3300" b="1" dirty="0" smtClean="0">
              <a:solidFill>
                <a:srgbClr val="C00000"/>
              </a:solidFill>
            </a:endParaRPr>
          </a:p>
          <a:p>
            <a:pPr fontAlgn="base"/>
            <a:r>
              <a:rPr lang="en-US" sz="2600" dirty="0" smtClean="0"/>
              <a:t>Email and internet fraud.</a:t>
            </a:r>
          </a:p>
          <a:p>
            <a:pPr fontAlgn="base"/>
            <a:r>
              <a:rPr lang="en-US" sz="2600" dirty="0" smtClean="0"/>
              <a:t>Identity fraud (where personal information is stolen and used).</a:t>
            </a:r>
          </a:p>
          <a:p>
            <a:pPr fontAlgn="base"/>
            <a:r>
              <a:rPr lang="en-US" sz="2600" dirty="0" smtClean="0"/>
              <a:t>Theft of financial or card payment data.</a:t>
            </a:r>
          </a:p>
          <a:p>
            <a:pPr fontAlgn="base"/>
            <a:r>
              <a:rPr lang="en-US" sz="2600" dirty="0" smtClean="0"/>
              <a:t>Cyber extortion </a:t>
            </a:r>
            <a:r>
              <a:rPr lang="en-US" sz="2600" dirty="0" smtClean="0"/>
              <a:t>(demanding money to prevent a threatened attack).</a:t>
            </a:r>
          </a:p>
          <a:p>
            <a:pPr fontAlgn="base"/>
            <a:r>
              <a:rPr lang="en-US" sz="2600" dirty="0" smtClean="0"/>
              <a:t>Ransomware attacks (a type of </a:t>
            </a:r>
            <a:r>
              <a:rPr lang="en-US" sz="2600" dirty="0" smtClean="0"/>
              <a:t>cyber extortion).</a:t>
            </a:r>
            <a:endParaRPr lang="en-US" sz="2600" dirty="0" smtClean="0"/>
          </a:p>
          <a:p>
            <a:pPr fontAlgn="base"/>
            <a:r>
              <a:rPr lang="en-US" sz="2600" dirty="0" smtClean="0"/>
              <a:t>Cryptojacking (where hackers mine </a:t>
            </a:r>
            <a:r>
              <a:rPr lang="en-US" sz="2600" dirty="0" smtClean="0"/>
              <a:t>crypto currency </a:t>
            </a:r>
            <a:r>
              <a:rPr lang="en-US" sz="2600" dirty="0" smtClean="0"/>
              <a:t>using resources they do not own).</a:t>
            </a:r>
          </a:p>
          <a:p>
            <a:pPr fontAlgn="base"/>
            <a:r>
              <a:rPr lang="en-US" sz="2600" dirty="0" smtClean="0"/>
              <a:t>Cyber espionage </a:t>
            </a:r>
            <a:r>
              <a:rPr lang="en-US" sz="2600" dirty="0" smtClean="0"/>
              <a:t>(where hackers access government or company data).</a:t>
            </a:r>
          </a:p>
          <a:p>
            <a:pPr fontAlgn="base"/>
            <a:r>
              <a:rPr lang="en-US" sz="2600" dirty="0" smtClean="0"/>
              <a:t>Infringing </a:t>
            </a:r>
            <a:r>
              <a:rPr lang="en-US" sz="2600" dirty="0" smtClean="0"/>
              <a:t>copyright</a:t>
            </a:r>
            <a:r>
              <a:rPr lang="en-US" sz="2600" dirty="0" smtClean="0"/>
              <a:t>.</a:t>
            </a:r>
          </a:p>
          <a:p>
            <a:pPr fontAlgn="base"/>
            <a:r>
              <a:rPr lang="en-US" sz="2600" dirty="0" smtClean="0"/>
              <a:t>I</a:t>
            </a:r>
            <a:r>
              <a:rPr lang="en-US" sz="2600" dirty="0" smtClean="0"/>
              <a:t>llegal </a:t>
            </a:r>
            <a:r>
              <a:rPr lang="en-US" sz="2600" dirty="0" smtClean="0"/>
              <a:t>gambling.</a:t>
            </a:r>
          </a:p>
          <a:p>
            <a:pPr fontAlgn="base"/>
            <a:r>
              <a:rPr lang="en-US" sz="2600" dirty="0" smtClean="0"/>
              <a:t>Selling illegal items online.</a:t>
            </a:r>
          </a:p>
          <a:p>
            <a:pPr fontAlgn="base"/>
            <a:r>
              <a:rPr lang="en-US" sz="2600" dirty="0" smtClean="0"/>
              <a:t>Soliciting, producing, or possessing child pornography.</a:t>
            </a:r>
          </a:p>
          <a:p>
            <a:pPr fontAlgn="base"/>
            <a:endParaRPr lang="en-US" dirty="0" smtClean="0"/>
          </a:p>
          <a:p>
            <a:pPr marL="0" indent="0">
              <a:buNone/>
            </a:pPr>
            <a:endParaRPr lang="en-US" b="1" dirty="0">
              <a:solidFill>
                <a:srgbClr val="002060"/>
              </a:solidFill>
            </a:endParaRPr>
          </a:p>
          <a:p>
            <a:pPr marL="0" indent="0">
              <a:buNone/>
            </a:pPr>
            <a:endParaRPr lang="en-US" sz="2400" b="1" dirty="0">
              <a:solidFill>
                <a:srgbClr val="002060"/>
              </a:solidFill>
            </a:endParaRPr>
          </a:p>
          <a:p>
            <a:pPr marL="0" indent="0">
              <a:buNone/>
            </a:pPr>
            <a:endParaRPr lang="en-US" sz="2400" b="1" dirty="0">
              <a:solidFill>
                <a:srgbClr val="00B050"/>
              </a:solidFill>
            </a:endParaRPr>
          </a:p>
        </p:txBody>
      </p:sp>
    </p:spTree>
    <p:extLst>
      <p:ext uri="{BB962C8B-B14F-4D97-AF65-F5344CB8AC3E}">
        <p14:creationId xmlns:p14="http://schemas.microsoft.com/office/powerpoint/2010/main" xmlns="" val="3172647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2A3056-DAE7-5543-73FC-D27C45A35643}"/>
              </a:ext>
            </a:extLst>
          </p:cNvPr>
          <p:cNvSpPr>
            <a:spLocks noGrp="1"/>
          </p:cNvSpPr>
          <p:nvPr>
            <p:ph type="title"/>
          </p:nvPr>
        </p:nvSpPr>
        <p:spPr>
          <a:xfrm>
            <a:off x="370936" y="365126"/>
            <a:ext cx="10619117" cy="385372"/>
          </a:xfrm>
        </p:spPr>
        <p:txBody>
          <a:bodyPr>
            <a:noAutofit/>
          </a:bodyPr>
          <a:lstStyle/>
          <a:p>
            <a:r>
              <a:rPr lang="en-US" sz="4000" b="1" dirty="0" smtClean="0">
                <a:solidFill>
                  <a:srgbClr val="C00000"/>
                </a:solidFill>
                <a:latin typeface="+mn-lt"/>
              </a:rPr>
              <a:t>Cyber Law </a:t>
            </a:r>
            <a:endParaRPr lang="en-US" sz="4000" b="1" dirty="0">
              <a:solidFill>
                <a:srgbClr val="C00000"/>
              </a:solidFill>
              <a:latin typeface="+mn-lt"/>
            </a:endParaRPr>
          </a:p>
        </p:txBody>
      </p:sp>
      <p:sp>
        <p:nvSpPr>
          <p:cNvPr id="4" name="Rectangle 3"/>
          <p:cNvSpPr/>
          <p:nvPr/>
        </p:nvSpPr>
        <p:spPr>
          <a:xfrm>
            <a:off x="460074" y="2293044"/>
            <a:ext cx="11271849" cy="3046988"/>
          </a:xfrm>
          <a:prstGeom prst="rect">
            <a:avLst/>
          </a:prstGeom>
        </p:spPr>
        <p:txBody>
          <a:bodyPr wrap="square">
            <a:spAutoFit/>
          </a:bodyPr>
          <a:lstStyle/>
          <a:p>
            <a:r>
              <a:rPr lang="en-US" sz="2400" b="1" dirty="0" smtClean="0">
                <a:solidFill>
                  <a:srgbClr val="C00000"/>
                </a:solidFill>
              </a:rPr>
              <a:t>Cyber law, </a:t>
            </a:r>
            <a:r>
              <a:rPr lang="en-US" sz="2400" dirty="0" smtClean="0"/>
              <a:t>also known as Internet </a:t>
            </a:r>
            <a:r>
              <a:rPr lang="en-US" sz="2400" dirty="0" smtClean="0"/>
              <a:t>Law, </a:t>
            </a:r>
            <a:r>
              <a:rPr lang="en-US" sz="2400" dirty="0" smtClean="0"/>
              <a:t>is the part of the </a:t>
            </a:r>
            <a:r>
              <a:rPr lang="en-US" sz="2400" b="1" dirty="0" smtClean="0">
                <a:solidFill>
                  <a:srgbClr val="C00000"/>
                </a:solidFill>
              </a:rPr>
              <a:t>overall legal system </a:t>
            </a:r>
            <a:r>
              <a:rPr lang="en-US" sz="2400" dirty="0" smtClean="0"/>
              <a:t>that </a:t>
            </a:r>
            <a:r>
              <a:rPr lang="en-US" sz="2400" dirty="0" smtClean="0"/>
              <a:t>is related to legal informatics and supervises the digital circulation of information, e-commerce, software and information security. </a:t>
            </a:r>
            <a:endParaRPr lang="en-US" sz="2400" dirty="0" smtClean="0"/>
          </a:p>
          <a:p>
            <a:endParaRPr lang="en-US" sz="2400" dirty="0" smtClean="0"/>
          </a:p>
          <a:p>
            <a:r>
              <a:rPr lang="en-US" sz="2400" b="1" dirty="0" smtClean="0">
                <a:solidFill>
                  <a:srgbClr val="C00000"/>
                </a:solidFill>
              </a:rPr>
              <a:t>Cyber law</a:t>
            </a:r>
            <a:r>
              <a:rPr lang="en-US" sz="2400" dirty="0" smtClean="0"/>
              <a:t> covers a fairly broad </a:t>
            </a:r>
            <a:r>
              <a:rPr lang="en-US" sz="2400" dirty="0" smtClean="0"/>
              <a:t>area, encompassing;</a:t>
            </a:r>
          </a:p>
          <a:p>
            <a:pPr>
              <a:buFont typeface="Arial" pitchFamily="34" charset="0"/>
              <a:buChar char="•"/>
            </a:pPr>
            <a:r>
              <a:rPr lang="en-US" sz="2400" dirty="0" smtClean="0"/>
              <a:t> freedom </a:t>
            </a:r>
            <a:r>
              <a:rPr lang="en-US" sz="2400" dirty="0" smtClean="0"/>
              <a:t>of </a:t>
            </a:r>
            <a:r>
              <a:rPr lang="en-US" sz="2400" dirty="0" smtClean="0"/>
              <a:t>expression</a:t>
            </a:r>
          </a:p>
          <a:p>
            <a:pPr>
              <a:buFont typeface="Arial" pitchFamily="34" charset="0"/>
              <a:buChar char="•"/>
            </a:pPr>
            <a:r>
              <a:rPr lang="en-US" sz="2400" dirty="0" smtClean="0"/>
              <a:t>access </a:t>
            </a:r>
            <a:r>
              <a:rPr lang="en-US" sz="2400" dirty="0" smtClean="0"/>
              <a:t>to and usage of the </a:t>
            </a:r>
            <a:r>
              <a:rPr lang="en-US" sz="2400" dirty="0" smtClean="0"/>
              <a:t>Internet</a:t>
            </a:r>
            <a:endParaRPr lang="en-US" sz="2400" dirty="0" smtClean="0"/>
          </a:p>
          <a:p>
            <a:pPr>
              <a:buFont typeface="Arial" pitchFamily="34" charset="0"/>
              <a:buChar char="•"/>
            </a:pPr>
            <a:r>
              <a:rPr lang="en-US" sz="2400" dirty="0" smtClean="0"/>
              <a:t> </a:t>
            </a:r>
            <a:r>
              <a:rPr lang="en-US" sz="2400" dirty="0" smtClean="0"/>
              <a:t>online </a:t>
            </a:r>
            <a:r>
              <a:rPr lang="en-US" sz="2400" dirty="0" smtClean="0"/>
              <a:t>privacy</a:t>
            </a:r>
            <a:endParaRPr lang="en-US" sz="2400" dirty="0"/>
          </a:p>
        </p:txBody>
      </p:sp>
      <p:pic>
        <p:nvPicPr>
          <p:cNvPr id="5" name="Picture 4" descr="law.jpg"/>
          <p:cNvPicPr>
            <a:picLocks noChangeAspect="1"/>
          </p:cNvPicPr>
          <p:nvPr/>
        </p:nvPicPr>
        <p:blipFill>
          <a:blip r:embed="rId2"/>
          <a:stretch>
            <a:fillRect/>
          </a:stretch>
        </p:blipFill>
        <p:spPr>
          <a:xfrm>
            <a:off x="5236234" y="168934"/>
            <a:ext cx="6236898" cy="1772010"/>
          </a:xfrm>
          <a:prstGeom prst="rect">
            <a:avLst/>
          </a:prstGeom>
        </p:spPr>
      </p:pic>
    </p:spTree>
    <p:extLst>
      <p:ext uri="{BB962C8B-B14F-4D97-AF65-F5344CB8AC3E}">
        <p14:creationId xmlns:p14="http://schemas.microsoft.com/office/powerpoint/2010/main" xmlns="" val="29359159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2A3056-DAE7-5543-73FC-D27C45A35643}"/>
              </a:ext>
            </a:extLst>
          </p:cNvPr>
          <p:cNvSpPr>
            <a:spLocks noGrp="1"/>
          </p:cNvSpPr>
          <p:nvPr>
            <p:ph type="title"/>
          </p:nvPr>
        </p:nvSpPr>
        <p:spPr>
          <a:xfrm>
            <a:off x="370936" y="365126"/>
            <a:ext cx="10619117" cy="385372"/>
          </a:xfrm>
        </p:spPr>
        <p:txBody>
          <a:bodyPr>
            <a:noAutofit/>
          </a:bodyPr>
          <a:lstStyle/>
          <a:p>
            <a:r>
              <a:rPr lang="en-US" sz="2800" b="1" dirty="0" smtClean="0">
                <a:solidFill>
                  <a:srgbClr val="C00000"/>
                </a:solidFill>
                <a:latin typeface="+mn-lt"/>
              </a:rPr>
              <a:t>Areas involving in Cyber </a:t>
            </a:r>
            <a:r>
              <a:rPr lang="en-US" sz="2800" b="1" dirty="0" smtClean="0">
                <a:solidFill>
                  <a:srgbClr val="C00000"/>
                </a:solidFill>
                <a:latin typeface="+mn-lt"/>
              </a:rPr>
              <a:t>Law</a:t>
            </a:r>
            <a:endParaRPr lang="en-US" sz="2800" b="1" dirty="0">
              <a:solidFill>
                <a:srgbClr val="C00000"/>
              </a:solidFill>
              <a:latin typeface="+mn-lt"/>
            </a:endParaRPr>
          </a:p>
        </p:txBody>
      </p:sp>
      <p:sp>
        <p:nvSpPr>
          <p:cNvPr id="4" name="Rectangle 3"/>
          <p:cNvSpPr/>
          <p:nvPr/>
        </p:nvSpPr>
        <p:spPr>
          <a:xfrm>
            <a:off x="477327" y="1033588"/>
            <a:ext cx="11271849" cy="2308324"/>
          </a:xfrm>
          <a:prstGeom prst="rect">
            <a:avLst/>
          </a:prstGeom>
        </p:spPr>
        <p:txBody>
          <a:bodyPr wrap="square">
            <a:spAutoFit/>
          </a:bodyPr>
          <a:lstStyle/>
          <a:p>
            <a:pPr>
              <a:buFont typeface="Arial" pitchFamily="34" charset="0"/>
              <a:buChar char="•"/>
            </a:pPr>
            <a:r>
              <a:rPr lang="en-US" sz="2400" dirty="0" smtClean="0"/>
              <a:t>Fraud</a:t>
            </a:r>
          </a:p>
          <a:p>
            <a:pPr>
              <a:buFont typeface="Arial" pitchFamily="34" charset="0"/>
              <a:buChar char="•"/>
            </a:pPr>
            <a:r>
              <a:rPr lang="en-US" sz="2400" dirty="0" smtClean="0"/>
              <a:t>Copyrighting </a:t>
            </a:r>
            <a:r>
              <a:rPr lang="en-US" sz="2400" dirty="0" smtClean="0"/>
              <a:t>Issues</a:t>
            </a:r>
          </a:p>
          <a:p>
            <a:pPr>
              <a:buFont typeface="Arial" pitchFamily="34" charset="0"/>
              <a:buChar char="•"/>
            </a:pPr>
            <a:r>
              <a:rPr lang="en-US" sz="2400" dirty="0" smtClean="0"/>
              <a:t>Copyrighting </a:t>
            </a:r>
            <a:r>
              <a:rPr lang="en-US" sz="2400" dirty="0" smtClean="0"/>
              <a:t>Issues</a:t>
            </a:r>
          </a:p>
          <a:p>
            <a:pPr>
              <a:buFont typeface="Arial" pitchFamily="34" charset="0"/>
              <a:buChar char="•"/>
            </a:pPr>
            <a:r>
              <a:rPr lang="en-US" sz="2400" dirty="0" smtClean="0"/>
              <a:t>Online Harassment and </a:t>
            </a:r>
            <a:r>
              <a:rPr lang="en-US" sz="2400" dirty="0" smtClean="0"/>
              <a:t>Stalking</a:t>
            </a:r>
          </a:p>
          <a:p>
            <a:pPr>
              <a:buFont typeface="Arial" pitchFamily="34" charset="0"/>
              <a:buChar char="•"/>
            </a:pPr>
            <a:r>
              <a:rPr lang="en-US" sz="2400" dirty="0" smtClean="0"/>
              <a:t>Data </a:t>
            </a:r>
            <a:r>
              <a:rPr lang="en-US" sz="2400" dirty="0" smtClean="0"/>
              <a:t>Protection</a:t>
            </a:r>
          </a:p>
          <a:p>
            <a:pPr>
              <a:buFont typeface="Arial" pitchFamily="34" charset="0"/>
              <a:buChar char="•"/>
            </a:pPr>
            <a:r>
              <a:rPr lang="en-US" sz="2400" dirty="0" smtClean="0"/>
              <a:t>Contracts and Employment Law</a:t>
            </a:r>
            <a:endParaRPr lang="en-US" sz="2400" dirty="0"/>
          </a:p>
        </p:txBody>
      </p:sp>
    </p:spTree>
    <p:extLst>
      <p:ext uri="{BB962C8B-B14F-4D97-AF65-F5344CB8AC3E}">
        <p14:creationId xmlns:p14="http://schemas.microsoft.com/office/powerpoint/2010/main" xmlns="" val="2935915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2A3056-DAE7-5543-73FC-D27C45A35643}"/>
              </a:ext>
            </a:extLst>
          </p:cNvPr>
          <p:cNvSpPr>
            <a:spLocks noGrp="1"/>
          </p:cNvSpPr>
          <p:nvPr>
            <p:ph type="title"/>
          </p:nvPr>
        </p:nvSpPr>
        <p:spPr>
          <a:xfrm>
            <a:off x="370936" y="365126"/>
            <a:ext cx="10619117" cy="385372"/>
          </a:xfrm>
        </p:spPr>
        <p:txBody>
          <a:bodyPr>
            <a:noAutofit/>
          </a:bodyPr>
          <a:lstStyle/>
          <a:p>
            <a:r>
              <a:rPr lang="en-US" sz="2800" b="1" dirty="0" smtClean="0">
                <a:solidFill>
                  <a:srgbClr val="C00000"/>
                </a:solidFill>
                <a:latin typeface="+mn-lt"/>
              </a:rPr>
              <a:t>Cyber Law in Bangladesh</a:t>
            </a:r>
            <a:endParaRPr lang="en-US" sz="2800" b="1" dirty="0">
              <a:solidFill>
                <a:srgbClr val="C00000"/>
              </a:solidFill>
              <a:latin typeface="+mn-lt"/>
            </a:endParaRPr>
          </a:p>
        </p:txBody>
      </p:sp>
      <p:sp>
        <p:nvSpPr>
          <p:cNvPr id="4" name="Rectangle 3"/>
          <p:cNvSpPr/>
          <p:nvPr/>
        </p:nvSpPr>
        <p:spPr>
          <a:xfrm>
            <a:off x="477327" y="1033588"/>
            <a:ext cx="11271849" cy="4154984"/>
          </a:xfrm>
          <a:prstGeom prst="rect">
            <a:avLst/>
          </a:prstGeom>
        </p:spPr>
        <p:txBody>
          <a:bodyPr wrap="square">
            <a:spAutoFit/>
          </a:bodyPr>
          <a:lstStyle/>
          <a:p>
            <a:r>
              <a:rPr lang="en-US" sz="2400" dirty="0" smtClean="0"/>
              <a:t>Bangladesh is planning stringent measures </a:t>
            </a:r>
            <a:r>
              <a:rPr lang="en-US" sz="2400" dirty="0" smtClean="0"/>
              <a:t>to fight </a:t>
            </a:r>
            <a:r>
              <a:rPr lang="en-US" sz="2400" dirty="0" smtClean="0"/>
              <a:t>cyber crime amid the rapid expansion of </a:t>
            </a:r>
            <a:r>
              <a:rPr lang="en-US" sz="2400" dirty="0" smtClean="0"/>
              <a:t>the information </a:t>
            </a:r>
            <a:r>
              <a:rPr lang="en-US" sz="2400" dirty="0" smtClean="0"/>
              <a:t>and communications technology </a:t>
            </a:r>
            <a:r>
              <a:rPr lang="en-US" sz="2400" dirty="0" smtClean="0"/>
              <a:t>and telecommunications </a:t>
            </a:r>
            <a:r>
              <a:rPr lang="en-US" sz="2400" dirty="0" smtClean="0"/>
              <a:t>networks in the South </a:t>
            </a:r>
            <a:r>
              <a:rPr lang="en-US" sz="2400" dirty="0" smtClean="0"/>
              <a:t>Asian country.</a:t>
            </a:r>
          </a:p>
          <a:p>
            <a:endParaRPr lang="en-US" sz="2400" dirty="0" smtClean="0"/>
          </a:p>
          <a:p>
            <a:r>
              <a:rPr lang="en-US" sz="2400" dirty="0" smtClean="0"/>
              <a:t>The Penal code of Bangladesh contains very few</a:t>
            </a:r>
          </a:p>
          <a:p>
            <a:r>
              <a:rPr lang="en-US" sz="2400" dirty="0" smtClean="0"/>
              <a:t>provision regarding cyber squatting. But in case</a:t>
            </a:r>
          </a:p>
          <a:p>
            <a:r>
              <a:rPr lang="en-US" sz="2400" dirty="0" smtClean="0"/>
              <a:t>of cyber crime like Hacking, Internet time thefts, Email bombing- there is nothing contained in our</a:t>
            </a:r>
          </a:p>
          <a:p>
            <a:r>
              <a:rPr lang="en-US" sz="2400" dirty="0" smtClean="0"/>
              <a:t>penal code. So it can be said that it is not</a:t>
            </a:r>
          </a:p>
          <a:p>
            <a:r>
              <a:rPr lang="en-US" sz="2400" dirty="0" smtClean="0"/>
              <a:t>possible for our government to control cyber</a:t>
            </a:r>
          </a:p>
          <a:p>
            <a:r>
              <a:rPr lang="en-US" sz="2400" dirty="0" smtClean="0"/>
              <a:t>crime by using some provision of the penal code.</a:t>
            </a:r>
            <a:endParaRPr lang="en-US" sz="2400" dirty="0"/>
          </a:p>
        </p:txBody>
      </p:sp>
    </p:spTree>
    <p:extLst>
      <p:ext uri="{BB962C8B-B14F-4D97-AF65-F5344CB8AC3E}">
        <p14:creationId xmlns:p14="http://schemas.microsoft.com/office/powerpoint/2010/main" xmlns="" val="2935915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2A3056-DAE7-5543-73FC-D27C45A35643}"/>
              </a:ext>
            </a:extLst>
          </p:cNvPr>
          <p:cNvSpPr>
            <a:spLocks noGrp="1"/>
          </p:cNvSpPr>
          <p:nvPr>
            <p:ph type="title"/>
          </p:nvPr>
        </p:nvSpPr>
        <p:spPr>
          <a:xfrm>
            <a:off x="370936" y="365126"/>
            <a:ext cx="10619117" cy="385372"/>
          </a:xfrm>
        </p:spPr>
        <p:txBody>
          <a:bodyPr>
            <a:noAutofit/>
          </a:bodyPr>
          <a:lstStyle/>
          <a:p>
            <a:r>
              <a:rPr lang="en-US" sz="2800" b="1" dirty="0" smtClean="0">
                <a:solidFill>
                  <a:srgbClr val="C00000"/>
                </a:solidFill>
                <a:latin typeface="+mn-lt"/>
              </a:rPr>
              <a:t>Cyber Law in Bangladesh-</a:t>
            </a:r>
            <a:r>
              <a:rPr lang="en-US" sz="2800" dirty="0" smtClean="0"/>
              <a:t> </a:t>
            </a:r>
            <a:r>
              <a:rPr lang="en-US" sz="2800" b="1" dirty="0" smtClean="0">
                <a:solidFill>
                  <a:srgbClr val="C00000"/>
                </a:solidFill>
              </a:rPr>
              <a:t>Information Technology </a:t>
            </a:r>
            <a:r>
              <a:rPr lang="en-US" sz="2800" b="1" dirty="0" smtClean="0">
                <a:solidFill>
                  <a:srgbClr val="C00000"/>
                </a:solidFill>
              </a:rPr>
              <a:t>Act 2006</a:t>
            </a:r>
            <a:endParaRPr lang="en-US" sz="2800" b="1" dirty="0">
              <a:solidFill>
                <a:srgbClr val="C00000"/>
              </a:solidFill>
              <a:latin typeface="+mn-lt"/>
            </a:endParaRPr>
          </a:p>
        </p:txBody>
      </p:sp>
      <p:sp>
        <p:nvSpPr>
          <p:cNvPr id="4" name="Rectangle 3"/>
          <p:cNvSpPr/>
          <p:nvPr/>
        </p:nvSpPr>
        <p:spPr>
          <a:xfrm>
            <a:off x="477327" y="1033588"/>
            <a:ext cx="11271849" cy="5262979"/>
          </a:xfrm>
          <a:prstGeom prst="rect">
            <a:avLst/>
          </a:prstGeom>
        </p:spPr>
        <p:txBody>
          <a:bodyPr wrap="square">
            <a:spAutoFit/>
          </a:bodyPr>
          <a:lstStyle/>
          <a:p>
            <a:r>
              <a:rPr lang="en-US" sz="2400" dirty="0" smtClean="0"/>
              <a:t>The Government of Bangladesh </a:t>
            </a:r>
            <a:r>
              <a:rPr lang="en-US" sz="2400" dirty="0" smtClean="0"/>
              <a:t>passed Information </a:t>
            </a:r>
            <a:r>
              <a:rPr lang="en-US" sz="2400" dirty="0" smtClean="0"/>
              <a:t>Technology Act on 2006. This is the</a:t>
            </a:r>
          </a:p>
          <a:p>
            <a:r>
              <a:rPr lang="en-US" sz="2400" dirty="0" smtClean="0"/>
              <a:t>most recent statute enacted by the government </a:t>
            </a:r>
            <a:r>
              <a:rPr lang="en-US" sz="2400" dirty="0" smtClean="0"/>
              <a:t>of Bangladesh </a:t>
            </a:r>
            <a:r>
              <a:rPr lang="en-US" sz="2400" dirty="0" smtClean="0"/>
              <a:t>with a view to consolidate </a:t>
            </a:r>
            <a:r>
              <a:rPr lang="en-US" sz="2400" dirty="0" smtClean="0"/>
              <a:t>Computer related </a:t>
            </a:r>
            <a:r>
              <a:rPr lang="en-US" sz="2400" dirty="0" smtClean="0"/>
              <a:t>matters and also prosecute computer </a:t>
            </a:r>
            <a:r>
              <a:rPr lang="en-US" sz="2400" dirty="0" smtClean="0"/>
              <a:t>and computer </a:t>
            </a:r>
            <a:r>
              <a:rPr lang="en-US" sz="2400" dirty="0" smtClean="0"/>
              <a:t>network related Offence</a:t>
            </a:r>
            <a:r>
              <a:rPr lang="en-US" sz="2400" dirty="0" smtClean="0"/>
              <a:t>.</a:t>
            </a:r>
          </a:p>
          <a:p>
            <a:r>
              <a:rPr lang="en-US" sz="2400" b="1" dirty="0" smtClean="0"/>
              <a:t>Section 55:Punishment </a:t>
            </a:r>
            <a:r>
              <a:rPr lang="en-US" sz="2400" b="1" dirty="0" smtClean="0"/>
              <a:t>for tampering with computer source </a:t>
            </a:r>
            <a:r>
              <a:rPr lang="en-US" sz="2400" b="1" dirty="0" smtClean="0"/>
              <a:t>code--(</a:t>
            </a:r>
            <a:r>
              <a:rPr lang="en-US" sz="2400" dirty="0" smtClean="0"/>
              <a:t>1) Whoever intentionally or knowingly conceals, destroys or alters or intentionally or knowingly causes other person to conceal, destroy or alter any computer source code used for a computer, computer program, computer system or computer network, when the computer source code is required to be kept or maintained by any law for time being in force, then this activity of his will be regarded as offence</a:t>
            </a:r>
            <a:r>
              <a:rPr lang="en-US" sz="2400" dirty="0" smtClean="0"/>
              <a:t>.</a:t>
            </a:r>
          </a:p>
          <a:p>
            <a:r>
              <a:rPr lang="en-US" sz="2400" dirty="0" smtClean="0"/>
              <a:t> </a:t>
            </a:r>
            <a:r>
              <a:rPr lang="en-US" sz="2400" dirty="0" smtClean="0"/>
              <a:t>(2) Whoever commits offence under sub-section (1) of this section he shall be punishable with imprisonment for a term which may extend to three years, or with fine which may extend to Taka three </a:t>
            </a:r>
            <a:r>
              <a:rPr lang="en-US" sz="2400" dirty="0" err="1" smtClean="0"/>
              <a:t>lakhs</a:t>
            </a:r>
            <a:r>
              <a:rPr lang="en-US" sz="2400" dirty="0" smtClean="0"/>
              <a:t>, or with both.</a:t>
            </a:r>
            <a:endParaRPr lang="en-US" sz="2400" dirty="0" smtClean="0"/>
          </a:p>
          <a:p>
            <a:endParaRPr lang="en-US" sz="2400" dirty="0"/>
          </a:p>
        </p:txBody>
      </p:sp>
    </p:spTree>
    <p:extLst>
      <p:ext uri="{BB962C8B-B14F-4D97-AF65-F5344CB8AC3E}">
        <p14:creationId xmlns:p14="http://schemas.microsoft.com/office/powerpoint/2010/main" xmlns="" val="2935915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2A3056-DAE7-5543-73FC-D27C45A35643}"/>
              </a:ext>
            </a:extLst>
          </p:cNvPr>
          <p:cNvSpPr>
            <a:spLocks noGrp="1"/>
          </p:cNvSpPr>
          <p:nvPr>
            <p:ph type="title"/>
          </p:nvPr>
        </p:nvSpPr>
        <p:spPr>
          <a:xfrm>
            <a:off x="370936" y="365126"/>
            <a:ext cx="10619117" cy="385372"/>
          </a:xfrm>
        </p:spPr>
        <p:txBody>
          <a:bodyPr>
            <a:noAutofit/>
          </a:bodyPr>
          <a:lstStyle/>
          <a:p>
            <a:r>
              <a:rPr lang="en-US" sz="2800" b="1" dirty="0" smtClean="0">
                <a:solidFill>
                  <a:srgbClr val="C00000"/>
                </a:solidFill>
                <a:latin typeface="+mn-lt"/>
              </a:rPr>
              <a:t>Cyber Law in Bangladesh-</a:t>
            </a:r>
            <a:r>
              <a:rPr lang="en-US" sz="2800" dirty="0" smtClean="0"/>
              <a:t> </a:t>
            </a:r>
            <a:r>
              <a:rPr lang="en-US" sz="2800" b="1" dirty="0" smtClean="0">
                <a:solidFill>
                  <a:srgbClr val="C00000"/>
                </a:solidFill>
                <a:latin typeface="+mn-lt"/>
              </a:rPr>
              <a:t>Information Technology </a:t>
            </a:r>
            <a:r>
              <a:rPr lang="en-US" sz="2800" b="1" dirty="0" smtClean="0">
                <a:solidFill>
                  <a:srgbClr val="C00000"/>
                </a:solidFill>
                <a:latin typeface="+mn-lt"/>
              </a:rPr>
              <a:t>Act 2006</a:t>
            </a:r>
            <a:endParaRPr lang="en-US" sz="2800" b="1" dirty="0">
              <a:solidFill>
                <a:srgbClr val="C00000"/>
              </a:solidFill>
              <a:latin typeface="+mn-lt"/>
            </a:endParaRPr>
          </a:p>
        </p:txBody>
      </p:sp>
      <p:sp>
        <p:nvSpPr>
          <p:cNvPr id="4" name="Rectangle 3"/>
          <p:cNvSpPr/>
          <p:nvPr/>
        </p:nvSpPr>
        <p:spPr>
          <a:xfrm>
            <a:off x="477327" y="1033588"/>
            <a:ext cx="11271849" cy="3046988"/>
          </a:xfrm>
          <a:prstGeom prst="rect">
            <a:avLst/>
          </a:prstGeom>
        </p:spPr>
        <p:txBody>
          <a:bodyPr wrap="square">
            <a:spAutoFit/>
          </a:bodyPr>
          <a:lstStyle/>
          <a:p>
            <a:r>
              <a:rPr lang="en-US" sz="2400" b="1" dirty="0" smtClean="0"/>
              <a:t>Section 56:Punishment </a:t>
            </a:r>
            <a:r>
              <a:rPr lang="en-US" sz="2400" b="1" dirty="0" smtClean="0"/>
              <a:t>for hacking with computer </a:t>
            </a:r>
            <a:r>
              <a:rPr lang="en-US" sz="2400" b="1" dirty="0" smtClean="0"/>
              <a:t>system—</a:t>
            </a:r>
            <a:endParaRPr lang="en-US" sz="2400" dirty="0" smtClean="0"/>
          </a:p>
          <a:p>
            <a:r>
              <a:rPr lang="en-US" sz="2400" dirty="0" smtClean="0"/>
              <a:t>(</a:t>
            </a:r>
            <a:r>
              <a:rPr lang="en-US" sz="2400" dirty="0" smtClean="0"/>
              <a:t>1) If any person-- (a) with the intent to cause or knowing that he is likely to cause wrongful loss or damage to the public or any person, does any act and thereby destroys, deletes or alters any information residing in a computer resource or diminishes its value or utility or affects it injuriously by any means; </a:t>
            </a:r>
            <a:endParaRPr lang="en-US" sz="2400" dirty="0" smtClean="0"/>
          </a:p>
          <a:p>
            <a:r>
              <a:rPr lang="en-US" sz="2400" dirty="0" smtClean="0"/>
              <a:t>     (</a:t>
            </a:r>
            <a:r>
              <a:rPr lang="en-US" sz="2400" dirty="0" smtClean="0"/>
              <a:t>2) Whoever commits hacking offence under sub-section (1) of this section he shall </a:t>
            </a:r>
            <a:r>
              <a:rPr lang="en-US" sz="2400" dirty="0" smtClean="0"/>
              <a:t>be</a:t>
            </a:r>
          </a:p>
          <a:p>
            <a:r>
              <a:rPr lang="en-US" sz="2400" dirty="0" smtClean="0"/>
              <a:t>     punishable </a:t>
            </a:r>
            <a:r>
              <a:rPr lang="en-US" sz="2400" dirty="0" smtClean="0"/>
              <a:t>with imprisonment for a term which may extend to ten years, or with </a:t>
            </a:r>
            <a:r>
              <a:rPr lang="en-US" sz="2400" dirty="0" smtClean="0"/>
              <a:t>fine</a:t>
            </a:r>
          </a:p>
          <a:p>
            <a:r>
              <a:rPr lang="en-US" sz="2400" dirty="0" smtClean="0"/>
              <a:t> </a:t>
            </a:r>
            <a:r>
              <a:rPr lang="en-US" sz="2400" dirty="0" smtClean="0"/>
              <a:t>    </a:t>
            </a:r>
            <a:r>
              <a:rPr lang="en-US" sz="2400" dirty="0" smtClean="0"/>
              <a:t>which may extend to Taka one </a:t>
            </a:r>
            <a:r>
              <a:rPr lang="en-US" sz="2400" dirty="0" err="1" smtClean="0"/>
              <a:t>crore</a:t>
            </a:r>
            <a:r>
              <a:rPr lang="en-US" sz="2400" dirty="0" smtClean="0"/>
              <a:t>, or with both.</a:t>
            </a:r>
            <a:endParaRPr lang="en-US" sz="2400" dirty="0"/>
          </a:p>
        </p:txBody>
      </p:sp>
    </p:spTree>
    <p:extLst>
      <p:ext uri="{BB962C8B-B14F-4D97-AF65-F5344CB8AC3E}">
        <p14:creationId xmlns:p14="http://schemas.microsoft.com/office/powerpoint/2010/main" xmlns="" val="2935915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2A3056-DAE7-5543-73FC-D27C45A35643}"/>
              </a:ext>
            </a:extLst>
          </p:cNvPr>
          <p:cNvSpPr>
            <a:spLocks noGrp="1"/>
          </p:cNvSpPr>
          <p:nvPr>
            <p:ph type="title"/>
          </p:nvPr>
        </p:nvSpPr>
        <p:spPr>
          <a:xfrm>
            <a:off x="370936" y="365126"/>
            <a:ext cx="10619117" cy="385372"/>
          </a:xfrm>
        </p:spPr>
        <p:txBody>
          <a:bodyPr>
            <a:noAutofit/>
          </a:bodyPr>
          <a:lstStyle/>
          <a:p>
            <a:r>
              <a:rPr lang="en-US" sz="2800" b="1" dirty="0" smtClean="0">
                <a:solidFill>
                  <a:srgbClr val="C00000"/>
                </a:solidFill>
                <a:latin typeface="+mn-lt"/>
              </a:rPr>
              <a:t>Cyber Law in Bangladesh-</a:t>
            </a:r>
            <a:r>
              <a:rPr lang="en-US" sz="2800" b="1" dirty="0" smtClean="0"/>
              <a:t> </a:t>
            </a:r>
            <a:r>
              <a:rPr lang="en-US" sz="2800" b="1" dirty="0" smtClean="0">
                <a:solidFill>
                  <a:srgbClr val="C00000"/>
                </a:solidFill>
                <a:latin typeface="+mn-lt"/>
              </a:rPr>
              <a:t>Information Technology </a:t>
            </a:r>
            <a:r>
              <a:rPr lang="en-US" sz="2800" b="1" dirty="0" smtClean="0">
                <a:solidFill>
                  <a:srgbClr val="C00000"/>
                </a:solidFill>
                <a:latin typeface="+mn-lt"/>
              </a:rPr>
              <a:t>Act 2006</a:t>
            </a:r>
            <a:endParaRPr lang="en-US" sz="2800" b="1" dirty="0">
              <a:solidFill>
                <a:srgbClr val="C00000"/>
              </a:solidFill>
              <a:latin typeface="+mn-lt"/>
            </a:endParaRPr>
          </a:p>
        </p:txBody>
      </p:sp>
      <p:sp>
        <p:nvSpPr>
          <p:cNvPr id="4" name="Rectangle 3"/>
          <p:cNvSpPr/>
          <p:nvPr/>
        </p:nvSpPr>
        <p:spPr>
          <a:xfrm>
            <a:off x="477327" y="1033588"/>
            <a:ext cx="11271849" cy="4524315"/>
          </a:xfrm>
          <a:prstGeom prst="rect">
            <a:avLst/>
          </a:prstGeom>
        </p:spPr>
        <p:txBody>
          <a:bodyPr wrap="square">
            <a:spAutoFit/>
          </a:bodyPr>
          <a:lstStyle/>
          <a:p>
            <a:r>
              <a:rPr lang="en-US" sz="2400" b="1" dirty="0" smtClean="0"/>
              <a:t>Section 57:Punishment </a:t>
            </a:r>
            <a:r>
              <a:rPr lang="en-US" sz="2400" b="1" dirty="0" smtClean="0"/>
              <a:t>for publishing fake, obscene or defaming information in electronic </a:t>
            </a:r>
            <a:r>
              <a:rPr lang="en-US" sz="2400" b="1" dirty="0" smtClean="0"/>
              <a:t>form–</a:t>
            </a:r>
            <a:r>
              <a:rPr lang="en-US" sz="2400" dirty="0" smtClean="0"/>
              <a:t> </a:t>
            </a:r>
          </a:p>
          <a:p>
            <a:r>
              <a:rPr lang="en-US" sz="2400" dirty="0" smtClean="0"/>
              <a:t>(</a:t>
            </a:r>
            <a:r>
              <a:rPr lang="en-US" sz="2400" dirty="0" smtClean="0"/>
              <a:t>1) If any person deliberately publishes or transmits or causes to be published or transmitted in the website or in electronic form any material which is fake and obscene or its effect is such as to tend to deprave and corrupt persons who are likely, having regard to all relevant circumstances, to read, see or hear the matter contained or embodied in it, or causes to deteriorate or creates possibility to deteriorate law and order, prejudice the image of the State or person or causes to hurt or may hurt religious belief or instigate against any person or organization, then this activity of his will be regarded as an offence. </a:t>
            </a:r>
            <a:endParaRPr lang="en-US" sz="2400" dirty="0" smtClean="0"/>
          </a:p>
          <a:p>
            <a:r>
              <a:rPr lang="en-US" sz="2400" dirty="0" smtClean="0"/>
              <a:t>       (</a:t>
            </a:r>
            <a:r>
              <a:rPr lang="en-US" sz="2400" dirty="0" smtClean="0"/>
              <a:t>2) Whoever commits offence under sub-section (1) of this section he shall </a:t>
            </a:r>
            <a:r>
              <a:rPr lang="en-US" sz="2400" dirty="0" smtClean="0"/>
              <a:t>be</a:t>
            </a:r>
          </a:p>
          <a:p>
            <a:r>
              <a:rPr lang="en-US" sz="2400" dirty="0" smtClean="0"/>
              <a:t> </a:t>
            </a:r>
            <a:r>
              <a:rPr lang="en-US" sz="2400" dirty="0" smtClean="0"/>
              <a:t>      </a:t>
            </a:r>
            <a:r>
              <a:rPr lang="en-US" sz="2400" dirty="0" smtClean="0"/>
              <a:t>punishable with imprisonment for a term which may extend to ten years and with </a:t>
            </a:r>
            <a:endParaRPr lang="en-US" sz="2400" dirty="0" smtClean="0"/>
          </a:p>
          <a:p>
            <a:r>
              <a:rPr lang="en-US" sz="2400" dirty="0" smtClean="0"/>
              <a:t> </a:t>
            </a:r>
            <a:r>
              <a:rPr lang="en-US" sz="2400" dirty="0" smtClean="0"/>
              <a:t>      fine </a:t>
            </a:r>
            <a:r>
              <a:rPr lang="en-US" sz="2400" dirty="0" smtClean="0"/>
              <a:t>which may extend to Taka one </a:t>
            </a:r>
            <a:r>
              <a:rPr lang="en-US" sz="2400" dirty="0" err="1" smtClean="0"/>
              <a:t>crore</a:t>
            </a:r>
            <a:r>
              <a:rPr lang="en-US" sz="2400" dirty="0" smtClean="0"/>
              <a:t>.</a:t>
            </a:r>
            <a:endParaRPr lang="en-US" sz="2400" dirty="0"/>
          </a:p>
        </p:txBody>
      </p:sp>
    </p:spTree>
    <p:extLst>
      <p:ext uri="{BB962C8B-B14F-4D97-AF65-F5344CB8AC3E}">
        <p14:creationId xmlns:p14="http://schemas.microsoft.com/office/powerpoint/2010/main" xmlns="" val="2935915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1065</TotalTime>
  <Words>1129</Words>
  <Application>Microsoft Office PowerPoint</Application>
  <PresentationFormat>Custom</PresentationFormat>
  <Paragraphs>82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Daffodil International University  Dept. of CSE  Information Security</vt:lpstr>
      <vt:lpstr>Slide 2</vt:lpstr>
      <vt:lpstr>Slide 3</vt:lpstr>
      <vt:lpstr>Cyber Law </vt:lpstr>
      <vt:lpstr>Areas involving in Cyber Law</vt:lpstr>
      <vt:lpstr>Cyber Law in Bangladesh</vt:lpstr>
      <vt:lpstr>Cyber Law in Bangladesh- Information Technology Act 2006</vt:lpstr>
      <vt:lpstr>Cyber Law in Bangladesh- Information Technology Act 2006</vt:lpstr>
      <vt:lpstr>Cyber Law in Bangladesh- Information Technology Act 2006</vt:lpstr>
      <vt:lpstr>Cyber Law in Bangladesh- Digital Security Act 2018</vt:lpstr>
      <vt:lpstr>Cyber Law in Bangladesh- Digital Security Act 2018</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Daffodil International University  Dept. of CSE  Information Security</dc:title>
  <dc:creator>KOTHA</dc:creator>
  <cp:lastModifiedBy>Windows User</cp:lastModifiedBy>
  <cp:revision>64</cp:revision>
  <dcterms:created xsi:type="dcterms:W3CDTF">2022-08-10T14:29:45Z</dcterms:created>
  <dcterms:modified xsi:type="dcterms:W3CDTF">2022-11-19T17:54:58Z</dcterms:modified>
</cp:coreProperties>
</file>