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Book Antiqu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Smoe+D0N+SEGxuxc77wEO3qC4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BookAntiqua-bold.fntdata"/><Relationship Id="rId12" Type="http://schemas.openxmlformats.org/officeDocument/2006/relationships/slide" Target="slides/slide8.xml"/><Relationship Id="rId34" Type="http://schemas.openxmlformats.org/officeDocument/2006/relationships/font" Target="fonts/BookAntiqua-regular.fntdata"/><Relationship Id="rId15" Type="http://schemas.openxmlformats.org/officeDocument/2006/relationships/slide" Target="slides/slide11.xml"/><Relationship Id="rId37" Type="http://schemas.openxmlformats.org/officeDocument/2006/relationships/font" Target="fonts/BookAntiqua-boldItalic.fntdata"/><Relationship Id="rId14" Type="http://schemas.openxmlformats.org/officeDocument/2006/relationships/slide" Target="slides/slide10.xml"/><Relationship Id="rId36" Type="http://schemas.openxmlformats.org/officeDocument/2006/relationships/font" Target="fonts/BookAntiqua-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 name="Google Shape;21;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4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0"/>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4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1"/>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1"/>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sp>
        <p:nvSpPr>
          <p:cNvPr id="25" name="Google Shape;25;p3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2"/>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9" name="Google Shape;29;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2" name="Google Shape;32;p3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3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3"/>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3"/>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33"/>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3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4"/>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34"/>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5"/>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35"/>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35"/>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35"/>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3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3" name="Shape 63"/>
        <p:cNvGrpSpPr/>
        <p:nvPr/>
      </p:nvGrpSpPr>
      <p:grpSpPr>
        <a:xfrm>
          <a:off x="0" y="0"/>
          <a:ext cx="0" cy="0"/>
          <a:chOff x="0" y="0"/>
          <a:chExt cx="0" cy="0"/>
        </a:xfrm>
      </p:grpSpPr>
      <p:sp>
        <p:nvSpPr>
          <p:cNvPr id="64" name="Google Shape;64;p3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38"/>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8"/>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8"/>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8"/>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38"/>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38"/>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39"/>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9"/>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9"/>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39"/>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83" name="Google Shape;83;p39"/>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0"/>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30"/>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gif"/><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jp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https://www.scut.edu.cn/_upload/article/images/db/eb/7789725849758640ecd9a0dfacf0/575a0c53-de28-4c05-a699-3de89f014a53.jpg" id="105" name="Google Shape;105;p1"/>
          <p:cNvPicPr preferRelativeResize="0"/>
          <p:nvPr/>
        </p:nvPicPr>
        <p:blipFill rotWithShape="1">
          <a:blip r:embed="rId3">
            <a:alphaModFix/>
          </a:blip>
          <a:srcRect b="0" l="0" r="0" t="0"/>
          <a:stretch/>
        </p:blipFill>
        <p:spPr>
          <a:xfrm>
            <a:off x="385487" y="1139801"/>
            <a:ext cx="11428374" cy="37664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ph type="title"/>
          </p:nvPr>
        </p:nvSpPr>
        <p:spPr>
          <a:xfrm>
            <a:off x="1097279" y="89958"/>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Composition of Foods</a:t>
            </a:r>
            <a:endParaRPr b="1" sz="2800">
              <a:solidFill>
                <a:schemeClr val="dk1"/>
              </a:solidFill>
              <a:latin typeface="Book Antiqua"/>
              <a:ea typeface="Book Antiqua"/>
              <a:cs typeface="Book Antiqua"/>
              <a:sym typeface="Book Antiqua"/>
            </a:endParaRPr>
          </a:p>
        </p:txBody>
      </p:sp>
      <p:sp>
        <p:nvSpPr>
          <p:cNvPr id="162" name="Google Shape;162;p10"/>
          <p:cNvSpPr txBox="1"/>
          <p:nvPr>
            <p:ph idx="1" type="body"/>
          </p:nvPr>
        </p:nvSpPr>
        <p:spPr>
          <a:xfrm>
            <a:off x="155575" y="1849467"/>
            <a:ext cx="11554644" cy="1841364"/>
          </a:xfrm>
          <a:prstGeom prst="rect">
            <a:avLst/>
          </a:prstGeom>
          <a:noFill/>
          <a:ln>
            <a:noFill/>
          </a:ln>
        </p:spPr>
        <p:txBody>
          <a:bodyPr anchorCtr="0" anchor="t" bIns="45700" lIns="0" spcFirstLastPara="1" rIns="0" wrap="square" tIns="45700">
            <a:noAutofit/>
          </a:bodyPr>
          <a:lstStyle/>
          <a:p>
            <a:pPr indent="-111125" lvl="0" marL="91440" rtl="0" algn="just">
              <a:lnSpc>
                <a:spcPct val="150000"/>
              </a:lnSpc>
              <a:spcBef>
                <a:spcPts val="0"/>
              </a:spcBef>
              <a:spcAft>
                <a:spcPts val="0"/>
              </a:spcAft>
              <a:buSzPts val="1750"/>
              <a:buFont typeface="Noto Sans Symbols"/>
              <a:buChar char="❖"/>
            </a:pPr>
            <a:r>
              <a:rPr lang="en-US" sz="1750">
                <a:solidFill>
                  <a:srgbClr val="C00000"/>
                </a:solidFill>
              </a:rPr>
              <a:t>Food</a:t>
            </a:r>
            <a:r>
              <a:rPr lang="en-US" sz="1750">
                <a:solidFill>
                  <a:schemeClr val="dk1"/>
                </a:solidFill>
              </a:rPr>
              <a:t> may be defined as substances, which when eaten and absorbed by the body, maintain life and growth, i.e. supply, build and repair tissues. The chemical components that perform these functions are called </a:t>
            </a:r>
            <a:r>
              <a:rPr lang="en-US" sz="1750">
                <a:solidFill>
                  <a:srgbClr val="C00000"/>
                </a:solidFill>
              </a:rPr>
              <a:t>nutrients</a:t>
            </a:r>
            <a:r>
              <a:rPr lang="en-US" sz="1750">
                <a:solidFill>
                  <a:schemeClr val="dk1"/>
                </a:solidFill>
              </a:rPr>
              <a:t>. Food must contain </a:t>
            </a:r>
            <a:r>
              <a:rPr lang="en-US" sz="1750">
                <a:solidFill>
                  <a:srgbClr val="C00000"/>
                </a:solidFill>
              </a:rPr>
              <a:t>at least one nutrient. </a:t>
            </a:r>
            <a:r>
              <a:rPr lang="en-US" sz="1750">
                <a:solidFill>
                  <a:schemeClr val="dk1"/>
                </a:solidFill>
              </a:rPr>
              <a:t>Nutritious foods such as milk contain a variety of nutrients and can fulfil all the requirements of the body, while glucose contains only one nutrient. </a:t>
            </a:r>
            <a:endParaRPr sz="1750">
              <a:solidFill>
                <a:schemeClr val="dk1"/>
              </a:solidFill>
            </a:endParaRPr>
          </a:p>
        </p:txBody>
      </p:sp>
      <p:sp>
        <p:nvSpPr>
          <p:cNvPr descr="Major nutrients you need" id="163" name="Google Shape;163;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4" name="Google Shape;164;p10"/>
          <p:cNvPicPr preferRelativeResize="0"/>
          <p:nvPr/>
        </p:nvPicPr>
        <p:blipFill rotWithShape="1">
          <a:blip r:embed="rId3">
            <a:alphaModFix/>
          </a:blip>
          <a:srcRect b="0" l="0" r="0" t="0"/>
          <a:stretch/>
        </p:blipFill>
        <p:spPr>
          <a:xfrm>
            <a:off x="7146311" y="3136490"/>
            <a:ext cx="4798141" cy="3055225"/>
          </a:xfrm>
          <a:prstGeom prst="rect">
            <a:avLst/>
          </a:prstGeom>
          <a:noFill/>
          <a:ln>
            <a:noFill/>
          </a:ln>
        </p:spPr>
      </p:pic>
      <p:sp>
        <p:nvSpPr>
          <p:cNvPr id="165" name="Google Shape;165;p10"/>
          <p:cNvSpPr txBox="1"/>
          <p:nvPr/>
        </p:nvSpPr>
        <p:spPr>
          <a:xfrm>
            <a:off x="9832" y="3527760"/>
            <a:ext cx="6990736" cy="2878288"/>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C00000"/>
              </a:buClr>
              <a:buSzPts val="1750"/>
              <a:buFont typeface="Noto Sans Symbols"/>
              <a:buChar char="❖"/>
            </a:pPr>
            <a:r>
              <a:rPr lang="en-US" sz="1750">
                <a:solidFill>
                  <a:srgbClr val="C00000"/>
                </a:solidFill>
                <a:latin typeface="Calibri"/>
                <a:ea typeface="Calibri"/>
                <a:cs typeface="Calibri"/>
                <a:sym typeface="Calibri"/>
              </a:rPr>
              <a:t>Six types </a:t>
            </a:r>
            <a:r>
              <a:rPr lang="en-US" sz="1750">
                <a:solidFill>
                  <a:schemeClr val="dk1"/>
                </a:solidFill>
                <a:latin typeface="Calibri"/>
                <a:ea typeface="Calibri"/>
                <a:cs typeface="Calibri"/>
                <a:sym typeface="Calibri"/>
              </a:rPr>
              <a:t>of nutrients have been identified in foods. They are </a:t>
            </a:r>
            <a:r>
              <a:rPr lang="en-US" sz="1750">
                <a:solidFill>
                  <a:srgbClr val="C00000"/>
                </a:solidFill>
                <a:latin typeface="Calibri"/>
                <a:ea typeface="Calibri"/>
                <a:cs typeface="Calibri"/>
                <a:sym typeface="Calibri"/>
              </a:rPr>
              <a:t>carbohydrates, fats, proteins, minerals, vitamins and water</a:t>
            </a:r>
            <a:r>
              <a:rPr lang="en-US" sz="1750">
                <a:solidFill>
                  <a:schemeClr val="dk1"/>
                </a:solidFill>
                <a:latin typeface="Calibri"/>
                <a:ea typeface="Calibri"/>
                <a:cs typeface="Calibri"/>
                <a:sym typeface="Calibri"/>
              </a:rPr>
              <a:t>. Lack of the necessary minimum amounts of these nutrients leads to general deficiency and undernourishment while lack of any one particular nutrient in sufficient quantity leads to malnutrition. The chemical composition of each group of nutrients and its function in the body are interrelated.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1"/>
          <p:cNvSpPr txBox="1"/>
          <p:nvPr>
            <p:ph type="title"/>
          </p:nvPr>
        </p:nvSpPr>
        <p:spPr>
          <a:xfrm>
            <a:off x="1097279" y="89958"/>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Composition of Foods </a:t>
            </a:r>
            <a:r>
              <a:rPr b="1" lang="en-US" sz="2800">
                <a:solidFill>
                  <a:schemeClr val="dk1"/>
                </a:solidFill>
                <a:latin typeface="Book Antiqua"/>
                <a:ea typeface="Book Antiqua"/>
                <a:cs typeface="Book Antiqua"/>
                <a:sym typeface="Book Antiqua"/>
              </a:rPr>
              <a:t>(cont..)</a:t>
            </a:r>
            <a:endParaRPr b="1" sz="2800">
              <a:solidFill>
                <a:schemeClr val="dk1"/>
              </a:solidFill>
              <a:latin typeface="Book Antiqua"/>
              <a:ea typeface="Book Antiqua"/>
              <a:cs typeface="Book Antiqua"/>
              <a:sym typeface="Book Antiqua"/>
            </a:endParaRPr>
          </a:p>
        </p:txBody>
      </p:sp>
      <p:sp>
        <p:nvSpPr>
          <p:cNvPr id="172" name="Google Shape;172;p11"/>
          <p:cNvSpPr txBox="1"/>
          <p:nvPr>
            <p:ph idx="1" type="body"/>
          </p:nvPr>
        </p:nvSpPr>
        <p:spPr>
          <a:xfrm>
            <a:off x="196646" y="1924391"/>
            <a:ext cx="11906864" cy="4476409"/>
          </a:xfrm>
          <a:prstGeom prst="rect">
            <a:avLst/>
          </a:prstGeom>
          <a:noFill/>
          <a:ln>
            <a:noFill/>
          </a:ln>
        </p:spPr>
        <p:txBody>
          <a:bodyPr anchorCtr="0" anchor="t" bIns="45700" lIns="0" spcFirstLastPara="1" rIns="0" wrap="square" tIns="45700">
            <a:noAutofit/>
          </a:bodyPr>
          <a:lstStyle/>
          <a:p>
            <a:pPr indent="-127000" lvl="0" marL="91440" rtl="0" algn="just">
              <a:lnSpc>
                <a:spcPct val="150000"/>
              </a:lnSpc>
              <a:spcBef>
                <a:spcPts val="0"/>
              </a:spcBef>
              <a:spcAft>
                <a:spcPts val="0"/>
              </a:spcAft>
              <a:buSzPts val="2000"/>
              <a:buChar char=" "/>
            </a:pPr>
            <a:r>
              <a:rPr lang="en-US">
                <a:solidFill>
                  <a:schemeClr val="dk1"/>
                </a:solidFill>
              </a:rPr>
              <a:t>The nutrients may be classified into </a:t>
            </a:r>
            <a:r>
              <a:rPr lang="en-US">
                <a:solidFill>
                  <a:srgbClr val="C00000"/>
                </a:solidFill>
              </a:rPr>
              <a:t>three</a:t>
            </a:r>
            <a:r>
              <a:rPr lang="en-US">
                <a:solidFill>
                  <a:schemeClr val="dk1"/>
                </a:solidFill>
              </a:rPr>
              <a:t> main types based on their </a:t>
            </a:r>
            <a:r>
              <a:rPr lang="en-US">
                <a:solidFill>
                  <a:srgbClr val="C00000"/>
                </a:solidFill>
              </a:rPr>
              <a:t>biological functions </a:t>
            </a:r>
            <a:r>
              <a:rPr lang="en-US">
                <a:solidFill>
                  <a:schemeClr val="dk1"/>
                </a:solidFill>
              </a:rPr>
              <a:t>:</a:t>
            </a:r>
            <a:endParaRPr>
              <a:solidFill>
                <a:srgbClr val="C00000"/>
              </a:solidFill>
            </a:endParaRPr>
          </a:p>
          <a:p>
            <a:pPr indent="-457200" lvl="0" marL="457200" rtl="0" algn="just">
              <a:lnSpc>
                <a:spcPct val="100000"/>
              </a:lnSpc>
              <a:spcBef>
                <a:spcPts val="1400"/>
              </a:spcBef>
              <a:spcAft>
                <a:spcPts val="0"/>
              </a:spcAft>
              <a:buSzPts val="2000"/>
              <a:buFont typeface="Calibri"/>
              <a:buAutoNum type="arabicPeriod"/>
            </a:pPr>
            <a:r>
              <a:rPr lang="en-US">
                <a:solidFill>
                  <a:schemeClr val="dk1"/>
                </a:solidFill>
              </a:rPr>
              <a:t>The nutrients required for energy include carbohydrates, fats and proteins</a:t>
            </a:r>
            <a:endParaRPr/>
          </a:p>
          <a:p>
            <a:pPr indent="-457200" lvl="0" marL="457200" rtl="0" algn="just">
              <a:lnSpc>
                <a:spcPct val="100000"/>
              </a:lnSpc>
              <a:spcBef>
                <a:spcPts val="1400"/>
              </a:spcBef>
              <a:spcAft>
                <a:spcPts val="0"/>
              </a:spcAft>
              <a:buSzPts val="2000"/>
              <a:buFont typeface="Calibri"/>
              <a:buAutoNum type="arabicPeriod"/>
            </a:pPr>
            <a:r>
              <a:rPr lang="en-US">
                <a:solidFill>
                  <a:schemeClr val="dk1"/>
                </a:solidFill>
              </a:rPr>
              <a:t>The nutrients for control of body processes include proteins. minerals, vitamins and water.</a:t>
            </a:r>
            <a:endParaRPr/>
          </a:p>
          <a:p>
            <a:pPr indent="-457200" lvl="0" marL="457200" rtl="0" algn="just">
              <a:lnSpc>
                <a:spcPct val="100000"/>
              </a:lnSpc>
              <a:spcBef>
                <a:spcPts val="1400"/>
              </a:spcBef>
              <a:spcAft>
                <a:spcPts val="0"/>
              </a:spcAft>
              <a:buSzPts val="2000"/>
              <a:buFont typeface="Calibri"/>
              <a:buAutoNum type="arabicPeriod"/>
            </a:pPr>
            <a:r>
              <a:rPr lang="en-US">
                <a:solidFill>
                  <a:schemeClr val="dk1"/>
                </a:solidFill>
              </a:rPr>
              <a:t>The nutrients required for the growth of tissues and their maintenance include proteins, minerals and water.</a:t>
            </a:r>
            <a:endParaRPr/>
          </a:p>
          <a:p>
            <a:pPr indent="-127000" lvl="0" marL="91440" rtl="0" algn="just">
              <a:lnSpc>
                <a:spcPct val="150000"/>
              </a:lnSpc>
              <a:spcBef>
                <a:spcPts val="1400"/>
              </a:spcBef>
              <a:spcAft>
                <a:spcPts val="0"/>
              </a:spcAft>
              <a:buSzPts val="2000"/>
              <a:buChar char=" "/>
            </a:pPr>
            <a:r>
              <a:rPr lang="en-US">
                <a:solidFill>
                  <a:schemeClr val="dk1"/>
                </a:solidFill>
              </a:rPr>
              <a:t>In addition to the major nutrients, foods contain natural or added minor constituents such as </a:t>
            </a:r>
            <a:r>
              <a:rPr lang="en-US">
                <a:solidFill>
                  <a:srgbClr val="C00000"/>
                </a:solidFill>
              </a:rPr>
              <a:t>colorants, flavors, preservatives, toxins</a:t>
            </a:r>
            <a:r>
              <a:rPr lang="en-US">
                <a:solidFill>
                  <a:schemeClr val="dk1"/>
                </a:solidFill>
              </a:rPr>
              <a:t>, etc. The additives in processed foods may be intentional to achieve certain aims during processing such as preservation, emulsification or flavor enhancement, or unintentional/accidental additives such as metallic contaminants, and fertilizer and pesticide residues. </a:t>
            </a:r>
            <a:endParaRPr>
              <a:solidFill>
                <a:schemeClr val="dk1"/>
              </a:solidFill>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2"/>
          <p:cNvSpPr txBox="1"/>
          <p:nvPr>
            <p:ph type="title"/>
          </p:nvPr>
        </p:nvSpPr>
        <p:spPr>
          <a:xfrm>
            <a:off x="1097279" y="89958"/>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Composition of Foods </a:t>
            </a:r>
            <a:r>
              <a:rPr b="1" lang="en-US" sz="2800">
                <a:solidFill>
                  <a:schemeClr val="dk1"/>
                </a:solidFill>
                <a:latin typeface="Book Antiqua"/>
                <a:ea typeface="Book Antiqua"/>
                <a:cs typeface="Book Antiqua"/>
                <a:sym typeface="Book Antiqua"/>
              </a:rPr>
              <a:t>(cont..)</a:t>
            </a:r>
            <a:endParaRPr b="1" sz="2800">
              <a:solidFill>
                <a:schemeClr val="dk1"/>
              </a:solidFill>
              <a:latin typeface="Book Antiqua"/>
              <a:ea typeface="Book Antiqua"/>
              <a:cs typeface="Book Antiqua"/>
              <a:sym typeface="Book Antiqua"/>
            </a:endParaRPr>
          </a:p>
        </p:txBody>
      </p:sp>
      <p:sp>
        <p:nvSpPr>
          <p:cNvPr id="179" name="Google Shape;179;p12"/>
          <p:cNvSpPr txBox="1"/>
          <p:nvPr>
            <p:ph idx="1" type="body"/>
          </p:nvPr>
        </p:nvSpPr>
        <p:spPr>
          <a:xfrm>
            <a:off x="196646" y="1924391"/>
            <a:ext cx="11906864" cy="4476409"/>
          </a:xfrm>
          <a:prstGeom prst="rect">
            <a:avLst/>
          </a:prstGeom>
          <a:noFill/>
          <a:ln>
            <a:noFill/>
          </a:ln>
        </p:spPr>
        <p:txBody>
          <a:bodyPr anchorCtr="0" anchor="t" bIns="45700" lIns="0" spcFirstLastPara="1" rIns="0" wrap="square" tIns="45700">
            <a:noAutofit/>
          </a:bodyPr>
          <a:lstStyle/>
          <a:p>
            <a:pPr indent="-127000" lvl="0" marL="91440" rtl="0" algn="just">
              <a:lnSpc>
                <a:spcPct val="150000"/>
              </a:lnSpc>
              <a:spcBef>
                <a:spcPts val="0"/>
              </a:spcBef>
              <a:spcAft>
                <a:spcPts val="0"/>
              </a:spcAft>
              <a:buSzPts val="2000"/>
              <a:buChar char=" "/>
            </a:pPr>
            <a:r>
              <a:rPr lang="en-US">
                <a:solidFill>
                  <a:schemeClr val="dk1"/>
                </a:solidFill>
              </a:rPr>
              <a:t>The nutrient contents of a few typical foods are shown in the Table 1.1</a:t>
            </a:r>
            <a:endParaRPr/>
          </a:p>
          <a:p>
            <a:pPr indent="0" lvl="0" marL="91440" rtl="0" algn="just">
              <a:lnSpc>
                <a:spcPct val="150000"/>
              </a:lnSpc>
              <a:spcBef>
                <a:spcPts val="1400"/>
              </a:spcBef>
              <a:spcAft>
                <a:spcPts val="0"/>
              </a:spcAft>
              <a:buSzPts val="2000"/>
              <a:buNone/>
            </a:pPr>
            <a:r>
              <a:t/>
            </a:r>
            <a:endParaRPr>
              <a:solidFill>
                <a:schemeClr val="dk1"/>
              </a:solidFill>
            </a:endParaRPr>
          </a:p>
        </p:txBody>
      </p:sp>
      <p:pic>
        <p:nvPicPr>
          <p:cNvPr id="180" name="Google Shape;180;p12"/>
          <p:cNvPicPr preferRelativeResize="0"/>
          <p:nvPr/>
        </p:nvPicPr>
        <p:blipFill rotWithShape="1">
          <a:blip r:embed="rId3">
            <a:alphaModFix/>
          </a:blip>
          <a:srcRect b="0" l="0" r="0" t="0"/>
          <a:stretch/>
        </p:blipFill>
        <p:spPr>
          <a:xfrm>
            <a:off x="1710813" y="2568603"/>
            <a:ext cx="8330962" cy="36453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txBox="1"/>
          <p:nvPr>
            <p:ph type="title"/>
          </p:nvPr>
        </p:nvSpPr>
        <p:spPr>
          <a:xfrm>
            <a:off x="1097279" y="89958"/>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Factors affecting quality of food</a:t>
            </a:r>
            <a:endParaRPr b="1" sz="2800">
              <a:solidFill>
                <a:schemeClr val="dk1"/>
              </a:solidFill>
              <a:latin typeface="Book Antiqua"/>
              <a:ea typeface="Book Antiqua"/>
              <a:cs typeface="Book Antiqua"/>
              <a:sym typeface="Book Antiqua"/>
            </a:endParaRPr>
          </a:p>
        </p:txBody>
      </p:sp>
      <p:sp>
        <p:nvSpPr>
          <p:cNvPr id="187" name="Google Shape;187;p13"/>
          <p:cNvSpPr txBox="1"/>
          <p:nvPr>
            <p:ph idx="1" type="body"/>
          </p:nvPr>
        </p:nvSpPr>
        <p:spPr>
          <a:xfrm>
            <a:off x="196646" y="1924391"/>
            <a:ext cx="11906864" cy="4476409"/>
          </a:xfrm>
          <a:prstGeom prst="rect">
            <a:avLst/>
          </a:prstGeom>
          <a:noFill/>
          <a:ln>
            <a:noFill/>
          </a:ln>
        </p:spPr>
        <p:txBody>
          <a:bodyPr anchorCtr="0" anchor="t" bIns="45700" lIns="0" spcFirstLastPara="1" rIns="0" wrap="square" tIns="45700">
            <a:noAutofit/>
          </a:bodyPr>
          <a:lstStyle/>
          <a:p>
            <a:pPr indent="-127000" lvl="0" marL="91440" rtl="0" algn="just">
              <a:lnSpc>
                <a:spcPct val="150000"/>
              </a:lnSpc>
              <a:spcBef>
                <a:spcPts val="0"/>
              </a:spcBef>
              <a:spcAft>
                <a:spcPts val="0"/>
              </a:spcAft>
              <a:buSzPts val="2000"/>
              <a:buChar char=" "/>
            </a:pPr>
            <a:r>
              <a:rPr lang="en-US">
                <a:solidFill>
                  <a:schemeClr val="dk1"/>
                </a:solidFill>
              </a:rPr>
              <a:t>The quality of a food is defined from two perspectives:</a:t>
            </a:r>
            <a:endParaRPr/>
          </a:p>
          <a:p>
            <a:pPr indent="-457200" lvl="0" marL="457200" rtl="0" algn="just">
              <a:lnSpc>
                <a:spcPct val="150000"/>
              </a:lnSpc>
              <a:spcBef>
                <a:spcPts val="1400"/>
              </a:spcBef>
              <a:spcAft>
                <a:spcPts val="0"/>
              </a:spcAft>
              <a:buSzPts val="2000"/>
              <a:buFont typeface="Calibri"/>
              <a:buAutoNum type="arabicPeriod"/>
            </a:pPr>
            <a:r>
              <a:rPr b="1" lang="en-US">
                <a:solidFill>
                  <a:schemeClr val="dk1"/>
                </a:solidFill>
              </a:rPr>
              <a:t>Scientific status: </a:t>
            </a:r>
            <a:r>
              <a:rPr lang="en-US">
                <a:solidFill>
                  <a:schemeClr val="dk1"/>
                </a:solidFill>
              </a:rPr>
              <a:t>it includes composition, spoilage, colorants, additives, nutrients, flavorants, functional ingredients (affecting health), contamination, general safety, etc.</a:t>
            </a:r>
            <a:endParaRPr/>
          </a:p>
          <a:p>
            <a:pPr indent="-457200" lvl="0" marL="457200" rtl="0" algn="just">
              <a:lnSpc>
                <a:spcPct val="150000"/>
              </a:lnSpc>
              <a:spcBef>
                <a:spcPts val="1400"/>
              </a:spcBef>
              <a:spcAft>
                <a:spcPts val="0"/>
              </a:spcAft>
              <a:buSzPts val="2000"/>
              <a:buFont typeface="Calibri"/>
              <a:buAutoNum type="arabicPeriod"/>
            </a:pPr>
            <a:r>
              <a:rPr b="1" lang="en-US">
                <a:solidFill>
                  <a:schemeClr val="dk1"/>
                </a:solidFill>
              </a:rPr>
              <a:t>Consumer preferences: </a:t>
            </a:r>
            <a:r>
              <a:rPr lang="en-US">
                <a:solidFill>
                  <a:schemeClr val="dk1"/>
                </a:solidFill>
              </a:rPr>
              <a:t>these are linked directly to the human senses such as sight, touch, smell, taste, and mouthfeel. Visual factors include color, moisture, overall appearance, etc. Tactile factors include sliminess, elasticity, softness, hardness, etc. Factors responsible for taste and smell cover many specific chemicals. Mouthfeel refers to texture, softness, tenderness, chewy sensation, and so on</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txBox="1"/>
          <p:nvPr>
            <p:ph type="title"/>
          </p:nvPr>
        </p:nvSpPr>
        <p:spPr>
          <a:xfrm>
            <a:off x="1179871" y="99791"/>
            <a:ext cx="11562735"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Factors affecting quality of food </a:t>
            </a:r>
            <a:r>
              <a:rPr b="1" lang="en-US" sz="2800">
                <a:solidFill>
                  <a:schemeClr val="dk1"/>
                </a:solidFill>
                <a:latin typeface="Book Antiqua"/>
                <a:ea typeface="Book Antiqua"/>
                <a:cs typeface="Book Antiqua"/>
                <a:sym typeface="Book Antiqua"/>
              </a:rPr>
              <a:t>(cont..)</a:t>
            </a:r>
            <a:endParaRPr b="1" sz="2800">
              <a:solidFill>
                <a:schemeClr val="dk1"/>
              </a:solidFill>
              <a:latin typeface="Book Antiqua"/>
              <a:ea typeface="Book Antiqua"/>
              <a:cs typeface="Book Antiqua"/>
              <a:sym typeface="Book Antiqua"/>
            </a:endParaRPr>
          </a:p>
        </p:txBody>
      </p:sp>
      <p:sp>
        <p:nvSpPr>
          <p:cNvPr id="194" name="Google Shape;194;p14"/>
          <p:cNvSpPr txBox="1"/>
          <p:nvPr>
            <p:ph idx="1" type="body"/>
          </p:nvPr>
        </p:nvSpPr>
        <p:spPr>
          <a:xfrm>
            <a:off x="383458" y="1924392"/>
            <a:ext cx="11454581" cy="1310421"/>
          </a:xfrm>
          <a:prstGeom prst="rect">
            <a:avLst/>
          </a:prstGeom>
          <a:noFill/>
          <a:ln>
            <a:noFill/>
          </a:ln>
        </p:spPr>
        <p:txBody>
          <a:bodyPr anchorCtr="0" anchor="t" bIns="45700" lIns="0" spcFirstLastPara="1" rIns="0" wrap="square" tIns="45700">
            <a:noAutofit/>
          </a:bodyPr>
          <a:lstStyle/>
          <a:p>
            <a:pPr indent="-152400" lvl="0" marL="91440" rtl="0" algn="just">
              <a:lnSpc>
                <a:spcPct val="100000"/>
              </a:lnSpc>
              <a:spcBef>
                <a:spcPts val="0"/>
              </a:spcBef>
              <a:spcAft>
                <a:spcPts val="0"/>
              </a:spcAft>
              <a:buSzPts val="2400"/>
              <a:buChar char=" "/>
            </a:pPr>
            <a:r>
              <a:rPr b="1" lang="en-US" sz="2400">
                <a:solidFill>
                  <a:srgbClr val="C00000"/>
                </a:solidFill>
              </a:rPr>
              <a:t>Nutrition: </a:t>
            </a:r>
            <a:r>
              <a:rPr lang="en-US">
                <a:solidFill>
                  <a:schemeClr val="dk1"/>
                </a:solidFill>
              </a:rPr>
              <a:t>The nutrition of food has reached an all-time high as far as its impact on our health is concerned. There is no doubt the majority of people consider a quality food as one with high nutritional value. Some salient points follow:</a:t>
            </a:r>
            <a:endParaRPr/>
          </a:p>
          <a:p>
            <a:pPr indent="0" lvl="0" marL="91440" rtl="0" algn="just">
              <a:lnSpc>
                <a:spcPct val="90000"/>
              </a:lnSpc>
              <a:spcBef>
                <a:spcPts val="1400"/>
              </a:spcBef>
              <a:spcAft>
                <a:spcPts val="0"/>
              </a:spcAft>
              <a:buSzPts val="2000"/>
              <a:buFont typeface="Courier New"/>
              <a:buNone/>
            </a:pPr>
            <a:r>
              <a:t/>
            </a:r>
            <a:endParaRPr b="1">
              <a:solidFill>
                <a:schemeClr val="dk1"/>
              </a:solidFill>
            </a:endParaRPr>
          </a:p>
        </p:txBody>
      </p:sp>
      <p:pic>
        <p:nvPicPr>
          <p:cNvPr id="195" name="Google Shape;195;p14"/>
          <p:cNvPicPr preferRelativeResize="0"/>
          <p:nvPr/>
        </p:nvPicPr>
        <p:blipFill rotWithShape="1">
          <a:blip r:embed="rId3">
            <a:alphaModFix/>
          </a:blip>
          <a:srcRect b="0" l="0" r="0" t="0"/>
          <a:stretch/>
        </p:blipFill>
        <p:spPr>
          <a:xfrm>
            <a:off x="8259251" y="3083642"/>
            <a:ext cx="3686944" cy="2761099"/>
          </a:xfrm>
          <a:prstGeom prst="rect">
            <a:avLst/>
          </a:prstGeom>
          <a:noFill/>
          <a:ln>
            <a:noFill/>
          </a:ln>
        </p:spPr>
      </p:pic>
      <p:sp>
        <p:nvSpPr>
          <p:cNvPr id="196" name="Google Shape;196;p14"/>
          <p:cNvSpPr txBox="1"/>
          <p:nvPr/>
        </p:nvSpPr>
        <p:spPr>
          <a:xfrm>
            <a:off x="275302" y="2877164"/>
            <a:ext cx="7875792" cy="3754874"/>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Meat and poultry are nutritious because of their high source of protein, vitamins, and minerals.</a:t>
            </a:r>
            <a:endParaRPr/>
          </a:p>
          <a:p>
            <a:pPr indent="-342900" lvl="0" marL="342900" marR="0" rtl="0" algn="just">
              <a:spcBef>
                <a:spcPts val="60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The high content of fat and cholesterol in land muscle foods is undesirable. Thus, “lean” is in.</a:t>
            </a:r>
            <a:endParaRPr/>
          </a:p>
          <a:p>
            <a:pPr indent="-342900" lvl="0" marL="342900" marR="0" rtl="0" algn="just">
              <a:spcBef>
                <a:spcPts val="600"/>
              </a:spcBef>
              <a:spcAft>
                <a:spcPts val="0"/>
              </a:spcAft>
              <a:buClr>
                <a:schemeClr val="dk1"/>
              </a:buClr>
              <a:buSzPts val="2100"/>
              <a:buFont typeface="Noto Sans Symbols"/>
              <a:buChar char="✔"/>
            </a:pPr>
            <a:r>
              <a:rPr lang="en-US" sz="2100">
                <a:solidFill>
                  <a:schemeClr val="dk1"/>
                </a:solidFill>
                <a:latin typeface="Calibri"/>
                <a:ea typeface="Calibri"/>
                <a:cs typeface="Calibri"/>
                <a:sym typeface="Calibri"/>
              </a:rPr>
              <a:t>Fish and shellfish are an important part of a healthy diet. Fish and shellfish contain high quality protein and other essential nutrients, are low in saturated fat, and contain omega-3 fatty acids. A well-balanced diet that includes a variety of fish and shellfish can contribute to heart health and children’s proper growth and development.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1179871" y="99791"/>
            <a:ext cx="11562735"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Factors affecting quality of food </a:t>
            </a:r>
            <a:r>
              <a:rPr b="1" lang="en-US" sz="2800">
                <a:solidFill>
                  <a:schemeClr val="dk1"/>
                </a:solidFill>
                <a:latin typeface="Book Antiqua"/>
                <a:ea typeface="Book Antiqua"/>
                <a:cs typeface="Book Antiqua"/>
                <a:sym typeface="Book Antiqua"/>
              </a:rPr>
              <a:t>(cont..)</a:t>
            </a:r>
            <a:endParaRPr b="1" sz="2800">
              <a:solidFill>
                <a:schemeClr val="dk1"/>
              </a:solidFill>
              <a:latin typeface="Book Antiqua"/>
              <a:ea typeface="Book Antiqua"/>
              <a:cs typeface="Book Antiqua"/>
              <a:sym typeface="Book Antiqua"/>
            </a:endParaRPr>
          </a:p>
        </p:txBody>
      </p:sp>
      <p:sp>
        <p:nvSpPr>
          <p:cNvPr id="203" name="Google Shape;203;p15"/>
          <p:cNvSpPr txBox="1"/>
          <p:nvPr>
            <p:ph idx="1" type="body"/>
          </p:nvPr>
        </p:nvSpPr>
        <p:spPr>
          <a:xfrm>
            <a:off x="383458" y="1816236"/>
            <a:ext cx="11454581" cy="4732047"/>
          </a:xfrm>
          <a:prstGeom prst="rect">
            <a:avLst/>
          </a:prstGeom>
          <a:noFill/>
          <a:ln>
            <a:noFill/>
          </a:ln>
        </p:spPr>
        <p:txBody>
          <a:bodyPr anchorCtr="0" anchor="t" bIns="45700" lIns="0" spcFirstLastPara="1" rIns="0" wrap="square" tIns="45700">
            <a:noAutofit/>
          </a:bodyPr>
          <a:lstStyle/>
          <a:p>
            <a:pPr indent="-152400" lvl="0" marL="91440" rtl="0" algn="just">
              <a:lnSpc>
                <a:spcPct val="125000"/>
              </a:lnSpc>
              <a:spcBef>
                <a:spcPts val="0"/>
              </a:spcBef>
              <a:spcAft>
                <a:spcPts val="0"/>
              </a:spcAft>
              <a:buSzPts val="2400"/>
              <a:buChar char=" "/>
            </a:pPr>
            <a:r>
              <a:rPr b="1" lang="en-US" sz="2400">
                <a:solidFill>
                  <a:srgbClr val="C00000"/>
                </a:solidFill>
              </a:rPr>
              <a:t>Flavors and Aroma: </a:t>
            </a:r>
            <a:r>
              <a:rPr lang="en-US">
                <a:solidFill>
                  <a:schemeClr val="dk1"/>
                </a:solidFill>
              </a:rPr>
              <a:t>One major reason, among many, that we like to eat is because food tastes good, which equates to flavor and aroma. Extensive research over the past 25 to 30 years has identified more than 1,000 flavor compounds in meats. However, a single compound or group of compounds responsible for “meaty flavor” has not and perhaps never will be identified due to the overall complexity of meat flavor. </a:t>
            </a:r>
            <a:endParaRPr>
              <a:solidFill>
                <a:schemeClr val="dk1"/>
              </a:solidFill>
            </a:endParaRPr>
          </a:p>
          <a:p>
            <a:pPr indent="-127000" lvl="0" marL="91440" rtl="0" algn="just">
              <a:lnSpc>
                <a:spcPct val="125000"/>
              </a:lnSpc>
              <a:spcBef>
                <a:spcPts val="1400"/>
              </a:spcBef>
              <a:spcAft>
                <a:spcPts val="0"/>
              </a:spcAft>
              <a:buSzPts val="2000"/>
              <a:buChar char=" "/>
            </a:pPr>
            <a:r>
              <a:rPr lang="en-US">
                <a:solidFill>
                  <a:schemeClr val="dk1"/>
                </a:solidFill>
              </a:rPr>
              <a:t>Flavor is dependent on the pool of flavor precursors in the food tissue and the chemical reactions that occur during processing. Processing and subsequent storage contribute to the development of the characteristic flavors in foods. Because the precise flavor precursors vary between and within species/types of food, each food have distinctive flavor characteristics. The quality of food is to a large extent defined by its flavor and aroma.</a:t>
            </a:r>
            <a:endParaRPr/>
          </a:p>
          <a:p>
            <a:pPr indent="0" lvl="0" marL="0" rtl="0" algn="just">
              <a:lnSpc>
                <a:spcPct val="125000"/>
              </a:lnSpc>
              <a:spcBef>
                <a:spcPts val="800"/>
              </a:spcBef>
              <a:spcAft>
                <a:spcPts val="0"/>
              </a:spcAft>
              <a:buSzPts val="1600"/>
              <a:buNone/>
            </a:pPr>
            <a:r>
              <a:rPr lang="en-US" sz="1600">
                <a:solidFill>
                  <a:schemeClr val="dk1"/>
                </a:solidFill>
              </a:rPr>
              <a:t>(</a:t>
            </a:r>
            <a:r>
              <a:rPr b="1" lang="en-US" sz="1600">
                <a:solidFill>
                  <a:schemeClr val="dk1"/>
                </a:solidFill>
              </a:rPr>
              <a:t>Flavor</a:t>
            </a:r>
            <a:r>
              <a:rPr lang="en-US" sz="1600">
                <a:solidFill>
                  <a:schemeClr val="dk1"/>
                </a:solidFill>
              </a:rPr>
              <a:t> is the sensory impression of a food or other substance; it is a combination of taste and aroma. </a:t>
            </a:r>
            <a:r>
              <a:rPr b="1" lang="en-US" sz="1600">
                <a:solidFill>
                  <a:schemeClr val="dk1"/>
                </a:solidFill>
              </a:rPr>
              <a:t>Aroma</a:t>
            </a:r>
            <a:r>
              <a:rPr lang="en-US" sz="1600">
                <a:solidFill>
                  <a:schemeClr val="dk1"/>
                </a:solidFill>
              </a:rPr>
              <a:t> are volatiles released in mouth and then sensed in the nasal cavity)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6"/>
          <p:cNvSpPr txBox="1"/>
          <p:nvPr>
            <p:ph type="title"/>
          </p:nvPr>
        </p:nvSpPr>
        <p:spPr>
          <a:xfrm>
            <a:off x="1179871" y="99791"/>
            <a:ext cx="11562735"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Factors affecting quality of food </a:t>
            </a:r>
            <a:r>
              <a:rPr b="1" lang="en-US" sz="2800">
                <a:solidFill>
                  <a:schemeClr val="dk1"/>
                </a:solidFill>
                <a:latin typeface="Book Antiqua"/>
                <a:ea typeface="Book Antiqua"/>
                <a:cs typeface="Book Antiqua"/>
                <a:sym typeface="Book Antiqua"/>
              </a:rPr>
              <a:t>(cont..)</a:t>
            </a:r>
            <a:endParaRPr b="1" sz="2800">
              <a:solidFill>
                <a:schemeClr val="dk1"/>
              </a:solidFill>
              <a:latin typeface="Book Antiqua"/>
              <a:ea typeface="Book Antiqua"/>
              <a:cs typeface="Book Antiqua"/>
              <a:sym typeface="Book Antiqua"/>
            </a:endParaRPr>
          </a:p>
        </p:txBody>
      </p:sp>
      <p:sp>
        <p:nvSpPr>
          <p:cNvPr id="210" name="Google Shape;210;p16"/>
          <p:cNvSpPr txBox="1"/>
          <p:nvPr>
            <p:ph idx="1" type="body"/>
          </p:nvPr>
        </p:nvSpPr>
        <p:spPr>
          <a:xfrm>
            <a:off x="383459" y="1924391"/>
            <a:ext cx="11474244" cy="1339919"/>
          </a:xfrm>
          <a:prstGeom prst="rect">
            <a:avLst/>
          </a:prstGeom>
          <a:noFill/>
          <a:ln>
            <a:noFill/>
          </a:ln>
        </p:spPr>
        <p:txBody>
          <a:bodyPr anchorCtr="0" anchor="t" bIns="45700" lIns="0" spcFirstLastPara="1" rIns="0" wrap="square" tIns="45700">
            <a:noAutofit/>
          </a:bodyPr>
          <a:lstStyle/>
          <a:p>
            <a:pPr indent="-152400" lvl="0" marL="91440" rtl="0" algn="just">
              <a:lnSpc>
                <a:spcPct val="100000"/>
              </a:lnSpc>
              <a:spcBef>
                <a:spcPts val="0"/>
              </a:spcBef>
              <a:spcAft>
                <a:spcPts val="0"/>
              </a:spcAft>
              <a:buSzPts val="2400"/>
              <a:buChar char=" "/>
            </a:pPr>
            <a:r>
              <a:rPr b="1" lang="en-US" sz="2400">
                <a:solidFill>
                  <a:srgbClr val="C00000"/>
                </a:solidFill>
              </a:rPr>
              <a:t>Colors: </a:t>
            </a:r>
            <a:r>
              <a:rPr lang="en-US">
                <a:solidFill>
                  <a:schemeClr val="dk1"/>
                </a:solidFill>
              </a:rPr>
              <a:t>The first impression that a consumer receives concerning a food product is established visually, and among the properties observed are color, form, and surface characteristics. Color is the main aspect that defines a food’s quality, and a product may be rejected simply because of its color, even before other properties, such as aroma, texture, and taste, can be evaluated. </a:t>
            </a:r>
            <a:endParaRPr>
              <a:solidFill>
                <a:schemeClr val="dk1"/>
              </a:solidFill>
            </a:endParaRPr>
          </a:p>
        </p:txBody>
      </p:sp>
      <p:pic>
        <p:nvPicPr>
          <p:cNvPr id="211" name="Google Shape;211;p16"/>
          <p:cNvPicPr preferRelativeResize="0"/>
          <p:nvPr/>
        </p:nvPicPr>
        <p:blipFill rotWithShape="1">
          <a:blip r:embed="rId3">
            <a:alphaModFix/>
          </a:blip>
          <a:srcRect b="0" l="0" r="0" t="0"/>
          <a:stretch/>
        </p:blipFill>
        <p:spPr>
          <a:xfrm>
            <a:off x="832976" y="3638153"/>
            <a:ext cx="3424392" cy="2282928"/>
          </a:xfrm>
          <a:prstGeom prst="rect">
            <a:avLst/>
          </a:prstGeom>
          <a:noFill/>
          <a:ln>
            <a:noFill/>
          </a:ln>
        </p:spPr>
      </p:pic>
      <p:sp>
        <p:nvSpPr>
          <p:cNvPr id="212" name="Google Shape;212;p16"/>
          <p:cNvSpPr txBox="1"/>
          <p:nvPr/>
        </p:nvSpPr>
        <p:spPr>
          <a:xfrm>
            <a:off x="4336026" y="3716594"/>
            <a:ext cx="7521677" cy="26007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sz="2000">
                <a:solidFill>
                  <a:schemeClr val="dk1"/>
                </a:solidFill>
                <a:latin typeface="Calibri"/>
                <a:ea typeface="Calibri"/>
                <a:cs typeface="Calibri"/>
                <a:sym typeface="Calibri"/>
              </a:rPr>
              <a:t>Food technologists have a special interest in the color of food for several reasons. First, because of the need to maintain a uniform color throughout  processing; second, to prevent any external or internal agent from acting  on the product during processing, storage, and display; third, to improve  or optimize a product’s color and appearance; and, last, to attempt to bring the product’s color into line with what the consumer expects.</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7"/>
          <p:cNvSpPr txBox="1"/>
          <p:nvPr>
            <p:ph type="title"/>
          </p:nvPr>
        </p:nvSpPr>
        <p:spPr>
          <a:xfrm>
            <a:off x="1179871" y="99791"/>
            <a:ext cx="11562735"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Factors affecting quality of food </a:t>
            </a:r>
            <a:r>
              <a:rPr b="1" lang="en-US" sz="2800">
                <a:solidFill>
                  <a:schemeClr val="dk1"/>
                </a:solidFill>
                <a:latin typeface="Book Antiqua"/>
                <a:ea typeface="Book Antiqua"/>
                <a:cs typeface="Book Antiqua"/>
                <a:sym typeface="Book Antiqua"/>
              </a:rPr>
              <a:t>(cont..)</a:t>
            </a:r>
            <a:endParaRPr b="1" sz="2800">
              <a:solidFill>
                <a:schemeClr val="dk1"/>
              </a:solidFill>
              <a:latin typeface="Book Antiqua"/>
              <a:ea typeface="Book Antiqua"/>
              <a:cs typeface="Book Antiqua"/>
              <a:sym typeface="Book Antiqua"/>
            </a:endParaRPr>
          </a:p>
        </p:txBody>
      </p:sp>
      <p:sp>
        <p:nvSpPr>
          <p:cNvPr id="219" name="Google Shape;219;p17"/>
          <p:cNvSpPr txBox="1"/>
          <p:nvPr>
            <p:ph idx="1" type="body"/>
          </p:nvPr>
        </p:nvSpPr>
        <p:spPr>
          <a:xfrm>
            <a:off x="383458" y="1924392"/>
            <a:ext cx="8868697" cy="4102782"/>
          </a:xfrm>
          <a:prstGeom prst="rect">
            <a:avLst/>
          </a:prstGeom>
          <a:noFill/>
          <a:ln>
            <a:noFill/>
          </a:ln>
        </p:spPr>
        <p:txBody>
          <a:bodyPr anchorCtr="0" anchor="t" bIns="45700" lIns="0" spcFirstLastPara="1" rIns="0" wrap="square" tIns="45700">
            <a:noAutofit/>
          </a:bodyPr>
          <a:lstStyle/>
          <a:p>
            <a:pPr indent="-152400" lvl="0" marL="91440" rtl="0" algn="just">
              <a:lnSpc>
                <a:spcPct val="90000"/>
              </a:lnSpc>
              <a:spcBef>
                <a:spcPts val="0"/>
              </a:spcBef>
              <a:spcAft>
                <a:spcPts val="0"/>
              </a:spcAft>
              <a:buSzPts val="2400"/>
              <a:buChar char=" "/>
            </a:pPr>
            <a:r>
              <a:rPr b="1" lang="en-US" sz="2400">
                <a:solidFill>
                  <a:srgbClr val="C00000"/>
                </a:solidFill>
              </a:rPr>
              <a:t>Processing: </a:t>
            </a:r>
            <a:r>
              <a:rPr lang="en-US">
                <a:solidFill>
                  <a:schemeClr val="dk1"/>
                </a:solidFill>
              </a:rPr>
              <a:t>The quality of food is obviously affected by the way it is processed. Selected examples will illustrate how food processing can affect the quality of a food product:</a:t>
            </a:r>
            <a:endParaRPr/>
          </a:p>
          <a:p>
            <a:pPr indent="-127000" lvl="0" marL="91440" rtl="0" algn="just">
              <a:lnSpc>
                <a:spcPct val="90000"/>
              </a:lnSpc>
              <a:spcBef>
                <a:spcPts val="1400"/>
              </a:spcBef>
              <a:spcAft>
                <a:spcPts val="0"/>
              </a:spcAft>
              <a:buSzPts val="2000"/>
              <a:buChar char=" "/>
            </a:pPr>
            <a:r>
              <a:rPr b="1" lang="en-US">
                <a:solidFill>
                  <a:schemeClr val="dk1"/>
                </a:solidFill>
              </a:rPr>
              <a:t>Heat application</a:t>
            </a:r>
            <a:r>
              <a:rPr lang="en-US">
                <a:solidFill>
                  <a:schemeClr val="dk1"/>
                </a:solidFill>
              </a:rPr>
              <a:t>: All of us know that overheating tender meat and chicken usually means toughness. The same is especially true for seafood.</a:t>
            </a:r>
            <a:endParaRPr/>
          </a:p>
          <a:p>
            <a:pPr indent="-127000" lvl="0" marL="91440" rtl="0" algn="just">
              <a:lnSpc>
                <a:spcPct val="90000"/>
              </a:lnSpc>
              <a:spcBef>
                <a:spcPts val="1400"/>
              </a:spcBef>
              <a:spcAft>
                <a:spcPts val="0"/>
              </a:spcAft>
              <a:buSzPts val="2000"/>
              <a:buChar char=" "/>
            </a:pPr>
            <a:r>
              <a:rPr b="1" lang="en-US">
                <a:solidFill>
                  <a:schemeClr val="dk1"/>
                </a:solidFill>
              </a:rPr>
              <a:t>Heat removal or cold preservation: </a:t>
            </a:r>
            <a:r>
              <a:rPr lang="en-US">
                <a:solidFill>
                  <a:schemeClr val="dk1"/>
                </a:solidFill>
              </a:rPr>
              <a:t>Freezing is a good example. Most of us are familiar with freezer-burn of meat, chicken, fish, shellfish, or other products left in the freezer over extended periods of time.</a:t>
            </a:r>
            <a:endParaRPr/>
          </a:p>
          <a:p>
            <a:pPr indent="-127000" lvl="0" marL="91440" rtl="0" algn="just">
              <a:lnSpc>
                <a:spcPct val="90000"/>
              </a:lnSpc>
              <a:spcBef>
                <a:spcPts val="1400"/>
              </a:spcBef>
              <a:spcAft>
                <a:spcPts val="0"/>
              </a:spcAft>
              <a:buSzPts val="2000"/>
              <a:buChar char=" "/>
            </a:pPr>
            <a:r>
              <a:rPr b="1" lang="en-US">
                <a:solidFill>
                  <a:schemeClr val="dk1"/>
                </a:solidFill>
              </a:rPr>
              <a:t>Evaporation and dehydration: </a:t>
            </a:r>
            <a:r>
              <a:rPr lang="en-US">
                <a:solidFill>
                  <a:schemeClr val="dk1"/>
                </a:solidFill>
              </a:rPr>
              <a:t>Food drying has been popular since the beginning of time. Destruction of nutrients, especially vitamins, is one drawback to this method of preservation.</a:t>
            </a:r>
            <a:endParaRPr/>
          </a:p>
          <a:p>
            <a:pPr indent="0" lvl="0" marL="91440" rtl="0" algn="just">
              <a:lnSpc>
                <a:spcPct val="90000"/>
              </a:lnSpc>
              <a:spcBef>
                <a:spcPts val="1400"/>
              </a:spcBef>
              <a:spcAft>
                <a:spcPts val="0"/>
              </a:spcAft>
              <a:buSzPts val="2000"/>
              <a:buNone/>
            </a:pPr>
            <a:r>
              <a:t/>
            </a:r>
            <a:endParaRPr>
              <a:solidFill>
                <a:schemeClr val="dk1"/>
              </a:solidFill>
            </a:endParaRPr>
          </a:p>
          <a:p>
            <a:pPr indent="0" lvl="0" marL="91440" rtl="0" algn="just">
              <a:lnSpc>
                <a:spcPct val="90000"/>
              </a:lnSpc>
              <a:spcBef>
                <a:spcPts val="1400"/>
              </a:spcBef>
              <a:spcAft>
                <a:spcPts val="0"/>
              </a:spcAft>
              <a:buSzPts val="2000"/>
              <a:buNone/>
            </a:pPr>
            <a:r>
              <a:t/>
            </a:r>
            <a:endParaRPr>
              <a:solidFill>
                <a:schemeClr val="dk1"/>
              </a:solidFill>
            </a:endParaRPr>
          </a:p>
        </p:txBody>
      </p:sp>
      <p:pic>
        <p:nvPicPr>
          <p:cNvPr id="220" name="Google Shape;220;p17"/>
          <p:cNvPicPr preferRelativeResize="0"/>
          <p:nvPr/>
        </p:nvPicPr>
        <p:blipFill rotWithShape="1">
          <a:blip r:embed="rId3">
            <a:alphaModFix/>
          </a:blip>
          <a:srcRect b="0" l="0" r="0" t="0"/>
          <a:stretch/>
        </p:blipFill>
        <p:spPr>
          <a:xfrm>
            <a:off x="9715675" y="2186243"/>
            <a:ext cx="2063370" cy="2769215"/>
          </a:xfrm>
          <a:prstGeom prst="rect">
            <a:avLst/>
          </a:prstGeom>
          <a:noFill/>
          <a:ln>
            <a:noFill/>
          </a:ln>
        </p:spPr>
      </p:pic>
      <p:sp>
        <p:nvSpPr>
          <p:cNvPr id="221" name="Google Shape;221;p17"/>
          <p:cNvSpPr txBox="1"/>
          <p:nvPr/>
        </p:nvSpPr>
        <p:spPr>
          <a:xfrm>
            <a:off x="9832258" y="4955458"/>
            <a:ext cx="19467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Freeze burnt meat</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1179871" y="99791"/>
            <a:ext cx="11562735"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Factors affecting quality of food </a:t>
            </a:r>
            <a:r>
              <a:rPr b="1" lang="en-US" sz="2800">
                <a:solidFill>
                  <a:schemeClr val="dk1"/>
                </a:solidFill>
                <a:latin typeface="Book Antiqua"/>
                <a:ea typeface="Book Antiqua"/>
                <a:cs typeface="Book Antiqua"/>
                <a:sym typeface="Book Antiqua"/>
              </a:rPr>
              <a:t>(cont..)</a:t>
            </a:r>
            <a:endParaRPr b="1" sz="2800">
              <a:solidFill>
                <a:schemeClr val="dk1"/>
              </a:solidFill>
              <a:latin typeface="Book Antiqua"/>
              <a:ea typeface="Book Antiqua"/>
              <a:cs typeface="Book Antiqua"/>
              <a:sym typeface="Book Antiqua"/>
            </a:endParaRPr>
          </a:p>
        </p:txBody>
      </p:sp>
      <p:sp>
        <p:nvSpPr>
          <p:cNvPr id="228" name="Google Shape;228;p18"/>
          <p:cNvSpPr txBox="1"/>
          <p:nvPr>
            <p:ph idx="1" type="body"/>
          </p:nvPr>
        </p:nvSpPr>
        <p:spPr>
          <a:xfrm>
            <a:off x="383458" y="1924392"/>
            <a:ext cx="11454581" cy="1634885"/>
          </a:xfrm>
          <a:prstGeom prst="rect">
            <a:avLst/>
          </a:prstGeom>
          <a:noFill/>
          <a:ln>
            <a:noFill/>
          </a:ln>
        </p:spPr>
        <p:txBody>
          <a:bodyPr anchorCtr="0" anchor="t" bIns="45700" lIns="0" spcFirstLastPara="1" rIns="0" wrap="square" tIns="45700">
            <a:noAutofit/>
          </a:bodyPr>
          <a:lstStyle/>
          <a:p>
            <a:pPr indent="-127000" lvl="0" marL="91440" rtl="0" algn="just">
              <a:lnSpc>
                <a:spcPct val="90000"/>
              </a:lnSpc>
              <a:spcBef>
                <a:spcPts val="0"/>
              </a:spcBef>
              <a:spcAft>
                <a:spcPts val="0"/>
              </a:spcAft>
              <a:buSzPts val="2000"/>
              <a:buChar char=" "/>
            </a:pPr>
            <a:r>
              <a:rPr b="1" lang="en-US">
                <a:solidFill>
                  <a:schemeClr val="dk1"/>
                </a:solidFill>
              </a:rPr>
              <a:t>Fermentation: </a:t>
            </a:r>
            <a:r>
              <a:rPr lang="en-US">
                <a:solidFill>
                  <a:schemeClr val="dk1"/>
                </a:solidFill>
              </a:rPr>
              <a:t>In general, of meat, poultry, and fish products, fermented meat such as sausages is most popular. The quality of a sausage is to a large extent determined by the consumer, e.g., dry, sweet, salty, and pickled. Each method affects the quality in terms of nutrients, hardness, tenderness, and flavor.</a:t>
            </a:r>
            <a:endParaRPr b="1">
              <a:solidFill>
                <a:schemeClr val="dk1"/>
              </a:solidFill>
            </a:endParaRPr>
          </a:p>
          <a:p>
            <a:pPr indent="-127000" lvl="0" marL="91440" rtl="0" algn="just">
              <a:lnSpc>
                <a:spcPct val="90000"/>
              </a:lnSpc>
              <a:spcBef>
                <a:spcPts val="1400"/>
              </a:spcBef>
              <a:spcAft>
                <a:spcPts val="0"/>
              </a:spcAft>
              <a:buSzPts val="2000"/>
              <a:buChar char=" "/>
            </a:pPr>
            <a:r>
              <a:rPr b="1" lang="en-US">
                <a:solidFill>
                  <a:schemeClr val="dk1"/>
                </a:solidFill>
              </a:rPr>
              <a:t>New technology: </a:t>
            </a:r>
            <a:r>
              <a:rPr lang="en-US">
                <a:solidFill>
                  <a:schemeClr val="dk1"/>
                </a:solidFill>
              </a:rPr>
              <a:t>There are numerous new technologies in food processing such as irradiation, microwaving, and ohmic heating. Each method affects the quality of a food in various ways.</a:t>
            </a:r>
            <a:endParaRPr/>
          </a:p>
        </p:txBody>
      </p:sp>
      <p:sp>
        <p:nvSpPr>
          <p:cNvPr id="229" name="Google Shape;229;p18"/>
          <p:cNvSpPr txBox="1"/>
          <p:nvPr/>
        </p:nvSpPr>
        <p:spPr>
          <a:xfrm>
            <a:off x="383458" y="3706971"/>
            <a:ext cx="5751871" cy="135421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C00000"/>
                </a:solidFill>
                <a:latin typeface="Calibri"/>
                <a:ea typeface="Calibri"/>
                <a:cs typeface="Calibri"/>
                <a:sym typeface="Calibri"/>
              </a:rPr>
              <a:t>Sensory attributes and the consumer: </a:t>
            </a:r>
            <a:r>
              <a:rPr lang="en-US" sz="2000">
                <a:solidFill>
                  <a:schemeClr val="dk1"/>
                </a:solidFill>
                <a:latin typeface="Calibri"/>
                <a:ea typeface="Calibri"/>
                <a:cs typeface="Calibri"/>
                <a:sym typeface="Calibri"/>
              </a:rPr>
              <a:t>The sensory attributes of muscle foods are related to the senses of taste, smell, sight, feel, and sound.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0" name="Google Shape;230;p18"/>
          <p:cNvPicPr preferRelativeResize="0"/>
          <p:nvPr/>
        </p:nvPicPr>
        <p:blipFill rotWithShape="1">
          <a:blip r:embed="rId3">
            <a:alphaModFix/>
          </a:blip>
          <a:srcRect b="0" l="0" r="0" t="0"/>
          <a:stretch/>
        </p:blipFill>
        <p:spPr>
          <a:xfrm>
            <a:off x="7968873" y="3449151"/>
            <a:ext cx="3869166" cy="2833421"/>
          </a:xfrm>
          <a:prstGeom prst="rect">
            <a:avLst/>
          </a:prstGeom>
          <a:noFill/>
          <a:ln>
            <a:noFill/>
          </a:ln>
        </p:spPr>
      </p:pic>
      <p:sp>
        <p:nvSpPr>
          <p:cNvPr id="231" name="Google Shape;231;p18"/>
          <p:cNvSpPr txBox="1"/>
          <p:nvPr/>
        </p:nvSpPr>
        <p:spPr>
          <a:xfrm>
            <a:off x="383458" y="5276204"/>
            <a:ext cx="7236542" cy="1354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Calibri"/>
                <a:ea typeface="Calibri"/>
                <a:cs typeface="Calibri"/>
                <a:sym typeface="Calibri"/>
              </a:rPr>
              <a:t>Government standards and specifications: </a:t>
            </a:r>
            <a:r>
              <a:rPr lang="en-US" sz="2000">
                <a:solidFill>
                  <a:schemeClr val="dk1"/>
                </a:solidFill>
                <a:latin typeface="Calibri"/>
                <a:ea typeface="Calibri"/>
                <a:cs typeface="Calibri"/>
                <a:sym typeface="Calibri"/>
              </a:rPr>
              <a:t>Many countries use the United States as an example in formulating their standards and specifications for foods.</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8"/>
          <p:cNvSpPr/>
          <p:nvPr/>
        </p:nvSpPr>
        <p:spPr>
          <a:xfrm>
            <a:off x="6420465" y="4243816"/>
            <a:ext cx="1548408" cy="347849"/>
          </a:xfrm>
          <a:prstGeom prst="righ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9"/>
          <p:cNvSpPr txBox="1"/>
          <p:nvPr>
            <p:ph type="title"/>
          </p:nvPr>
        </p:nvSpPr>
        <p:spPr>
          <a:xfrm>
            <a:off x="226143" y="99791"/>
            <a:ext cx="1251646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Chemistry of functional groups</a:t>
            </a:r>
            <a:endParaRPr b="1" sz="2800">
              <a:solidFill>
                <a:schemeClr val="dk1"/>
              </a:solidFill>
              <a:latin typeface="Book Antiqua"/>
              <a:ea typeface="Book Antiqua"/>
              <a:cs typeface="Book Antiqua"/>
              <a:sym typeface="Book Antiqua"/>
            </a:endParaRPr>
          </a:p>
        </p:txBody>
      </p:sp>
      <p:sp>
        <p:nvSpPr>
          <p:cNvPr id="239" name="Google Shape;239;p19"/>
          <p:cNvSpPr txBox="1"/>
          <p:nvPr>
            <p:ph idx="1" type="body"/>
          </p:nvPr>
        </p:nvSpPr>
        <p:spPr>
          <a:xfrm>
            <a:off x="383458" y="1924392"/>
            <a:ext cx="11454581" cy="4397750"/>
          </a:xfrm>
          <a:prstGeom prst="rect">
            <a:avLst/>
          </a:prstGeom>
          <a:noFill/>
          <a:ln>
            <a:noFill/>
          </a:ln>
        </p:spPr>
        <p:txBody>
          <a:bodyPr anchorCtr="0" anchor="t" bIns="45700" lIns="0" spcFirstLastPara="1" rIns="0" wrap="square" tIns="45700">
            <a:noAutofit/>
          </a:bodyPr>
          <a:lstStyle/>
          <a:p>
            <a:pPr indent="-127000" lvl="0" marL="91440" rtl="0" algn="just">
              <a:lnSpc>
                <a:spcPct val="90000"/>
              </a:lnSpc>
              <a:spcBef>
                <a:spcPts val="0"/>
              </a:spcBef>
              <a:spcAft>
                <a:spcPts val="0"/>
              </a:spcAft>
              <a:buSzPts val="2000"/>
              <a:buChar char=" "/>
            </a:pPr>
            <a:r>
              <a:rPr b="1" lang="en-US">
                <a:solidFill>
                  <a:srgbClr val="C00000"/>
                </a:solidFill>
              </a:rPr>
              <a:t>A functional group </a:t>
            </a:r>
            <a:r>
              <a:rPr lang="en-US">
                <a:solidFill>
                  <a:schemeClr val="dk1"/>
                </a:solidFill>
              </a:rPr>
              <a:t>is a specific group of atoms within a molecule that is responsible for characteristic chemical reactions of that molecule. No matter what size a molecule is, a functional group participates in chemical reactions in a predictable manner. Functional groups link to the rest of the molecule via covalent bonds. The group may be neutral or charged. Examples of common functional groups include alcohol (-OH), aldehyde (-COH), and nitrile (-CN).</a:t>
            </a:r>
            <a:endParaRPr/>
          </a:p>
          <a:p>
            <a:pPr indent="0" lvl="0" marL="91440" rtl="0" algn="just">
              <a:lnSpc>
                <a:spcPct val="90000"/>
              </a:lnSpc>
              <a:spcBef>
                <a:spcPts val="1400"/>
              </a:spcBef>
              <a:spcAft>
                <a:spcPts val="0"/>
              </a:spcAft>
              <a:buSzPts val="2000"/>
              <a:buNone/>
            </a:pPr>
            <a:r>
              <a:t/>
            </a:r>
            <a:endParaRPr>
              <a:solidFill>
                <a:schemeClr val="dk1"/>
              </a:solidFill>
            </a:endParaRPr>
          </a:p>
        </p:txBody>
      </p:sp>
      <p:pic>
        <p:nvPicPr>
          <p:cNvPr id="240" name="Google Shape;240;p19"/>
          <p:cNvPicPr preferRelativeResize="0"/>
          <p:nvPr/>
        </p:nvPicPr>
        <p:blipFill rotWithShape="1">
          <a:blip r:embed="rId3">
            <a:alphaModFix/>
          </a:blip>
          <a:srcRect b="0" l="0" r="0" t="0"/>
          <a:stretch/>
        </p:blipFill>
        <p:spPr>
          <a:xfrm>
            <a:off x="806245" y="3350919"/>
            <a:ext cx="4483510" cy="2868142"/>
          </a:xfrm>
          <a:prstGeom prst="rect">
            <a:avLst/>
          </a:prstGeom>
          <a:noFill/>
          <a:ln>
            <a:noFill/>
          </a:ln>
        </p:spPr>
      </p:pic>
      <p:pic>
        <p:nvPicPr>
          <p:cNvPr id="241" name="Google Shape;241;p19"/>
          <p:cNvPicPr preferRelativeResize="0"/>
          <p:nvPr/>
        </p:nvPicPr>
        <p:blipFill rotWithShape="1">
          <a:blip r:embed="rId4">
            <a:alphaModFix/>
          </a:blip>
          <a:srcRect b="0" l="0" r="0" t="0"/>
          <a:stretch/>
        </p:blipFill>
        <p:spPr>
          <a:xfrm>
            <a:off x="5978012" y="3393879"/>
            <a:ext cx="4955459" cy="28251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ctrTitle"/>
          </p:nvPr>
        </p:nvSpPr>
        <p:spPr>
          <a:xfrm>
            <a:off x="605667" y="434488"/>
            <a:ext cx="10947236" cy="2682338"/>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B050"/>
              </a:buClr>
              <a:buSzPts val="8000"/>
              <a:buFont typeface="Calibri"/>
              <a:buNone/>
            </a:pPr>
            <a:r>
              <a:rPr b="1" lang="en-US">
                <a:solidFill>
                  <a:srgbClr val="00B050"/>
                </a:solidFill>
              </a:rPr>
              <a:t>Food Chemistry</a:t>
            </a:r>
            <a:br>
              <a:rPr lang="en-US"/>
            </a:br>
            <a:r>
              <a:rPr b="1" lang="en-US" sz="7200"/>
              <a:t>0711-2101</a:t>
            </a:r>
            <a:endParaRPr/>
          </a:p>
        </p:txBody>
      </p:sp>
      <p:sp>
        <p:nvSpPr>
          <p:cNvPr id="111" name="Google Shape;111;p2"/>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b="1" lang="en-US">
                <a:solidFill>
                  <a:srgbClr val="C00000"/>
                </a:solidFill>
              </a:rPr>
              <a:t>DEPARTMENT OF NUTRITION &amp; FOOD ENGINEERING</a:t>
            </a:r>
            <a:endParaRPr/>
          </a:p>
          <a:p>
            <a:pPr indent="0" lvl="0" marL="0" rtl="0" algn="l">
              <a:lnSpc>
                <a:spcPct val="90000"/>
              </a:lnSpc>
              <a:spcBef>
                <a:spcPts val="1400"/>
              </a:spcBef>
              <a:spcAft>
                <a:spcPts val="0"/>
              </a:spcAft>
              <a:buSzPts val="2400"/>
              <a:buNone/>
            </a:pPr>
            <a:r>
              <a:rPr b="1" lang="en-US">
                <a:solidFill>
                  <a:srgbClr val="7030A0"/>
                </a:solidFill>
              </a:rPr>
              <a:t>DAFFODIL INTERNATIONAL UNIVERSITY</a:t>
            </a:r>
            <a:endParaRPr b="1">
              <a:solidFill>
                <a:srgbClr val="7030A0"/>
              </a:solidFill>
            </a:endParaRPr>
          </a:p>
        </p:txBody>
      </p:sp>
      <p:pic>
        <p:nvPicPr>
          <p:cNvPr descr="FSN12308TDBH-BOU" id="112" name="Google Shape;112;p2"/>
          <p:cNvPicPr preferRelativeResize="0"/>
          <p:nvPr/>
        </p:nvPicPr>
        <p:blipFill rotWithShape="1">
          <a:blip r:embed="rId3">
            <a:alphaModFix/>
          </a:blip>
          <a:srcRect b="0" l="0" r="0" t="0"/>
          <a:stretch/>
        </p:blipFill>
        <p:spPr>
          <a:xfrm>
            <a:off x="7195472" y="877990"/>
            <a:ext cx="4839212" cy="27220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0"/>
          <p:cNvSpPr txBox="1"/>
          <p:nvPr>
            <p:ph type="title"/>
          </p:nvPr>
        </p:nvSpPr>
        <p:spPr>
          <a:xfrm>
            <a:off x="226143" y="99791"/>
            <a:ext cx="1251646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Chemistry of functional groups </a:t>
            </a:r>
            <a:r>
              <a:rPr b="1" lang="en-US" sz="2800">
                <a:solidFill>
                  <a:schemeClr val="dk1"/>
                </a:solidFill>
                <a:latin typeface="Book Antiqua"/>
                <a:ea typeface="Book Antiqua"/>
                <a:cs typeface="Book Antiqua"/>
                <a:sym typeface="Book Antiqua"/>
              </a:rPr>
              <a:t>(cont..)</a:t>
            </a:r>
            <a:endParaRPr/>
          </a:p>
        </p:txBody>
      </p:sp>
      <p:sp>
        <p:nvSpPr>
          <p:cNvPr id="248" name="Google Shape;248;p20"/>
          <p:cNvSpPr txBox="1"/>
          <p:nvPr>
            <p:ph idx="1" type="body"/>
          </p:nvPr>
        </p:nvSpPr>
        <p:spPr>
          <a:xfrm>
            <a:off x="383458" y="1924392"/>
            <a:ext cx="9635613" cy="2362473"/>
          </a:xfrm>
          <a:prstGeom prst="rect">
            <a:avLst/>
          </a:prstGeom>
          <a:noFill/>
          <a:ln>
            <a:noFill/>
          </a:ln>
        </p:spPr>
        <p:txBody>
          <a:bodyPr anchorCtr="0" anchor="t" bIns="45700" lIns="0" spcFirstLastPara="1" rIns="0" wrap="square" tIns="45700">
            <a:noAutofit/>
          </a:bodyPr>
          <a:lstStyle/>
          <a:p>
            <a:pPr indent="-152400" lvl="0" marL="91440" rtl="0" algn="just">
              <a:lnSpc>
                <a:spcPct val="90000"/>
              </a:lnSpc>
              <a:spcBef>
                <a:spcPts val="0"/>
              </a:spcBef>
              <a:spcAft>
                <a:spcPts val="0"/>
              </a:spcAft>
              <a:buSzPts val="2400"/>
              <a:buChar char=" "/>
            </a:pPr>
            <a:r>
              <a:rPr b="1" lang="en-US" sz="2400">
                <a:solidFill>
                  <a:srgbClr val="C00000"/>
                </a:solidFill>
              </a:rPr>
              <a:t>Common Functional Groups in Food Molecules:</a:t>
            </a:r>
            <a:endParaRPr/>
          </a:p>
          <a:p>
            <a:pPr indent="-152400" lvl="0" marL="91440" rtl="0" algn="just">
              <a:lnSpc>
                <a:spcPct val="90000"/>
              </a:lnSpc>
              <a:spcBef>
                <a:spcPts val="1400"/>
              </a:spcBef>
              <a:spcAft>
                <a:spcPts val="0"/>
              </a:spcAft>
              <a:buSzPts val="2400"/>
              <a:buChar char=" "/>
            </a:pPr>
            <a:r>
              <a:rPr b="1" lang="en-US" sz="2400">
                <a:solidFill>
                  <a:schemeClr val="dk1"/>
                </a:solidFill>
              </a:rPr>
              <a:t>1. </a:t>
            </a:r>
            <a:r>
              <a:rPr b="1" lang="en-US">
                <a:solidFill>
                  <a:schemeClr val="dk1"/>
                </a:solidFill>
              </a:rPr>
              <a:t>Hydroxyl (-OH): </a:t>
            </a:r>
            <a:endParaRPr b="1">
              <a:solidFill>
                <a:schemeClr val="dk1"/>
              </a:solidFill>
            </a:endParaRPr>
          </a:p>
          <a:p>
            <a:pPr indent="0" lvl="0" marL="0" rtl="0" algn="just">
              <a:lnSpc>
                <a:spcPct val="90000"/>
              </a:lnSpc>
              <a:spcBef>
                <a:spcPts val="1400"/>
              </a:spcBef>
              <a:spcAft>
                <a:spcPts val="0"/>
              </a:spcAft>
              <a:buSzPts val="2000"/>
              <a:buNone/>
            </a:pPr>
            <a:r>
              <a:rPr lang="en-US">
                <a:solidFill>
                  <a:schemeClr val="dk1"/>
                </a:solidFill>
              </a:rPr>
              <a:t>- Found in carbohydrates, alcohols, and phenolic compounds.</a:t>
            </a:r>
            <a:endParaRPr/>
          </a:p>
          <a:p>
            <a:pPr indent="0" lvl="0" marL="0" rtl="0" algn="just">
              <a:lnSpc>
                <a:spcPct val="90000"/>
              </a:lnSpc>
              <a:spcBef>
                <a:spcPts val="1400"/>
              </a:spcBef>
              <a:spcAft>
                <a:spcPts val="0"/>
              </a:spcAft>
              <a:buSzPts val="2000"/>
              <a:buNone/>
            </a:pPr>
            <a:r>
              <a:rPr lang="en-US">
                <a:solidFill>
                  <a:schemeClr val="dk1"/>
                </a:solidFill>
              </a:rPr>
              <a:t>- Impacts sweetness and solubility in water.</a:t>
            </a:r>
            <a:endParaRPr/>
          </a:p>
          <a:p>
            <a:pPr indent="0" lvl="0" marL="0" rtl="0" algn="just">
              <a:lnSpc>
                <a:spcPct val="90000"/>
              </a:lnSpc>
              <a:spcBef>
                <a:spcPts val="1400"/>
              </a:spcBef>
              <a:spcAft>
                <a:spcPts val="0"/>
              </a:spcAft>
              <a:buSzPts val="2000"/>
              <a:buNone/>
            </a:pPr>
            <a:r>
              <a:rPr lang="en-US">
                <a:solidFill>
                  <a:schemeClr val="dk1"/>
                </a:solidFill>
              </a:rPr>
              <a:t>- Example: In sugars, hydroxyl groups contribute to the sweetness of fruits and sweeteners.</a:t>
            </a:r>
            <a:endParaRPr>
              <a:solidFill>
                <a:schemeClr val="dk1"/>
              </a:solidFill>
            </a:endParaRPr>
          </a:p>
        </p:txBody>
      </p:sp>
      <p:sp>
        <p:nvSpPr>
          <p:cNvPr id="249" name="Google Shape;249;p20"/>
          <p:cNvSpPr txBox="1"/>
          <p:nvPr/>
        </p:nvSpPr>
        <p:spPr>
          <a:xfrm>
            <a:off x="4365523" y="4286865"/>
            <a:ext cx="7678994" cy="2677656"/>
          </a:xfrm>
          <a:prstGeom prst="rect">
            <a:avLst/>
          </a:prstGeom>
          <a:noFill/>
          <a:ln>
            <a:noFill/>
          </a:ln>
        </p:spPr>
        <p:txBody>
          <a:bodyPr anchorCtr="0" anchor="t" bIns="45700" lIns="91425" spcFirstLastPara="1" rIns="91425" wrap="square" tIns="45700">
            <a:spAutoFit/>
          </a:bodyPr>
          <a:lstStyle/>
          <a:p>
            <a:pPr indent="0" lvl="0" marL="0" marR="0" rtl="0" algn="just">
              <a:lnSpc>
                <a:spcPct val="125000"/>
              </a:lnSpc>
              <a:spcBef>
                <a:spcPts val="0"/>
              </a:spcBef>
              <a:spcAft>
                <a:spcPts val="0"/>
              </a:spcAft>
              <a:buNone/>
            </a:pPr>
            <a:r>
              <a:rPr b="1" lang="en-US" sz="2000">
                <a:solidFill>
                  <a:schemeClr val="dk1"/>
                </a:solidFill>
                <a:latin typeface="Calibri"/>
                <a:ea typeface="Calibri"/>
                <a:cs typeface="Calibri"/>
                <a:sym typeface="Calibri"/>
              </a:rPr>
              <a:t>2. Carbonyl (C=O):  </a:t>
            </a:r>
            <a:endParaRPr/>
          </a:p>
          <a:p>
            <a:pPr indent="0" lvl="0" marL="0" marR="0" rtl="0" algn="just">
              <a:lnSpc>
                <a:spcPct val="125000"/>
              </a:lnSpc>
              <a:spcBef>
                <a:spcPts val="0"/>
              </a:spcBef>
              <a:spcAft>
                <a:spcPts val="0"/>
              </a:spcAft>
              <a:buNone/>
            </a:pPr>
            <a:r>
              <a:rPr lang="en-US" sz="2000">
                <a:solidFill>
                  <a:schemeClr val="dk1"/>
                </a:solidFill>
                <a:latin typeface="Calibri"/>
                <a:ea typeface="Calibri"/>
                <a:cs typeface="Calibri"/>
                <a:sym typeface="Calibri"/>
              </a:rPr>
              <a:t>- Present in sugars, proteins, and fats.   </a:t>
            </a:r>
            <a:endParaRPr/>
          </a:p>
          <a:p>
            <a:pPr indent="0" lvl="0" marL="0" marR="0" rtl="0" algn="just">
              <a:lnSpc>
                <a:spcPct val="125000"/>
              </a:lnSpc>
              <a:spcBef>
                <a:spcPts val="0"/>
              </a:spcBef>
              <a:spcAft>
                <a:spcPts val="0"/>
              </a:spcAft>
              <a:buNone/>
            </a:pPr>
            <a:r>
              <a:rPr lang="en-US" sz="2000">
                <a:solidFill>
                  <a:schemeClr val="dk1"/>
                </a:solidFill>
                <a:latin typeface="Calibri"/>
                <a:ea typeface="Calibri"/>
                <a:cs typeface="Calibri"/>
                <a:sym typeface="Calibri"/>
              </a:rPr>
              <a:t>- Determines flavors and textures.   </a:t>
            </a:r>
            <a:endParaRPr/>
          </a:p>
          <a:p>
            <a:pPr indent="0" lvl="0" marL="0" marR="0" rtl="0" algn="just">
              <a:lnSpc>
                <a:spcPct val="125000"/>
              </a:lnSpc>
              <a:spcBef>
                <a:spcPts val="0"/>
              </a:spcBef>
              <a:spcAft>
                <a:spcPts val="0"/>
              </a:spcAft>
              <a:buNone/>
            </a:pPr>
            <a:r>
              <a:rPr lang="en-US" sz="2000">
                <a:solidFill>
                  <a:schemeClr val="dk1"/>
                </a:solidFill>
                <a:latin typeface="Calibri"/>
                <a:ea typeface="Calibri"/>
                <a:cs typeface="Calibri"/>
                <a:sym typeface="Calibri"/>
              </a:rPr>
              <a:t>- Example: Maillard reaction between amino acids (protein) and reducing sugars (carbonyl group) contributes to the browning of baked goods.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50" name="Google Shape;250;p20"/>
          <p:cNvPicPr preferRelativeResize="0"/>
          <p:nvPr/>
        </p:nvPicPr>
        <p:blipFill rotWithShape="1">
          <a:blip r:embed="rId3">
            <a:alphaModFix/>
          </a:blip>
          <a:srcRect b="0" l="0" r="0" t="0"/>
          <a:stretch/>
        </p:blipFill>
        <p:spPr>
          <a:xfrm>
            <a:off x="501445" y="4257504"/>
            <a:ext cx="3657600" cy="2016760"/>
          </a:xfrm>
          <a:prstGeom prst="rect">
            <a:avLst/>
          </a:prstGeom>
          <a:noFill/>
          <a:ln>
            <a:noFill/>
          </a:ln>
        </p:spPr>
      </p:pic>
      <p:pic>
        <p:nvPicPr>
          <p:cNvPr id="251" name="Google Shape;251;p20"/>
          <p:cNvPicPr preferRelativeResize="0"/>
          <p:nvPr/>
        </p:nvPicPr>
        <p:blipFill rotWithShape="1">
          <a:blip r:embed="rId4">
            <a:alphaModFix/>
          </a:blip>
          <a:srcRect b="0" l="0" r="0" t="0"/>
          <a:stretch/>
        </p:blipFill>
        <p:spPr>
          <a:xfrm>
            <a:off x="7256208" y="1846316"/>
            <a:ext cx="4336026" cy="20667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1"/>
          <p:cNvSpPr txBox="1"/>
          <p:nvPr>
            <p:ph type="title"/>
          </p:nvPr>
        </p:nvSpPr>
        <p:spPr>
          <a:xfrm>
            <a:off x="226143" y="99791"/>
            <a:ext cx="1251646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Chemistry of functional groups </a:t>
            </a:r>
            <a:r>
              <a:rPr b="1" lang="en-US" sz="2800">
                <a:solidFill>
                  <a:schemeClr val="dk1"/>
                </a:solidFill>
                <a:latin typeface="Book Antiqua"/>
                <a:ea typeface="Book Antiqua"/>
                <a:cs typeface="Book Antiqua"/>
                <a:sym typeface="Book Antiqua"/>
              </a:rPr>
              <a:t>(cont..)</a:t>
            </a:r>
            <a:endParaRPr/>
          </a:p>
        </p:txBody>
      </p:sp>
      <p:sp>
        <p:nvSpPr>
          <p:cNvPr id="258" name="Google Shape;258;p21"/>
          <p:cNvSpPr txBox="1"/>
          <p:nvPr>
            <p:ph idx="1" type="body"/>
          </p:nvPr>
        </p:nvSpPr>
        <p:spPr>
          <a:xfrm>
            <a:off x="383458" y="1924392"/>
            <a:ext cx="11454581" cy="2180300"/>
          </a:xfrm>
          <a:prstGeom prst="rect">
            <a:avLst/>
          </a:prstGeom>
          <a:noFill/>
          <a:ln>
            <a:noFill/>
          </a:ln>
        </p:spPr>
        <p:txBody>
          <a:bodyPr anchorCtr="0" anchor="t" bIns="45700" lIns="0" spcFirstLastPara="1" rIns="0" wrap="square" tIns="45700">
            <a:noAutofit/>
          </a:bodyPr>
          <a:lstStyle/>
          <a:p>
            <a:pPr indent="-152400" lvl="0" marL="91440" rtl="0" algn="just">
              <a:lnSpc>
                <a:spcPct val="90000"/>
              </a:lnSpc>
              <a:spcBef>
                <a:spcPts val="0"/>
              </a:spcBef>
              <a:spcAft>
                <a:spcPts val="0"/>
              </a:spcAft>
              <a:buSzPts val="2400"/>
              <a:buChar char=" "/>
            </a:pPr>
            <a:r>
              <a:rPr b="1" lang="en-US" sz="2400">
                <a:solidFill>
                  <a:srgbClr val="C00000"/>
                </a:solidFill>
              </a:rPr>
              <a:t>Common Functional Groups in Food Molecules:</a:t>
            </a:r>
            <a:endParaRPr/>
          </a:p>
          <a:p>
            <a:pPr indent="-127000" lvl="0" marL="91440" rtl="0" algn="just">
              <a:lnSpc>
                <a:spcPct val="90000"/>
              </a:lnSpc>
              <a:spcBef>
                <a:spcPts val="1400"/>
              </a:spcBef>
              <a:spcAft>
                <a:spcPts val="0"/>
              </a:spcAft>
              <a:buSzPts val="2000"/>
              <a:buChar char=" "/>
            </a:pPr>
            <a:r>
              <a:rPr b="1" lang="en-US">
                <a:solidFill>
                  <a:schemeClr val="dk1"/>
                </a:solidFill>
              </a:rPr>
              <a:t>3. Carboxyl (-COOH): </a:t>
            </a:r>
            <a:endParaRPr b="1">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Found in fatty acids and amino acids.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Influences acidity and contributes to sour tastes.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Example: Fatty acids with carboxyl groups affect the taste and texture of oils and fats.</a:t>
            </a:r>
            <a:endParaRPr>
              <a:solidFill>
                <a:schemeClr val="dk1"/>
              </a:solidFill>
            </a:endParaRPr>
          </a:p>
          <a:p>
            <a:pPr indent="0" lvl="0" marL="0" rtl="0" algn="just">
              <a:lnSpc>
                <a:spcPct val="90000"/>
              </a:lnSpc>
              <a:spcBef>
                <a:spcPts val="1400"/>
              </a:spcBef>
              <a:spcAft>
                <a:spcPts val="0"/>
              </a:spcAft>
              <a:buSzPts val="2400"/>
              <a:buNone/>
            </a:pPr>
            <a:r>
              <a:t/>
            </a:r>
            <a:endParaRPr sz="2400">
              <a:solidFill>
                <a:schemeClr val="dk1"/>
              </a:solidFill>
            </a:endParaRPr>
          </a:p>
        </p:txBody>
      </p:sp>
      <p:pic>
        <p:nvPicPr>
          <p:cNvPr id="259" name="Google Shape;259;p21"/>
          <p:cNvPicPr preferRelativeResize="0"/>
          <p:nvPr/>
        </p:nvPicPr>
        <p:blipFill rotWithShape="1">
          <a:blip r:embed="rId3">
            <a:alphaModFix/>
          </a:blip>
          <a:srcRect b="0" l="0" r="0" t="0"/>
          <a:stretch/>
        </p:blipFill>
        <p:spPr>
          <a:xfrm>
            <a:off x="7466371" y="1810826"/>
            <a:ext cx="4175023" cy="2033588"/>
          </a:xfrm>
          <a:prstGeom prst="rect">
            <a:avLst/>
          </a:prstGeom>
          <a:noFill/>
          <a:ln>
            <a:noFill/>
          </a:ln>
        </p:spPr>
      </p:pic>
      <p:pic>
        <p:nvPicPr>
          <p:cNvPr id="260" name="Google Shape;260;p21"/>
          <p:cNvPicPr preferRelativeResize="0"/>
          <p:nvPr/>
        </p:nvPicPr>
        <p:blipFill rotWithShape="1">
          <a:blip r:embed="rId4">
            <a:alphaModFix/>
          </a:blip>
          <a:srcRect b="0" l="0" r="0" t="0"/>
          <a:stretch/>
        </p:blipFill>
        <p:spPr>
          <a:xfrm>
            <a:off x="923005" y="4289327"/>
            <a:ext cx="2705100" cy="1685925"/>
          </a:xfrm>
          <a:prstGeom prst="rect">
            <a:avLst/>
          </a:prstGeom>
          <a:noFill/>
          <a:ln>
            <a:noFill/>
          </a:ln>
        </p:spPr>
      </p:pic>
      <p:sp>
        <p:nvSpPr>
          <p:cNvPr id="261" name="Google Shape;261;p21"/>
          <p:cNvSpPr txBox="1"/>
          <p:nvPr/>
        </p:nvSpPr>
        <p:spPr>
          <a:xfrm>
            <a:off x="3942736" y="4218258"/>
            <a:ext cx="8082116" cy="2292935"/>
          </a:xfrm>
          <a:prstGeom prst="rect">
            <a:avLst/>
          </a:prstGeom>
          <a:noFill/>
          <a:ln>
            <a:noFill/>
          </a:ln>
        </p:spPr>
        <p:txBody>
          <a:bodyPr anchorCtr="0" anchor="t" bIns="45700" lIns="91425" spcFirstLastPara="1" rIns="91425" wrap="square" tIns="45700">
            <a:spAutoFit/>
          </a:bodyPr>
          <a:lstStyle/>
          <a:p>
            <a:pPr indent="0" lvl="0" marL="0" marR="0" rtl="0" algn="just">
              <a:lnSpc>
                <a:spcPct val="125000"/>
              </a:lnSpc>
              <a:spcBef>
                <a:spcPts val="0"/>
              </a:spcBef>
              <a:spcAft>
                <a:spcPts val="0"/>
              </a:spcAft>
              <a:buNone/>
            </a:pPr>
            <a:r>
              <a:rPr b="1" lang="en-US" sz="2000">
                <a:solidFill>
                  <a:schemeClr val="dk1"/>
                </a:solidFill>
                <a:latin typeface="Calibri"/>
                <a:ea typeface="Calibri"/>
                <a:cs typeface="Calibri"/>
                <a:sym typeface="Calibri"/>
              </a:rPr>
              <a:t>4. Amino (-NH</a:t>
            </a:r>
            <a:r>
              <a:rPr b="1" baseline="-25000" lang="en-US" sz="2000">
                <a:solidFill>
                  <a:schemeClr val="dk1"/>
                </a:solidFill>
                <a:latin typeface="Calibri"/>
                <a:ea typeface="Calibri"/>
                <a:cs typeface="Calibri"/>
                <a:sym typeface="Calibri"/>
              </a:rPr>
              <a:t>2</a:t>
            </a:r>
            <a:r>
              <a:rPr b="1" lang="en-US" sz="2000">
                <a:solidFill>
                  <a:schemeClr val="dk1"/>
                </a:solidFill>
                <a:latin typeface="Calibri"/>
                <a:ea typeface="Calibri"/>
                <a:cs typeface="Calibri"/>
                <a:sym typeface="Calibri"/>
              </a:rPr>
              <a:t>): </a:t>
            </a:r>
            <a:endParaRPr/>
          </a:p>
          <a:p>
            <a:pPr indent="0" lvl="0" marL="0" marR="0" rtl="0" algn="just">
              <a:lnSpc>
                <a:spcPct val="125000"/>
              </a:lnSpc>
              <a:spcBef>
                <a:spcPts val="0"/>
              </a:spcBef>
              <a:spcAft>
                <a:spcPts val="0"/>
              </a:spcAft>
              <a:buNone/>
            </a:pPr>
            <a:r>
              <a:rPr lang="en-US" sz="2000">
                <a:solidFill>
                  <a:schemeClr val="dk1"/>
                </a:solidFill>
                <a:latin typeface="Calibri"/>
                <a:ea typeface="Calibri"/>
                <a:cs typeface="Calibri"/>
                <a:sym typeface="Calibri"/>
              </a:rPr>
              <a:t>- Integral to amino acids and proteins.   </a:t>
            </a:r>
            <a:endParaRPr/>
          </a:p>
          <a:p>
            <a:pPr indent="0" lvl="0" marL="0" marR="0" rtl="0" algn="just">
              <a:lnSpc>
                <a:spcPct val="125000"/>
              </a:lnSpc>
              <a:spcBef>
                <a:spcPts val="0"/>
              </a:spcBef>
              <a:spcAft>
                <a:spcPts val="0"/>
              </a:spcAft>
              <a:buNone/>
            </a:pPr>
            <a:r>
              <a:rPr lang="en-US" sz="2000">
                <a:solidFill>
                  <a:schemeClr val="dk1"/>
                </a:solidFill>
                <a:latin typeface="Calibri"/>
                <a:ea typeface="Calibri"/>
                <a:cs typeface="Calibri"/>
                <a:sym typeface="Calibri"/>
              </a:rPr>
              <a:t>- Contributes to umami taste.   </a:t>
            </a:r>
            <a:endParaRPr/>
          </a:p>
          <a:p>
            <a:pPr indent="0" lvl="0" marL="0" marR="0" rtl="0" algn="just">
              <a:lnSpc>
                <a:spcPct val="125000"/>
              </a:lnSpc>
              <a:spcBef>
                <a:spcPts val="0"/>
              </a:spcBef>
              <a:spcAft>
                <a:spcPts val="0"/>
              </a:spcAft>
              <a:buNone/>
            </a:pPr>
            <a:r>
              <a:rPr lang="en-US" sz="2000">
                <a:solidFill>
                  <a:schemeClr val="dk1"/>
                </a:solidFill>
                <a:latin typeface="Calibri"/>
                <a:ea typeface="Calibri"/>
                <a:cs typeface="Calibri"/>
                <a:sym typeface="Calibri"/>
              </a:rPr>
              <a:t>- Example: Amino acids in protein-rich foods enhance the savory and meaty flavors.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21"/>
          <p:cNvSpPr txBox="1"/>
          <p:nvPr/>
        </p:nvSpPr>
        <p:spPr>
          <a:xfrm>
            <a:off x="1484672" y="5975252"/>
            <a:ext cx="14355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Amino Acid</a:t>
            </a:r>
            <a:endParaRPr b="1"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2"/>
          <p:cNvSpPr txBox="1"/>
          <p:nvPr>
            <p:ph type="title"/>
          </p:nvPr>
        </p:nvSpPr>
        <p:spPr>
          <a:xfrm>
            <a:off x="226143" y="99791"/>
            <a:ext cx="1251646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Chemistry of functional groups </a:t>
            </a:r>
            <a:r>
              <a:rPr b="1" lang="en-US" sz="2800">
                <a:solidFill>
                  <a:schemeClr val="dk1"/>
                </a:solidFill>
                <a:latin typeface="Book Antiqua"/>
                <a:ea typeface="Book Antiqua"/>
                <a:cs typeface="Book Antiqua"/>
                <a:sym typeface="Book Antiqua"/>
              </a:rPr>
              <a:t>(cont..)</a:t>
            </a:r>
            <a:endParaRPr/>
          </a:p>
        </p:txBody>
      </p:sp>
      <p:sp>
        <p:nvSpPr>
          <p:cNvPr id="269" name="Google Shape;269;p22"/>
          <p:cNvSpPr txBox="1"/>
          <p:nvPr>
            <p:ph idx="1" type="body"/>
          </p:nvPr>
        </p:nvSpPr>
        <p:spPr>
          <a:xfrm>
            <a:off x="383459" y="1924392"/>
            <a:ext cx="7846142" cy="4397750"/>
          </a:xfrm>
          <a:prstGeom prst="rect">
            <a:avLst/>
          </a:prstGeom>
          <a:noFill/>
          <a:ln>
            <a:noFill/>
          </a:ln>
        </p:spPr>
        <p:txBody>
          <a:bodyPr anchorCtr="0" anchor="t" bIns="45700" lIns="0" spcFirstLastPara="1" rIns="0" wrap="square" tIns="45700">
            <a:noAutofit/>
          </a:bodyPr>
          <a:lstStyle/>
          <a:p>
            <a:pPr indent="-152400" lvl="0" marL="91440" rtl="0" algn="just">
              <a:lnSpc>
                <a:spcPct val="90000"/>
              </a:lnSpc>
              <a:spcBef>
                <a:spcPts val="0"/>
              </a:spcBef>
              <a:spcAft>
                <a:spcPts val="0"/>
              </a:spcAft>
              <a:buSzPts val="2400"/>
              <a:buChar char=" "/>
            </a:pPr>
            <a:r>
              <a:rPr b="1" lang="en-US" sz="2400">
                <a:solidFill>
                  <a:srgbClr val="C00000"/>
                </a:solidFill>
              </a:rPr>
              <a:t>Common Functional Groups in Food Molecules:</a:t>
            </a:r>
            <a:endParaRPr/>
          </a:p>
          <a:p>
            <a:pPr indent="-127000" lvl="0" marL="91440" rtl="0" algn="just">
              <a:lnSpc>
                <a:spcPct val="90000"/>
              </a:lnSpc>
              <a:spcBef>
                <a:spcPts val="1400"/>
              </a:spcBef>
              <a:spcAft>
                <a:spcPts val="0"/>
              </a:spcAft>
              <a:buSzPts val="2000"/>
              <a:buChar char=" "/>
            </a:pPr>
            <a:r>
              <a:rPr b="1" lang="en-US">
                <a:solidFill>
                  <a:schemeClr val="dk1"/>
                </a:solidFill>
              </a:rPr>
              <a:t>5. Phenyl (-C</a:t>
            </a:r>
            <a:r>
              <a:rPr b="1" baseline="-25000" lang="en-US">
                <a:solidFill>
                  <a:schemeClr val="dk1"/>
                </a:solidFill>
              </a:rPr>
              <a:t>6</a:t>
            </a:r>
            <a:r>
              <a:rPr b="1" lang="en-US">
                <a:solidFill>
                  <a:schemeClr val="dk1"/>
                </a:solidFill>
              </a:rPr>
              <a:t>H</a:t>
            </a:r>
            <a:r>
              <a:rPr b="1" baseline="-25000" lang="en-US">
                <a:solidFill>
                  <a:schemeClr val="dk1"/>
                </a:solidFill>
              </a:rPr>
              <a:t>5</a:t>
            </a:r>
            <a:r>
              <a:rPr b="1" lang="en-US">
                <a:solidFill>
                  <a:schemeClr val="dk1"/>
                </a:solidFill>
              </a:rPr>
              <a:t>): </a:t>
            </a:r>
            <a:endParaRPr/>
          </a:p>
          <a:p>
            <a:pPr indent="-127000" lvl="0" marL="91440" rtl="0" algn="just">
              <a:lnSpc>
                <a:spcPct val="90000"/>
              </a:lnSpc>
              <a:spcBef>
                <a:spcPts val="1400"/>
              </a:spcBef>
              <a:spcAft>
                <a:spcPts val="0"/>
              </a:spcAft>
              <a:buSzPts val="2000"/>
              <a:buChar char=" "/>
            </a:pPr>
            <a:r>
              <a:rPr lang="en-US">
                <a:solidFill>
                  <a:schemeClr val="dk1"/>
                </a:solidFill>
              </a:rPr>
              <a:t>- Found in phenolic compounds, providing antioxidants and influencing color in fruits, vegetables, and beverages.</a:t>
            </a:r>
            <a:endParaRPr/>
          </a:p>
          <a:p>
            <a:pPr indent="-127000" lvl="0" marL="91440" rtl="0" algn="just">
              <a:lnSpc>
                <a:spcPct val="90000"/>
              </a:lnSpc>
              <a:spcBef>
                <a:spcPts val="1400"/>
              </a:spcBef>
              <a:spcAft>
                <a:spcPts val="0"/>
              </a:spcAft>
              <a:buSzPts val="2000"/>
              <a:buChar char=" "/>
            </a:pPr>
            <a:r>
              <a:rPr b="1" lang="en-US">
                <a:solidFill>
                  <a:schemeClr val="dk1"/>
                </a:solidFill>
              </a:rPr>
              <a:t>6. Phosphate Group (-PO</a:t>
            </a:r>
            <a:r>
              <a:rPr b="1" baseline="-25000" lang="en-US">
                <a:solidFill>
                  <a:schemeClr val="dk1"/>
                </a:solidFill>
              </a:rPr>
              <a:t>4</a:t>
            </a:r>
            <a:r>
              <a:rPr b="1" lang="en-US">
                <a:solidFill>
                  <a:schemeClr val="dk1"/>
                </a:solidFill>
              </a:rPr>
              <a:t>):   </a:t>
            </a:r>
            <a:endParaRPr/>
          </a:p>
          <a:p>
            <a:pPr indent="-127000" lvl="0" marL="91440" rtl="0" algn="just">
              <a:lnSpc>
                <a:spcPct val="90000"/>
              </a:lnSpc>
              <a:spcBef>
                <a:spcPts val="1400"/>
              </a:spcBef>
              <a:spcAft>
                <a:spcPts val="0"/>
              </a:spcAft>
              <a:buSzPts val="2000"/>
              <a:buChar char=" "/>
            </a:pPr>
            <a:r>
              <a:rPr lang="en-US">
                <a:solidFill>
                  <a:schemeClr val="dk1"/>
                </a:solidFill>
              </a:rPr>
              <a:t>- Key component in nucleic acids and energy</a:t>
            </a:r>
            <a:endParaRPr/>
          </a:p>
          <a:p>
            <a:pPr indent="-127000" lvl="0" marL="91440" rtl="0" algn="just">
              <a:lnSpc>
                <a:spcPct val="90000"/>
              </a:lnSpc>
              <a:spcBef>
                <a:spcPts val="1400"/>
              </a:spcBef>
              <a:spcAft>
                <a:spcPts val="0"/>
              </a:spcAft>
              <a:buSzPts val="2000"/>
              <a:buChar char=" "/>
            </a:pPr>
            <a:r>
              <a:rPr lang="en-US">
                <a:solidFill>
                  <a:schemeClr val="dk1"/>
                </a:solidFill>
              </a:rPr>
              <a:t>-rich compounds.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Plays a role in pH regulation.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Example: Phospholipids, containing phosphate groups, are essential in forming cell membranes.</a:t>
            </a:r>
            <a:endParaRPr>
              <a:solidFill>
                <a:schemeClr val="dk1"/>
              </a:solidFill>
            </a:endParaRPr>
          </a:p>
          <a:p>
            <a:pPr indent="0" lvl="0" marL="91440" rtl="0" algn="just">
              <a:lnSpc>
                <a:spcPct val="90000"/>
              </a:lnSpc>
              <a:spcBef>
                <a:spcPts val="1400"/>
              </a:spcBef>
              <a:spcAft>
                <a:spcPts val="0"/>
              </a:spcAft>
              <a:buSzPts val="2400"/>
              <a:buNone/>
            </a:pPr>
            <a:r>
              <a:t/>
            </a:r>
            <a:endParaRPr sz="2400">
              <a:solidFill>
                <a:schemeClr val="dk1"/>
              </a:solidFill>
            </a:endParaRPr>
          </a:p>
        </p:txBody>
      </p:sp>
      <p:pic>
        <p:nvPicPr>
          <p:cNvPr id="270" name="Google Shape;270;p22"/>
          <p:cNvPicPr preferRelativeResize="0"/>
          <p:nvPr/>
        </p:nvPicPr>
        <p:blipFill rotWithShape="1">
          <a:blip r:embed="rId3">
            <a:alphaModFix/>
          </a:blip>
          <a:srcRect b="0" l="0" r="0" t="0"/>
          <a:stretch/>
        </p:blipFill>
        <p:spPr>
          <a:xfrm>
            <a:off x="9202993" y="2664542"/>
            <a:ext cx="2605548" cy="3588774"/>
          </a:xfrm>
          <a:prstGeom prst="rect">
            <a:avLst/>
          </a:prstGeom>
          <a:noFill/>
          <a:ln>
            <a:noFill/>
          </a:ln>
        </p:spPr>
      </p:pic>
      <p:sp>
        <p:nvSpPr>
          <p:cNvPr id="271" name="Google Shape;271;p22"/>
          <p:cNvSpPr/>
          <p:nvPr/>
        </p:nvSpPr>
        <p:spPr>
          <a:xfrm>
            <a:off x="7177548" y="3972232"/>
            <a:ext cx="1484671" cy="383458"/>
          </a:xfrm>
          <a:prstGeom prst="righ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3"/>
          <p:cNvSpPr txBox="1"/>
          <p:nvPr>
            <p:ph type="title"/>
          </p:nvPr>
        </p:nvSpPr>
        <p:spPr>
          <a:xfrm>
            <a:off x="226143" y="99791"/>
            <a:ext cx="1251646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Chemistry of functional groups </a:t>
            </a:r>
            <a:r>
              <a:rPr b="1" lang="en-US" sz="2800">
                <a:solidFill>
                  <a:schemeClr val="dk1"/>
                </a:solidFill>
                <a:latin typeface="Book Antiqua"/>
                <a:ea typeface="Book Antiqua"/>
                <a:cs typeface="Book Antiqua"/>
                <a:sym typeface="Book Antiqua"/>
              </a:rPr>
              <a:t>(cont..)</a:t>
            </a:r>
            <a:endParaRPr/>
          </a:p>
        </p:txBody>
      </p:sp>
      <p:sp>
        <p:nvSpPr>
          <p:cNvPr id="278" name="Google Shape;278;p23"/>
          <p:cNvSpPr txBox="1"/>
          <p:nvPr>
            <p:ph idx="1" type="body"/>
          </p:nvPr>
        </p:nvSpPr>
        <p:spPr>
          <a:xfrm>
            <a:off x="383459" y="1924392"/>
            <a:ext cx="9429136" cy="2314917"/>
          </a:xfrm>
          <a:prstGeom prst="rect">
            <a:avLst/>
          </a:prstGeom>
          <a:noFill/>
          <a:ln>
            <a:noFill/>
          </a:ln>
        </p:spPr>
        <p:txBody>
          <a:bodyPr anchorCtr="0" anchor="t" bIns="45700" lIns="0" spcFirstLastPara="1" rIns="0" wrap="square" tIns="45700">
            <a:noAutofit/>
          </a:bodyPr>
          <a:lstStyle/>
          <a:p>
            <a:pPr indent="-127000" lvl="0" marL="91440" rtl="0" algn="just">
              <a:lnSpc>
                <a:spcPct val="90000"/>
              </a:lnSpc>
              <a:spcBef>
                <a:spcPts val="0"/>
              </a:spcBef>
              <a:spcAft>
                <a:spcPts val="0"/>
              </a:spcAft>
              <a:buSzPts val="2000"/>
              <a:buChar char=" "/>
            </a:pPr>
            <a:r>
              <a:rPr b="1" lang="en-US">
                <a:solidFill>
                  <a:srgbClr val="C00000"/>
                </a:solidFill>
              </a:rPr>
              <a:t>Common Functional Groups in Food Molecules:</a:t>
            </a:r>
            <a:endParaRPr/>
          </a:p>
          <a:p>
            <a:pPr indent="-120650" lvl="0" marL="91440" rtl="0" algn="just">
              <a:lnSpc>
                <a:spcPct val="100000"/>
              </a:lnSpc>
              <a:spcBef>
                <a:spcPts val="1400"/>
              </a:spcBef>
              <a:spcAft>
                <a:spcPts val="0"/>
              </a:spcAft>
              <a:buSzPts val="1900"/>
              <a:buChar char=" "/>
            </a:pPr>
            <a:r>
              <a:rPr b="1" lang="en-US" sz="1900">
                <a:solidFill>
                  <a:schemeClr val="dk1"/>
                </a:solidFill>
              </a:rPr>
              <a:t>7. Sulfhydryl Group (-SH):</a:t>
            </a:r>
            <a:endParaRPr/>
          </a:p>
          <a:p>
            <a:pPr indent="-120650" lvl="0" marL="91440" rtl="0" algn="just">
              <a:lnSpc>
                <a:spcPct val="100000"/>
              </a:lnSpc>
              <a:spcBef>
                <a:spcPts val="1400"/>
              </a:spcBef>
              <a:spcAft>
                <a:spcPts val="0"/>
              </a:spcAft>
              <a:buSzPts val="1900"/>
              <a:buChar char=" "/>
            </a:pPr>
            <a:r>
              <a:rPr lang="en-US" sz="1900">
                <a:solidFill>
                  <a:schemeClr val="dk1"/>
                </a:solidFill>
              </a:rPr>
              <a:t>- Present in amino acids and certain proteins.</a:t>
            </a:r>
            <a:endParaRPr/>
          </a:p>
          <a:p>
            <a:pPr indent="-120650" lvl="0" marL="91440" rtl="0" algn="just">
              <a:lnSpc>
                <a:spcPct val="100000"/>
              </a:lnSpc>
              <a:spcBef>
                <a:spcPts val="1400"/>
              </a:spcBef>
              <a:spcAft>
                <a:spcPts val="0"/>
              </a:spcAft>
              <a:buSzPts val="1900"/>
              <a:buChar char=" "/>
            </a:pPr>
            <a:r>
              <a:rPr lang="en-US" sz="1900">
                <a:solidFill>
                  <a:schemeClr val="dk1"/>
                </a:solidFill>
              </a:rPr>
              <a:t>- Forms disulfide bonds, contributing to protein structure and stability.</a:t>
            </a:r>
            <a:endParaRPr/>
          </a:p>
          <a:p>
            <a:pPr indent="-120650" lvl="0" marL="91440" rtl="0" algn="just">
              <a:lnSpc>
                <a:spcPct val="100000"/>
              </a:lnSpc>
              <a:spcBef>
                <a:spcPts val="1400"/>
              </a:spcBef>
              <a:spcAft>
                <a:spcPts val="0"/>
              </a:spcAft>
              <a:buSzPts val="1900"/>
              <a:buChar char=" "/>
            </a:pPr>
            <a:r>
              <a:rPr lang="en-US" sz="1900">
                <a:solidFill>
                  <a:schemeClr val="dk1"/>
                </a:solidFill>
              </a:rPr>
              <a:t>- Example: Disulfide bonds in gluten proteins contribute to the elasticity of dough.</a:t>
            </a:r>
            <a:endParaRPr sz="1900">
              <a:solidFill>
                <a:schemeClr val="dk1"/>
              </a:solidFill>
            </a:endParaRPr>
          </a:p>
        </p:txBody>
      </p:sp>
      <p:sp>
        <p:nvSpPr>
          <p:cNvPr id="279" name="Google Shape;279;p23"/>
          <p:cNvSpPr txBox="1"/>
          <p:nvPr/>
        </p:nvSpPr>
        <p:spPr>
          <a:xfrm>
            <a:off x="4601498" y="4355690"/>
            <a:ext cx="7393858" cy="2292935"/>
          </a:xfrm>
          <a:prstGeom prst="rect">
            <a:avLst/>
          </a:prstGeom>
          <a:noFill/>
          <a:ln>
            <a:noFill/>
          </a:ln>
        </p:spPr>
        <p:txBody>
          <a:bodyPr anchorCtr="0" anchor="t" bIns="45700" lIns="91425" spcFirstLastPara="1" rIns="91425" wrap="square" tIns="45700">
            <a:spAutoFit/>
          </a:bodyPr>
          <a:lstStyle/>
          <a:p>
            <a:pPr indent="0" lvl="0" marL="0" marR="0" rtl="0" algn="just">
              <a:lnSpc>
                <a:spcPct val="125000"/>
              </a:lnSpc>
              <a:spcBef>
                <a:spcPts val="0"/>
              </a:spcBef>
              <a:spcAft>
                <a:spcPts val="0"/>
              </a:spcAft>
              <a:buNone/>
            </a:pPr>
            <a:r>
              <a:rPr b="1" lang="en-US" sz="2000">
                <a:solidFill>
                  <a:schemeClr val="dk1"/>
                </a:solidFill>
                <a:latin typeface="Calibri"/>
                <a:ea typeface="Calibri"/>
                <a:cs typeface="Calibri"/>
                <a:sym typeface="Calibri"/>
              </a:rPr>
              <a:t>8. Ester Group (-COO-):</a:t>
            </a:r>
            <a:endParaRPr/>
          </a:p>
          <a:p>
            <a:pPr indent="0" lvl="0" marL="0" marR="0" rtl="0" algn="just">
              <a:lnSpc>
                <a:spcPct val="125000"/>
              </a:lnSpc>
              <a:spcBef>
                <a:spcPts val="0"/>
              </a:spcBef>
              <a:spcAft>
                <a:spcPts val="0"/>
              </a:spcAft>
              <a:buNone/>
            </a:pPr>
            <a:r>
              <a:rPr lang="en-US" sz="2000">
                <a:solidFill>
                  <a:schemeClr val="dk1"/>
                </a:solidFill>
                <a:latin typeface="Calibri"/>
                <a:ea typeface="Calibri"/>
                <a:cs typeface="Calibri"/>
                <a:sym typeface="Calibri"/>
              </a:rPr>
              <a:t>- Found in lipids, providing flavor and aroma.</a:t>
            </a:r>
            <a:endParaRPr/>
          </a:p>
          <a:p>
            <a:pPr indent="0" lvl="0" marL="0" marR="0" rtl="0" algn="just">
              <a:lnSpc>
                <a:spcPct val="125000"/>
              </a:lnSpc>
              <a:spcBef>
                <a:spcPts val="0"/>
              </a:spcBef>
              <a:spcAft>
                <a:spcPts val="0"/>
              </a:spcAft>
              <a:buNone/>
            </a:pPr>
            <a:r>
              <a:rPr lang="en-US" sz="2000">
                <a:solidFill>
                  <a:schemeClr val="dk1"/>
                </a:solidFill>
                <a:latin typeface="Calibri"/>
                <a:ea typeface="Calibri"/>
                <a:cs typeface="Calibri"/>
                <a:sym typeface="Calibri"/>
              </a:rPr>
              <a:t>- Contributes to the pleasant odors in fruits and some fatty foods.   </a:t>
            </a:r>
            <a:endParaRPr/>
          </a:p>
          <a:p>
            <a:pPr indent="0" lvl="0" marL="0" marR="0" rtl="0" algn="just">
              <a:lnSpc>
                <a:spcPct val="125000"/>
              </a:lnSpc>
              <a:spcBef>
                <a:spcPts val="0"/>
              </a:spcBef>
              <a:spcAft>
                <a:spcPts val="0"/>
              </a:spcAft>
              <a:buNone/>
            </a:pPr>
            <a:r>
              <a:rPr lang="en-US" sz="2000">
                <a:solidFill>
                  <a:schemeClr val="dk1"/>
                </a:solidFill>
                <a:latin typeface="Calibri"/>
                <a:ea typeface="Calibri"/>
                <a:cs typeface="Calibri"/>
                <a:sym typeface="Calibri"/>
              </a:rPr>
              <a:t>- Example: Esters are responsible for the fruity aromas in various fruits like apples and strawberries.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80" name="Google Shape;280;p23"/>
          <p:cNvPicPr preferRelativeResize="0"/>
          <p:nvPr/>
        </p:nvPicPr>
        <p:blipFill rotWithShape="1">
          <a:blip r:embed="rId3">
            <a:alphaModFix/>
          </a:blip>
          <a:srcRect b="0" l="0" r="0" t="0"/>
          <a:stretch/>
        </p:blipFill>
        <p:spPr>
          <a:xfrm>
            <a:off x="9229417" y="1955535"/>
            <a:ext cx="1792544" cy="2252630"/>
          </a:xfrm>
          <a:prstGeom prst="rect">
            <a:avLst/>
          </a:prstGeom>
          <a:noFill/>
          <a:ln>
            <a:noFill/>
          </a:ln>
        </p:spPr>
      </p:pic>
      <p:pic>
        <p:nvPicPr>
          <p:cNvPr id="281" name="Google Shape;281;p23"/>
          <p:cNvPicPr preferRelativeResize="0"/>
          <p:nvPr/>
        </p:nvPicPr>
        <p:blipFill rotWithShape="1">
          <a:blip r:embed="rId4">
            <a:alphaModFix/>
          </a:blip>
          <a:srcRect b="0" l="0" r="0" t="0"/>
          <a:stretch/>
        </p:blipFill>
        <p:spPr>
          <a:xfrm>
            <a:off x="550605" y="4239310"/>
            <a:ext cx="3913239" cy="2092666"/>
          </a:xfrm>
          <a:prstGeom prst="rect">
            <a:avLst/>
          </a:prstGeom>
          <a:noFill/>
          <a:ln>
            <a:noFill/>
          </a:ln>
        </p:spPr>
      </p:pic>
      <p:sp>
        <p:nvSpPr>
          <p:cNvPr id="282" name="Google Shape;282;p23"/>
          <p:cNvSpPr/>
          <p:nvPr/>
        </p:nvSpPr>
        <p:spPr>
          <a:xfrm>
            <a:off x="10127226" y="1924392"/>
            <a:ext cx="776748" cy="464847"/>
          </a:xfrm>
          <a:prstGeom prst="ellipse">
            <a:avLst/>
          </a:prstGeom>
          <a:no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4"/>
          <p:cNvSpPr txBox="1"/>
          <p:nvPr>
            <p:ph type="title"/>
          </p:nvPr>
        </p:nvSpPr>
        <p:spPr>
          <a:xfrm>
            <a:off x="226143" y="99791"/>
            <a:ext cx="1251646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Chemistry of functional groups </a:t>
            </a:r>
            <a:r>
              <a:rPr b="1" lang="en-US" sz="2800">
                <a:solidFill>
                  <a:schemeClr val="dk1"/>
                </a:solidFill>
                <a:latin typeface="Book Antiqua"/>
                <a:ea typeface="Book Antiqua"/>
                <a:cs typeface="Book Antiqua"/>
                <a:sym typeface="Book Antiqua"/>
              </a:rPr>
              <a:t>(cont..)</a:t>
            </a:r>
            <a:endParaRPr/>
          </a:p>
        </p:txBody>
      </p:sp>
      <p:sp>
        <p:nvSpPr>
          <p:cNvPr id="289" name="Google Shape;289;p24"/>
          <p:cNvSpPr txBox="1"/>
          <p:nvPr>
            <p:ph idx="1" type="body"/>
          </p:nvPr>
        </p:nvSpPr>
        <p:spPr>
          <a:xfrm>
            <a:off x="383458" y="1924392"/>
            <a:ext cx="11454581" cy="4397750"/>
          </a:xfrm>
          <a:prstGeom prst="rect">
            <a:avLst/>
          </a:prstGeom>
          <a:noFill/>
          <a:ln>
            <a:noFill/>
          </a:ln>
        </p:spPr>
        <p:txBody>
          <a:bodyPr anchorCtr="0" anchor="t" bIns="45700" lIns="0" spcFirstLastPara="1" rIns="0" wrap="square" tIns="45700">
            <a:noAutofit/>
          </a:bodyPr>
          <a:lstStyle/>
          <a:p>
            <a:pPr indent="-127000" lvl="0" marL="91440" rtl="0" algn="just">
              <a:lnSpc>
                <a:spcPct val="90000"/>
              </a:lnSpc>
              <a:spcBef>
                <a:spcPts val="0"/>
              </a:spcBef>
              <a:spcAft>
                <a:spcPts val="0"/>
              </a:spcAft>
              <a:buSzPts val="2000"/>
              <a:buChar char=" "/>
            </a:pPr>
            <a:r>
              <a:rPr b="1" lang="en-US">
                <a:solidFill>
                  <a:srgbClr val="C00000"/>
                </a:solidFill>
              </a:rPr>
              <a:t>Common Functional Groups in Food Molecules:</a:t>
            </a:r>
            <a:endParaRPr/>
          </a:p>
          <a:p>
            <a:pPr indent="-127000" lvl="0" marL="91440" rtl="0" algn="just">
              <a:lnSpc>
                <a:spcPct val="90000"/>
              </a:lnSpc>
              <a:spcBef>
                <a:spcPts val="1400"/>
              </a:spcBef>
              <a:spcAft>
                <a:spcPts val="0"/>
              </a:spcAft>
              <a:buSzPts val="2000"/>
              <a:buChar char=" "/>
            </a:pPr>
            <a:r>
              <a:rPr b="1" lang="en-US">
                <a:solidFill>
                  <a:schemeClr val="dk1"/>
                </a:solidFill>
              </a:rPr>
              <a:t>9. Ether Group (-O-):</a:t>
            </a:r>
            <a:endParaRPr/>
          </a:p>
          <a:p>
            <a:pPr indent="-127000" lvl="0" marL="91440" rtl="0" algn="just">
              <a:lnSpc>
                <a:spcPct val="90000"/>
              </a:lnSpc>
              <a:spcBef>
                <a:spcPts val="1400"/>
              </a:spcBef>
              <a:spcAft>
                <a:spcPts val="0"/>
              </a:spcAft>
              <a:buSzPts val="2000"/>
              <a:buChar char=" "/>
            </a:pPr>
            <a:r>
              <a:rPr lang="en-US">
                <a:solidFill>
                  <a:schemeClr val="dk1"/>
                </a:solidFill>
              </a:rPr>
              <a:t>- Occurs in various natural compounds.</a:t>
            </a:r>
            <a:endParaRPr/>
          </a:p>
          <a:p>
            <a:pPr indent="-127000" lvl="0" marL="91440" rtl="0" algn="just">
              <a:lnSpc>
                <a:spcPct val="90000"/>
              </a:lnSpc>
              <a:spcBef>
                <a:spcPts val="1400"/>
              </a:spcBef>
              <a:spcAft>
                <a:spcPts val="0"/>
              </a:spcAft>
              <a:buSzPts val="2000"/>
              <a:buChar char=" "/>
            </a:pPr>
            <a:r>
              <a:rPr lang="en-US">
                <a:solidFill>
                  <a:schemeClr val="dk1"/>
                </a:solidFill>
              </a:rPr>
              <a:t>- May impact the volatility and aroma of certain foods.</a:t>
            </a:r>
            <a:endParaRPr/>
          </a:p>
          <a:p>
            <a:pPr indent="-127000" lvl="0" marL="91440" rtl="0" algn="just">
              <a:lnSpc>
                <a:spcPct val="90000"/>
              </a:lnSpc>
              <a:spcBef>
                <a:spcPts val="1400"/>
              </a:spcBef>
              <a:spcAft>
                <a:spcPts val="0"/>
              </a:spcAft>
              <a:buSzPts val="2000"/>
              <a:buChar char=" "/>
            </a:pPr>
            <a:r>
              <a:rPr lang="en-US">
                <a:solidFill>
                  <a:schemeClr val="dk1"/>
                </a:solidFill>
              </a:rPr>
              <a:t>- Example: Ethers in essential oils contribute to the characteristic scents of herbs and spices.</a:t>
            </a:r>
            <a:endParaRPr/>
          </a:p>
          <a:p>
            <a:pPr indent="-127000" lvl="0" marL="91440" rtl="0" algn="just">
              <a:lnSpc>
                <a:spcPct val="90000"/>
              </a:lnSpc>
              <a:spcBef>
                <a:spcPts val="1400"/>
              </a:spcBef>
              <a:spcAft>
                <a:spcPts val="0"/>
              </a:spcAft>
              <a:buSzPts val="2000"/>
              <a:buChar char=" "/>
            </a:pPr>
            <a:r>
              <a:rPr b="1" lang="en-US">
                <a:solidFill>
                  <a:schemeClr val="dk1"/>
                </a:solidFill>
              </a:rPr>
              <a:t>10. Amide Group (-CONH</a:t>
            </a:r>
            <a:r>
              <a:rPr b="1" baseline="-25000" lang="en-US">
                <a:solidFill>
                  <a:schemeClr val="dk1"/>
                </a:solidFill>
              </a:rPr>
              <a:t>2</a:t>
            </a:r>
            <a:r>
              <a:rPr b="1" lang="en-US">
                <a:solidFill>
                  <a:schemeClr val="dk1"/>
                </a:solidFill>
              </a:rPr>
              <a:t>):</a:t>
            </a:r>
            <a:endParaRPr/>
          </a:p>
          <a:p>
            <a:pPr indent="-127000" lvl="0" marL="91440" rtl="0" algn="just">
              <a:lnSpc>
                <a:spcPct val="90000"/>
              </a:lnSpc>
              <a:spcBef>
                <a:spcPts val="1400"/>
              </a:spcBef>
              <a:spcAft>
                <a:spcPts val="0"/>
              </a:spcAft>
              <a:buSzPts val="2000"/>
              <a:buChar char=" "/>
            </a:pPr>
            <a:r>
              <a:rPr lang="en-US">
                <a:solidFill>
                  <a:schemeClr val="dk1"/>
                </a:solidFill>
              </a:rPr>
              <a:t>- Abundant in proteins and peptides.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Influences the structure and function of proteins.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Example: The peptide bonds formed by amide groups link amino acids in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protein molecules. </a:t>
            </a:r>
            <a:endParaRPr>
              <a:solidFill>
                <a:schemeClr val="dk1"/>
              </a:solidFill>
            </a:endParaRPr>
          </a:p>
        </p:txBody>
      </p:sp>
      <p:pic>
        <p:nvPicPr>
          <p:cNvPr id="290" name="Google Shape;290;p24"/>
          <p:cNvPicPr preferRelativeResize="0"/>
          <p:nvPr/>
        </p:nvPicPr>
        <p:blipFill rotWithShape="1">
          <a:blip r:embed="rId3">
            <a:alphaModFix/>
          </a:blip>
          <a:srcRect b="0" l="0" r="0" t="0"/>
          <a:stretch/>
        </p:blipFill>
        <p:spPr>
          <a:xfrm>
            <a:off x="8311724" y="4123266"/>
            <a:ext cx="3526315" cy="2126475"/>
          </a:xfrm>
          <a:prstGeom prst="rect">
            <a:avLst/>
          </a:prstGeom>
          <a:noFill/>
          <a:ln>
            <a:noFill/>
          </a:ln>
        </p:spPr>
      </p:pic>
      <p:pic>
        <p:nvPicPr>
          <p:cNvPr id="291" name="Google Shape;291;p24"/>
          <p:cNvPicPr preferRelativeResize="0"/>
          <p:nvPr/>
        </p:nvPicPr>
        <p:blipFill rotWithShape="1">
          <a:blip r:embed="rId4">
            <a:alphaModFix/>
          </a:blip>
          <a:srcRect b="0" l="0" r="0" t="0"/>
          <a:stretch/>
        </p:blipFill>
        <p:spPr>
          <a:xfrm>
            <a:off x="7219643" y="1924392"/>
            <a:ext cx="3219450" cy="1419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5"/>
          <p:cNvSpPr txBox="1"/>
          <p:nvPr>
            <p:ph type="title"/>
          </p:nvPr>
        </p:nvSpPr>
        <p:spPr>
          <a:xfrm>
            <a:off x="226143" y="99791"/>
            <a:ext cx="1251646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Chemistry of functional groups </a:t>
            </a:r>
            <a:r>
              <a:rPr b="1" lang="en-US" sz="2800">
                <a:solidFill>
                  <a:schemeClr val="dk1"/>
                </a:solidFill>
                <a:latin typeface="Book Antiqua"/>
                <a:ea typeface="Book Antiqua"/>
                <a:cs typeface="Book Antiqua"/>
                <a:sym typeface="Book Antiqua"/>
              </a:rPr>
              <a:t>(cont..)</a:t>
            </a:r>
            <a:endParaRPr/>
          </a:p>
        </p:txBody>
      </p:sp>
      <p:sp>
        <p:nvSpPr>
          <p:cNvPr id="298" name="Google Shape;298;p25"/>
          <p:cNvSpPr txBox="1"/>
          <p:nvPr>
            <p:ph idx="1" type="body"/>
          </p:nvPr>
        </p:nvSpPr>
        <p:spPr>
          <a:xfrm>
            <a:off x="383458" y="1924392"/>
            <a:ext cx="11454581" cy="4397750"/>
          </a:xfrm>
          <a:prstGeom prst="rect">
            <a:avLst/>
          </a:prstGeom>
          <a:noFill/>
          <a:ln>
            <a:noFill/>
          </a:ln>
        </p:spPr>
        <p:txBody>
          <a:bodyPr anchorCtr="0" anchor="t" bIns="45700" lIns="0" spcFirstLastPara="1" rIns="0" wrap="square" tIns="45700">
            <a:noAutofit/>
          </a:bodyPr>
          <a:lstStyle/>
          <a:p>
            <a:pPr indent="-127000" lvl="0" marL="91440" rtl="0" algn="just">
              <a:lnSpc>
                <a:spcPct val="90000"/>
              </a:lnSpc>
              <a:spcBef>
                <a:spcPts val="0"/>
              </a:spcBef>
              <a:spcAft>
                <a:spcPts val="0"/>
              </a:spcAft>
              <a:buSzPts val="2000"/>
              <a:buChar char=" "/>
            </a:pPr>
            <a:r>
              <a:rPr b="1" lang="en-US">
                <a:solidFill>
                  <a:srgbClr val="C00000"/>
                </a:solidFill>
              </a:rPr>
              <a:t>Common Functional Groups in Food Molecules:</a:t>
            </a:r>
            <a:endParaRPr/>
          </a:p>
          <a:p>
            <a:pPr indent="-127000" lvl="0" marL="91440" rtl="0" algn="just">
              <a:lnSpc>
                <a:spcPct val="90000"/>
              </a:lnSpc>
              <a:spcBef>
                <a:spcPts val="1400"/>
              </a:spcBef>
              <a:spcAft>
                <a:spcPts val="0"/>
              </a:spcAft>
              <a:buSzPts val="2000"/>
              <a:buChar char=" "/>
            </a:pPr>
            <a:r>
              <a:rPr b="1" lang="en-US">
                <a:solidFill>
                  <a:schemeClr val="dk1"/>
                </a:solidFill>
              </a:rPr>
              <a:t>11. Halide Group (-X, where X is a halogen):</a:t>
            </a:r>
            <a:endParaRPr/>
          </a:p>
          <a:p>
            <a:pPr indent="-127000" lvl="0" marL="91440" rtl="0" algn="just">
              <a:lnSpc>
                <a:spcPct val="90000"/>
              </a:lnSpc>
              <a:spcBef>
                <a:spcPts val="1400"/>
              </a:spcBef>
              <a:spcAft>
                <a:spcPts val="0"/>
              </a:spcAft>
              <a:buSzPts val="2000"/>
              <a:buChar char=" "/>
            </a:pPr>
            <a:r>
              <a:rPr lang="en-US">
                <a:solidFill>
                  <a:schemeClr val="dk1"/>
                </a:solidFill>
              </a:rPr>
              <a:t>- Rare in food, but iodine-containing compounds are essential for thyroid function.</a:t>
            </a:r>
            <a:endParaRPr/>
          </a:p>
          <a:p>
            <a:pPr indent="-127000" lvl="0" marL="91440" rtl="0" algn="just">
              <a:lnSpc>
                <a:spcPct val="90000"/>
              </a:lnSpc>
              <a:spcBef>
                <a:spcPts val="1400"/>
              </a:spcBef>
              <a:spcAft>
                <a:spcPts val="0"/>
              </a:spcAft>
              <a:buSzPts val="2000"/>
              <a:buChar char=" "/>
            </a:pPr>
            <a:r>
              <a:rPr lang="en-US">
                <a:solidFill>
                  <a:schemeClr val="dk1"/>
                </a:solidFill>
              </a:rPr>
              <a:t>- Iodine is incorporated into certain salts and seafood.   </a:t>
            </a:r>
            <a:endParaRPr/>
          </a:p>
          <a:p>
            <a:pPr indent="-127000" lvl="0" marL="91440" rtl="0" algn="just">
              <a:lnSpc>
                <a:spcPct val="90000"/>
              </a:lnSpc>
              <a:spcBef>
                <a:spcPts val="1400"/>
              </a:spcBef>
              <a:spcAft>
                <a:spcPts val="0"/>
              </a:spcAft>
              <a:buSzPts val="2000"/>
              <a:buChar char=" "/>
            </a:pPr>
            <a:r>
              <a:rPr lang="en-US">
                <a:solidFill>
                  <a:schemeClr val="dk1"/>
                </a:solidFill>
              </a:rPr>
              <a:t>- Example: Iodized salt is a common source of dietary iodine.</a:t>
            </a:r>
            <a:endParaRPr>
              <a:solidFill>
                <a:schemeClr val="dk1"/>
              </a:solidFill>
            </a:endParaRPr>
          </a:p>
          <a:p>
            <a:pPr indent="-127000" lvl="0" marL="91440" rtl="0" algn="just">
              <a:lnSpc>
                <a:spcPct val="90000"/>
              </a:lnSpc>
              <a:spcBef>
                <a:spcPts val="1400"/>
              </a:spcBef>
              <a:spcAft>
                <a:spcPts val="0"/>
              </a:spcAft>
              <a:buSzPts val="2000"/>
              <a:buChar char=" "/>
            </a:pPr>
            <a:r>
              <a:rPr b="1" lang="en-US">
                <a:solidFill>
                  <a:schemeClr val="dk1"/>
                </a:solidFill>
              </a:rPr>
              <a:t>12.</a:t>
            </a:r>
            <a:r>
              <a:rPr lang="en-US">
                <a:solidFill>
                  <a:schemeClr val="dk1"/>
                </a:solidFill>
              </a:rPr>
              <a:t> </a:t>
            </a:r>
            <a:r>
              <a:rPr b="1" lang="en-US">
                <a:solidFill>
                  <a:schemeClr val="dk1"/>
                </a:solidFill>
              </a:rPr>
              <a:t>Alkene Group (-C=C-):   </a:t>
            </a:r>
            <a:endParaRPr/>
          </a:p>
          <a:p>
            <a:pPr indent="-127000" lvl="0" marL="91440" rtl="0" algn="just">
              <a:lnSpc>
                <a:spcPct val="90000"/>
              </a:lnSpc>
              <a:spcBef>
                <a:spcPts val="1400"/>
              </a:spcBef>
              <a:spcAft>
                <a:spcPts val="0"/>
              </a:spcAft>
              <a:buSzPts val="2000"/>
              <a:buChar char=" "/>
            </a:pPr>
            <a:r>
              <a:rPr lang="en-US">
                <a:solidFill>
                  <a:schemeClr val="dk1"/>
                </a:solidFill>
              </a:rPr>
              <a:t>- Occurs in lipids and contributes to the fluidity of fats.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Involved in lipid oxidation reactions affecting food shelf life.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Example: Unsaturated fatty acids with alkene groups are prone to oxidative rancidity.</a:t>
            </a:r>
            <a:endParaRPr/>
          </a:p>
        </p:txBody>
      </p:sp>
      <p:pic>
        <p:nvPicPr>
          <p:cNvPr id="299" name="Google Shape;299;p25"/>
          <p:cNvPicPr preferRelativeResize="0"/>
          <p:nvPr/>
        </p:nvPicPr>
        <p:blipFill rotWithShape="1">
          <a:blip r:embed="rId3">
            <a:alphaModFix/>
          </a:blip>
          <a:srcRect b="0" l="0" r="0" t="0"/>
          <a:stretch/>
        </p:blipFill>
        <p:spPr>
          <a:xfrm>
            <a:off x="9805219" y="1710812"/>
            <a:ext cx="2032820" cy="20328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6"/>
          <p:cNvSpPr txBox="1"/>
          <p:nvPr>
            <p:ph type="title"/>
          </p:nvPr>
        </p:nvSpPr>
        <p:spPr>
          <a:xfrm>
            <a:off x="226143" y="99791"/>
            <a:ext cx="1251646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Chemistry of functional groups </a:t>
            </a:r>
            <a:r>
              <a:rPr b="1" lang="en-US" sz="2800">
                <a:solidFill>
                  <a:schemeClr val="dk1"/>
                </a:solidFill>
                <a:latin typeface="Book Antiqua"/>
                <a:ea typeface="Book Antiqua"/>
                <a:cs typeface="Book Antiqua"/>
                <a:sym typeface="Book Antiqua"/>
              </a:rPr>
              <a:t>(cont..)</a:t>
            </a:r>
            <a:endParaRPr/>
          </a:p>
        </p:txBody>
      </p:sp>
      <p:sp>
        <p:nvSpPr>
          <p:cNvPr id="306" name="Google Shape;306;p26"/>
          <p:cNvSpPr txBox="1"/>
          <p:nvPr>
            <p:ph idx="1" type="body"/>
          </p:nvPr>
        </p:nvSpPr>
        <p:spPr>
          <a:xfrm>
            <a:off x="383458" y="1924392"/>
            <a:ext cx="11592232" cy="2087169"/>
          </a:xfrm>
          <a:prstGeom prst="rect">
            <a:avLst/>
          </a:prstGeom>
          <a:noFill/>
          <a:ln>
            <a:noFill/>
          </a:ln>
        </p:spPr>
        <p:txBody>
          <a:bodyPr anchorCtr="0" anchor="t" bIns="45700" lIns="0" spcFirstLastPara="1" rIns="0" wrap="square" tIns="45700">
            <a:noAutofit/>
          </a:bodyPr>
          <a:lstStyle/>
          <a:p>
            <a:pPr indent="-127000" lvl="0" marL="91440" rtl="0" algn="just">
              <a:lnSpc>
                <a:spcPct val="90000"/>
              </a:lnSpc>
              <a:spcBef>
                <a:spcPts val="0"/>
              </a:spcBef>
              <a:spcAft>
                <a:spcPts val="0"/>
              </a:spcAft>
              <a:buSzPts val="2000"/>
              <a:buChar char=" "/>
            </a:pPr>
            <a:r>
              <a:rPr b="1" lang="en-US">
                <a:solidFill>
                  <a:srgbClr val="C00000"/>
                </a:solidFill>
              </a:rPr>
              <a:t>Common Functional Groups in Food Molecules:</a:t>
            </a:r>
            <a:endParaRPr/>
          </a:p>
          <a:p>
            <a:pPr indent="-120650" lvl="0" marL="91440" rtl="0" algn="just">
              <a:lnSpc>
                <a:spcPct val="90000"/>
              </a:lnSpc>
              <a:spcBef>
                <a:spcPts val="1400"/>
              </a:spcBef>
              <a:spcAft>
                <a:spcPts val="0"/>
              </a:spcAft>
              <a:buSzPts val="1900"/>
              <a:buChar char=" "/>
            </a:pPr>
            <a:r>
              <a:rPr b="1" lang="en-US" sz="1900">
                <a:solidFill>
                  <a:schemeClr val="dk1"/>
                </a:solidFill>
              </a:rPr>
              <a:t>13. Alkyne Group (-C≡C-):   </a:t>
            </a:r>
            <a:endParaRPr/>
          </a:p>
          <a:p>
            <a:pPr indent="-120650" lvl="0" marL="91440" rtl="0" algn="just">
              <a:lnSpc>
                <a:spcPct val="90000"/>
              </a:lnSpc>
              <a:spcBef>
                <a:spcPts val="1400"/>
              </a:spcBef>
              <a:spcAft>
                <a:spcPts val="0"/>
              </a:spcAft>
              <a:buSzPts val="1900"/>
              <a:buChar char=" "/>
            </a:pPr>
            <a:r>
              <a:rPr lang="en-US" sz="1900">
                <a:solidFill>
                  <a:schemeClr val="dk1"/>
                </a:solidFill>
              </a:rPr>
              <a:t>- Rare in food, but certain phytochemicals contain triple bonds.   </a:t>
            </a:r>
            <a:endParaRPr sz="1900">
              <a:solidFill>
                <a:schemeClr val="dk1"/>
              </a:solidFill>
            </a:endParaRPr>
          </a:p>
          <a:p>
            <a:pPr indent="-120650" lvl="0" marL="91440" rtl="0" algn="just">
              <a:lnSpc>
                <a:spcPct val="90000"/>
              </a:lnSpc>
              <a:spcBef>
                <a:spcPts val="1400"/>
              </a:spcBef>
              <a:spcAft>
                <a:spcPts val="0"/>
              </a:spcAft>
              <a:buSzPts val="1900"/>
              <a:buChar char=" "/>
            </a:pPr>
            <a:r>
              <a:rPr lang="en-US" sz="1900">
                <a:solidFill>
                  <a:schemeClr val="dk1"/>
                </a:solidFill>
              </a:rPr>
              <a:t>- May contribute to antioxidant properties.   </a:t>
            </a:r>
            <a:endParaRPr sz="1900">
              <a:solidFill>
                <a:schemeClr val="dk1"/>
              </a:solidFill>
            </a:endParaRPr>
          </a:p>
          <a:p>
            <a:pPr indent="-120650" lvl="0" marL="91440" rtl="0" algn="just">
              <a:lnSpc>
                <a:spcPct val="90000"/>
              </a:lnSpc>
              <a:spcBef>
                <a:spcPts val="1400"/>
              </a:spcBef>
              <a:spcAft>
                <a:spcPts val="0"/>
              </a:spcAft>
              <a:buSzPts val="1900"/>
              <a:buChar char=" "/>
            </a:pPr>
            <a:r>
              <a:rPr lang="en-US" sz="1900">
                <a:solidFill>
                  <a:schemeClr val="dk1"/>
                </a:solidFill>
              </a:rPr>
              <a:t>- Example: Some plant-derived compounds with alkyne groups exhibit potential health benefits.</a:t>
            </a:r>
            <a:endParaRPr sz="1900">
              <a:solidFill>
                <a:schemeClr val="dk1"/>
              </a:solidFill>
            </a:endParaRPr>
          </a:p>
        </p:txBody>
      </p:sp>
      <p:pic>
        <p:nvPicPr>
          <p:cNvPr id="307" name="Google Shape;307;p26"/>
          <p:cNvPicPr preferRelativeResize="0"/>
          <p:nvPr/>
        </p:nvPicPr>
        <p:blipFill rotWithShape="1">
          <a:blip r:embed="rId3">
            <a:alphaModFix/>
          </a:blip>
          <a:srcRect b="0" l="0" r="0" t="0"/>
          <a:stretch/>
        </p:blipFill>
        <p:spPr>
          <a:xfrm>
            <a:off x="115637" y="4257368"/>
            <a:ext cx="4820157" cy="1997324"/>
          </a:xfrm>
          <a:prstGeom prst="rect">
            <a:avLst/>
          </a:prstGeom>
          <a:noFill/>
          <a:ln>
            <a:noFill/>
          </a:ln>
        </p:spPr>
      </p:pic>
      <p:sp>
        <p:nvSpPr>
          <p:cNvPr id="308" name="Google Shape;308;p26"/>
          <p:cNvSpPr txBox="1"/>
          <p:nvPr/>
        </p:nvSpPr>
        <p:spPr>
          <a:xfrm>
            <a:off x="5093110" y="4035759"/>
            <a:ext cx="6882580" cy="2640723"/>
          </a:xfrm>
          <a:prstGeom prst="rect">
            <a:avLst/>
          </a:prstGeom>
          <a:noFill/>
          <a:ln>
            <a:noFill/>
          </a:ln>
        </p:spPr>
        <p:txBody>
          <a:bodyPr anchorCtr="0" anchor="t" bIns="45700" lIns="91425" spcFirstLastPara="1" rIns="91425" wrap="square" tIns="45700">
            <a:spAutoFit/>
          </a:bodyPr>
          <a:lstStyle/>
          <a:p>
            <a:pPr indent="0" lvl="0" marL="0" marR="0" rtl="0" algn="just">
              <a:lnSpc>
                <a:spcPct val="123000"/>
              </a:lnSpc>
              <a:spcBef>
                <a:spcPts val="0"/>
              </a:spcBef>
              <a:spcAft>
                <a:spcPts val="0"/>
              </a:spcAft>
              <a:buNone/>
            </a:pPr>
            <a:r>
              <a:rPr b="1" lang="en-US" sz="2000">
                <a:solidFill>
                  <a:schemeClr val="dk1"/>
                </a:solidFill>
                <a:latin typeface="Calibri"/>
                <a:ea typeface="Calibri"/>
                <a:cs typeface="Calibri"/>
                <a:sym typeface="Calibri"/>
              </a:rPr>
              <a:t>14. Nitro Group (-NO</a:t>
            </a:r>
            <a:r>
              <a:rPr b="1" baseline="-25000" lang="en-US" sz="2000">
                <a:solidFill>
                  <a:schemeClr val="dk1"/>
                </a:solidFill>
                <a:latin typeface="Calibri"/>
                <a:ea typeface="Calibri"/>
                <a:cs typeface="Calibri"/>
                <a:sym typeface="Calibri"/>
              </a:rPr>
              <a:t>2</a:t>
            </a:r>
            <a:r>
              <a:rPr b="1" lang="en-US" sz="2000">
                <a:solidFill>
                  <a:schemeClr val="dk1"/>
                </a:solidFill>
                <a:latin typeface="Calibri"/>
                <a:ea typeface="Calibri"/>
                <a:cs typeface="Calibri"/>
                <a:sym typeface="Calibri"/>
              </a:rPr>
              <a:t>):  </a:t>
            </a:r>
            <a:endParaRPr/>
          </a:p>
          <a:p>
            <a:pPr indent="0" lvl="0" marL="0" marR="0" rtl="0" algn="just">
              <a:lnSpc>
                <a:spcPct val="123000"/>
              </a:lnSpc>
              <a:spcBef>
                <a:spcPts val="0"/>
              </a:spcBef>
              <a:spcAft>
                <a:spcPts val="0"/>
              </a:spcAft>
              <a:buNone/>
            </a:pPr>
            <a:r>
              <a:rPr lang="en-US" sz="2000">
                <a:solidFill>
                  <a:schemeClr val="dk1"/>
                </a:solidFill>
                <a:latin typeface="Calibri"/>
                <a:ea typeface="Calibri"/>
                <a:cs typeface="Calibri"/>
                <a:sym typeface="Calibri"/>
              </a:rPr>
              <a:t>- Infrequently found in food, but certain additives or contaminants may contain nitro groups.   </a:t>
            </a:r>
            <a:endParaRPr/>
          </a:p>
          <a:p>
            <a:pPr indent="0" lvl="0" marL="0" marR="0" rtl="0" algn="just">
              <a:lnSpc>
                <a:spcPct val="123000"/>
              </a:lnSpc>
              <a:spcBef>
                <a:spcPts val="0"/>
              </a:spcBef>
              <a:spcAft>
                <a:spcPts val="0"/>
              </a:spcAft>
              <a:buNone/>
            </a:pPr>
            <a:r>
              <a:rPr lang="en-US" sz="2000">
                <a:solidFill>
                  <a:schemeClr val="dk1"/>
                </a:solidFill>
                <a:latin typeface="Calibri"/>
                <a:ea typeface="Calibri"/>
                <a:cs typeface="Calibri"/>
                <a:sym typeface="Calibri"/>
              </a:rPr>
              <a:t>- Nitro compounds can have toxic effects in high concentrations.   </a:t>
            </a:r>
            <a:endParaRPr/>
          </a:p>
          <a:p>
            <a:pPr indent="0" lvl="0" marL="0" marR="0" rtl="0" algn="just">
              <a:lnSpc>
                <a:spcPct val="123000"/>
              </a:lnSpc>
              <a:spcBef>
                <a:spcPts val="0"/>
              </a:spcBef>
              <a:spcAft>
                <a:spcPts val="0"/>
              </a:spcAft>
              <a:buNone/>
            </a:pPr>
            <a:r>
              <a:rPr lang="en-US" sz="2000">
                <a:solidFill>
                  <a:schemeClr val="dk1"/>
                </a:solidFill>
                <a:latin typeface="Calibri"/>
                <a:ea typeface="Calibri"/>
                <a:cs typeface="Calibri"/>
                <a:sym typeface="Calibri"/>
              </a:rPr>
              <a:t>- Example: Nitroaromatic compounds may be found in some food contaminants.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7"/>
          <p:cNvSpPr txBox="1"/>
          <p:nvPr>
            <p:ph type="title"/>
          </p:nvPr>
        </p:nvSpPr>
        <p:spPr>
          <a:xfrm>
            <a:off x="226143" y="99791"/>
            <a:ext cx="1251646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Chemistry of functional groups </a:t>
            </a:r>
            <a:r>
              <a:rPr b="1" lang="en-US" sz="2800">
                <a:solidFill>
                  <a:schemeClr val="dk1"/>
                </a:solidFill>
                <a:latin typeface="Book Antiqua"/>
                <a:ea typeface="Book Antiqua"/>
                <a:cs typeface="Book Antiqua"/>
                <a:sym typeface="Book Antiqua"/>
              </a:rPr>
              <a:t>(cont..)</a:t>
            </a:r>
            <a:endParaRPr/>
          </a:p>
        </p:txBody>
      </p:sp>
      <p:sp>
        <p:nvSpPr>
          <p:cNvPr id="315" name="Google Shape;315;p27"/>
          <p:cNvSpPr txBox="1"/>
          <p:nvPr>
            <p:ph idx="1" type="body"/>
          </p:nvPr>
        </p:nvSpPr>
        <p:spPr>
          <a:xfrm>
            <a:off x="383458" y="1924392"/>
            <a:ext cx="11454581" cy="4397750"/>
          </a:xfrm>
          <a:prstGeom prst="rect">
            <a:avLst/>
          </a:prstGeom>
          <a:noFill/>
          <a:ln>
            <a:noFill/>
          </a:ln>
        </p:spPr>
        <p:txBody>
          <a:bodyPr anchorCtr="0" anchor="t" bIns="45700" lIns="0" spcFirstLastPara="1" rIns="0" wrap="square" tIns="45700">
            <a:noAutofit/>
          </a:bodyPr>
          <a:lstStyle/>
          <a:p>
            <a:pPr indent="-127000" lvl="0" marL="91440" rtl="0" algn="just">
              <a:lnSpc>
                <a:spcPct val="90000"/>
              </a:lnSpc>
              <a:spcBef>
                <a:spcPts val="0"/>
              </a:spcBef>
              <a:spcAft>
                <a:spcPts val="0"/>
              </a:spcAft>
              <a:buSzPts val="2000"/>
              <a:buChar char=" "/>
            </a:pPr>
            <a:r>
              <a:rPr b="1" lang="en-US">
                <a:solidFill>
                  <a:srgbClr val="C00000"/>
                </a:solidFill>
              </a:rPr>
              <a:t>Common Functional Groups in Food Molecules:</a:t>
            </a:r>
            <a:endParaRPr/>
          </a:p>
          <a:p>
            <a:pPr indent="-127000" lvl="0" marL="91440" rtl="0" algn="just">
              <a:lnSpc>
                <a:spcPct val="90000"/>
              </a:lnSpc>
              <a:spcBef>
                <a:spcPts val="1400"/>
              </a:spcBef>
              <a:spcAft>
                <a:spcPts val="0"/>
              </a:spcAft>
              <a:buSzPts val="2000"/>
              <a:buChar char=" "/>
            </a:pPr>
            <a:r>
              <a:rPr b="1" lang="en-US">
                <a:solidFill>
                  <a:schemeClr val="dk1"/>
                </a:solidFill>
              </a:rPr>
              <a:t>15. Nitrile Group (-C≡N):   </a:t>
            </a:r>
            <a:endParaRPr/>
          </a:p>
          <a:p>
            <a:pPr indent="-127000" lvl="0" marL="91440" rtl="0" algn="just">
              <a:lnSpc>
                <a:spcPct val="90000"/>
              </a:lnSpc>
              <a:spcBef>
                <a:spcPts val="1400"/>
              </a:spcBef>
              <a:spcAft>
                <a:spcPts val="0"/>
              </a:spcAft>
              <a:buSzPts val="2000"/>
              <a:buChar char=" "/>
            </a:pPr>
            <a:r>
              <a:rPr lang="en-US">
                <a:solidFill>
                  <a:schemeClr val="dk1"/>
                </a:solidFill>
              </a:rPr>
              <a:t>- Present in some plant compounds and occasionally in food additives.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May contribute to the bitterness of certain foods.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Example: Nitriles in certain cruciferous vegetables contribute to their characteristic bitter taste.</a:t>
            </a:r>
            <a:endParaRPr/>
          </a:p>
          <a:p>
            <a:pPr indent="-127000" lvl="0" marL="91440" rtl="0" algn="just">
              <a:lnSpc>
                <a:spcPct val="90000"/>
              </a:lnSpc>
              <a:spcBef>
                <a:spcPts val="1400"/>
              </a:spcBef>
              <a:spcAft>
                <a:spcPts val="0"/>
              </a:spcAft>
              <a:buSzPts val="2000"/>
              <a:buChar char=" "/>
            </a:pPr>
            <a:r>
              <a:rPr b="1" lang="en-US">
                <a:solidFill>
                  <a:schemeClr val="dk1"/>
                </a:solidFill>
              </a:rPr>
              <a:t>16. Haloamine Group (-NHX, where X is a halogen):   </a:t>
            </a:r>
            <a:endParaRPr/>
          </a:p>
          <a:p>
            <a:pPr indent="-127000" lvl="0" marL="91440" rtl="0" algn="just">
              <a:lnSpc>
                <a:spcPct val="90000"/>
              </a:lnSpc>
              <a:spcBef>
                <a:spcPts val="1400"/>
              </a:spcBef>
              <a:spcAft>
                <a:spcPts val="0"/>
              </a:spcAft>
              <a:buSzPts val="2000"/>
              <a:buChar char=" "/>
            </a:pPr>
            <a:r>
              <a:rPr lang="en-US">
                <a:solidFill>
                  <a:schemeClr val="dk1"/>
                </a:solidFill>
              </a:rPr>
              <a:t>- Found in some amino acids and proteins.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Involved in the Maillard reaction, contributing to flavor development in cooked foods.   </a:t>
            </a:r>
            <a:endParaRPr>
              <a:solidFill>
                <a:schemeClr val="dk1"/>
              </a:solidFill>
            </a:endParaRPr>
          </a:p>
          <a:p>
            <a:pPr indent="-127000" lvl="0" marL="91440" rtl="0" algn="just">
              <a:lnSpc>
                <a:spcPct val="90000"/>
              </a:lnSpc>
              <a:spcBef>
                <a:spcPts val="1400"/>
              </a:spcBef>
              <a:spcAft>
                <a:spcPts val="0"/>
              </a:spcAft>
              <a:buSzPts val="2000"/>
              <a:buChar char=" "/>
            </a:pPr>
            <a:r>
              <a:rPr lang="en-US">
                <a:solidFill>
                  <a:schemeClr val="dk1"/>
                </a:solidFill>
              </a:rPr>
              <a:t>- Example: The Maillard reaction between amino acids and reducing sugars can produce haloamines, influencing the taste and color of foods.</a:t>
            </a:r>
            <a:endParaRPr/>
          </a:p>
        </p:txBody>
      </p:sp>
      <p:pic>
        <p:nvPicPr>
          <p:cNvPr id="316" name="Google Shape;316;p27"/>
          <p:cNvPicPr preferRelativeResize="0"/>
          <p:nvPr/>
        </p:nvPicPr>
        <p:blipFill rotWithShape="1">
          <a:blip r:embed="rId3">
            <a:alphaModFix/>
          </a:blip>
          <a:srcRect b="0" l="0" r="0" t="0"/>
          <a:stretch/>
        </p:blipFill>
        <p:spPr>
          <a:xfrm>
            <a:off x="8096866" y="2189863"/>
            <a:ext cx="3829664" cy="122176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28"/>
          <p:cNvPicPr preferRelativeResize="0"/>
          <p:nvPr/>
        </p:nvPicPr>
        <p:blipFill rotWithShape="1">
          <a:blip r:embed="rId3">
            <a:alphaModFix/>
          </a:blip>
          <a:srcRect b="0" l="0" r="0" t="0"/>
          <a:stretch/>
        </p:blipFill>
        <p:spPr>
          <a:xfrm>
            <a:off x="914399" y="171244"/>
            <a:ext cx="10432026" cy="60140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29"/>
          <p:cNvPicPr preferRelativeResize="0"/>
          <p:nvPr/>
        </p:nvPicPr>
        <p:blipFill rotWithShape="1">
          <a:blip r:embed="rId3">
            <a:alphaModFix/>
          </a:blip>
          <a:srcRect b="0" l="0" r="0" t="0"/>
          <a:stretch/>
        </p:blipFill>
        <p:spPr>
          <a:xfrm>
            <a:off x="609601" y="83397"/>
            <a:ext cx="10888048" cy="61245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accent1"/>
              </a:buClr>
              <a:buSzPts val="4800"/>
              <a:buFont typeface="Calibri"/>
              <a:buNone/>
            </a:pPr>
            <a:r>
              <a:rPr b="1" lang="en-US">
                <a:solidFill>
                  <a:schemeClr val="accent1"/>
                </a:solidFill>
              </a:rPr>
              <a:t>Today’s topic</a:t>
            </a:r>
            <a:endParaRPr b="1">
              <a:solidFill>
                <a:schemeClr val="accent1"/>
              </a:solidFill>
            </a:endParaRPr>
          </a:p>
        </p:txBody>
      </p:sp>
      <p:sp>
        <p:nvSpPr>
          <p:cNvPr id="118" name="Google Shape;118;p3"/>
          <p:cNvSpPr txBox="1"/>
          <p:nvPr>
            <p:ph idx="1" type="body"/>
          </p:nvPr>
        </p:nvSpPr>
        <p:spPr>
          <a:xfrm>
            <a:off x="782648" y="2222089"/>
            <a:ext cx="10373032" cy="3687098"/>
          </a:xfrm>
          <a:prstGeom prst="rect">
            <a:avLst/>
          </a:prstGeom>
          <a:noFill/>
          <a:ln>
            <a:noFill/>
          </a:ln>
        </p:spPr>
        <p:txBody>
          <a:bodyPr anchorCtr="0" anchor="t" bIns="45700" lIns="0" spcFirstLastPara="1" rIns="0" wrap="square" tIns="45700">
            <a:normAutofit/>
          </a:bodyPr>
          <a:lstStyle/>
          <a:p>
            <a:pPr indent="-609600" lvl="0" marL="91440" rtl="0" algn="ctr">
              <a:lnSpc>
                <a:spcPct val="90000"/>
              </a:lnSpc>
              <a:spcBef>
                <a:spcPts val="0"/>
              </a:spcBef>
              <a:spcAft>
                <a:spcPts val="0"/>
              </a:spcAft>
              <a:buSzPts val="9600"/>
              <a:buChar char=" "/>
            </a:pPr>
            <a:r>
              <a:rPr lang="en-US" sz="9600"/>
              <a:t>Introduction to Chemistry of Food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B050"/>
              </a:buClr>
              <a:buSzPts val="4800"/>
              <a:buFont typeface="Book Antiqua"/>
              <a:buNone/>
            </a:pPr>
            <a:r>
              <a:rPr b="1" lang="en-US">
                <a:solidFill>
                  <a:srgbClr val="00B050"/>
                </a:solidFill>
                <a:latin typeface="Book Antiqua"/>
                <a:ea typeface="Book Antiqua"/>
                <a:cs typeface="Book Antiqua"/>
                <a:sym typeface="Book Antiqua"/>
              </a:rPr>
              <a:t>Lecture objectives</a:t>
            </a:r>
            <a:endParaRPr/>
          </a:p>
        </p:txBody>
      </p:sp>
      <p:sp>
        <p:nvSpPr>
          <p:cNvPr id="124" name="Google Shape;124;p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just">
              <a:lnSpc>
                <a:spcPct val="90000"/>
              </a:lnSpc>
              <a:spcBef>
                <a:spcPts val="0"/>
              </a:spcBef>
              <a:spcAft>
                <a:spcPts val="0"/>
              </a:spcAft>
              <a:buSzPts val="2000"/>
              <a:buNone/>
            </a:pPr>
            <a:r>
              <a:rPr lang="en-US"/>
              <a:t>To learn about:</a:t>
            </a:r>
            <a:endParaRPr/>
          </a:p>
          <a:p>
            <a:pPr indent="-127000" lvl="0" marL="91440" rtl="0" algn="just">
              <a:lnSpc>
                <a:spcPct val="90000"/>
              </a:lnSpc>
              <a:spcBef>
                <a:spcPts val="1400"/>
              </a:spcBef>
              <a:spcAft>
                <a:spcPts val="0"/>
              </a:spcAft>
              <a:buSzPts val="2000"/>
              <a:buFont typeface="Noto Sans Symbols"/>
              <a:buChar char="⮚"/>
            </a:pPr>
            <a:r>
              <a:rPr b="1" lang="en-US"/>
              <a:t>Food Chemistry and its importance &amp; role</a:t>
            </a:r>
            <a:endParaRPr b="1"/>
          </a:p>
          <a:p>
            <a:pPr indent="-127000" lvl="0" marL="91440" rtl="0" algn="just">
              <a:lnSpc>
                <a:spcPct val="90000"/>
              </a:lnSpc>
              <a:spcBef>
                <a:spcPts val="1400"/>
              </a:spcBef>
              <a:spcAft>
                <a:spcPts val="0"/>
              </a:spcAft>
              <a:buSzPts val="2000"/>
              <a:buFont typeface="Noto Sans Symbols"/>
              <a:buChar char="⮚"/>
            </a:pPr>
            <a:r>
              <a:rPr b="1" lang="en-US"/>
              <a:t>Composition of food</a:t>
            </a:r>
            <a:endParaRPr b="1"/>
          </a:p>
          <a:p>
            <a:pPr indent="-127000" lvl="0" marL="91440" rtl="0" algn="just">
              <a:lnSpc>
                <a:spcPct val="90000"/>
              </a:lnSpc>
              <a:spcBef>
                <a:spcPts val="1400"/>
              </a:spcBef>
              <a:spcAft>
                <a:spcPts val="0"/>
              </a:spcAft>
              <a:buSzPts val="2000"/>
              <a:buFont typeface="Noto Sans Symbols"/>
              <a:buChar char="⮚"/>
            </a:pPr>
            <a:r>
              <a:rPr b="1" lang="en-US"/>
              <a:t>Factors affecting quality of food</a:t>
            </a:r>
            <a:endParaRPr/>
          </a:p>
          <a:p>
            <a:pPr indent="-127000" lvl="0" marL="91440" rtl="0" algn="just">
              <a:lnSpc>
                <a:spcPct val="90000"/>
              </a:lnSpc>
              <a:spcBef>
                <a:spcPts val="1400"/>
              </a:spcBef>
              <a:spcAft>
                <a:spcPts val="0"/>
              </a:spcAft>
              <a:buSzPts val="2000"/>
              <a:buFont typeface="Noto Sans Symbols"/>
              <a:buChar char="⮚"/>
            </a:pPr>
            <a:r>
              <a:rPr b="1" lang="en-US"/>
              <a:t>Chemistry of functional groups</a:t>
            </a:r>
            <a:endParaRPr/>
          </a:p>
          <a:p>
            <a:pPr indent="0" lvl="0" marL="91440" rtl="0" algn="just">
              <a:lnSpc>
                <a:spcPct val="90000"/>
              </a:lnSpc>
              <a:spcBef>
                <a:spcPts val="1400"/>
              </a:spcBef>
              <a:spcAft>
                <a:spcPts val="0"/>
              </a:spcAft>
              <a:buSzPts val="2000"/>
              <a:buFont typeface="Noto Sans Symbols"/>
              <a:buNone/>
            </a:pPr>
            <a:r>
              <a:t/>
            </a:r>
            <a:endParaRPr/>
          </a:p>
        </p:txBody>
      </p:sp>
      <p:pic>
        <p:nvPicPr>
          <p:cNvPr id="125" name="Google Shape;125;p4"/>
          <p:cNvPicPr preferRelativeResize="0"/>
          <p:nvPr/>
        </p:nvPicPr>
        <p:blipFill rotWithShape="1">
          <a:blip r:embed="rId3">
            <a:alphaModFix/>
          </a:blip>
          <a:srcRect b="0" l="0" r="0" t="0"/>
          <a:stretch/>
        </p:blipFill>
        <p:spPr>
          <a:xfrm>
            <a:off x="8161956" y="3165987"/>
            <a:ext cx="3371283" cy="25284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1097279" y="89958"/>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B050"/>
              </a:buClr>
              <a:buSzPts val="4800"/>
              <a:buFont typeface="Book Antiqua"/>
              <a:buNone/>
            </a:pPr>
            <a:r>
              <a:rPr b="1" lang="en-US">
                <a:solidFill>
                  <a:srgbClr val="00B050"/>
                </a:solidFill>
                <a:latin typeface="Book Antiqua"/>
                <a:ea typeface="Book Antiqua"/>
                <a:cs typeface="Book Antiqua"/>
                <a:sym typeface="Book Antiqua"/>
              </a:rPr>
              <a:t>Food Chemistry</a:t>
            </a:r>
            <a:endParaRPr b="1">
              <a:solidFill>
                <a:srgbClr val="00B050"/>
              </a:solidFill>
              <a:latin typeface="Book Antiqua"/>
              <a:ea typeface="Book Antiqua"/>
              <a:cs typeface="Book Antiqua"/>
              <a:sym typeface="Book Antiqua"/>
            </a:endParaRPr>
          </a:p>
        </p:txBody>
      </p:sp>
      <p:sp>
        <p:nvSpPr>
          <p:cNvPr id="131" name="Google Shape;131;p5"/>
          <p:cNvSpPr txBox="1"/>
          <p:nvPr>
            <p:ph idx="1" type="body"/>
          </p:nvPr>
        </p:nvSpPr>
        <p:spPr>
          <a:xfrm>
            <a:off x="716770" y="1924391"/>
            <a:ext cx="10819417" cy="4476409"/>
          </a:xfrm>
          <a:prstGeom prst="rect">
            <a:avLst/>
          </a:prstGeom>
          <a:noFill/>
          <a:ln>
            <a:noFill/>
          </a:ln>
        </p:spPr>
        <p:txBody>
          <a:bodyPr anchorCtr="0" anchor="t" bIns="45700" lIns="0" spcFirstLastPara="1" rIns="0" wrap="square" tIns="45700">
            <a:noAutofit/>
          </a:bodyPr>
          <a:lstStyle/>
          <a:p>
            <a:pPr indent="-127000" lvl="0" marL="91440" rtl="0" algn="just">
              <a:lnSpc>
                <a:spcPct val="150000"/>
              </a:lnSpc>
              <a:spcBef>
                <a:spcPts val="0"/>
              </a:spcBef>
              <a:spcAft>
                <a:spcPts val="0"/>
              </a:spcAft>
              <a:buSzPts val="2000"/>
              <a:buChar char=" "/>
            </a:pPr>
            <a:r>
              <a:rPr b="1" lang="en-US">
                <a:solidFill>
                  <a:srgbClr val="C00000"/>
                </a:solidFill>
              </a:rPr>
              <a:t>Chemistry</a:t>
            </a:r>
            <a:r>
              <a:rPr lang="en-US"/>
              <a:t> is the science of the composition of matter and the changes in composition that occur under changing conditions. The developments in various branches of chemistry such as organic chemistry, analytical chemistry, and physical chemistry were considered as essential to the advances of food chemistry.</a:t>
            </a:r>
            <a:endParaRPr/>
          </a:p>
          <a:p>
            <a:pPr indent="-127000" lvl="0" marL="91440" rtl="0" algn="just">
              <a:lnSpc>
                <a:spcPct val="150000"/>
              </a:lnSpc>
              <a:spcBef>
                <a:spcPts val="1400"/>
              </a:spcBef>
              <a:spcAft>
                <a:spcPts val="0"/>
              </a:spcAft>
              <a:buSzPts val="2000"/>
              <a:buChar char=" "/>
            </a:pPr>
            <a:r>
              <a:rPr b="1" lang="en-US">
                <a:solidFill>
                  <a:srgbClr val="C00000"/>
                </a:solidFill>
              </a:rPr>
              <a:t>Food chemistry </a:t>
            </a:r>
            <a:r>
              <a:rPr lang="en-US"/>
              <a:t>is one of the major disciplines of food science which is mainly focusing on changes in the composition and chemical, physical, and functional properties of foods and food products during various stages from farm to fork. Such changes would ultimately affect the quality attributes and sensory characteristics of foods as well as the safety aspect. Therefore, the application of food chemistry mainly focuses on improving food quality and safety for the consumers.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153382" y="80125"/>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B050"/>
              </a:buClr>
              <a:buSzPts val="4800"/>
              <a:buFont typeface="Book Antiqua"/>
              <a:buNone/>
            </a:pPr>
            <a:r>
              <a:rPr b="1" lang="en-US">
                <a:solidFill>
                  <a:srgbClr val="00B050"/>
                </a:solidFill>
                <a:latin typeface="Book Antiqua"/>
                <a:ea typeface="Book Antiqua"/>
                <a:cs typeface="Book Antiqua"/>
                <a:sym typeface="Book Antiqua"/>
              </a:rPr>
              <a:t>Importance of Food Chemistry</a:t>
            </a:r>
            <a:endParaRPr/>
          </a:p>
        </p:txBody>
      </p:sp>
      <p:sp>
        <p:nvSpPr>
          <p:cNvPr id="137" name="Google Shape;137;p6"/>
          <p:cNvSpPr txBox="1"/>
          <p:nvPr>
            <p:ph idx="1" type="body"/>
          </p:nvPr>
        </p:nvSpPr>
        <p:spPr>
          <a:xfrm>
            <a:off x="245806" y="1924391"/>
            <a:ext cx="11749550" cy="4476409"/>
          </a:xfrm>
          <a:prstGeom prst="rect">
            <a:avLst/>
          </a:prstGeom>
          <a:noFill/>
          <a:ln>
            <a:noFill/>
          </a:ln>
        </p:spPr>
        <p:txBody>
          <a:bodyPr anchorCtr="0" anchor="t" bIns="45700" lIns="0" spcFirstLastPara="1" rIns="0" wrap="square" tIns="45700">
            <a:noAutofit/>
          </a:bodyPr>
          <a:lstStyle/>
          <a:p>
            <a:pPr indent="-127000" lvl="0" marL="91440" rtl="0" algn="just">
              <a:lnSpc>
                <a:spcPct val="150000"/>
              </a:lnSpc>
              <a:spcBef>
                <a:spcPts val="0"/>
              </a:spcBef>
              <a:spcAft>
                <a:spcPts val="0"/>
              </a:spcAft>
              <a:buSzPts val="2000"/>
              <a:buFont typeface="Noto Sans Symbols"/>
              <a:buChar char="▪"/>
            </a:pPr>
            <a:r>
              <a:rPr lang="en-US"/>
              <a:t>Food chemistry does not only concern with the composition of food raw materials and end products but also with the desirable and undesirable reactions which are controlled by a variety of physical and chemical parameters. There are extensive studies on the chemical composition of foods, micronutrients, contaminants, and additives as well as mechanisms of various reactions which affect the quality and safety of foods. </a:t>
            </a:r>
            <a:endParaRPr/>
          </a:p>
          <a:p>
            <a:pPr indent="-127000" lvl="0" marL="91440" rtl="0" algn="just">
              <a:lnSpc>
                <a:spcPct val="150000"/>
              </a:lnSpc>
              <a:spcBef>
                <a:spcPts val="800"/>
              </a:spcBef>
              <a:spcAft>
                <a:spcPts val="0"/>
              </a:spcAft>
              <a:buSzPts val="2000"/>
              <a:buFont typeface="Noto Sans Symbols"/>
              <a:buChar char="▪"/>
            </a:pPr>
            <a:r>
              <a:rPr lang="en-US"/>
              <a:t>Food chemistry can provide an in-depth understanding of the principles and mechanisms involved in the various reactions that happened during food preparation, processing, and storage. A thorough understanding of all these chemical reactions that occur in foods would allow us to maximize the production or preservation of health-promoting compounds while minimizing the formation of harmful substances during food handling and preparation. </a:t>
            </a:r>
            <a:endParaRPr/>
          </a:p>
        </p:txBody>
      </p:sp>
      <p:sp>
        <p:nvSpPr>
          <p:cNvPr id="138" name="Google Shape;138;p6"/>
          <p:cNvSpPr/>
          <p:nvPr/>
        </p:nvSpPr>
        <p:spPr>
          <a:xfrm>
            <a:off x="8721214" y="495162"/>
            <a:ext cx="3274142" cy="1160207"/>
          </a:xfrm>
          <a:prstGeom prst="ellipse">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Why should we learn food chemistry?</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566337" y="139119"/>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B050"/>
              </a:buClr>
              <a:buSzPts val="4800"/>
              <a:buFont typeface="Book Antiqua"/>
              <a:buNone/>
            </a:pPr>
            <a:r>
              <a:rPr b="1" lang="en-US">
                <a:solidFill>
                  <a:srgbClr val="00B050"/>
                </a:solidFill>
                <a:latin typeface="Book Antiqua"/>
                <a:ea typeface="Book Antiqua"/>
                <a:cs typeface="Book Antiqua"/>
                <a:sym typeface="Book Antiqua"/>
              </a:rPr>
              <a:t>Importance of Food Chemistry</a:t>
            </a:r>
            <a:r>
              <a:rPr b="1" lang="en-US">
                <a:solidFill>
                  <a:srgbClr val="00B050"/>
                </a:solidFill>
              </a:rPr>
              <a:t> </a:t>
            </a:r>
            <a:r>
              <a:rPr b="1" lang="en-US" sz="2800">
                <a:solidFill>
                  <a:schemeClr val="dk1"/>
                </a:solidFill>
              </a:rPr>
              <a:t>(cont..)</a:t>
            </a:r>
            <a:endParaRPr b="1" sz="2800">
              <a:solidFill>
                <a:schemeClr val="dk1"/>
              </a:solidFill>
            </a:endParaRPr>
          </a:p>
        </p:txBody>
      </p:sp>
      <p:sp>
        <p:nvSpPr>
          <p:cNvPr id="144" name="Google Shape;144;p7"/>
          <p:cNvSpPr txBox="1"/>
          <p:nvPr>
            <p:ph idx="1" type="body"/>
          </p:nvPr>
        </p:nvSpPr>
        <p:spPr>
          <a:xfrm>
            <a:off x="716770" y="1924391"/>
            <a:ext cx="10993449" cy="4476409"/>
          </a:xfrm>
          <a:prstGeom prst="rect">
            <a:avLst/>
          </a:prstGeom>
          <a:noFill/>
          <a:ln>
            <a:noFill/>
          </a:ln>
        </p:spPr>
        <p:txBody>
          <a:bodyPr anchorCtr="0" anchor="t" bIns="45700" lIns="0" spcFirstLastPara="1" rIns="0" wrap="square" tIns="45700">
            <a:noAutofit/>
          </a:bodyPr>
          <a:lstStyle/>
          <a:p>
            <a:pPr indent="-127000" lvl="0" marL="91440" rtl="0" algn="just">
              <a:lnSpc>
                <a:spcPct val="150000"/>
              </a:lnSpc>
              <a:spcBef>
                <a:spcPts val="0"/>
              </a:spcBef>
              <a:spcAft>
                <a:spcPts val="0"/>
              </a:spcAft>
              <a:buSzPts val="2000"/>
              <a:buFont typeface="Noto Sans Symbols"/>
              <a:buChar char="▪"/>
            </a:pPr>
            <a:r>
              <a:rPr lang="en-US"/>
              <a:t>Some typical examples of these chemical reactions include enzymatic and nonenzymatic browning (Maillard reaction), lipid oxidation, starch hydrolysis, formation of trans-fatty acids, cross-linking and denaturation of proteins, gel formation, starch retrogradation, toughening and softening of meat texture, degradation of vitamins, development of food flavor and off-flavors, formation of carcinogenic compounds during cooking, migration of various chemicals from packaging materials to food and their interactions, as well as those measures taken to reduce deterioration of foods during handling, processing, and storage.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8"/>
          <p:cNvSpPr txBox="1"/>
          <p:nvPr>
            <p:ph type="title"/>
          </p:nvPr>
        </p:nvSpPr>
        <p:spPr>
          <a:xfrm>
            <a:off x="1097279" y="89958"/>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Societal role of Food Chemists </a:t>
            </a:r>
            <a:endParaRPr b="1" sz="2800">
              <a:solidFill>
                <a:srgbClr val="C00000"/>
              </a:solidFill>
              <a:latin typeface="Book Antiqua"/>
              <a:ea typeface="Book Antiqua"/>
              <a:cs typeface="Book Antiqua"/>
              <a:sym typeface="Book Antiqua"/>
            </a:endParaRPr>
          </a:p>
        </p:txBody>
      </p:sp>
      <p:sp>
        <p:nvSpPr>
          <p:cNvPr id="150" name="Google Shape;150;p8"/>
          <p:cNvSpPr txBox="1"/>
          <p:nvPr>
            <p:ph idx="1" type="body"/>
          </p:nvPr>
        </p:nvSpPr>
        <p:spPr>
          <a:xfrm>
            <a:off x="490628" y="1816236"/>
            <a:ext cx="11563720" cy="4476409"/>
          </a:xfrm>
          <a:prstGeom prst="rect">
            <a:avLst/>
          </a:prstGeom>
          <a:noFill/>
          <a:ln>
            <a:noFill/>
          </a:ln>
        </p:spPr>
        <p:txBody>
          <a:bodyPr anchorCtr="0" anchor="t" bIns="45700" lIns="0" spcFirstLastPara="1" rIns="0" wrap="square" tIns="45700">
            <a:noAutofit/>
          </a:bodyPr>
          <a:lstStyle/>
          <a:p>
            <a:pPr indent="0" lvl="0" marL="0" rtl="0" algn="just">
              <a:lnSpc>
                <a:spcPct val="150000"/>
              </a:lnSpc>
              <a:spcBef>
                <a:spcPts val="0"/>
              </a:spcBef>
              <a:spcAft>
                <a:spcPts val="0"/>
              </a:spcAft>
              <a:buSzPts val="2000"/>
              <a:buNone/>
            </a:pPr>
            <a:r>
              <a:rPr lang="en-US"/>
              <a:t>Food chemists in Bangladesh should actively engage in societal issues involving technology for the following reasons:</a:t>
            </a:r>
            <a:endParaRPr/>
          </a:p>
          <a:p>
            <a:pPr indent="0" lvl="0" marL="0" rtl="0" algn="just">
              <a:lnSpc>
                <a:spcPct val="150000"/>
              </a:lnSpc>
              <a:spcBef>
                <a:spcPts val="1400"/>
              </a:spcBef>
              <a:spcAft>
                <a:spcPts val="0"/>
              </a:spcAft>
              <a:buSzPts val="2000"/>
              <a:buNone/>
            </a:pPr>
            <a:r>
              <a:rPr b="1" lang="en-US">
                <a:solidFill>
                  <a:srgbClr val="C00000"/>
                </a:solidFill>
              </a:rPr>
              <a:t>Education and Responsibility: </a:t>
            </a:r>
            <a:r>
              <a:rPr lang="en-US"/>
              <a:t>With advanced education and specialized skills, food chemists hold a significant responsibility to use their expertise for the benefit of society.</a:t>
            </a:r>
            <a:endParaRPr/>
          </a:p>
          <a:p>
            <a:pPr indent="0" lvl="0" marL="0" rtl="0" algn="just">
              <a:lnSpc>
                <a:spcPct val="150000"/>
              </a:lnSpc>
              <a:spcBef>
                <a:spcPts val="1400"/>
              </a:spcBef>
              <a:spcAft>
                <a:spcPts val="0"/>
              </a:spcAft>
              <a:buSzPts val="2000"/>
              <a:buNone/>
            </a:pPr>
            <a:r>
              <a:rPr b="1" lang="en-US">
                <a:solidFill>
                  <a:srgbClr val="C00000"/>
                </a:solidFill>
              </a:rPr>
              <a:t>Impact on Public Welfare: </a:t>
            </a:r>
            <a:r>
              <a:rPr lang="en-US"/>
              <a:t>The work of food chemists directly affects the adequacy of the food supply, population health, food costs, waste management, water and energy use, and food regulations. Given these broad implications for public welfare, it is essential for food chemists to contribute positively.</a:t>
            </a:r>
            <a:endParaRPr/>
          </a:p>
          <a:p>
            <a:pPr indent="0" lvl="0" marL="0" rtl="0" algn="just">
              <a:lnSpc>
                <a:spcPct val="150000"/>
              </a:lnSpc>
              <a:spcBef>
                <a:spcPts val="1400"/>
              </a:spcBef>
              <a:spcAft>
                <a:spcPts val="0"/>
              </a:spcAft>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ph type="title"/>
          </p:nvPr>
        </p:nvSpPr>
        <p:spPr>
          <a:xfrm>
            <a:off x="1097279" y="89958"/>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C00000"/>
              </a:buClr>
              <a:buSzPts val="4800"/>
              <a:buFont typeface="Book Antiqua"/>
              <a:buNone/>
            </a:pPr>
            <a:r>
              <a:rPr b="1" lang="en-US">
                <a:solidFill>
                  <a:srgbClr val="C00000"/>
                </a:solidFill>
                <a:latin typeface="Book Antiqua"/>
                <a:ea typeface="Book Antiqua"/>
                <a:cs typeface="Book Antiqua"/>
                <a:sym typeface="Book Antiqua"/>
              </a:rPr>
              <a:t>Societal role of Food Chemists </a:t>
            </a:r>
            <a:r>
              <a:rPr b="1" lang="en-US" sz="2800">
                <a:solidFill>
                  <a:schemeClr val="dk1"/>
                </a:solidFill>
                <a:latin typeface="Book Antiqua"/>
                <a:ea typeface="Book Antiqua"/>
                <a:cs typeface="Book Antiqua"/>
                <a:sym typeface="Book Antiqua"/>
              </a:rPr>
              <a:t>(cont..)</a:t>
            </a:r>
            <a:endParaRPr b="1" sz="2800">
              <a:solidFill>
                <a:schemeClr val="dk1"/>
              </a:solidFill>
              <a:latin typeface="Book Antiqua"/>
              <a:ea typeface="Book Antiqua"/>
              <a:cs typeface="Book Antiqua"/>
              <a:sym typeface="Book Antiqua"/>
            </a:endParaRPr>
          </a:p>
        </p:txBody>
      </p:sp>
      <p:sp>
        <p:nvSpPr>
          <p:cNvPr id="156" name="Google Shape;156;p9"/>
          <p:cNvSpPr txBox="1"/>
          <p:nvPr>
            <p:ph idx="1" type="body"/>
          </p:nvPr>
        </p:nvSpPr>
        <p:spPr>
          <a:xfrm>
            <a:off x="716770" y="1924391"/>
            <a:ext cx="10993449" cy="4476409"/>
          </a:xfrm>
          <a:prstGeom prst="rect">
            <a:avLst/>
          </a:prstGeom>
          <a:noFill/>
          <a:ln>
            <a:noFill/>
          </a:ln>
        </p:spPr>
        <p:txBody>
          <a:bodyPr anchorCtr="0" anchor="t" bIns="45700" lIns="0" spcFirstLastPara="1" rIns="0" wrap="square" tIns="45700">
            <a:noAutofit/>
          </a:bodyPr>
          <a:lstStyle/>
          <a:p>
            <a:pPr indent="0" lvl="0" marL="0" rtl="0" algn="just">
              <a:lnSpc>
                <a:spcPct val="150000"/>
              </a:lnSpc>
              <a:spcBef>
                <a:spcPts val="0"/>
              </a:spcBef>
              <a:spcAft>
                <a:spcPts val="0"/>
              </a:spcAft>
              <a:buSzPts val="2000"/>
              <a:buNone/>
            </a:pPr>
            <a:r>
              <a:rPr b="1" lang="en-US">
                <a:solidFill>
                  <a:srgbClr val="C00000"/>
                </a:solidFill>
              </a:rPr>
              <a:t>Preventing Misinformed Influence: </a:t>
            </a:r>
            <a:r>
              <a:rPr lang="en-US"/>
              <a:t>If food chemists don't participate in societal issues, less qualified individuals such as scientists from other fields, lobbyists, media personalities, activists, and those against technology may shape opinions on food-related matters.</a:t>
            </a:r>
            <a:endParaRPr/>
          </a:p>
          <a:p>
            <a:pPr indent="0" lvl="0" marL="0" rtl="0" algn="just">
              <a:lnSpc>
                <a:spcPct val="150000"/>
              </a:lnSpc>
              <a:spcBef>
                <a:spcPts val="1400"/>
              </a:spcBef>
              <a:spcAft>
                <a:spcPts val="0"/>
              </a:spcAft>
              <a:buSzPts val="2000"/>
              <a:buNone/>
            </a:pPr>
            <a:r>
              <a:rPr b="1" lang="en-US">
                <a:solidFill>
                  <a:srgbClr val="C00000"/>
                </a:solidFill>
              </a:rPr>
              <a:t>Resolving Controversies: </a:t>
            </a:r>
            <a:r>
              <a:rPr lang="en-US"/>
              <a:t>Food chemists have a crucial role in resolving controversies that affect public health and how the public perceives scientific and technological advancements. Current issues include the safety of cloned organisms and GMOs, the use of animal growth hormones in agriculture, and the nutritional value of crops from organic and conventional methods.</a:t>
            </a:r>
            <a:endParaRPr/>
          </a:p>
          <a:p>
            <a:pPr indent="0" lvl="0" marL="91440" rtl="0" algn="just">
              <a:lnSpc>
                <a:spcPct val="150000"/>
              </a:lnSpc>
              <a:spcBef>
                <a:spcPts val="1400"/>
              </a:spcBef>
              <a:spcAft>
                <a:spcPts val="0"/>
              </a:spcAft>
              <a:buSzPts val="2000"/>
              <a:buFont typeface="Noto Sans Symbols"/>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2024-01-18T11:25:05Z</dcterms:created>
  <dc:creator>Microsoft account</dc:creator>
</cp:coreProperties>
</file>