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4" r:id="rId23"/>
    <p:sldId id="282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F2B14-C715-4E4A-9A79-7CEBB8B8104B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24A7-2328-4A3B-8655-57000DFE9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79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967" y="2961085"/>
            <a:ext cx="861060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7728"/>
            <a:ext cx="2713567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336699"/>
                </a:solidFill>
                <a:ea typeface="MS PGothic" pitchFamily="34" charset="-128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517" y="6613922"/>
            <a:ext cx="2694958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336699"/>
                </a:solidFill>
                <a:ea typeface="MS PGothic" pitchFamily="34" charset="-128"/>
              </a:rPr>
              <a:t>Operating System Concepts  – 9</a:t>
            </a:r>
            <a:r>
              <a:rPr lang="en-US" sz="1000" b="1" baseline="30000">
                <a:solidFill>
                  <a:srgbClr val="336699"/>
                </a:solidFill>
                <a:ea typeface="MS PGothic" pitchFamily="34" charset="-128"/>
              </a:rPr>
              <a:t>th</a:t>
            </a:r>
            <a:r>
              <a:rPr lang="en-US" sz="1000" b="1">
                <a:solidFill>
                  <a:srgbClr val="336699"/>
                </a:solidFill>
                <a:ea typeface="MS PGothic" pitchFamily="34" charset="-128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67" y="4157663"/>
            <a:ext cx="2061633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742" y="4043363"/>
            <a:ext cx="2336800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50" y="0"/>
            <a:ext cx="1195917" cy="9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416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7"/>
            <a:ext cx="8229600" cy="453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822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256152" y="6613923"/>
            <a:ext cx="447548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6699"/>
                </a:solidFill>
                <a:ea typeface="MS PGothic" pitchFamily="34" charset="-128"/>
              </a:rPr>
              <a:t>3.</a:t>
            </a:r>
            <a:fld id="{978EA209-A2FF-4157-82A0-A6A874B5413A}" type="slidenum">
              <a:rPr lang="en-US" sz="1000" b="1">
                <a:solidFill>
                  <a:srgbClr val="006699"/>
                </a:solidFill>
                <a:ea typeface="MS PGothic" pitchFamily="34" charset="-128"/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000" b="1">
              <a:solidFill>
                <a:srgbClr val="006699"/>
              </a:solidFill>
              <a:ea typeface="MS PGothic" pitchFamily="34" charset="-128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6489700" y="6587728"/>
            <a:ext cx="2713567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6699"/>
                </a:solidFill>
                <a:ea typeface="MS PGothic" pitchFamily="34" charset="-128"/>
              </a:rPr>
              <a:t>Silberschatz, Galvin and Gagne ©2013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186267" y="6602016"/>
            <a:ext cx="2659692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6699"/>
                </a:solidFill>
                <a:ea typeface="MS PGothic" pitchFamily="34" charset="-128"/>
              </a:rPr>
              <a:t>Operating System Concepts – 9</a:t>
            </a:r>
            <a:r>
              <a:rPr lang="en-US" sz="1000" b="1" baseline="30000">
                <a:solidFill>
                  <a:srgbClr val="006699"/>
                </a:solidFill>
                <a:ea typeface="MS PGothic" pitchFamily="34" charset="-128"/>
              </a:rPr>
              <a:t>th</a:t>
            </a:r>
            <a:r>
              <a:rPr lang="en-US" sz="1000" b="1">
                <a:solidFill>
                  <a:srgbClr val="006699"/>
                </a:solidFill>
                <a:ea typeface="MS PGothic" pitchFamily="34" charset="-128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4517" y="5849542"/>
            <a:ext cx="1283759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177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265" indent="-342265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315" indent="-285592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692" indent="-227807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7957" indent="-227807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333" indent="-227807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738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5915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093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270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1"/>
            <a:ext cx="7772400" cy="2127647"/>
          </a:xfrm>
        </p:spPr>
        <p:txBody>
          <a:bodyPr/>
          <a:lstStyle/>
          <a:p>
            <a:pPr eaLnBrk="1" hangingPunct="1"/>
            <a:r>
              <a:rPr lang="en-US" smtClean="0"/>
              <a:t>Chapter 3: 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Representation in Linux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Represented by the C structure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t_pid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/* process identifier */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long state; /* state of the process */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unsigned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time_slice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/* scheduling information */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*parent; /* this process</a:t>
            </a:r>
            <a:r>
              <a:rPr lang="ja-JP" altLang="en-US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s parent */ </a:t>
            </a:r>
            <a:br>
              <a:rPr lang="en-US" altLang="ja-JP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list_head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children; /* this process</a:t>
            </a:r>
            <a:r>
              <a:rPr lang="ja-JP" altLang="en-US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s children */ </a:t>
            </a:r>
            <a:br>
              <a:rPr lang="en-US" altLang="ja-JP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files_struct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*files; /* list of open files */ </a:t>
            </a:r>
            <a:br>
              <a:rPr lang="en-US" altLang="ja-JP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mm_struct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*mm; /* address space of this process */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077" y="3270648"/>
            <a:ext cx="6100233" cy="238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277417"/>
            <a:ext cx="7645400" cy="576263"/>
          </a:xfrm>
        </p:spPr>
        <p:txBody>
          <a:bodyPr/>
          <a:lstStyle/>
          <a:p>
            <a:pPr eaLnBrk="1" hangingPunct="1"/>
            <a:r>
              <a:rPr lang="en-US" smtClean="0"/>
              <a:t>Process Scheduling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568" y="1500188"/>
            <a:ext cx="6975475" cy="3982641"/>
          </a:xfrm>
        </p:spPr>
        <p:txBody>
          <a:bodyPr/>
          <a:lstStyle/>
          <a:p>
            <a:r>
              <a:rPr lang="en-US" smtClean="0"/>
              <a:t>Maximize CPU use, quickly switch processes onto CPU for time sharing</a:t>
            </a:r>
          </a:p>
          <a:p>
            <a:r>
              <a:rPr lang="en-US" b="1" smtClean="0">
                <a:solidFill>
                  <a:srgbClr val="3366FF"/>
                </a:solidFill>
              </a:rPr>
              <a:t>Process scheduler </a:t>
            </a:r>
            <a:r>
              <a:rPr lang="en-US" smtClean="0"/>
              <a:t>selects among available processes for next execution on CPU</a:t>
            </a:r>
          </a:p>
          <a:p>
            <a:r>
              <a:rPr lang="en-US" smtClean="0"/>
              <a:t>Maintains </a:t>
            </a:r>
            <a:r>
              <a:rPr lang="en-US" b="1" smtClean="0">
                <a:solidFill>
                  <a:srgbClr val="3366FF"/>
                </a:solidFill>
              </a:rPr>
              <a:t>scheduling queues </a:t>
            </a:r>
            <a:r>
              <a:rPr lang="en-US" smtClean="0"/>
              <a:t>of processes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Job queue </a:t>
            </a:r>
            <a:r>
              <a:rPr lang="en-US" smtClean="0"/>
              <a:t>– set of all processes in the system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Ready queue </a:t>
            </a:r>
            <a:r>
              <a:rPr lang="en-US" smtClean="0"/>
              <a:t>– set of all processes residing in main memory, ready and waiting to execute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Device queues </a:t>
            </a:r>
            <a:r>
              <a:rPr lang="en-US" smtClean="0"/>
              <a:t>– set of processes waiting for an I/O device</a:t>
            </a:r>
          </a:p>
          <a:p>
            <a:pPr lvl="1"/>
            <a:r>
              <a:rPr lang="en-US" smtClean="0"/>
              <a:t>Processes migrate among the various queues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417"/>
            <a:ext cx="8229600" cy="576263"/>
          </a:xfrm>
        </p:spPr>
        <p:txBody>
          <a:bodyPr/>
          <a:lstStyle/>
          <a:p>
            <a:pPr eaLnBrk="1" hangingPunct="1"/>
            <a:r>
              <a:rPr lang="en-US" smtClean="0"/>
              <a:t>Representation of Process Scheduling</a:t>
            </a:r>
          </a:p>
        </p:txBody>
      </p:sp>
      <p:pic>
        <p:nvPicPr>
          <p:cNvPr id="30722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7" y="1965722"/>
            <a:ext cx="7235825" cy="41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808568" y="1302545"/>
            <a:ext cx="6975475" cy="398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5" tIns="32003" rIns="64005" bIns="32003"/>
          <a:lstStyle/>
          <a:p>
            <a:pPr marL="342248" indent="-342248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b="1" dirty="0" err="1">
                <a:solidFill>
                  <a:srgbClr val="3366FF"/>
                </a:solidFill>
                <a:ea typeface="MS PGothic" pitchFamily="34" charset="-128"/>
              </a:rPr>
              <a:t>Queueing</a:t>
            </a:r>
            <a:r>
              <a:rPr kumimoji="1" lang="en-US" b="1" dirty="0">
                <a:solidFill>
                  <a:srgbClr val="3366FF"/>
                </a:solidFill>
                <a:ea typeface="MS PGothic" pitchFamily="34" charset="-128"/>
              </a:rPr>
              <a:t> diagram </a:t>
            </a:r>
            <a:r>
              <a:rPr kumimoji="1" lang="en-US" dirty="0">
                <a:solidFill>
                  <a:srgbClr val="000000"/>
                </a:solidFill>
                <a:ea typeface="MS PGothic" pitchFamily="34" charset="-128"/>
              </a:rPr>
              <a:t>represents queues, resources, 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Schedulers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7200900" cy="6324600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Long-term scheduler  </a:t>
            </a:r>
            <a:r>
              <a:rPr lang="en-US" dirty="0" smtClean="0"/>
              <a:t>(or </a:t>
            </a:r>
            <a:r>
              <a:rPr lang="en-US" b="1" dirty="0" smtClean="0">
                <a:solidFill>
                  <a:srgbClr val="3366FF"/>
                </a:solidFill>
              </a:rPr>
              <a:t>job scheduler</a:t>
            </a:r>
            <a:r>
              <a:rPr lang="en-US" dirty="0" smtClean="0"/>
              <a:t>) – selects which processes should be brought into the ready queue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Short-term scheduler  </a:t>
            </a:r>
            <a:r>
              <a:rPr lang="en-US" dirty="0" smtClean="0"/>
              <a:t>(or </a:t>
            </a:r>
            <a:r>
              <a:rPr lang="en-US" b="1" dirty="0" smtClean="0">
                <a:solidFill>
                  <a:srgbClr val="3366FF"/>
                </a:solidFill>
              </a:rPr>
              <a:t>CPU scheduler</a:t>
            </a:r>
            <a:r>
              <a:rPr lang="en-US" dirty="0" smtClean="0"/>
              <a:t>) – selects which process should be executed next and allocates CPU</a:t>
            </a:r>
          </a:p>
          <a:p>
            <a:pPr lvl="1"/>
            <a:r>
              <a:rPr lang="en-US" dirty="0" smtClean="0"/>
              <a:t>Sometimes the only scheduler in a system</a:t>
            </a:r>
          </a:p>
          <a:p>
            <a:r>
              <a:rPr lang="en-US" dirty="0" smtClean="0"/>
              <a:t>Short-term scheduler is invoked very frequently (milliseconds) </a:t>
            </a:r>
            <a:r>
              <a:rPr lang="en-US" dirty="0" smtClean="0">
                <a:sym typeface="Symbol" pitchFamily="18" charset="2"/>
              </a:rPr>
              <a:t> (must be fast)</a:t>
            </a:r>
          </a:p>
          <a:p>
            <a:endParaRPr lang="en-US" sz="800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Long-term scheduler is invoked very infrequently (seconds, minutes)  (may be slow)</a:t>
            </a:r>
          </a:p>
          <a:p>
            <a:endParaRPr lang="en-US" sz="800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The long-term scheduler controls the </a:t>
            </a:r>
            <a:r>
              <a:rPr lang="en-US" b="1" dirty="0" smtClean="0">
                <a:solidFill>
                  <a:srgbClr val="3366FF"/>
                </a:solidFill>
                <a:sym typeface="Symbol" pitchFamily="18" charset="2"/>
              </a:rPr>
              <a:t>degree of multiprogramming</a:t>
            </a:r>
          </a:p>
          <a:p>
            <a:endParaRPr lang="en-US" sz="800" i="1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Processes can be described as either: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  <a:sym typeface="Symbol" pitchFamily="18" charset="2"/>
              </a:rPr>
              <a:t>I/O-bound process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– spends more time doing I/O than computations, many short CPU bursts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  <a:sym typeface="Symbol" pitchFamily="18" charset="2"/>
              </a:rPr>
              <a:t>CPU-bound process </a:t>
            </a:r>
            <a:r>
              <a:rPr lang="en-US" dirty="0" smtClean="0">
                <a:sym typeface="Symbol" pitchFamily="18" charset="2"/>
              </a:rPr>
              <a:t>– spends more time doing computations; few very long CPU bursts</a:t>
            </a:r>
          </a:p>
          <a:p>
            <a:r>
              <a:rPr lang="en-US" dirty="0" smtClean="0">
                <a:sym typeface="Symbol" pitchFamily="18" charset="2"/>
              </a:rPr>
              <a:t>Long-term scheduler strives for good </a:t>
            </a:r>
            <a:r>
              <a:rPr lang="en-US" b="1" i="1" dirty="0" smtClean="0">
                <a:sym typeface="Symbol" pitchFamily="18" charset="2"/>
              </a:rPr>
              <a:t>process mix</a:t>
            </a:r>
            <a:endParaRPr lang="en-US" dirty="0" smtClean="0">
              <a:sym typeface="Symbol" pitchFamily="18" charset="2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29217" y="277417"/>
            <a:ext cx="8229600" cy="576263"/>
          </a:xfrm>
        </p:spPr>
        <p:txBody>
          <a:bodyPr/>
          <a:lstStyle/>
          <a:p>
            <a:pPr eaLnBrk="1" hangingPunct="1"/>
            <a:r>
              <a:rPr lang="en-US" smtClean="0"/>
              <a:t>Addition of Medium Term Scheduling</a:t>
            </a:r>
          </a:p>
        </p:txBody>
      </p:sp>
      <p:pic>
        <p:nvPicPr>
          <p:cNvPr id="3481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124200"/>
            <a:ext cx="7327900" cy="26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806450" y="1447800"/>
            <a:ext cx="7200900" cy="434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5" tIns="32003" rIns="64005" bIns="32003"/>
          <a:lstStyle/>
          <a:p>
            <a:pPr marL="342248" indent="-342248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b="1" dirty="0">
                <a:solidFill>
                  <a:srgbClr val="3366FF"/>
                </a:solidFill>
                <a:ea typeface="MS PGothic" pitchFamily="34" charset="-128"/>
              </a:rPr>
              <a:t>Medium-term scheduler  </a:t>
            </a:r>
            <a:r>
              <a:rPr kumimoji="1" lang="en-US" dirty="0">
                <a:solidFill>
                  <a:srgbClr val="000000"/>
                </a:solidFill>
                <a:ea typeface="MS PGothic" pitchFamily="34" charset="-128"/>
              </a:rPr>
              <a:t>can be added if degree of multiple programming needs to decrease</a:t>
            </a:r>
          </a:p>
          <a:p>
            <a:pPr marL="742278" lvl="1" indent="-285578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dirty="0">
                <a:solidFill>
                  <a:srgbClr val="000000"/>
                </a:solidFill>
                <a:ea typeface="MS PGothic" pitchFamily="34" charset="-128"/>
              </a:rPr>
              <a:t>Remove process from memory, store on disk, bring back in from disk to continue execution: </a:t>
            </a:r>
            <a:r>
              <a:rPr kumimoji="1" lang="en-US" b="1" dirty="0">
                <a:solidFill>
                  <a:srgbClr val="3366FF"/>
                </a:solidFill>
                <a:ea typeface="MS PGothic" pitchFamily="34" charset="-128"/>
              </a:rPr>
              <a:t>swapping</a:t>
            </a:r>
          </a:p>
          <a:p>
            <a:pPr marL="342248" indent="-342248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dirty="0">
              <a:solidFill>
                <a:srgbClr val="000000"/>
              </a:solidFill>
              <a:ea typeface="MS PGothic" pitchFamily="34" charset="-128"/>
            </a:endParaRPr>
          </a:p>
          <a:p>
            <a:pPr marL="342248" indent="-342248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 Switch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480300" cy="4448175"/>
          </a:xfrm>
        </p:spPr>
        <p:txBody>
          <a:bodyPr/>
          <a:lstStyle/>
          <a:p>
            <a:r>
              <a:rPr lang="en-US" smtClean="0"/>
              <a:t>When CPU switches to another process, the system must </a:t>
            </a:r>
            <a:r>
              <a:rPr lang="en-US" b="1" smtClean="0">
                <a:solidFill>
                  <a:srgbClr val="3366FF"/>
                </a:solidFill>
              </a:rPr>
              <a:t>save the state </a:t>
            </a:r>
            <a:r>
              <a:rPr lang="en-US" smtClean="0"/>
              <a:t>of the old process and load the </a:t>
            </a:r>
            <a:r>
              <a:rPr lang="en-US" b="1" smtClean="0">
                <a:solidFill>
                  <a:srgbClr val="3366FF"/>
                </a:solidFill>
              </a:rPr>
              <a:t>saved state </a:t>
            </a:r>
            <a:r>
              <a:rPr lang="en-US" smtClean="0"/>
              <a:t>for the new process via a </a:t>
            </a:r>
            <a:r>
              <a:rPr lang="en-US" b="1" smtClean="0">
                <a:solidFill>
                  <a:srgbClr val="3366FF"/>
                </a:solidFill>
              </a:rPr>
              <a:t>context switch</a:t>
            </a:r>
            <a:endParaRPr lang="en-US" smtClean="0"/>
          </a:p>
          <a:p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Context </a:t>
            </a:r>
            <a:r>
              <a:rPr lang="en-US" smtClean="0"/>
              <a:t>of a process represented in the PCB</a:t>
            </a:r>
          </a:p>
          <a:p>
            <a:endParaRPr lang="en-US" smtClean="0"/>
          </a:p>
          <a:p>
            <a:r>
              <a:rPr lang="en-US" smtClean="0"/>
              <a:t>Context-switch time is overhead; the system does no useful work while switching</a:t>
            </a:r>
          </a:p>
          <a:p>
            <a:pPr lvl="1"/>
            <a:r>
              <a:rPr lang="en-US" smtClean="0"/>
              <a:t>The more complex the OS and the PCB -&gt; longer the context switch</a:t>
            </a:r>
          </a:p>
          <a:p>
            <a:endParaRPr lang="en-US" smtClean="0"/>
          </a:p>
          <a:p>
            <a:r>
              <a:rPr lang="en-US" smtClean="0"/>
              <a:t>Time dependent on hardware support</a:t>
            </a:r>
          </a:p>
          <a:p>
            <a:pPr lvl="1"/>
            <a:r>
              <a:rPr lang="en-US" smtClean="0"/>
              <a:t>Some hardware provides multiple sets of registers per CPU -&gt; multiple contexts loaded at 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 on Processes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480300" cy="4448175"/>
          </a:xfrm>
        </p:spPr>
        <p:txBody>
          <a:bodyPr/>
          <a:lstStyle/>
          <a:p>
            <a:r>
              <a:rPr lang="en-US" smtClean="0"/>
              <a:t>System must provide mechanisms for process creation, termination, and so on as detailed 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07300" cy="5076825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Parent</a:t>
            </a:r>
            <a:r>
              <a:rPr lang="en-US" b="1" dirty="0" smtClean="0"/>
              <a:t> </a:t>
            </a:r>
            <a:r>
              <a:rPr lang="en-US" dirty="0" smtClean="0"/>
              <a:t>process create </a:t>
            </a:r>
            <a:r>
              <a:rPr lang="en-US" b="1" dirty="0" smtClean="0">
                <a:solidFill>
                  <a:srgbClr val="3366FF"/>
                </a:solidFill>
              </a:rPr>
              <a:t>children</a:t>
            </a:r>
            <a:r>
              <a:rPr lang="en-US" b="1" dirty="0" smtClean="0"/>
              <a:t> </a:t>
            </a:r>
            <a:r>
              <a:rPr lang="en-US" dirty="0" smtClean="0"/>
              <a:t>processes, which, in turn create other processes, forming a </a:t>
            </a:r>
            <a:r>
              <a:rPr lang="en-US" b="1" dirty="0" smtClean="0">
                <a:solidFill>
                  <a:srgbClr val="3366FF"/>
                </a:solidFill>
              </a:rPr>
              <a:t>tree</a:t>
            </a:r>
            <a:r>
              <a:rPr lang="en-US" dirty="0" smtClean="0"/>
              <a:t> of processes</a:t>
            </a:r>
          </a:p>
          <a:p>
            <a:endParaRPr lang="en-US" sz="800" dirty="0" smtClean="0"/>
          </a:p>
          <a:p>
            <a:r>
              <a:rPr lang="en-US" dirty="0" smtClean="0"/>
              <a:t>Generally, process identified and managed via 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3366FF"/>
                </a:solidFill>
              </a:rPr>
              <a:t>process identifier </a:t>
            </a:r>
            <a:r>
              <a:rPr lang="en-US" dirty="0" smtClean="0"/>
              <a:t>(</a:t>
            </a:r>
            <a:r>
              <a:rPr lang="en-US" b="1" dirty="0" err="1" smtClean="0">
                <a:solidFill>
                  <a:srgbClr val="3366FF"/>
                </a:solidFill>
              </a:rPr>
              <a:t>pid</a:t>
            </a:r>
            <a:r>
              <a:rPr lang="en-US" dirty="0" smtClean="0"/>
              <a:t>)</a:t>
            </a:r>
          </a:p>
          <a:p>
            <a:endParaRPr lang="en-US" sz="800" dirty="0" smtClean="0"/>
          </a:p>
          <a:p>
            <a:r>
              <a:rPr lang="en-US" dirty="0" smtClean="0"/>
              <a:t>Resource sharing options</a:t>
            </a:r>
          </a:p>
          <a:p>
            <a:pPr lvl="1"/>
            <a:r>
              <a:rPr lang="en-US" dirty="0" smtClean="0"/>
              <a:t>Parent and children share all resources</a:t>
            </a:r>
          </a:p>
          <a:p>
            <a:pPr lvl="1"/>
            <a:r>
              <a:rPr lang="en-US" dirty="0" smtClean="0"/>
              <a:t>Children share subset of parent</a:t>
            </a:r>
            <a:r>
              <a:rPr lang="ja-JP" altLang="en-US" smtClean="0"/>
              <a:t>’</a:t>
            </a:r>
            <a:r>
              <a:rPr lang="en-US" altLang="ja-JP" dirty="0" smtClean="0"/>
              <a:t>s resources</a:t>
            </a:r>
          </a:p>
          <a:p>
            <a:pPr lvl="1"/>
            <a:r>
              <a:rPr lang="en-US" dirty="0" smtClean="0"/>
              <a:t>Parent and child share no resources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Execution options</a:t>
            </a:r>
          </a:p>
          <a:p>
            <a:pPr lvl="1"/>
            <a:r>
              <a:rPr lang="en-US" dirty="0" smtClean="0"/>
              <a:t>Parent and children execute concurrently</a:t>
            </a:r>
          </a:p>
          <a:p>
            <a:pPr lvl="1"/>
            <a:r>
              <a:rPr lang="en-US" dirty="0" smtClean="0"/>
              <a:t>Parent waits until children terminate</a:t>
            </a:r>
          </a:p>
          <a:p>
            <a:pPr>
              <a:buFont typeface="Monotype Sorts" pitchFamily="-84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517" y="277417"/>
            <a:ext cx="8229600" cy="576263"/>
          </a:xfrm>
        </p:spPr>
        <p:txBody>
          <a:bodyPr/>
          <a:lstStyle/>
          <a:p>
            <a:pPr eaLnBrk="1" hangingPunct="1"/>
            <a:r>
              <a:rPr lang="en-US" dirty="0" smtClean="0"/>
              <a:t>A Tree of Processes in Linux</a:t>
            </a:r>
          </a:p>
        </p:txBody>
      </p:sp>
      <p:pic>
        <p:nvPicPr>
          <p:cNvPr id="45058" name="Picture 1" descr="3_08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27" y="1496617"/>
            <a:ext cx="7355417" cy="389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7" y="277417"/>
            <a:ext cx="7616825" cy="576263"/>
          </a:xfrm>
        </p:spPr>
        <p:txBody>
          <a:bodyPr/>
          <a:lstStyle/>
          <a:p>
            <a:pPr eaLnBrk="1" hangingPunct="1"/>
            <a:r>
              <a:rPr lang="en-US" smtClean="0"/>
              <a:t>Process Creation (Cont.)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 space</a:t>
            </a:r>
          </a:p>
          <a:p>
            <a:pPr lvl="1"/>
            <a:r>
              <a:rPr lang="en-US" dirty="0" smtClean="0"/>
              <a:t>Child duplicate of parent</a:t>
            </a:r>
          </a:p>
          <a:p>
            <a:pPr lvl="1"/>
            <a:r>
              <a:rPr lang="en-US" dirty="0" smtClean="0"/>
              <a:t>Child has a program loaded into it</a:t>
            </a:r>
          </a:p>
          <a:p>
            <a:r>
              <a:rPr lang="en-US" dirty="0" smtClean="0"/>
              <a:t>UNIX examples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fork()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system call creates new process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exec()</a:t>
            </a:r>
            <a:r>
              <a:rPr lang="en-US" dirty="0" smtClean="0"/>
              <a:t> system call used after a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fork()</a:t>
            </a:r>
            <a:r>
              <a:rPr lang="en-US" dirty="0" smtClean="0"/>
              <a:t> to replace the process</a:t>
            </a:r>
            <a:r>
              <a:rPr lang="ja-JP" altLang="en-US" smtClean="0"/>
              <a:t>’</a:t>
            </a:r>
            <a:r>
              <a:rPr lang="en-US" altLang="ja-JP" dirty="0" smtClean="0"/>
              <a:t> memory space with a new program</a:t>
            </a:r>
            <a:endParaRPr lang="en-US" dirty="0" smtClean="0"/>
          </a:p>
        </p:txBody>
      </p:sp>
      <p:pic>
        <p:nvPicPr>
          <p:cNvPr id="47107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060" y="3680222"/>
            <a:ext cx="7787217" cy="196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644650" y="277417"/>
            <a:ext cx="6380692" cy="576263"/>
          </a:xfrm>
        </p:spPr>
        <p:txBody>
          <a:bodyPr/>
          <a:lstStyle/>
          <a:p>
            <a:pPr eaLnBrk="1" hangingPunct="1"/>
            <a:r>
              <a:rPr lang="en-US" smtClean="0"/>
              <a:t>Chapter 3:  Processes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585"/>
            <a:ext cx="7371292" cy="3821906"/>
          </a:xfrm>
        </p:spPr>
        <p:txBody>
          <a:bodyPr/>
          <a:lstStyle/>
          <a:p>
            <a:r>
              <a:rPr lang="en-US" dirty="0" smtClean="0"/>
              <a:t>Process Concept</a:t>
            </a:r>
          </a:p>
          <a:p>
            <a:r>
              <a:rPr lang="en-US" dirty="0" smtClean="0"/>
              <a:t>Process Scheduling</a:t>
            </a:r>
          </a:p>
          <a:p>
            <a:r>
              <a:rPr lang="en-US" dirty="0" smtClean="0"/>
              <a:t>Operations on Processes</a:t>
            </a:r>
          </a:p>
          <a:p>
            <a:r>
              <a:rPr lang="en-US" dirty="0" err="1" smtClean="0"/>
              <a:t>Interprocess</a:t>
            </a:r>
            <a:r>
              <a:rPr lang="en-US" dirty="0" smtClean="0"/>
              <a:t>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277417"/>
            <a:ext cx="8229600" cy="576263"/>
          </a:xfrm>
        </p:spPr>
        <p:txBody>
          <a:bodyPr/>
          <a:lstStyle/>
          <a:p>
            <a:pPr eaLnBrk="1" hangingPunct="1"/>
            <a:r>
              <a:rPr lang="en-US" smtClean="0"/>
              <a:t>C Program Forking Separate Process</a:t>
            </a:r>
          </a:p>
        </p:txBody>
      </p:sp>
      <p:pic>
        <p:nvPicPr>
          <p:cNvPr id="49154" name="Picture 5" descr="Screen Shot 2012-12-04 at 11.21.10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609" y="1025128"/>
            <a:ext cx="6038850" cy="560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Termination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596717" cy="6310312"/>
          </a:xfrm>
        </p:spPr>
        <p:txBody>
          <a:bodyPr/>
          <a:lstStyle/>
          <a:p>
            <a:r>
              <a:rPr lang="en-US" sz="1600" dirty="0" smtClean="0"/>
              <a:t>Process executes last statement and asks the operating system to delete it (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exit()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Output data from child to parent (via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wait()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Process</a:t>
            </a:r>
            <a:r>
              <a:rPr lang="ja-JP" altLang="en-US" sz="1600" smtClean="0"/>
              <a:t>’</a:t>
            </a:r>
            <a:r>
              <a:rPr lang="en-US" altLang="ja-JP" sz="1600" dirty="0" smtClean="0"/>
              <a:t> resources are </a:t>
            </a:r>
            <a:r>
              <a:rPr lang="en-US" altLang="ja-JP" sz="1600" dirty="0" err="1" smtClean="0"/>
              <a:t>deallocated</a:t>
            </a:r>
            <a:r>
              <a:rPr lang="en-US" altLang="ja-JP" sz="1600" dirty="0" smtClean="0"/>
              <a:t> by operating system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Parent may terminate execution of children processes (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abort()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Child has exceeded allocated resources</a:t>
            </a:r>
          </a:p>
          <a:p>
            <a:pPr lvl="1"/>
            <a:r>
              <a:rPr lang="en-US" sz="1600" dirty="0" smtClean="0"/>
              <a:t>Task assigned to child is no longer required</a:t>
            </a:r>
          </a:p>
          <a:p>
            <a:pPr lvl="1"/>
            <a:r>
              <a:rPr lang="en-US" sz="1600" dirty="0" smtClean="0"/>
              <a:t>If parent is exiting</a:t>
            </a:r>
          </a:p>
          <a:p>
            <a:pPr lvl="2"/>
            <a:r>
              <a:rPr lang="en-US" sz="1600" dirty="0" smtClean="0"/>
              <a:t>Some operating systems do not allow child to continue if its parent terminates</a:t>
            </a:r>
          </a:p>
          <a:p>
            <a:pPr lvl="3"/>
            <a:r>
              <a:rPr lang="en-US" sz="1600" dirty="0" smtClean="0"/>
              <a:t>All children terminated - </a:t>
            </a:r>
            <a:r>
              <a:rPr lang="en-US" sz="1600" b="1" dirty="0" smtClean="0"/>
              <a:t>cascading termination</a:t>
            </a:r>
          </a:p>
          <a:p>
            <a:r>
              <a:rPr lang="en-US" sz="1600" dirty="0" smtClean="0"/>
              <a:t>Wait for termination, returning the </a:t>
            </a:r>
            <a:r>
              <a:rPr lang="en-US" sz="1600" dirty="0" err="1" smtClean="0"/>
              <a:t>pid</a:t>
            </a:r>
            <a:r>
              <a:rPr lang="en-US" sz="1600" dirty="0" smtClean="0"/>
              <a:t>:</a:t>
            </a:r>
          </a:p>
          <a:p>
            <a:r>
              <a:rPr lang="en-US" sz="1600" smtClean="0"/>
              <a:t>If </a:t>
            </a:r>
            <a:r>
              <a:rPr lang="en-US" sz="1600" dirty="0" smtClean="0"/>
              <a:t>no parent waiting, then terminated process is a </a:t>
            </a:r>
            <a:r>
              <a:rPr lang="en-US" sz="1600" b="1" dirty="0" smtClean="0">
                <a:solidFill>
                  <a:srgbClr val="3366FF"/>
                </a:solidFill>
              </a:rPr>
              <a:t>zombie</a:t>
            </a:r>
          </a:p>
          <a:p>
            <a:r>
              <a:rPr lang="en-US" sz="1600" dirty="0" smtClean="0"/>
              <a:t>If parent terminated, processes are </a:t>
            </a:r>
            <a:r>
              <a:rPr lang="en-US" sz="1600" b="1" dirty="0" smtClean="0">
                <a:solidFill>
                  <a:srgbClr val="3366FF"/>
                </a:solidFill>
              </a:rPr>
              <a:t>orphans</a:t>
            </a:r>
          </a:p>
          <a:p>
            <a:pPr lvl="3"/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983192" y="277416"/>
            <a:ext cx="7703608" cy="576263"/>
          </a:xfrm>
        </p:spPr>
        <p:txBody>
          <a:bodyPr/>
          <a:lstStyle/>
          <a:p>
            <a:r>
              <a:rPr lang="en-US" sz="2800" dirty="0" err="1" smtClean="0"/>
              <a:t>Multiprocess</a:t>
            </a:r>
            <a:r>
              <a:rPr lang="en-US" sz="2800" dirty="0" smtClean="0"/>
              <a:t> Architecture – Chrome Browser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806450" y="1233487"/>
            <a:ext cx="7512050" cy="4530329"/>
          </a:xfrm>
        </p:spPr>
        <p:txBody>
          <a:bodyPr/>
          <a:lstStyle/>
          <a:p>
            <a:r>
              <a:rPr lang="en-US" smtClean="0"/>
              <a:t>Many web browsers ran as single process (some still do)</a:t>
            </a:r>
          </a:p>
          <a:p>
            <a:pPr lvl="1"/>
            <a:r>
              <a:rPr lang="en-US" smtClean="0"/>
              <a:t>If one web site causes trouble, entire browser can hang or crash</a:t>
            </a:r>
          </a:p>
          <a:p>
            <a:r>
              <a:rPr lang="en-US" smtClean="0"/>
              <a:t>Google Chrome Browser is multiprocess with 3 categories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Browser</a:t>
            </a:r>
            <a:r>
              <a:rPr lang="en-US" smtClean="0"/>
              <a:t> process manages user interface, disk and network I/O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Renderer</a:t>
            </a:r>
            <a:r>
              <a:rPr lang="en-US" smtClean="0"/>
              <a:t> process renders web pages, deals with HTML, Javascript, new one for each website opened</a:t>
            </a:r>
          </a:p>
          <a:p>
            <a:pPr lvl="2"/>
            <a:r>
              <a:rPr lang="en-US" smtClean="0"/>
              <a:t>Runs in </a:t>
            </a:r>
            <a:r>
              <a:rPr lang="en-US" b="1" smtClean="0">
                <a:solidFill>
                  <a:srgbClr val="3366FF"/>
                </a:solidFill>
              </a:rPr>
              <a:t>sandbox</a:t>
            </a:r>
            <a:r>
              <a:rPr lang="en-US" smtClean="0"/>
              <a:t> restricting disk and network I/O, minimizing effect of security exploits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Plug-in </a:t>
            </a:r>
            <a:r>
              <a:rPr lang="en-US" smtClean="0"/>
              <a:t>process for each type of plug-in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55299" name="Picture 1" descr="in-3_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4335066"/>
            <a:ext cx="7820025" cy="141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983192" y="277417"/>
            <a:ext cx="7703608" cy="576263"/>
          </a:xfrm>
        </p:spPr>
        <p:txBody>
          <a:bodyPr/>
          <a:lstStyle/>
          <a:p>
            <a:r>
              <a:rPr lang="en-US" smtClean="0"/>
              <a:t>Interprocess Communication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7512050" cy="4530329"/>
          </a:xfrm>
        </p:spPr>
        <p:txBody>
          <a:bodyPr/>
          <a:lstStyle/>
          <a:p>
            <a:r>
              <a:rPr lang="en-US" smtClean="0"/>
              <a:t>Processes within a system may be </a:t>
            </a:r>
            <a:r>
              <a:rPr lang="en-US" b="1" i="1" smtClean="0"/>
              <a:t>independent</a:t>
            </a:r>
            <a:r>
              <a:rPr lang="en-US" b="1" smtClean="0"/>
              <a:t> </a:t>
            </a:r>
            <a:r>
              <a:rPr lang="en-US" smtClean="0"/>
              <a:t>or </a:t>
            </a:r>
            <a:r>
              <a:rPr lang="en-US" b="1" i="1" smtClean="0"/>
              <a:t>cooperating</a:t>
            </a:r>
          </a:p>
          <a:p>
            <a:r>
              <a:rPr lang="en-US" smtClean="0"/>
              <a:t>Cooperating process can affect or be affected by other processes, including sharing data</a:t>
            </a:r>
          </a:p>
          <a:p>
            <a:r>
              <a:rPr lang="en-US" smtClean="0"/>
              <a:t>Reasons for cooperating processes:</a:t>
            </a:r>
          </a:p>
          <a:p>
            <a:pPr lvl="1"/>
            <a:r>
              <a:rPr lang="en-US" smtClean="0"/>
              <a:t>Information sharing</a:t>
            </a:r>
          </a:p>
          <a:p>
            <a:pPr lvl="1"/>
            <a:r>
              <a:rPr lang="en-US" smtClean="0"/>
              <a:t>Computation speedup</a:t>
            </a:r>
          </a:p>
          <a:p>
            <a:pPr lvl="1"/>
            <a:r>
              <a:rPr lang="en-US" smtClean="0"/>
              <a:t>Modularity</a:t>
            </a:r>
          </a:p>
          <a:p>
            <a:pPr lvl="1"/>
            <a:r>
              <a:rPr lang="en-US" smtClean="0"/>
              <a:t>Convenience	</a:t>
            </a:r>
          </a:p>
          <a:p>
            <a:r>
              <a:rPr lang="en-US" smtClean="0"/>
              <a:t>Cooperating processes need </a:t>
            </a:r>
            <a:r>
              <a:rPr lang="en-US" b="1" smtClean="0">
                <a:solidFill>
                  <a:srgbClr val="3366FF"/>
                </a:solidFill>
              </a:rPr>
              <a:t>interprocess communication </a:t>
            </a:r>
            <a:r>
              <a:rPr lang="en-US" smtClean="0"/>
              <a:t>(</a:t>
            </a:r>
            <a:r>
              <a:rPr lang="en-US" b="1" smtClean="0">
                <a:solidFill>
                  <a:srgbClr val="3366FF"/>
                </a:solidFill>
              </a:rPr>
              <a:t>IPC</a:t>
            </a:r>
            <a:r>
              <a:rPr lang="en-US" smtClean="0"/>
              <a:t>)</a:t>
            </a:r>
          </a:p>
          <a:p>
            <a:r>
              <a:rPr lang="en-US" smtClean="0"/>
              <a:t>Two models of IPC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Shared memory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Message passing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983192" y="277417"/>
            <a:ext cx="7703608" cy="576263"/>
          </a:xfrm>
        </p:spPr>
        <p:txBody>
          <a:bodyPr/>
          <a:lstStyle/>
          <a:p>
            <a:r>
              <a:rPr lang="en-US" smtClean="0"/>
              <a:t>Interprocess Communication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7512050" cy="4530329"/>
          </a:xfrm>
        </p:spPr>
        <p:txBody>
          <a:bodyPr/>
          <a:lstStyle/>
          <a:p>
            <a:r>
              <a:rPr lang="en-US" smtClean="0"/>
              <a:t>Processes within a system may be </a:t>
            </a:r>
            <a:r>
              <a:rPr lang="en-US" b="1" i="1" smtClean="0"/>
              <a:t>independent</a:t>
            </a:r>
            <a:r>
              <a:rPr lang="en-US" b="1" smtClean="0"/>
              <a:t> </a:t>
            </a:r>
            <a:r>
              <a:rPr lang="en-US" smtClean="0"/>
              <a:t>or </a:t>
            </a:r>
            <a:r>
              <a:rPr lang="en-US" b="1" i="1" smtClean="0"/>
              <a:t>cooperating</a:t>
            </a:r>
          </a:p>
          <a:p>
            <a:r>
              <a:rPr lang="en-US" smtClean="0"/>
              <a:t>Cooperating process can affect or be affected by other processes, including sharing data</a:t>
            </a:r>
          </a:p>
          <a:p>
            <a:r>
              <a:rPr lang="en-US" smtClean="0"/>
              <a:t>Reasons for cooperating processes:</a:t>
            </a:r>
          </a:p>
          <a:p>
            <a:pPr lvl="1"/>
            <a:r>
              <a:rPr lang="en-US" smtClean="0"/>
              <a:t>Information sharing</a:t>
            </a:r>
          </a:p>
          <a:p>
            <a:pPr lvl="1"/>
            <a:r>
              <a:rPr lang="en-US" smtClean="0"/>
              <a:t>Computation speedup</a:t>
            </a:r>
          </a:p>
          <a:p>
            <a:pPr lvl="1"/>
            <a:r>
              <a:rPr lang="en-US" smtClean="0"/>
              <a:t>Modularity</a:t>
            </a:r>
          </a:p>
          <a:p>
            <a:pPr lvl="1"/>
            <a:r>
              <a:rPr lang="en-US" smtClean="0"/>
              <a:t>Convenience	</a:t>
            </a:r>
          </a:p>
          <a:p>
            <a:r>
              <a:rPr lang="en-US" smtClean="0"/>
              <a:t>Cooperating processes need </a:t>
            </a:r>
            <a:r>
              <a:rPr lang="en-US" b="1" smtClean="0">
                <a:solidFill>
                  <a:srgbClr val="3366FF"/>
                </a:solidFill>
              </a:rPr>
              <a:t>interprocess communication </a:t>
            </a:r>
            <a:r>
              <a:rPr lang="en-US" smtClean="0"/>
              <a:t>(</a:t>
            </a:r>
            <a:r>
              <a:rPr lang="en-US" b="1" smtClean="0">
                <a:solidFill>
                  <a:srgbClr val="3366FF"/>
                </a:solidFill>
              </a:rPr>
              <a:t>IPC</a:t>
            </a:r>
            <a:r>
              <a:rPr lang="en-US" smtClean="0"/>
              <a:t>)</a:t>
            </a:r>
          </a:p>
          <a:p>
            <a:r>
              <a:rPr lang="en-US" smtClean="0"/>
              <a:t>Two models of IPC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Shared memory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Message passing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9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Communications Models </a:t>
            </a:r>
          </a:p>
        </p:txBody>
      </p:sp>
      <p:pic>
        <p:nvPicPr>
          <p:cNvPr id="59394" name="Picture 1" descr="3_1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0760" y="1445419"/>
            <a:ext cx="64357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59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806452" y="1233488"/>
            <a:ext cx="6823075" cy="4530329"/>
          </a:xfrm>
        </p:spPr>
        <p:txBody>
          <a:bodyPr/>
          <a:lstStyle/>
          <a:p>
            <a:r>
              <a:rPr lang="en-US" smtClean="0"/>
              <a:t>To introduce the notion of a process -- a program in execution, which forms the basis of all computation</a:t>
            </a:r>
          </a:p>
          <a:p>
            <a:endParaRPr lang="en-US" smtClean="0"/>
          </a:p>
          <a:p>
            <a:r>
              <a:rPr lang="en-US" smtClean="0"/>
              <a:t>To describe the various features of processes, including scheduling, creation and termination, and communication</a:t>
            </a:r>
          </a:p>
          <a:p>
            <a:endParaRPr lang="en-US" smtClean="0"/>
          </a:p>
          <a:p>
            <a:r>
              <a:rPr lang="en-US" smtClean="0"/>
              <a:t>To explore interprocess communication using shared memory and mes- sage passing</a:t>
            </a:r>
          </a:p>
          <a:p>
            <a:endParaRPr lang="en-US" smtClean="0"/>
          </a:p>
          <a:p>
            <a:r>
              <a:rPr lang="en-US" smtClean="0"/>
              <a:t>To describe communication in client-server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106583" cy="576263"/>
          </a:xfrm>
        </p:spPr>
        <p:txBody>
          <a:bodyPr/>
          <a:lstStyle/>
          <a:p>
            <a:pPr eaLnBrk="1" hangingPunct="1"/>
            <a:r>
              <a:rPr lang="en-US" smtClean="0"/>
              <a:t>Process Concept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371292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 smtClean="0"/>
              <a:t>An operating system executes a variety of programs: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Batch system – </a:t>
            </a:r>
            <a:r>
              <a:rPr lang="en-US" sz="1400" b="1" dirty="0" smtClean="0">
                <a:solidFill>
                  <a:srgbClr val="3366FF"/>
                </a:solidFill>
              </a:rPr>
              <a:t>jobs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Time-shared systems – </a:t>
            </a:r>
            <a:r>
              <a:rPr lang="en-US" sz="1400" b="1" dirty="0" smtClean="0">
                <a:solidFill>
                  <a:srgbClr val="3366FF"/>
                </a:solidFill>
              </a:rPr>
              <a:t>user programs </a:t>
            </a:r>
            <a:r>
              <a:rPr lang="en-US" sz="1400" dirty="0" smtClean="0"/>
              <a:t>or </a:t>
            </a:r>
            <a:r>
              <a:rPr lang="en-US" sz="1400" b="1" dirty="0" smtClean="0">
                <a:solidFill>
                  <a:srgbClr val="3366FF"/>
                </a:solidFill>
              </a:rPr>
              <a:t>tasks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1400" dirty="0" smtClean="0"/>
              <a:t>Textbook uses the terms </a:t>
            </a:r>
            <a:r>
              <a:rPr lang="en-US" sz="1400" b="1" i="1" dirty="0" smtClean="0"/>
              <a:t>job</a:t>
            </a:r>
            <a:r>
              <a:rPr lang="en-US" sz="1400" dirty="0" smtClean="0"/>
              <a:t> and </a:t>
            </a:r>
            <a:r>
              <a:rPr lang="en-US" sz="1400" b="1" i="1" dirty="0" smtClean="0"/>
              <a:t>process</a:t>
            </a:r>
            <a:r>
              <a:rPr lang="en-US" sz="1400" dirty="0" smtClean="0"/>
              <a:t> almost interchangeably</a:t>
            </a: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3366FF"/>
                </a:solidFill>
              </a:rPr>
              <a:t>Process</a:t>
            </a:r>
            <a:r>
              <a:rPr lang="en-US" sz="1400" dirty="0" smtClean="0"/>
              <a:t> – a program in execution; process execution must progress in sequential fashion</a:t>
            </a:r>
          </a:p>
          <a:p>
            <a:r>
              <a:rPr lang="en-US" sz="1400" dirty="0" smtClean="0"/>
              <a:t>Multiple parts</a:t>
            </a:r>
          </a:p>
          <a:p>
            <a:pPr lvl="1"/>
            <a:r>
              <a:rPr lang="en-US" sz="1400" dirty="0" smtClean="0"/>
              <a:t>The program code, also called </a:t>
            </a:r>
            <a:r>
              <a:rPr lang="en-US" sz="1400" b="1" dirty="0" smtClean="0">
                <a:solidFill>
                  <a:srgbClr val="3366FF"/>
                </a:solidFill>
              </a:rPr>
              <a:t>text section</a:t>
            </a:r>
          </a:p>
          <a:p>
            <a:pPr lvl="1"/>
            <a:r>
              <a:rPr lang="en-US" sz="1400" dirty="0" smtClean="0"/>
              <a:t>Current activity including</a:t>
            </a:r>
            <a:r>
              <a:rPr lang="en-US" sz="1400" b="1" dirty="0" smtClean="0">
                <a:solidFill>
                  <a:srgbClr val="3366FF"/>
                </a:solidFill>
              </a:rPr>
              <a:t> program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rgbClr val="3366FF"/>
                </a:solidFill>
              </a:rPr>
              <a:t>counter</a:t>
            </a:r>
            <a:r>
              <a:rPr lang="en-US" sz="1400" dirty="0" smtClean="0"/>
              <a:t>, processor registers</a:t>
            </a:r>
          </a:p>
          <a:p>
            <a:pPr lvl="1"/>
            <a:r>
              <a:rPr lang="en-US" sz="1400" b="1" dirty="0" smtClean="0">
                <a:solidFill>
                  <a:srgbClr val="3366FF"/>
                </a:solidFill>
              </a:rPr>
              <a:t>Stack</a:t>
            </a:r>
            <a:r>
              <a:rPr lang="en-US" sz="1400" b="1" dirty="0" smtClean="0"/>
              <a:t> </a:t>
            </a:r>
            <a:r>
              <a:rPr lang="en-US" sz="1400" dirty="0" smtClean="0"/>
              <a:t>containing temporary data</a:t>
            </a:r>
          </a:p>
          <a:p>
            <a:pPr lvl="2"/>
            <a:r>
              <a:rPr lang="en-US" sz="1400" dirty="0" smtClean="0"/>
              <a:t>Function parameters, return addresses, local variables</a:t>
            </a:r>
          </a:p>
          <a:p>
            <a:pPr lvl="1"/>
            <a:r>
              <a:rPr lang="en-US" sz="1400" b="1" dirty="0" smtClean="0">
                <a:solidFill>
                  <a:srgbClr val="3366FF"/>
                </a:solidFill>
              </a:rPr>
              <a:t>Data section</a:t>
            </a:r>
            <a:r>
              <a:rPr lang="en-US" sz="1400" b="1" dirty="0" smtClean="0"/>
              <a:t> </a:t>
            </a:r>
            <a:r>
              <a:rPr lang="en-US" sz="1400" dirty="0" smtClean="0"/>
              <a:t>containing global variables</a:t>
            </a:r>
          </a:p>
          <a:p>
            <a:pPr lvl="1"/>
            <a:r>
              <a:rPr lang="en-US" sz="1400" b="1" dirty="0" smtClean="0">
                <a:solidFill>
                  <a:srgbClr val="3366FF"/>
                </a:solidFill>
              </a:rPr>
              <a:t>Heap</a:t>
            </a:r>
            <a:r>
              <a:rPr lang="en-US" sz="1400" b="1" dirty="0" smtClean="0"/>
              <a:t> </a:t>
            </a:r>
            <a:r>
              <a:rPr lang="en-US" sz="1400" dirty="0" smtClean="0"/>
              <a:t>containing memory dynamically allocated during run time</a:t>
            </a:r>
          </a:p>
          <a:p>
            <a:r>
              <a:rPr lang="en-US" sz="1400" dirty="0" smtClean="0"/>
              <a:t>Program is </a:t>
            </a:r>
            <a:r>
              <a:rPr lang="en-US" sz="1400" b="1" i="1" dirty="0" smtClean="0"/>
              <a:t>passive</a:t>
            </a:r>
            <a:r>
              <a:rPr lang="en-US" sz="1400" dirty="0" smtClean="0"/>
              <a:t> entity stored on disk (</a:t>
            </a:r>
            <a:r>
              <a:rPr lang="en-US" sz="1400" b="1" dirty="0" smtClean="0">
                <a:solidFill>
                  <a:srgbClr val="3366FF"/>
                </a:solidFill>
              </a:rPr>
              <a:t>executable file</a:t>
            </a:r>
            <a:r>
              <a:rPr lang="en-US" sz="1400" dirty="0" smtClean="0"/>
              <a:t>), process is </a:t>
            </a:r>
            <a:r>
              <a:rPr lang="en-US" sz="1400" b="1" i="1" dirty="0" smtClean="0"/>
              <a:t>active </a:t>
            </a:r>
          </a:p>
          <a:p>
            <a:pPr lvl="1"/>
            <a:r>
              <a:rPr lang="en-US" sz="1400" dirty="0" smtClean="0"/>
              <a:t>Program becomes process when executable file loaded into memory</a:t>
            </a:r>
          </a:p>
          <a:p>
            <a:r>
              <a:rPr lang="en-US" sz="1400" dirty="0" smtClean="0"/>
              <a:t>Execution of program started via GUI mouse clicks, command line entry of its name, etc</a:t>
            </a:r>
          </a:p>
          <a:p>
            <a:r>
              <a:rPr lang="en-US" sz="1400" dirty="0" smtClean="0"/>
              <a:t>One program can be several processes</a:t>
            </a:r>
          </a:p>
          <a:p>
            <a:pPr lvl="1"/>
            <a:r>
              <a:rPr lang="en-US" sz="1400" dirty="0" smtClean="0"/>
              <a:t>Consider multiple users executing the same program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in Memory</a:t>
            </a:r>
          </a:p>
        </p:txBody>
      </p:sp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0026" y="1427560"/>
            <a:ext cx="2911475" cy="459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361018" y="277417"/>
            <a:ext cx="6251575" cy="576263"/>
          </a:xfrm>
        </p:spPr>
        <p:txBody>
          <a:bodyPr/>
          <a:lstStyle/>
          <a:p>
            <a:pPr eaLnBrk="1" hangingPunct="1"/>
            <a:r>
              <a:rPr lang="en-US" smtClean="0"/>
              <a:t>Process State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586"/>
            <a:ext cx="7371292" cy="3253978"/>
          </a:xfrm>
        </p:spPr>
        <p:txBody>
          <a:bodyPr/>
          <a:lstStyle/>
          <a:p>
            <a:r>
              <a:rPr lang="en-US" smtClean="0"/>
              <a:t>As a process executes, it changes </a:t>
            </a:r>
            <a:r>
              <a:rPr lang="en-US" b="1" smtClean="0">
                <a:solidFill>
                  <a:srgbClr val="3366FF"/>
                </a:solidFill>
              </a:rPr>
              <a:t>state</a:t>
            </a:r>
          </a:p>
          <a:p>
            <a:pPr lvl="1"/>
            <a:r>
              <a:rPr lang="en-US" b="1" smtClean="0"/>
              <a:t>new</a:t>
            </a:r>
            <a:r>
              <a:rPr lang="en-US" smtClean="0"/>
              <a:t>:  The process is being created</a:t>
            </a:r>
          </a:p>
          <a:p>
            <a:pPr lvl="1"/>
            <a:r>
              <a:rPr lang="en-US" b="1" smtClean="0"/>
              <a:t>running</a:t>
            </a:r>
            <a:r>
              <a:rPr lang="en-US" smtClean="0"/>
              <a:t>:  Instructions are being executed</a:t>
            </a:r>
          </a:p>
          <a:p>
            <a:pPr lvl="1"/>
            <a:r>
              <a:rPr lang="en-US" b="1" smtClean="0"/>
              <a:t>waiting</a:t>
            </a:r>
            <a:r>
              <a:rPr lang="en-US" smtClean="0"/>
              <a:t>:  The process is waiting for some event to occur</a:t>
            </a:r>
          </a:p>
          <a:p>
            <a:pPr lvl="1"/>
            <a:r>
              <a:rPr lang="en-US" b="1" smtClean="0"/>
              <a:t>ready</a:t>
            </a:r>
            <a:r>
              <a:rPr lang="en-US" smtClean="0"/>
              <a:t>:  The process is waiting to be assigned to a processor</a:t>
            </a:r>
          </a:p>
          <a:p>
            <a:pPr lvl="1"/>
            <a:r>
              <a:rPr lang="en-US" b="1" smtClean="0"/>
              <a:t>terminated</a:t>
            </a:r>
            <a:r>
              <a:rPr lang="en-US" smtClean="0"/>
              <a:t>:  The process has finished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7" y="277417"/>
            <a:ext cx="7947025" cy="576263"/>
          </a:xfrm>
        </p:spPr>
        <p:txBody>
          <a:bodyPr/>
          <a:lstStyle/>
          <a:p>
            <a:pPr eaLnBrk="1" hangingPunct="1"/>
            <a:r>
              <a:rPr lang="en-US" smtClean="0"/>
              <a:t>Diagram of Process State</a:t>
            </a:r>
          </a:p>
        </p:txBody>
      </p:sp>
      <p:pic>
        <p:nvPicPr>
          <p:cNvPr id="174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918" y="2063354"/>
            <a:ext cx="75501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67342" y="277417"/>
            <a:ext cx="7519458" cy="576263"/>
          </a:xfrm>
        </p:spPr>
        <p:txBody>
          <a:bodyPr/>
          <a:lstStyle/>
          <a:p>
            <a:pPr eaLnBrk="1" hangingPunct="1"/>
            <a:r>
              <a:rPr lang="en-US" smtClean="0"/>
              <a:t>Process Control Block (PCB)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1" y="1246586"/>
            <a:ext cx="4580467" cy="477202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smtClean="0"/>
              <a:t>Information associated with each process </a:t>
            </a:r>
          </a:p>
          <a:p>
            <a:pPr>
              <a:buFont typeface="Monotype Sorts" pitchFamily="-84" charset="2"/>
              <a:buNone/>
            </a:pPr>
            <a:r>
              <a:rPr lang="en-US" smtClean="0"/>
              <a:t>(also called </a:t>
            </a:r>
            <a:r>
              <a:rPr lang="en-US" b="1" smtClean="0">
                <a:solidFill>
                  <a:srgbClr val="3366FF"/>
                </a:solidFill>
              </a:rPr>
              <a:t>task control block</a:t>
            </a:r>
            <a:r>
              <a:rPr lang="en-US" smtClean="0"/>
              <a:t>)</a:t>
            </a:r>
          </a:p>
          <a:p>
            <a:r>
              <a:rPr lang="en-US" smtClean="0"/>
              <a:t>Process state – running, waiting, etc</a:t>
            </a:r>
          </a:p>
          <a:p>
            <a:r>
              <a:rPr lang="en-US" smtClean="0"/>
              <a:t>Program counter – location of instruction to next execute</a:t>
            </a:r>
          </a:p>
          <a:p>
            <a:r>
              <a:rPr lang="en-US" smtClean="0"/>
              <a:t>CPU registers – contents of all process-centric registers</a:t>
            </a:r>
          </a:p>
          <a:p>
            <a:r>
              <a:rPr lang="en-US" smtClean="0"/>
              <a:t>CPU scheduling information- priorities, scheduling queue pointers</a:t>
            </a:r>
          </a:p>
          <a:p>
            <a:r>
              <a:rPr lang="en-US" smtClean="0"/>
              <a:t>Memory-management information – memory allocated to the process</a:t>
            </a:r>
          </a:p>
          <a:p>
            <a:r>
              <a:rPr lang="en-US" smtClean="0"/>
              <a:t>Accounting information – CPU used, clock time elapsed since start, time limits</a:t>
            </a:r>
          </a:p>
          <a:p>
            <a:r>
              <a:rPr lang="en-US" smtClean="0"/>
              <a:t>I/O status information – I/O devices allocated to process, list of open files</a:t>
            </a:r>
          </a:p>
          <a:p>
            <a:endParaRPr lang="en-US" smtClean="0"/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1" y="1173958"/>
            <a:ext cx="2795059" cy="448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642" y="277417"/>
            <a:ext cx="8229600" cy="576263"/>
          </a:xfrm>
        </p:spPr>
        <p:txBody>
          <a:bodyPr/>
          <a:lstStyle/>
          <a:p>
            <a:pPr eaLnBrk="1" hangingPunct="1"/>
            <a:r>
              <a:rPr lang="en-US" smtClean="0"/>
              <a:t>CPU Switch From Process to Process</a:t>
            </a:r>
          </a:p>
        </p:txBody>
      </p:sp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301" y="1372792"/>
            <a:ext cx="6969125" cy="468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1126</Words>
  <Application>Microsoft Office PowerPoint</Application>
  <PresentationFormat>On-screen Show (4:3)</PresentationFormat>
  <Paragraphs>163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1_os-8</vt:lpstr>
      <vt:lpstr>Chapter 3:  Processes</vt:lpstr>
      <vt:lpstr>Chapter 3:  Processes</vt:lpstr>
      <vt:lpstr>Objectives</vt:lpstr>
      <vt:lpstr>Process Concept</vt:lpstr>
      <vt:lpstr>Process in Memory</vt:lpstr>
      <vt:lpstr>Process State</vt:lpstr>
      <vt:lpstr>Diagram of Process State</vt:lpstr>
      <vt:lpstr>Process Control Block (PCB)</vt:lpstr>
      <vt:lpstr>CPU Switch From Process to Process</vt:lpstr>
      <vt:lpstr>Process Representation in Linux</vt:lpstr>
      <vt:lpstr>Process Scheduling</vt:lpstr>
      <vt:lpstr>Representation of Process Scheduling</vt:lpstr>
      <vt:lpstr>Schedulers</vt:lpstr>
      <vt:lpstr>Addition of Medium Term Scheduling</vt:lpstr>
      <vt:lpstr>Context Switch</vt:lpstr>
      <vt:lpstr>Operations on Processes</vt:lpstr>
      <vt:lpstr>Process Creation</vt:lpstr>
      <vt:lpstr>A Tree of Processes in Linux</vt:lpstr>
      <vt:lpstr>Process Creation (Cont.)</vt:lpstr>
      <vt:lpstr>C Program Forking Separate Process</vt:lpstr>
      <vt:lpstr>Process Termination</vt:lpstr>
      <vt:lpstr>Multiprocess Architecture – Chrome Browser</vt:lpstr>
      <vt:lpstr>Interprocess Communication</vt:lpstr>
      <vt:lpstr>Interprocess Communication</vt:lpstr>
      <vt:lpstr>Communications Models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 Processes</dc:title>
  <dc:creator>SL</dc:creator>
  <cp:lastModifiedBy>Administrator</cp:lastModifiedBy>
  <cp:revision>14</cp:revision>
  <dcterms:created xsi:type="dcterms:W3CDTF">2013-06-04T07:23:59Z</dcterms:created>
  <dcterms:modified xsi:type="dcterms:W3CDTF">2017-05-29T04:09:45Z</dcterms:modified>
</cp:coreProperties>
</file>