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811" r:id="rId4"/>
    <p:sldId id="832" r:id="rId5"/>
    <p:sldId id="833" r:id="rId6"/>
    <p:sldId id="834" r:id="rId7"/>
    <p:sldId id="835" r:id="rId8"/>
    <p:sldId id="837" r:id="rId9"/>
    <p:sldId id="836" r:id="rId11"/>
    <p:sldId id="814" r:id="rId12"/>
    <p:sldId id="28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42A05-F228-43A8-89A1-3CF6B6BCEF3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CAC0D-7AEC-420A-9A49-F0BA4D6D416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1F1FC-804E-46A4-80CD-3C2CD99C349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CBD65-90AE-4001-AC62-A5BB8349E9E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531" y="2155704"/>
            <a:ext cx="9476936" cy="211882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Dynamic Programming Approach Using DP to solve the Fibonacci Numbers Problem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2207" y="4834966"/>
            <a:ext cx="4100512" cy="1655762"/>
          </a:xfrm>
        </p:spPr>
        <p:txBody>
          <a:bodyPr/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Code: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CSE221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Title: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Algorithms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B.Sc. in CSE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image1.png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624512" y="280820"/>
            <a:ext cx="942975" cy="930275"/>
          </a:xfrm>
          <a:prstGeom prst="rect">
            <a:avLst/>
          </a:prstGeom>
        </p:spPr>
      </p:pic>
      <p:sp>
        <p:nvSpPr>
          <p:cNvPr id="5" name="Subtitle 2"/>
          <p:cNvSpPr txBox="1"/>
          <p:nvPr/>
        </p:nvSpPr>
        <p:spPr>
          <a:xfrm>
            <a:off x="6214723" y="4711981"/>
            <a:ext cx="5753685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Teacher:	Saif Mahmud Parvez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Designation: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	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.cse@diu.edu.bd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Subtitle 2"/>
          <p:cNvSpPr txBox="1"/>
          <p:nvPr/>
        </p:nvSpPr>
        <p:spPr>
          <a:xfrm>
            <a:off x="4449438" y="4248920"/>
            <a:ext cx="2899226" cy="465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Week-08, Lecture-01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Textbooks &amp; Web References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Book (Chapter 15)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book iii (Chapter 19)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www.codeforces.com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www.topcoder.com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question?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631701-5BC8-4EF4-8E70-554738E0A0C0}" type="slidenum">
              <a:rPr lang="en-US" altLang="en-US"/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Dynamic Programming</a:t>
            </a:r>
            <a:endParaRPr lang="en-US" altLang="en-US" dirty="0"/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4838" y="1214439"/>
            <a:ext cx="8229600" cy="54435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/>
              <a:t>An algorithm design technique (like divide and conquer)</a:t>
            </a:r>
            <a:endParaRPr lang="en-US" altLang="en-US"/>
          </a:p>
          <a:p>
            <a:pPr eaLnBrk="1" hangingPunct="1">
              <a:lnSpc>
                <a:spcPct val="150000"/>
              </a:lnSpc>
            </a:pPr>
            <a:r>
              <a:rPr lang="en-US" altLang="en-US"/>
              <a:t>Divide and conquer</a:t>
            </a:r>
            <a:endParaRPr lang="en-US" altLang="en-US"/>
          </a:p>
          <a:p>
            <a:pPr lvl="1" eaLnBrk="1" hangingPunct="1">
              <a:lnSpc>
                <a:spcPct val="150000"/>
              </a:lnSpc>
            </a:pPr>
            <a:r>
              <a:rPr lang="en-US" altLang="en-US"/>
              <a:t>Partition the problem into independent subproblems</a:t>
            </a:r>
            <a:endParaRPr lang="en-US" altLang="en-US"/>
          </a:p>
          <a:p>
            <a:pPr lvl="1" eaLnBrk="1" hangingPunct="1">
              <a:lnSpc>
                <a:spcPct val="150000"/>
              </a:lnSpc>
            </a:pPr>
            <a:r>
              <a:rPr lang="en-US" altLang="en-US"/>
              <a:t>Solve the subproblems recursively</a:t>
            </a:r>
            <a:endParaRPr lang="en-US" altLang="en-US"/>
          </a:p>
          <a:p>
            <a:pPr lvl="1" eaLnBrk="1" hangingPunct="1">
              <a:lnSpc>
                <a:spcPct val="150000"/>
              </a:lnSpc>
            </a:pPr>
            <a:r>
              <a:rPr lang="en-US" altLang="en-US"/>
              <a:t>Combine the solutions to solve the original problem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B1C9C8-AEB4-4E8D-8662-70C92AAE7B15}" type="slidenum">
              <a:rPr lang="en-US" altLang="zh-TW">
                <a:ea typeface="PMingLiU" panose="02020500000000000000" pitchFamily="18" charset="-120"/>
              </a:rPr>
            </a:fld>
            <a:endParaRPr lang="en-US" altLang="zh-TW">
              <a:ea typeface="PMingLiU" panose="02020500000000000000" pitchFamily="18" charset="-12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anose="02020500000000000000" pitchFamily="18" charset="-120"/>
              </a:rPr>
              <a:t>DP - Two key ingredients</a:t>
            </a:r>
            <a:endParaRPr lang="en-US" altLang="zh-TW" dirty="0">
              <a:ea typeface="PMingLiU" panose="02020500000000000000" pitchFamily="18" charset="-12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Two key ingredients for an optimization problem to be suitable for a dynamic-programming solution:</a:t>
            </a:r>
            <a:endParaRPr lang="en-US" altLang="zh-TW">
              <a:ea typeface="PMingLiU" panose="02020500000000000000" pitchFamily="18" charset="-120"/>
            </a:endParaRP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2438400" y="4038600"/>
            <a:ext cx="2743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Freeform 6"/>
          <p:cNvSpPr/>
          <p:nvPr/>
        </p:nvSpPr>
        <p:spPr bwMode="auto">
          <a:xfrm>
            <a:off x="3657600" y="3733800"/>
            <a:ext cx="342900" cy="1219200"/>
          </a:xfrm>
          <a:custGeom>
            <a:avLst/>
            <a:gdLst>
              <a:gd name="T0" fmla="*/ 0 w 312"/>
              <a:gd name="T1" fmla="*/ 0 h 912"/>
              <a:gd name="T2" fmla="*/ 2147483647 w 312"/>
              <a:gd name="T3" fmla="*/ 2147483647 h 912"/>
              <a:gd name="T4" fmla="*/ 2147483647 w 312"/>
              <a:gd name="T5" fmla="*/ 2147483647 h 912"/>
              <a:gd name="T6" fmla="*/ 0 60000 65536"/>
              <a:gd name="T7" fmla="*/ 0 60000 65536"/>
              <a:gd name="T8" fmla="*/ 0 60000 65536"/>
              <a:gd name="T9" fmla="*/ 0 w 312"/>
              <a:gd name="T10" fmla="*/ 0 h 912"/>
              <a:gd name="T11" fmla="*/ 312 w 31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" h="912">
                <a:moveTo>
                  <a:pt x="0" y="0"/>
                </a:moveTo>
                <a:cubicBezTo>
                  <a:pt x="132" y="164"/>
                  <a:pt x="264" y="328"/>
                  <a:pt x="288" y="480"/>
                </a:cubicBezTo>
                <a:cubicBezTo>
                  <a:pt x="312" y="632"/>
                  <a:pt x="228" y="772"/>
                  <a:pt x="144" y="9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 flipV="1">
            <a:off x="3276600" y="45720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3886200" y="4572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133600" y="5334001"/>
            <a:ext cx="3733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Each substructure is optimal.</a:t>
            </a:r>
            <a:endParaRPr lang="en-US" altLang="zh-TW" sz="2400">
              <a:ea typeface="PMingLiU" panose="02020500000000000000" pitchFamily="18" charset="-12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(Principle of optimality)</a:t>
            </a:r>
            <a:endParaRPr lang="en-US" altLang="zh-TW" sz="2400">
              <a:ea typeface="PMingLiU" panose="02020500000000000000" pitchFamily="18" charset="-120"/>
            </a:endParaRPr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6781800" y="3581400"/>
            <a:ext cx="2209800" cy="838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Oval 12"/>
          <p:cNvSpPr>
            <a:spLocks noChangeArrowheads="1"/>
          </p:cNvSpPr>
          <p:nvPr/>
        </p:nvSpPr>
        <p:spPr bwMode="auto">
          <a:xfrm>
            <a:off x="7543800" y="3810000"/>
            <a:ext cx="2362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4" name="Oval 13"/>
          <p:cNvSpPr>
            <a:spLocks noChangeArrowheads="1"/>
          </p:cNvSpPr>
          <p:nvPr/>
        </p:nvSpPr>
        <p:spPr bwMode="auto">
          <a:xfrm>
            <a:off x="6781800" y="4038600"/>
            <a:ext cx="2438400" cy="8382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2362200" y="3124200"/>
            <a:ext cx="373380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1. optimal substructures</a:t>
            </a:r>
            <a:endParaRPr lang="en-US" altLang="zh-TW" sz="2400">
              <a:ea typeface="PMingLiU" panose="02020500000000000000" pitchFamily="18" charset="-120"/>
            </a:endParaRP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6172200" y="3124200"/>
            <a:ext cx="396240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2. overlapping subproblems</a:t>
            </a:r>
            <a:endParaRPr lang="en-US" altLang="zh-TW" sz="2400">
              <a:ea typeface="PMingLiU" panose="02020500000000000000" pitchFamily="18" charset="-120"/>
            </a:endParaRP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6248400" y="4876800"/>
            <a:ext cx="4419600" cy="175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Subproblems are dependent.</a:t>
            </a:r>
            <a:endParaRPr lang="en-US" altLang="zh-TW" sz="2400">
              <a:ea typeface="PMingLiU" panose="02020500000000000000" pitchFamily="18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zh-TW" sz="2400">
                <a:ea typeface="PMingLiU" panose="02020500000000000000" pitchFamily="18" charset="-120"/>
              </a:rPr>
              <a:t>(otherwise, a divide-and-conquer approach is the choice.)</a:t>
            </a:r>
            <a:endParaRPr lang="en-US" altLang="zh-TW" sz="2400"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4C2DA6-2671-4FA9-9E04-56A1CDCA263F}" type="slidenum">
              <a:rPr lang="en-US" altLang="zh-TW">
                <a:ea typeface="PMingLiU" panose="02020500000000000000" pitchFamily="18" charset="-120"/>
              </a:rPr>
            </a:fld>
            <a:endParaRPr lang="en-US" altLang="zh-TW">
              <a:ea typeface="PMingLiU" panose="02020500000000000000" pitchFamily="18" charset="-12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anose="02020500000000000000" pitchFamily="18" charset="-120"/>
              </a:rPr>
              <a:t>Three basic components</a:t>
            </a:r>
            <a:endParaRPr lang="en-US" altLang="zh-TW" dirty="0">
              <a:ea typeface="PMingLiU" panose="02020500000000000000" pitchFamily="18" charset="-12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153400" cy="4114800"/>
          </a:xfrm>
        </p:spPr>
        <p:txBody>
          <a:bodyPr/>
          <a:lstStyle/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development of a dynamic-programming algorithm has three basic components:</a:t>
            </a:r>
            <a:endParaRPr lang="en-US" altLang="zh-TW">
              <a:ea typeface="PMingLiU" panose="02020500000000000000" pitchFamily="18" charset="-120"/>
            </a:endParaRPr>
          </a:p>
          <a:p>
            <a:pPr lvl="1" eaLnBrk="1" hangingPunct="1"/>
            <a:r>
              <a:rPr lang="en-US" altLang="zh-TW">
                <a:ea typeface="PMingLiU" panose="02020500000000000000" pitchFamily="18" charset="-120"/>
              </a:rPr>
              <a:t>The recurrence relation (for defining the value of an optimal solution);</a:t>
            </a:r>
            <a:endParaRPr lang="en-US" altLang="zh-TW">
              <a:ea typeface="PMingLiU" panose="02020500000000000000" pitchFamily="18" charset="-120"/>
            </a:endParaRPr>
          </a:p>
          <a:p>
            <a:pPr lvl="1" eaLnBrk="1" hangingPunct="1"/>
            <a:r>
              <a:rPr lang="en-US" altLang="zh-TW">
                <a:ea typeface="PMingLiU" panose="02020500000000000000" pitchFamily="18" charset="-120"/>
              </a:rPr>
              <a:t>The tabular computation (for computing the value of an optimal solution);</a:t>
            </a:r>
            <a:endParaRPr lang="en-US" altLang="zh-TW">
              <a:ea typeface="PMingLiU" panose="02020500000000000000" pitchFamily="18" charset="-120"/>
            </a:endParaRPr>
          </a:p>
          <a:p>
            <a:pPr lvl="1" eaLnBrk="1" hangingPunct="1"/>
            <a:r>
              <a:rPr lang="en-US" altLang="zh-TW">
                <a:ea typeface="PMingLiU" panose="02020500000000000000" pitchFamily="18" charset="-120"/>
              </a:rPr>
              <a:t>The traceback (for delivering an optimal solution). </a:t>
            </a:r>
            <a:endParaRPr lang="en-US" altLang="zh-TW">
              <a:ea typeface="PMingLiU" panose="02020500000000000000" pitchFamily="18" charset="-120"/>
            </a:endParaRPr>
          </a:p>
          <a:p>
            <a:pPr lvl="1" eaLnBrk="1" hangingPunct="1"/>
            <a:endParaRPr lang="en-US" altLang="zh-TW">
              <a:ea typeface="PMingLiU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E44065-0CE0-4BD7-9618-854FA56B591D}" type="slidenum">
              <a:rPr lang="en-US" altLang="zh-TW" sz="1400">
                <a:solidFill>
                  <a:schemeClr val="tx1"/>
                </a:solidFill>
                <a:ea typeface="PMingLiU" panose="02020500000000000000" pitchFamily="18" charset="-120"/>
              </a:rPr>
            </a:fld>
            <a:endParaRPr lang="en-US" altLang="zh-TW" sz="14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anose="02020500000000000000" pitchFamily="18" charset="-120"/>
              </a:rPr>
              <a:t>Fibonacci numbers</a:t>
            </a:r>
            <a:endParaRPr lang="en-US" altLang="zh-TW" dirty="0">
              <a:ea typeface="PMingLiU" panose="02020500000000000000" pitchFamily="18" charset="-120"/>
            </a:endParaRP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2209800" y="3571875"/>
            <a:ext cx="110608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100">
                <a:solidFill>
                  <a:srgbClr val="FFFF00"/>
                </a:solidFill>
                <a:ea typeface="PMingLiU" panose="02020500000000000000" pitchFamily="18" charset="-120"/>
              </a:rPr>
              <a:t> </a:t>
            </a:r>
            <a:endParaRPr lang="en-US" altLang="zh-TW" sz="18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sp>
        <p:nvSpPr>
          <p:cNvPr id="10245" name="Rectangle 12"/>
          <p:cNvSpPr>
            <a:spLocks noChangeArrowheads="1"/>
          </p:cNvSpPr>
          <p:nvPr/>
        </p:nvSpPr>
        <p:spPr bwMode="auto">
          <a:xfrm>
            <a:off x="2209801" y="4573588"/>
            <a:ext cx="99546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100">
                <a:solidFill>
                  <a:srgbClr val="FFFF00"/>
                </a:solidFill>
                <a:ea typeface="PMingLiU" panose="02020500000000000000" pitchFamily="18" charset="-120"/>
              </a:rPr>
              <a:t>         </a:t>
            </a:r>
            <a:endParaRPr lang="en-US" altLang="zh-TW" sz="18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grpSp>
        <p:nvGrpSpPr>
          <p:cNvPr id="10246" name="Group 39"/>
          <p:cNvGrpSpPr/>
          <p:nvPr/>
        </p:nvGrpSpPr>
        <p:grpSpPr bwMode="auto">
          <a:xfrm>
            <a:off x="3276600" y="3581401"/>
            <a:ext cx="3924300" cy="1938338"/>
            <a:chOff x="1548" y="2485"/>
            <a:chExt cx="2472" cy="1221"/>
          </a:xfrm>
        </p:grpSpPr>
        <p:sp>
          <p:nvSpPr>
            <p:cNvPr id="10249" name="Rectangle 13"/>
            <p:cNvSpPr>
              <a:spLocks noChangeArrowheads="1"/>
            </p:cNvSpPr>
            <p:nvPr/>
          </p:nvSpPr>
          <p:spPr bwMode="auto">
            <a:xfrm>
              <a:off x="3950" y="3258"/>
              <a:ext cx="70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.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0" name="Rectangle 14"/>
            <p:cNvSpPr>
              <a:spLocks noChangeArrowheads="1"/>
            </p:cNvSpPr>
            <p:nvPr/>
          </p:nvSpPr>
          <p:spPr bwMode="auto">
            <a:xfrm>
              <a:off x="3827" y="325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251" name="Rectangle 15"/>
            <p:cNvSpPr>
              <a:spLocks noChangeArrowheads="1"/>
            </p:cNvSpPr>
            <p:nvPr/>
          </p:nvSpPr>
          <p:spPr bwMode="auto">
            <a:xfrm>
              <a:off x="3195" y="3258"/>
              <a:ext cx="4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for  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2" name="Rectangle 16"/>
            <p:cNvSpPr>
              <a:spLocks noChangeArrowheads="1"/>
            </p:cNvSpPr>
            <p:nvPr/>
          </p:nvSpPr>
          <p:spPr bwMode="auto">
            <a:xfrm>
              <a:off x="2958" y="3258"/>
              <a:ext cx="27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    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3" name="Rectangle 17"/>
            <p:cNvSpPr>
              <a:spLocks noChangeArrowheads="1"/>
            </p:cNvSpPr>
            <p:nvPr/>
          </p:nvSpPr>
          <p:spPr bwMode="auto">
            <a:xfrm>
              <a:off x="2837" y="3405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2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4" name="Rectangle 18"/>
            <p:cNvSpPr>
              <a:spLocks noChangeArrowheads="1"/>
            </p:cNvSpPr>
            <p:nvPr/>
          </p:nvSpPr>
          <p:spPr bwMode="auto">
            <a:xfrm>
              <a:off x="2235" y="3405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1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5" name="Rectangle 19"/>
            <p:cNvSpPr>
              <a:spLocks noChangeArrowheads="1"/>
            </p:cNvSpPr>
            <p:nvPr/>
          </p:nvSpPr>
          <p:spPr bwMode="auto">
            <a:xfrm>
              <a:off x="1910" y="2886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1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6" name="Rectangle 20"/>
            <p:cNvSpPr>
              <a:spLocks noChangeArrowheads="1"/>
            </p:cNvSpPr>
            <p:nvPr/>
          </p:nvSpPr>
          <p:spPr bwMode="auto">
            <a:xfrm>
              <a:off x="1657" y="3033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1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7" name="Rectangle 21"/>
            <p:cNvSpPr>
              <a:spLocks noChangeArrowheads="1"/>
            </p:cNvSpPr>
            <p:nvPr/>
          </p:nvSpPr>
          <p:spPr bwMode="auto">
            <a:xfrm>
              <a:off x="1975" y="2513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0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8" name="Rectangle 22"/>
            <p:cNvSpPr>
              <a:spLocks noChangeArrowheads="1"/>
            </p:cNvSpPr>
            <p:nvPr/>
          </p:nvSpPr>
          <p:spPr bwMode="auto">
            <a:xfrm>
              <a:off x="1680" y="2661"/>
              <a:ext cx="1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ea typeface="PMingLiU" panose="02020500000000000000" pitchFamily="18" charset="-120"/>
                </a:rPr>
                <a:t>0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59" name="Rectangle 23"/>
            <p:cNvSpPr>
              <a:spLocks noChangeArrowheads="1"/>
            </p:cNvSpPr>
            <p:nvPr/>
          </p:nvSpPr>
          <p:spPr bwMode="auto">
            <a:xfrm>
              <a:off x="3675" y="323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260" name="Rectangle 24"/>
            <p:cNvSpPr>
              <a:spLocks noChangeArrowheads="1"/>
            </p:cNvSpPr>
            <p:nvPr/>
          </p:nvSpPr>
          <p:spPr bwMode="auto">
            <a:xfrm>
              <a:off x="2709" y="3377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-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1" name="Rectangle 25"/>
            <p:cNvSpPr>
              <a:spLocks noChangeArrowheads="1"/>
            </p:cNvSpPr>
            <p:nvPr/>
          </p:nvSpPr>
          <p:spPr bwMode="auto">
            <a:xfrm>
              <a:off x="2356" y="3230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+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2" name="Rectangle 26"/>
            <p:cNvSpPr>
              <a:spLocks noChangeArrowheads="1"/>
            </p:cNvSpPr>
            <p:nvPr/>
          </p:nvSpPr>
          <p:spPr bwMode="auto">
            <a:xfrm>
              <a:off x="2133" y="3377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-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3" name="Rectangle 27"/>
            <p:cNvSpPr>
              <a:spLocks noChangeArrowheads="1"/>
            </p:cNvSpPr>
            <p:nvPr/>
          </p:nvSpPr>
          <p:spPr bwMode="auto">
            <a:xfrm>
              <a:off x="1777" y="3230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=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4" name="Rectangle 28"/>
            <p:cNvSpPr>
              <a:spLocks noChangeArrowheads="1"/>
            </p:cNvSpPr>
            <p:nvPr/>
          </p:nvSpPr>
          <p:spPr bwMode="auto">
            <a:xfrm>
              <a:off x="1785" y="2858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=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5" name="Rectangle 29"/>
            <p:cNvSpPr>
              <a:spLocks noChangeArrowheads="1"/>
            </p:cNvSpPr>
            <p:nvPr/>
          </p:nvSpPr>
          <p:spPr bwMode="auto">
            <a:xfrm>
              <a:off x="1827" y="2485"/>
              <a:ext cx="13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>
                  <a:solidFill>
                    <a:srgbClr val="000000"/>
                  </a:solidFill>
                  <a:latin typeface="Symbol" panose="05050102010706020507" pitchFamily="18" charset="2"/>
                  <a:ea typeface="PMingLiU" panose="02020500000000000000" pitchFamily="18" charset="-120"/>
                </a:rPr>
                <a:t>=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6" name="Rectangle 30"/>
            <p:cNvSpPr>
              <a:spLocks noChangeArrowheads="1"/>
            </p:cNvSpPr>
            <p:nvPr/>
          </p:nvSpPr>
          <p:spPr bwMode="auto">
            <a:xfrm>
              <a:off x="3589" y="3258"/>
              <a:ext cx="341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i&gt;1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7" name="Rectangle 31"/>
            <p:cNvSpPr>
              <a:spLocks noChangeArrowheads="1"/>
            </p:cNvSpPr>
            <p:nvPr/>
          </p:nvSpPr>
          <p:spPr bwMode="auto">
            <a:xfrm>
              <a:off x="2641" y="3405"/>
              <a:ext cx="56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i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8" name="Rectangle 32"/>
            <p:cNvSpPr>
              <a:spLocks noChangeArrowheads="1"/>
            </p:cNvSpPr>
            <p:nvPr/>
          </p:nvSpPr>
          <p:spPr bwMode="auto">
            <a:xfrm>
              <a:off x="2512" y="3258"/>
              <a:ext cx="15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F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69" name="Rectangle 33"/>
            <p:cNvSpPr>
              <a:spLocks noChangeArrowheads="1"/>
            </p:cNvSpPr>
            <p:nvPr/>
          </p:nvSpPr>
          <p:spPr bwMode="auto">
            <a:xfrm>
              <a:off x="2065" y="3405"/>
              <a:ext cx="56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i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70" name="Rectangle 34"/>
            <p:cNvSpPr>
              <a:spLocks noChangeArrowheads="1"/>
            </p:cNvSpPr>
            <p:nvPr/>
          </p:nvSpPr>
          <p:spPr bwMode="auto">
            <a:xfrm>
              <a:off x="1936" y="3258"/>
              <a:ext cx="15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F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71" name="Rectangle 35"/>
            <p:cNvSpPr>
              <a:spLocks noChangeArrowheads="1"/>
            </p:cNvSpPr>
            <p:nvPr/>
          </p:nvSpPr>
          <p:spPr bwMode="auto">
            <a:xfrm>
              <a:off x="1677" y="3390"/>
              <a:ext cx="56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i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72" name="Rectangle 36"/>
            <p:cNvSpPr>
              <a:spLocks noChangeArrowheads="1"/>
            </p:cNvSpPr>
            <p:nvPr/>
          </p:nvSpPr>
          <p:spPr bwMode="auto">
            <a:xfrm>
              <a:off x="1548" y="3258"/>
              <a:ext cx="15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F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73" name="Rectangle 37"/>
            <p:cNvSpPr>
              <a:spLocks noChangeArrowheads="1"/>
            </p:cNvSpPr>
            <p:nvPr/>
          </p:nvSpPr>
          <p:spPr bwMode="auto">
            <a:xfrm>
              <a:off x="1548" y="2886"/>
              <a:ext cx="15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F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0274" name="Rectangle 38"/>
            <p:cNvSpPr>
              <a:spLocks noChangeArrowheads="1"/>
            </p:cNvSpPr>
            <p:nvPr/>
          </p:nvSpPr>
          <p:spPr bwMode="auto">
            <a:xfrm>
              <a:off x="1548" y="2513"/>
              <a:ext cx="15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3100" i="1">
                  <a:solidFill>
                    <a:srgbClr val="000000"/>
                  </a:solidFill>
                  <a:ea typeface="PMingLiU" panose="02020500000000000000" pitchFamily="18" charset="-120"/>
                </a:rPr>
                <a:t>F</a:t>
              </a:r>
              <a:endParaRPr lang="en-US" altLang="zh-TW" sz="1800">
                <a:solidFill>
                  <a:schemeClr val="tx1"/>
                </a:solidFill>
                <a:ea typeface="PMingLiU" panose="02020500000000000000" pitchFamily="18" charset="-120"/>
              </a:endParaRPr>
            </a:p>
          </p:txBody>
        </p:sp>
      </p:grpSp>
      <p:sp>
        <p:nvSpPr>
          <p:cNvPr id="10247" name="Rectangle 41"/>
          <p:cNvSpPr>
            <a:spLocks noChangeArrowheads="1"/>
          </p:cNvSpPr>
          <p:nvPr/>
        </p:nvSpPr>
        <p:spPr bwMode="auto">
          <a:xfrm>
            <a:off x="2209800" y="5819776"/>
            <a:ext cx="464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300">
                <a:solidFill>
                  <a:srgbClr val="FFFF00"/>
                </a:solidFill>
                <a:ea typeface="PMingLiU" panose="02020500000000000000" pitchFamily="18" charset="-120"/>
              </a:rPr>
              <a:t> </a:t>
            </a:r>
            <a:endParaRPr lang="en-US" altLang="zh-TW" sz="18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sp>
        <p:nvSpPr>
          <p:cNvPr id="10248" name="Text Box 43"/>
          <p:cNvSpPr txBox="1">
            <a:spLocks noChangeArrowheads="1"/>
          </p:cNvSpPr>
          <p:nvPr/>
        </p:nvSpPr>
        <p:spPr bwMode="auto">
          <a:xfrm>
            <a:off x="2133600" y="21336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3200">
                <a:solidFill>
                  <a:schemeClr val="tx1"/>
                </a:solidFill>
                <a:ea typeface="PMingLiU" panose="02020500000000000000" pitchFamily="18" charset="-120"/>
              </a:rPr>
              <a:t>The </a:t>
            </a:r>
            <a:r>
              <a:rPr lang="en-US" altLang="zh-TW" sz="3200" i="1">
                <a:solidFill>
                  <a:schemeClr val="tx1"/>
                </a:solidFill>
                <a:ea typeface="PMingLiU" panose="02020500000000000000" pitchFamily="18" charset="-120"/>
              </a:rPr>
              <a:t>Fibonacci numbers</a:t>
            </a:r>
            <a:r>
              <a:rPr lang="en-US" altLang="zh-TW" sz="3200">
                <a:solidFill>
                  <a:schemeClr val="tx1"/>
                </a:solidFill>
                <a:ea typeface="PMingLiU" panose="02020500000000000000" pitchFamily="18" charset="-120"/>
              </a:rPr>
              <a:t> are defined by the following recurrence:</a:t>
            </a:r>
            <a:endParaRPr lang="en-US" altLang="zh-TW" sz="32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962302-93E7-4DF7-98DB-549939BCEEDF}" type="slidenum">
              <a:rPr lang="en-US" altLang="zh-TW" sz="1400">
                <a:solidFill>
                  <a:schemeClr val="tx1"/>
                </a:solidFill>
                <a:ea typeface="PMingLiU" panose="02020500000000000000" pitchFamily="18" charset="-120"/>
              </a:rPr>
            </a:fld>
            <a:endParaRPr lang="en-US" altLang="zh-TW" sz="14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anose="02020500000000000000" pitchFamily="18" charset="-120"/>
              </a:rPr>
              <a:t>How to compute </a:t>
            </a:r>
            <a:r>
              <a:rPr lang="en-US" altLang="zh-TW" i="1" dirty="0">
                <a:ea typeface="PMingLiU" panose="02020500000000000000" pitchFamily="18" charset="-120"/>
              </a:rPr>
              <a:t>F</a:t>
            </a:r>
            <a:r>
              <a:rPr lang="en-US" altLang="zh-TW" i="1" baseline="-25000" dirty="0">
                <a:ea typeface="PMingLiU" panose="02020500000000000000" pitchFamily="18" charset="-120"/>
              </a:rPr>
              <a:t>10</a:t>
            </a:r>
            <a:r>
              <a:rPr lang="zh-TW" altLang="en-US" dirty="0">
                <a:ea typeface="PMingLiU" panose="02020500000000000000" pitchFamily="18" charset="-120"/>
              </a:rPr>
              <a:t>？</a:t>
            </a:r>
            <a:br>
              <a:rPr lang="zh-TW" altLang="en-US" dirty="0">
                <a:ea typeface="PMingLiU" panose="02020500000000000000" pitchFamily="18" charset="-120"/>
              </a:rPr>
            </a:br>
            <a:endParaRPr lang="zh-TW" altLang="en-US" dirty="0">
              <a:ea typeface="PMingLiU" panose="02020500000000000000" pitchFamily="18" charset="-12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057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>
                <a:ea typeface="PMingLiU" panose="02020500000000000000" pitchFamily="18" charset="-120"/>
              </a:rPr>
              <a:t> </a:t>
            </a:r>
            <a:endParaRPr lang="en-US" altLang="zh-TW">
              <a:ea typeface="PMingLiU" panose="02020500000000000000" pitchFamily="18" charset="-120"/>
            </a:endParaRPr>
          </a:p>
        </p:txBody>
      </p:sp>
      <p:grpSp>
        <p:nvGrpSpPr>
          <p:cNvPr id="11269" name="Group 4"/>
          <p:cNvGrpSpPr/>
          <p:nvPr/>
        </p:nvGrpSpPr>
        <p:grpSpPr bwMode="auto">
          <a:xfrm>
            <a:off x="3598864" y="1676400"/>
            <a:ext cx="3792537" cy="3276600"/>
            <a:chOff x="635" y="1632"/>
            <a:chExt cx="2389" cy="2064"/>
          </a:xfrm>
        </p:grpSpPr>
        <p:sp>
          <p:nvSpPr>
            <p:cNvPr id="11271" name="Text Box 5"/>
            <p:cNvSpPr txBox="1">
              <a:spLocks noChangeArrowheads="1"/>
            </p:cNvSpPr>
            <p:nvPr/>
          </p:nvSpPr>
          <p:spPr bwMode="auto">
            <a:xfrm>
              <a:off x="635" y="2400"/>
              <a:ext cx="757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10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2" name="Text Box 6"/>
            <p:cNvSpPr txBox="1">
              <a:spLocks noChangeArrowheads="1"/>
            </p:cNvSpPr>
            <p:nvPr/>
          </p:nvSpPr>
          <p:spPr bwMode="auto">
            <a:xfrm>
              <a:off x="1632" y="1968"/>
              <a:ext cx="48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9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3" name="Text Box 7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8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4" name="Text Box 8"/>
            <p:cNvSpPr txBox="1">
              <a:spLocks noChangeArrowheads="1"/>
            </p:cNvSpPr>
            <p:nvPr/>
          </p:nvSpPr>
          <p:spPr bwMode="auto">
            <a:xfrm>
              <a:off x="2400" y="1632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8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5" name="Text Box 9"/>
            <p:cNvSpPr txBox="1">
              <a:spLocks noChangeArrowheads="1"/>
            </p:cNvSpPr>
            <p:nvPr/>
          </p:nvSpPr>
          <p:spPr bwMode="auto">
            <a:xfrm>
              <a:off x="2400" y="2208"/>
              <a:ext cx="62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7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6" name="Text Box 10"/>
            <p:cNvSpPr txBox="1">
              <a:spLocks noChangeArrowheads="1"/>
            </p:cNvSpPr>
            <p:nvPr/>
          </p:nvSpPr>
          <p:spPr bwMode="auto">
            <a:xfrm>
              <a:off x="2400" y="2688"/>
              <a:ext cx="576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7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sp>
          <p:nvSpPr>
            <p:cNvPr id="11277" name="Text Box 11"/>
            <p:cNvSpPr txBox="1">
              <a:spLocks noChangeArrowheads="1"/>
            </p:cNvSpPr>
            <p:nvPr/>
          </p:nvSpPr>
          <p:spPr bwMode="auto">
            <a:xfrm>
              <a:off x="2400" y="3216"/>
              <a:ext cx="48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TW" sz="4400" i="1">
                  <a:solidFill>
                    <a:srgbClr val="002060"/>
                  </a:solidFill>
                  <a:ea typeface="PMingLiU" panose="02020500000000000000" pitchFamily="18" charset="-120"/>
                </a:rPr>
                <a:t>F</a:t>
              </a:r>
              <a:r>
                <a:rPr lang="en-US" altLang="zh-TW" sz="4400" i="1" baseline="-25000">
                  <a:solidFill>
                    <a:srgbClr val="002060"/>
                  </a:solidFill>
                  <a:ea typeface="PMingLiU" panose="02020500000000000000" pitchFamily="18" charset="-120"/>
                </a:rPr>
                <a:t>6</a:t>
              </a:r>
              <a:endParaRPr lang="en-US" altLang="zh-TW" sz="4400" i="1">
                <a:solidFill>
                  <a:srgbClr val="002060"/>
                </a:solidFill>
                <a:ea typeface="PMingLiU" panose="02020500000000000000" pitchFamily="18" charset="-120"/>
              </a:endParaRPr>
            </a:p>
          </p:txBody>
        </p:sp>
        <p:cxnSp>
          <p:nvCxnSpPr>
            <p:cNvPr id="11278" name="AutoShape 12"/>
            <p:cNvCxnSpPr>
              <a:cxnSpLocks noChangeShapeType="1"/>
              <a:stCxn id="11271" idx="3"/>
              <a:endCxn id="11272" idx="1"/>
            </p:cNvCxnSpPr>
            <p:nvPr/>
          </p:nvCxnSpPr>
          <p:spPr bwMode="auto">
            <a:xfrm flipV="1">
              <a:off x="1392" y="2208"/>
              <a:ext cx="240" cy="432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9" name="AutoShape 13"/>
            <p:cNvCxnSpPr>
              <a:cxnSpLocks noChangeShapeType="1"/>
              <a:stCxn id="11271" idx="3"/>
              <a:endCxn id="11273" idx="1"/>
            </p:cNvCxnSpPr>
            <p:nvPr/>
          </p:nvCxnSpPr>
          <p:spPr bwMode="auto">
            <a:xfrm>
              <a:off x="1392" y="2640"/>
              <a:ext cx="240" cy="52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0" name="AutoShape 14"/>
            <p:cNvCxnSpPr>
              <a:cxnSpLocks noChangeShapeType="1"/>
              <a:stCxn id="11272" idx="3"/>
              <a:endCxn id="11274" idx="1"/>
            </p:cNvCxnSpPr>
            <p:nvPr/>
          </p:nvCxnSpPr>
          <p:spPr bwMode="auto">
            <a:xfrm flipV="1">
              <a:off x="2112" y="1872"/>
              <a:ext cx="288" cy="336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15"/>
            <p:cNvCxnSpPr>
              <a:cxnSpLocks noChangeShapeType="1"/>
              <a:stCxn id="11272" idx="3"/>
              <a:endCxn id="11275" idx="1"/>
            </p:cNvCxnSpPr>
            <p:nvPr/>
          </p:nvCxnSpPr>
          <p:spPr bwMode="auto">
            <a:xfrm>
              <a:off x="2112" y="2208"/>
              <a:ext cx="288" cy="24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16"/>
            <p:cNvCxnSpPr>
              <a:cxnSpLocks noChangeShapeType="1"/>
              <a:stCxn id="11273" idx="3"/>
              <a:endCxn id="11276" idx="1"/>
            </p:cNvCxnSpPr>
            <p:nvPr/>
          </p:nvCxnSpPr>
          <p:spPr bwMode="auto">
            <a:xfrm flipV="1">
              <a:off x="2160" y="2928"/>
              <a:ext cx="240" cy="24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17"/>
            <p:cNvCxnSpPr>
              <a:cxnSpLocks noChangeShapeType="1"/>
              <a:stCxn id="11273" idx="3"/>
              <a:endCxn id="11277" idx="1"/>
            </p:cNvCxnSpPr>
            <p:nvPr/>
          </p:nvCxnSpPr>
          <p:spPr bwMode="auto">
            <a:xfrm>
              <a:off x="2160" y="3168"/>
              <a:ext cx="240" cy="28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70" name="Text Box 18"/>
          <p:cNvSpPr txBox="1">
            <a:spLocks noChangeArrowheads="1"/>
          </p:cNvSpPr>
          <p:nvPr/>
        </p:nvSpPr>
        <p:spPr bwMode="auto">
          <a:xfrm>
            <a:off x="7391400" y="2819400"/>
            <a:ext cx="2057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4400">
                <a:solidFill>
                  <a:srgbClr val="002060"/>
                </a:solidFill>
                <a:ea typeface="PMingLiU" panose="02020500000000000000" pitchFamily="18" charset="-120"/>
              </a:rPr>
              <a:t>……</a:t>
            </a:r>
            <a:endParaRPr lang="en-US" altLang="zh-TW" sz="4400">
              <a:solidFill>
                <a:srgbClr val="002060"/>
              </a:solidFill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DA9F1A-30DC-420F-A79C-812004184358}" type="slidenum">
              <a:rPr lang="en-US" altLang="en-US" sz="1400">
                <a:solidFill>
                  <a:schemeClr val="tx1"/>
                </a:solidFill>
              </a:rPr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Dynamic Programming</a:t>
            </a:r>
            <a:endParaRPr lang="en-US" altLang="en-US" dirty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74838" y="1139826"/>
            <a:ext cx="8229600" cy="56038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altLang="en-US" sz="2400"/>
              <a:t>Applicable when subproblems are not independent</a:t>
            </a:r>
            <a:endParaRPr lang="en-US" altLang="en-US" sz="2400"/>
          </a:p>
          <a:p>
            <a:pPr lvl="1" eaLnBrk="1" hangingPunct="1">
              <a:lnSpc>
                <a:spcPct val="140000"/>
              </a:lnSpc>
            </a:pPr>
            <a:r>
              <a:rPr lang="en-US" altLang="en-US" sz="2000">
                <a:solidFill>
                  <a:srgbClr val="DD0111"/>
                </a:solidFill>
              </a:rPr>
              <a:t>Subproblems share subsubproblems</a:t>
            </a:r>
            <a:endParaRPr lang="en-US" altLang="en-US" sz="2000">
              <a:solidFill>
                <a:srgbClr val="DD0111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DD0111"/>
                </a:solidFill>
                <a:latin typeface="Monotype Corsiva" panose="03010101010201010101" pitchFamily="66" charset="0"/>
              </a:rPr>
              <a:t>E.g.: </a:t>
            </a:r>
            <a:r>
              <a:rPr lang="en-US" altLang="en-US" sz="2400"/>
              <a:t>Fibonacci numbers: </a:t>
            </a:r>
            <a:endParaRPr lang="en-US" altLang="en-US" sz="2400"/>
          </a:p>
          <a:p>
            <a:pPr lvl="2" eaLnBrk="1" hangingPunct="1"/>
            <a:r>
              <a:rPr lang="en-US" altLang="en-US"/>
              <a:t>Recurrence: </a:t>
            </a:r>
            <a:r>
              <a:rPr lang="en-US" altLang="en-US">
                <a:latin typeface="Comic Sans MS" panose="030F0702030302020204" pitchFamily="66" charset="0"/>
              </a:rPr>
              <a:t>F(n) = F(n-1) + F(n-2)</a:t>
            </a:r>
            <a:endParaRPr lang="en-US" altLang="en-US">
              <a:latin typeface="Comic Sans MS" panose="030F0702030302020204" pitchFamily="66" charset="0"/>
            </a:endParaRPr>
          </a:p>
          <a:p>
            <a:pPr lvl="2" eaLnBrk="1" hangingPunct="1"/>
            <a:r>
              <a:rPr lang="en-US" altLang="en-US"/>
              <a:t>Boundary conditions: </a:t>
            </a:r>
            <a:r>
              <a:rPr lang="en-US" altLang="en-US">
                <a:latin typeface="Comic Sans MS" panose="030F0702030302020204" pitchFamily="66" charset="0"/>
              </a:rPr>
              <a:t>F(1) = 0, F(2) = 1</a:t>
            </a:r>
            <a:endParaRPr lang="en-US" altLang="en-US">
              <a:latin typeface="Comic Sans MS" panose="030F0702030302020204" pitchFamily="66" charset="0"/>
            </a:endParaRPr>
          </a:p>
          <a:p>
            <a:pPr lvl="2" eaLnBrk="1" hangingPunct="1"/>
            <a:r>
              <a:rPr lang="en-US" altLang="en-US"/>
              <a:t>Compute: </a:t>
            </a:r>
            <a:r>
              <a:rPr lang="en-US" altLang="en-US">
                <a:latin typeface="Comic Sans MS" panose="030F0702030302020204" pitchFamily="66" charset="0"/>
              </a:rPr>
              <a:t>F(5) = 3,</a:t>
            </a:r>
            <a:r>
              <a:rPr lang="en-US" altLang="en-US"/>
              <a:t> </a:t>
            </a:r>
            <a:r>
              <a:rPr lang="en-US" altLang="en-US">
                <a:latin typeface="Comic Sans MS" panose="030F0702030302020204" pitchFamily="66" charset="0"/>
              </a:rPr>
              <a:t>F(3) = 1, F(4) = 2</a:t>
            </a:r>
            <a:endParaRPr lang="en-US" altLang="en-US" sz="1800">
              <a:solidFill>
                <a:srgbClr val="DD0111"/>
              </a:solidFill>
            </a:endParaRPr>
          </a:p>
          <a:p>
            <a:pPr lvl="1" eaLnBrk="1" hangingPunct="1">
              <a:lnSpc>
                <a:spcPct val="140000"/>
              </a:lnSpc>
            </a:pPr>
            <a:r>
              <a:rPr lang="en-US" altLang="en-US" sz="2000"/>
              <a:t>A divide and conquer approach would repeatedly solve the common subproblems</a:t>
            </a:r>
            <a:endParaRPr lang="en-US" altLang="en-US" sz="2000"/>
          </a:p>
          <a:p>
            <a:pPr lvl="1" eaLnBrk="1" hangingPunct="1">
              <a:lnSpc>
                <a:spcPct val="140000"/>
              </a:lnSpc>
            </a:pPr>
            <a:r>
              <a:rPr lang="en-US" altLang="en-US" sz="2000"/>
              <a:t>Dynamic programming solves every subproblem just once and stores the answer in a table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B4B542-7048-44D1-BBB7-69E4461CB110}" type="slidenum">
              <a:rPr lang="en-US" altLang="zh-TW" sz="1400">
                <a:solidFill>
                  <a:schemeClr val="tx1"/>
                </a:solidFill>
                <a:ea typeface="PMingLiU" panose="02020500000000000000" pitchFamily="18" charset="-120"/>
              </a:rPr>
            </a:fld>
            <a:endParaRPr lang="en-US" altLang="zh-TW" sz="1400">
              <a:solidFill>
                <a:schemeClr val="tx1"/>
              </a:solidFill>
              <a:ea typeface="PMingLiU" panose="02020500000000000000" pitchFamily="18" charset="-12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anose="02020500000000000000" pitchFamily="18" charset="-120"/>
              </a:rPr>
              <a:t>Tabular computation</a:t>
            </a:r>
            <a:endParaRPr lang="en-US" altLang="zh-TW" dirty="0">
              <a:ea typeface="PMingLiU" panose="02020500000000000000" pitchFamily="18" charset="-12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tabular computation can avoid recompuation.</a:t>
            </a:r>
            <a:endParaRPr lang="en-US" altLang="zh-TW" i="1">
              <a:ea typeface="PMingLiU" panose="02020500000000000000" pitchFamily="18" charset="-120"/>
            </a:endParaRPr>
          </a:p>
        </p:txBody>
      </p:sp>
      <p:graphicFrame>
        <p:nvGraphicFramePr>
          <p:cNvPr id="45060" name="Group 4"/>
          <p:cNvGraphicFramePr>
            <a:graphicFrameLocks noGrp="1"/>
          </p:cNvGraphicFramePr>
          <p:nvPr/>
        </p:nvGraphicFramePr>
        <p:xfrm>
          <a:off x="3048000" y="3505200"/>
          <a:ext cx="6248400" cy="1524000"/>
        </p:xfrm>
        <a:graphic>
          <a:graphicData uri="http://schemas.openxmlformats.org/drawingml/2006/table">
            <a:tbl>
              <a:tblPr/>
              <a:tblGrid>
                <a:gridCol w="554038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70643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2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3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4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5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6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7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8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9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F</a:t>
                      </a:r>
                      <a:r>
                        <a:rPr kumimoji="1" lang="en-US" altLang="zh-TW" sz="28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10</a:t>
                      </a:r>
                      <a:endParaRPr kumimoji="1" lang="en-US" altLang="zh-TW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2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3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5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8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13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21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34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55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0" name="Line 44"/>
          <p:cNvSpPr>
            <a:spLocks noChangeShapeType="1"/>
          </p:cNvSpPr>
          <p:nvPr/>
        </p:nvSpPr>
        <p:spPr bwMode="auto">
          <a:xfrm flipH="1" flipV="1">
            <a:off x="9067800" y="48006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1" name="Rectangle 47"/>
          <p:cNvSpPr>
            <a:spLocks noChangeArrowheads="1"/>
          </p:cNvSpPr>
          <p:nvPr/>
        </p:nvSpPr>
        <p:spPr bwMode="auto">
          <a:xfrm>
            <a:off x="9302751" y="5246689"/>
            <a:ext cx="1139825" cy="7318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Result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CA6D2D-93A0-432D-854B-51F271F352BF}" type="slidenum">
              <a:rPr lang="en-US" altLang="en-US" sz="1400">
                <a:solidFill>
                  <a:schemeClr val="tx1"/>
                </a:solidFill>
              </a:rPr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Dynamic Programming Algorithm</a:t>
            </a:r>
            <a:endParaRPr lang="en-US" altLang="en-US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Characterize the structure of an optimal solution</a:t>
            </a:r>
            <a:endParaRPr lang="en-US" altLang="en-US"/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Recursively define the value of an optimal solution</a:t>
            </a:r>
            <a:endParaRPr lang="en-US" altLang="en-US"/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Compute the value of an optimal solution in a bottom-up fashion</a:t>
            </a:r>
            <a:endParaRPr lang="en-US" altLang="en-US"/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altLang="en-US"/>
              <a:t>Construct an optimal solution from computed information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2150</Words>
  <Application>WPS Presentation</Application>
  <PresentationFormat>Widescreen</PresentationFormat>
  <Paragraphs>220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PMingLiU</vt:lpstr>
      <vt:lpstr>PMingLiU-ExtB</vt:lpstr>
      <vt:lpstr>Symbol</vt:lpstr>
      <vt:lpstr>Monotype Corsiva</vt:lpstr>
      <vt:lpstr>Comic Sans MS</vt:lpstr>
      <vt:lpstr>Calibri</vt:lpstr>
      <vt:lpstr>Microsoft YaHei</vt:lpstr>
      <vt:lpstr>Arial Unicode MS</vt:lpstr>
      <vt:lpstr>Calibri Light</vt:lpstr>
      <vt:lpstr>Office Theme</vt:lpstr>
      <vt:lpstr>Introduction to Dynamic Programming Approach Using DP to solve the Fibonacci Numbers Problem</vt:lpstr>
      <vt:lpstr>Dynamic Programming</vt:lpstr>
      <vt:lpstr>DP - Two key ingredients</vt:lpstr>
      <vt:lpstr>Three basic components</vt:lpstr>
      <vt:lpstr>Fibonacci numbers</vt:lpstr>
      <vt:lpstr>How to compute F10？ </vt:lpstr>
      <vt:lpstr>Dynamic Programming</vt:lpstr>
      <vt:lpstr>Tabular computation</vt:lpstr>
      <vt:lpstr>Dynamic Programming Algorithm</vt:lpstr>
      <vt:lpstr>Textbooks &amp; Web References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and Recursion Euclid’s Greatest Common Divisor(GCD) Algorithm</dc:title>
  <dc:creator>Dell</dc:creator>
  <cp:lastModifiedBy>Asif</cp:lastModifiedBy>
  <cp:revision>8</cp:revision>
  <dcterms:created xsi:type="dcterms:W3CDTF">2020-05-01T19:19:00Z</dcterms:created>
  <dcterms:modified xsi:type="dcterms:W3CDTF">2020-07-20T06:32:26Z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