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9" r:id="rId4"/>
    <p:sldId id="267"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742392D-ED39-4EF8-A673-C01EE62BF2BC}"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E8234-A973-4DFB-8730-081963258D47}"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173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42392D-ED39-4EF8-A673-C01EE62BF2BC}"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134439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42392D-ED39-4EF8-A673-C01EE62BF2BC}"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E8234-A973-4DFB-8730-081963258D47}"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14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42392D-ED39-4EF8-A673-C01EE62BF2BC}"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17731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42392D-ED39-4EF8-A673-C01EE62BF2BC}"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E8234-A973-4DFB-8730-081963258D47}"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639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42392D-ED39-4EF8-A673-C01EE62BF2BC}"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195190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42392D-ED39-4EF8-A673-C01EE62BF2BC}"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79395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42392D-ED39-4EF8-A673-C01EE62BF2BC}" type="datetimeFigureOut">
              <a:rPr lang="en-US" smtClean="0"/>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340159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2392D-ED39-4EF8-A673-C01EE62BF2BC}" type="datetimeFigureOut">
              <a:rPr lang="en-US" smtClean="0"/>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4009853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42392D-ED39-4EF8-A673-C01EE62BF2BC}"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E8234-A973-4DFB-8730-081963258D47}" type="slidenum">
              <a:rPr lang="en-US" smtClean="0"/>
              <a:t>‹#›</a:t>
            </a:fld>
            <a:endParaRPr lang="en-US"/>
          </a:p>
        </p:txBody>
      </p:sp>
    </p:spTree>
    <p:extLst>
      <p:ext uri="{BB962C8B-B14F-4D97-AF65-F5344CB8AC3E}">
        <p14:creationId xmlns:p14="http://schemas.microsoft.com/office/powerpoint/2010/main" val="99038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42392D-ED39-4EF8-A673-C01EE62BF2BC}"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E8234-A973-4DFB-8730-081963258D47}"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4434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742392D-ED39-4EF8-A673-C01EE62BF2BC}" type="datetimeFigureOut">
              <a:rPr lang="en-US" smtClean="0"/>
              <a:t>4/12/2023</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E9E8234-A973-4DFB-8730-081963258D47}"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2017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3FA4-74AB-267A-DD5F-A80C99C812BB}"/>
              </a:ext>
            </a:extLst>
          </p:cNvPr>
          <p:cNvSpPr>
            <a:spLocks noGrp="1"/>
          </p:cNvSpPr>
          <p:nvPr>
            <p:ph type="ctrTitle"/>
          </p:nvPr>
        </p:nvSpPr>
        <p:spPr/>
        <p:txBody>
          <a:bodyPr/>
          <a:lstStyle/>
          <a:p>
            <a:r>
              <a:rPr lang="en-US" dirty="0" err="1"/>
              <a:t>Cv</a:t>
            </a:r>
            <a:r>
              <a:rPr lang="en-US" dirty="0"/>
              <a:t> </a:t>
            </a:r>
            <a:r>
              <a:rPr lang="en-US" dirty="0" err="1"/>
              <a:t>nd</a:t>
            </a:r>
            <a:r>
              <a:rPr lang="en-US" dirty="0"/>
              <a:t> Resume </a:t>
            </a:r>
          </a:p>
        </p:txBody>
      </p:sp>
      <p:sp>
        <p:nvSpPr>
          <p:cNvPr id="3" name="Subtitle 2">
            <a:extLst>
              <a:ext uri="{FF2B5EF4-FFF2-40B4-BE49-F238E27FC236}">
                <a16:creationId xmlns:a16="http://schemas.microsoft.com/office/drawing/2014/main" id="{63573B54-8313-8548-6206-9A0863B75AA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76978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A29CA-AC04-0840-34A1-2AB45E9ECF70}"/>
              </a:ext>
            </a:extLst>
          </p:cNvPr>
          <p:cNvSpPr>
            <a:spLocks noGrp="1"/>
          </p:cNvSpPr>
          <p:nvPr>
            <p:ph type="title"/>
          </p:nvPr>
        </p:nvSpPr>
        <p:spPr/>
        <p:txBody>
          <a:bodyPr/>
          <a:lstStyle/>
          <a:p>
            <a:r>
              <a:rPr lang="en-US" dirty="0"/>
              <a:t>Objective </a:t>
            </a:r>
          </a:p>
        </p:txBody>
      </p:sp>
      <p:sp>
        <p:nvSpPr>
          <p:cNvPr id="3" name="Content Placeholder 2">
            <a:extLst>
              <a:ext uri="{FF2B5EF4-FFF2-40B4-BE49-F238E27FC236}">
                <a16:creationId xmlns:a16="http://schemas.microsoft.com/office/drawing/2014/main" id="{9D64752F-1D45-1321-9211-50AAEDAD1B57}"/>
              </a:ext>
            </a:extLst>
          </p:cNvPr>
          <p:cNvSpPr>
            <a:spLocks noGrp="1"/>
          </p:cNvSpPr>
          <p:nvPr>
            <p:ph idx="1"/>
          </p:nvPr>
        </p:nvSpPr>
        <p:spPr/>
        <p:txBody>
          <a:bodyPr/>
          <a:lstStyle/>
          <a:p>
            <a:pPr>
              <a:buFont typeface="Wingdings" panose="05000000000000000000" pitchFamily="2" charset="2"/>
              <a:buChar char="q"/>
            </a:pPr>
            <a:r>
              <a:rPr lang="en-US" sz="4000" dirty="0"/>
              <a:t>It explains who you are , what you are offering , and what you are looking for</a:t>
            </a:r>
          </a:p>
          <a:p>
            <a:pPr>
              <a:buFont typeface="Wingdings" panose="05000000000000000000" pitchFamily="2" charset="2"/>
              <a:buChar char="q"/>
            </a:pPr>
            <a:r>
              <a:rPr lang="en-US" sz="4000" dirty="0"/>
              <a:t>Aim to prove why you are suitable in one short and succinct paragraph. </a:t>
            </a:r>
          </a:p>
          <a:p>
            <a:endParaRPr lang="en-US" dirty="0"/>
          </a:p>
        </p:txBody>
      </p:sp>
    </p:spTree>
    <p:extLst>
      <p:ext uri="{BB962C8B-B14F-4D97-AF65-F5344CB8AC3E}">
        <p14:creationId xmlns:p14="http://schemas.microsoft.com/office/powerpoint/2010/main" val="3704915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8ED2BF-1F61-B526-3A50-D6DBB25831C0}"/>
              </a:ext>
            </a:extLst>
          </p:cNvPr>
          <p:cNvSpPr>
            <a:spLocks noGrp="1"/>
          </p:cNvSpPr>
          <p:nvPr>
            <p:ph idx="1"/>
          </p:nvPr>
        </p:nvSpPr>
        <p:spPr>
          <a:xfrm>
            <a:off x="464234" y="351692"/>
            <a:ext cx="11183815" cy="5957668"/>
          </a:xfrm>
        </p:spPr>
        <p:txBody>
          <a:bodyPr>
            <a:normAutofit lnSpcReduction="10000"/>
          </a:bodyPr>
          <a:lstStyle/>
          <a:p>
            <a:pPr algn="ctr"/>
            <a:r>
              <a:rPr lang="en-US" sz="3600" b="1" dirty="0"/>
              <a:t>Work Experience </a:t>
            </a:r>
          </a:p>
          <a:p>
            <a:r>
              <a:rPr lang="en-US" sz="3600" dirty="0"/>
              <a:t>This section should include all of your relevant work experience, listed with the most recent first. Include your job title, the name of the organization, time in post, and your key responsibilities.</a:t>
            </a:r>
          </a:p>
          <a:p>
            <a:pPr algn="ctr"/>
            <a:r>
              <a:rPr lang="en-US" sz="3600" b="1" dirty="0"/>
              <a:t>Achievements</a:t>
            </a:r>
          </a:p>
          <a:p>
            <a:r>
              <a:rPr lang="en-US" sz="3600" dirty="0"/>
              <a:t>This is your chance to show how your previous experience has given you the skills needed to make you a suitable candidate. List all of your relevant skills and achievements (backing them up with examples), and make it clear how you would apply these to the new role.</a:t>
            </a:r>
          </a:p>
          <a:p>
            <a:endParaRPr lang="en-US" dirty="0"/>
          </a:p>
        </p:txBody>
      </p:sp>
    </p:spTree>
    <p:extLst>
      <p:ext uri="{BB962C8B-B14F-4D97-AF65-F5344CB8AC3E}">
        <p14:creationId xmlns:p14="http://schemas.microsoft.com/office/powerpoint/2010/main" val="557712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8843-443B-F499-B107-500F3102F980}"/>
              </a:ext>
            </a:extLst>
          </p:cNvPr>
          <p:cNvSpPr>
            <a:spLocks noGrp="1"/>
          </p:cNvSpPr>
          <p:nvPr>
            <p:ph type="title"/>
          </p:nvPr>
        </p:nvSpPr>
        <p:spPr>
          <a:xfrm>
            <a:off x="1024128" y="585216"/>
            <a:ext cx="9720072" cy="863756"/>
          </a:xfrm>
        </p:spPr>
        <p:txBody>
          <a:bodyPr>
            <a:normAutofit fontScale="90000"/>
          </a:bodyPr>
          <a:lstStyle/>
          <a:p>
            <a:r>
              <a:rPr lang="en-US" dirty="0"/>
              <a:t>Education</a:t>
            </a:r>
            <a:br>
              <a:rPr lang="en-US" dirty="0"/>
            </a:br>
            <a:endParaRPr lang="en-US" dirty="0"/>
          </a:p>
        </p:txBody>
      </p:sp>
      <p:sp>
        <p:nvSpPr>
          <p:cNvPr id="3" name="Content Placeholder 2">
            <a:extLst>
              <a:ext uri="{FF2B5EF4-FFF2-40B4-BE49-F238E27FC236}">
                <a16:creationId xmlns:a16="http://schemas.microsoft.com/office/drawing/2014/main" id="{8DB7160B-8AFF-4AF4-601C-8B1F93A26547}"/>
              </a:ext>
            </a:extLst>
          </p:cNvPr>
          <p:cNvSpPr>
            <a:spLocks noGrp="1"/>
          </p:cNvSpPr>
          <p:nvPr>
            <p:ph idx="1"/>
          </p:nvPr>
        </p:nvSpPr>
        <p:spPr>
          <a:xfrm>
            <a:off x="844062" y="1772529"/>
            <a:ext cx="9900137" cy="4536831"/>
          </a:xfrm>
        </p:spPr>
        <p:txBody>
          <a:bodyPr/>
          <a:lstStyle/>
          <a:p>
            <a:r>
              <a:rPr lang="en-US" sz="3600" dirty="0"/>
              <a:t>Your educational experience and achievements should be listed here, along with dates, the type of qualification and/or the grade you achieved – although the specific parts of education that you include in your CV will depend on your individual situation. For example, if you have more educational achievements than work experience, placing an emphasis on this section is a good idea.</a:t>
            </a:r>
          </a:p>
          <a:p>
            <a:endParaRPr lang="en-US" dirty="0"/>
          </a:p>
        </p:txBody>
      </p:sp>
    </p:spTree>
    <p:extLst>
      <p:ext uri="{BB962C8B-B14F-4D97-AF65-F5344CB8AC3E}">
        <p14:creationId xmlns:p14="http://schemas.microsoft.com/office/powerpoint/2010/main" val="354136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E650-5F45-871D-A542-AC936FD4B178}"/>
              </a:ext>
            </a:extLst>
          </p:cNvPr>
          <p:cNvSpPr>
            <a:spLocks noGrp="1"/>
          </p:cNvSpPr>
          <p:nvPr>
            <p:ph type="title"/>
          </p:nvPr>
        </p:nvSpPr>
        <p:spPr>
          <a:xfrm>
            <a:off x="1024128" y="585216"/>
            <a:ext cx="9720072" cy="835621"/>
          </a:xfrm>
        </p:spPr>
        <p:txBody>
          <a:bodyPr>
            <a:normAutofit fontScale="90000"/>
          </a:bodyPr>
          <a:lstStyle/>
          <a:p>
            <a:r>
              <a:rPr lang="en-US" dirty="0"/>
              <a:t>Should I Create More Than One Resume?</a:t>
            </a:r>
            <a:br>
              <a:rPr lang="en-US" dirty="0"/>
            </a:br>
            <a:endParaRPr lang="en-US" dirty="0"/>
          </a:p>
        </p:txBody>
      </p:sp>
      <p:sp>
        <p:nvSpPr>
          <p:cNvPr id="3" name="Content Placeholder 2">
            <a:extLst>
              <a:ext uri="{FF2B5EF4-FFF2-40B4-BE49-F238E27FC236}">
                <a16:creationId xmlns:a16="http://schemas.microsoft.com/office/drawing/2014/main" id="{4E287552-2F5B-6EA2-4F52-14A6D8D9B482}"/>
              </a:ext>
            </a:extLst>
          </p:cNvPr>
          <p:cNvSpPr>
            <a:spLocks noGrp="1"/>
          </p:cNvSpPr>
          <p:nvPr>
            <p:ph idx="1"/>
          </p:nvPr>
        </p:nvSpPr>
        <p:spPr>
          <a:xfrm>
            <a:off x="1024128" y="1716258"/>
            <a:ext cx="9720071" cy="4593102"/>
          </a:xfrm>
        </p:spPr>
        <p:txBody>
          <a:bodyPr>
            <a:normAutofit/>
          </a:bodyPr>
          <a:lstStyle/>
          <a:p>
            <a:r>
              <a:rPr lang="en-US" sz="3200" dirty="0"/>
              <a:t>This depends on whether you are applying for different types of jobs. For example, if you are applying for an office manager job, you should tailor your resume to outline your leadership and organizational skills. But you might also be interested in applying for a retail position, so creating a second resume that instead highlights any retail experience that you have will put you in a better position to get that job.</a:t>
            </a:r>
          </a:p>
        </p:txBody>
      </p:sp>
    </p:spTree>
    <p:extLst>
      <p:ext uri="{BB962C8B-B14F-4D97-AF65-F5344CB8AC3E}">
        <p14:creationId xmlns:p14="http://schemas.microsoft.com/office/powerpoint/2010/main" val="3692834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539D-63CF-1F5E-F52B-FD2318521CF6}"/>
              </a:ext>
            </a:extLst>
          </p:cNvPr>
          <p:cNvSpPr>
            <a:spLocks noGrp="1"/>
          </p:cNvSpPr>
          <p:nvPr>
            <p:ph type="title"/>
          </p:nvPr>
        </p:nvSpPr>
        <p:spPr>
          <a:xfrm>
            <a:off x="1024128" y="585216"/>
            <a:ext cx="9720072" cy="891892"/>
          </a:xfrm>
        </p:spPr>
        <p:txBody>
          <a:bodyPr/>
          <a:lstStyle/>
          <a:p>
            <a:r>
              <a:rPr lang="en-US" dirty="0"/>
              <a:t>CV</a:t>
            </a:r>
          </a:p>
        </p:txBody>
      </p:sp>
      <p:sp>
        <p:nvSpPr>
          <p:cNvPr id="3" name="Content Placeholder 2">
            <a:extLst>
              <a:ext uri="{FF2B5EF4-FFF2-40B4-BE49-F238E27FC236}">
                <a16:creationId xmlns:a16="http://schemas.microsoft.com/office/drawing/2014/main" id="{4B176983-AB1F-F3F2-2FA0-BE215B42F5AB}"/>
              </a:ext>
            </a:extLst>
          </p:cNvPr>
          <p:cNvSpPr>
            <a:spLocks noGrp="1"/>
          </p:cNvSpPr>
          <p:nvPr>
            <p:ph idx="1"/>
          </p:nvPr>
        </p:nvSpPr>
        <p:spPr>
          <a:xfrm>
            <a:off x="717452" y="1702191"/>
            <a:ext cx="10026747" cy="4607169"/>
          </a:xfrm>
        </p:spPr>
        <p:txBody>
          <a:bodyPr>
            <a:normAutofit/>
          </a:bodyPr>
          <a:lstStyle/>
          <a:p>
            <a:pPr>
              <a:buFont typeface="Wingdings" panose="05000000000000000000" pitchFamily="2" charset="2"/>
              <a:buChar char="q"/>
            </a:pPr>
            <a:r>
              <a:rPr lang="en-US" sz="4400" dirty="0"/>
              <a:t>refers to extensive or even complete summaries of a person's career, qualifications, and education, including publications and other information. </a:t>
            </a:r>
          </a:p>
          <a:p>
            <a:pPr>
              <a:buFont typeface="Wingdings" panose="05000000000000000000" pitchFamily="2" charset="2"/>
              <a:buChar char="q"/>
            </a:pPr>
            <a:r>
              <a:rPr lang="en-US" sz="4400" dirty="0"/>
              <a:t>A </a:t>
            </a:r>
            <a:r>
              <a:rPr lang="en-US" sz="4400" dirty="0" err="1"/>
              <a:t>Cv</a:t>
            </a:r>
            <a:r>
              <a:rPr lang="en-US" sz="4400" dirty="0"/>
              <a:t> emphasizes the depth of your academic and work experience </a:t>
            </a:r>
          </a:p>
        </p:txBody>
      </p:sp>
    </p:spTree>
    <p:extLst>
      <p:ext uri="{BB962C8B-B14F-4D97-AF65-F5344CB8AC3E}">
        <p14:creationId xmlns:p14="http://schemas.microsoft.com/office/powerpoint/2010/main" val="342611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D51159-4236-4F7F-A204-439F2A823E02}"/>
              </a:ext>
            </a:extLst>
          </p:cNvPr>
          <p:cNvSpPr>
            <a:spLocks noGrp="1"/>
          </p:cNvSpPr>
          <p:nvPr>
            <p:ph idx="1"/>
          </p:nvPr>
        </p:nvSpPr>
        <p:spPr>
          <a:xfrm>
            <a:off x="453006" y="494950"/>
            <a:ext cx="11400637" cy="6157520"/>
          </a:xfrm>
        </p:spPr>
        <p:txBody>
          <a:bodyPr>
            <a:normAutofit/>
          </a:bodyPr>
          <a:lstStyle/>
          <a:p>
            <a:r>
              <a:rPr lang="en-US" sz="2400" dirty="0"/>
              <a:t>The full CV is only used when applying for academic positions in four-year institutions.</a:t>
            </a:r>
          </a:p>
          <a:p>
            <a:r>
              <a:rPr lang="en-US" sz="2400" dirty="0"/>
              <a:t> Do not use a CV when applying to community colleges—use a teacher-focused</a:t>
            </a:r>
          </a:p>
          <a:p>
            <a:r>
              <a:rPr lang="en-US" sz="2400" dirty="0"/>
              <a:t>résumé instead.</a:t>
            </a:r>
          </a:p>
          <a:p>
            <a:r>
              <a:rPr lang="en-US" sz="2400" dirty="0"/>
              <a:t> Tailor your CV to the specific positions to which you are applying and place more</a:t>
            </a:r>
          </a:p>
          <a:p>
            <a:r>
              <a:rPr lang="en-US" sz="2400" dirty="0"/>
              <a:t>relevant sections earlier in the document.</a:t>
            </a:r>
          </a:p>
          <a:p>
            <a:r>
              <a:rPr lang="en-US" sz="2400" dirty="0"/>
              <a:t>– For a position at a teaching-focused liberal arts college, the CV will strongly</a:t>
            </a:r>
          </a:p>
          <a:p>
            <a:r>
              <a:rPr lang="en-US" sz="2400" dirty="0"/>
              <a:t>emphasize teaching.</a:t>
            </a:r>
          </a:p>
          <a:p>
            <a:r>
              <a:rPr lang="en-US" sz="2400" dirty="0"/>
              <a:t>– For a position at a research-intensive university, the CV will accentuate</a:t>
            </a:r>
          </a:p>
          <a:p>
            <a:r>
              <a:rPr lang="en-US" sz="2400" dirty="0"/>
              <a:t>research.</a:t>
            </a:r>
          </a:p>
          <a:p>
            <a:r>
              <a:rPr lang="en-US" sz="2400" dirty="0"/>
              <a:t> Format can vary by field, so also seek disciplinary-specific advice from advisers,</a:t>
            </a:r>
          </a:p>
          <a:p>
            <a:r>
              <a:rPr lang="en-US" sz="2400" dirty="0"/>
              <a:t>professors, and others within your field.</a:t>
            </a:r>
          </a:p>
          <a:p>
            <a:r>
              <a:rPr lang="en-US" sz="2400" b="1" dirty="0"/>
              <a:t> There are no length restrictions for CVs</a:t>
            </a:r>
          </a:p>
          <a:p>
            <a:endParaRPr lang="en-US" dirty="0"/>
          </a:p>
        </p:txBody>
      </p:sp>
    </p:spTree>
    <p:extLst>
      <p:ext uri="{BB962C8B-B14F-4D97-AF65-F5344CB8AC3E}">
        <p14:creationId xmlns:p14="http://schemas.microsoft.com/office/powerpoint/2010/main" val="304967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A3165-4551-15A4-CE46-92F25985AF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B748381-82EC-AD77-9F91-D8DD28D0889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585582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4311A-D83D-9E8A-54EC-DB40655DE8AB}"/>
              </a:ext>
            </a:extLst>
          </p:cNvPr>
          <p:cNvSpPr>
            <a:spLocks noGrp="1"/>
          </p:cNvSpPr>
          <p:nvPr>
            <p:ph type="title"/>
          </p:nvPr>
        </p:nvSpPr>
        <p:spPr/>
        <p:txBody>
          <a:bodyPr/>
          <a:lstStyle/>
          <a:p>
            <a:r>
              <a:rPr lang="en-US" dirty="0"/>
              <a:t>Resume</a:t>
            </a:r>
          </a:p>
        </p:txBody>
      </p:sp>
      <p:sp>
        <p:nvSpPr>
          <p:cNvPr id="3" name="Content Placeholder 2">
            <a:extLst>
              <a:ext uri="{FF2B5EF4-FFF2-40B4-BE49-F238E27FC236}">
                <a16:creationId xmlns:a16="http://schemas.microsoft.com/office/drawing/2014/main" id="{F087D07C-5658-08DB-00CE-B07E380CD2B5}"/>
              </a:ext>
            </a:extLst>
          </p:cNvPr>
          <p:cNvSpPr>
            <a:spLocks noGrp="1"/>
          </p:cNvSpPr>
          <p:nvPr>
            <p:ph idx="1"/>
          </p:nvPr>
        </p:nvSpPr>
        <p:spPr>
          <a:xfrm>
            <a:off x="787792" y="1913206"/>
            <a:ext cx="9956408" cy="4396154"/>
          </a:xfrm>
        </p:spPr>
        <p:txBody>
          <a:bodyPr>
            <a:normAutofit/>
          </a:bodyPr>
          <a:lstStyle/>
          <a:p>
            <a:r>
              <a:rPr lang="en-US" sz="3600" dirty="0"/>
              <a:t>A resume is a formal document that a job applicant creates to itemize their qualifications for a position. A resume is usually accompanied by a customized cover letter in which the applicant expresses an interest in a specific job or company and draws attention to the most relevant specifics on the resume.</a:t>
            </a:r>
          </a:p>
        </p:txBody>
      </p:sp>
    </p:spTree>
    <p:extLst>
      <p:ext uri="{BB962C8B-B14F-4D97-AF65-F5344CB8AC3E}">
        <p14:creationId xmlns:p14="http://schemas.microsoft.com/office/powerpoint/2010/main" val="195478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97685-65C6-BA3A-B9C3-F5337F905423}"/>
              </a:ext>
            </a:extLst>
          </p:cNvPr>
          <p:cNvSpPr>
            <a:spLocks noGrp="1"/>
          </p:cNvSpPr>
          <p:nvPr>
            <p:ph type="title"/>
          </p:nvPr>
        </p:nvSpPr>
        <p:spPr>
          <a:xfrm>
            <a:off x="1024128" y="585216"/>
            <a:ext cx="9720072" cy="821553"/>
          </a:xfrm>
        </p:spPr>
        <p:txBody>
          <a:bodyPr>
            <a:normAutofit fontScale="90000"/>
          </a:bodyPr>
          <a:lstStyle/>
          <a:p>
            <a:r>
              <a:rPr lang="en-US" dirty="0"/>
              <a:t>What information should I include on my resume</a:t>
            </a:r>
          </a:p>
        </p:txBody>
      </p:sp>
      <p:sp>
        <p:nvSpPr>
          <p:cNvPr id="3" name="Content Placeholder 2">
            <a:extLst>
              <a:ext uri="{FF2B5EF4-FFF2-40B4-BE49-F238E27FC236}">
                <a16:creationId xmlns:a16="http://schemas.microsoft.com/office/drawing/2014/main" id="{015CF0E1-E3A7-DD2E-26C5-C4E3CC655807}"/>
              </a:ext>
            </a:extLst>
          </p:cNvPr>
          <p:cNvSpPr>
            <a:spLocks noGrp="1"/>
          </p:cNvSpPr>
          <p:nvPr>
            <p:ph idx="1"/>
          </p:nvPr>
        </p:nvSpPr>
        <p:spPr>
          <a:xfrm>
            <a:off x="1024128" y="1617785"/>
            <a:ext cx="10412906" cy="5036233"/>
          </a:xfrm>
        </p:spPr>
        <p:txBody>
          <a:bodyPr>
            <a:normAutofit lnSpcReduction="10000"/>
          </a:bodyPr>
          <a:lstStyle/>
          <a:p>
            <a:pPr>
              <a:buFont typeface="Wingdings" panose="05000000000000000000" pitchFamily="2" charset="2"/>
              <a:buChar char="q"/>
            </a:pPr>
            <a:r>
              <a:rPr lang="en-US" sz="3600" dirty="0"/>
              <a:t>Contact Information</a:t>
            </a:r>
          </a:p>
          <a:p>
            <a:pPr>
              <a:buFont typeface="Wingdings" panose="05000000000000000000" pitchFamily="2" charset="2"/>
              <a:buChar char="q"/>
            </a:pPr>
            <a:r>
              <a:rPr lang="en-US" sz="3600" dirty="0"/>
              <a:t>Clear objective</a:t>
            </a:r>
          </a:p>
          <a:p>
            <a:pPr>
              <a:buFont typeface="Wingdings" panose="05000000000000000000" pitchFamily="2" charset="2"/>
              <a:buChar char="q"/>
            </a:pPr>
            <a:r>
              <a:rPr lang="en-US" sz="3600" dirty="0"/>
              <a:t>Education</a:t>
            </a:r>
          </a:p>
          <a:p>
            <a:pPr>
              <a:buFont typeface="Wingdings" panose="05000000000000000000" pitchFamily="2" charset="2"/>
              <a:buChar char="q"/>
            </a:pPr>
            <a:r>
              <a:rPr lang="en-US" sz="3600" dirty="0"/>
              <a:t>Work Experience</a:t>
            </a:r>
          </a:p>
          <a:p>
            <a:pPr>
              <a:buFont typeface="Wingdings" panose="05000000000000000000" pitchFamily="2" charset="2"/>
              <a:buChar char="q"/>
            </a:pPr>
            <a:r>
              <a:rPr lang="en-US" sz="3600" dirty="0"/>
              <a:t>Achievements</a:t>
            </a:r>
          </a:p>
          <a:p>
            <a:pPr>
              <a:buFont typeface="Wingdings" panose="05000000000000000000" pitchFamily="2" charset="2"/>
              <a:buChar char="q"/>
            </a:pPr>
            <a:r>
              <a:rPr lang="en-US" sz="3600" dirty="0"/>
              <a:t>Training  and workshop</a:t>
            </a:r>
          </a:p>
          <a:p>
            <a:pPr>
              <a:buFont typeface="Wingdings" panose="05000000000000000000" pitchFamily="2" charset="2"/>
              <a:buChar char="q"/>
            </a:pPr>
            <a:r>
              <a:rPr lang="en-US" sz="3600" dirty="0"/>
              <a:t>Skills</a:t>
            </a:r>
          </a:p>
          <a:p>
            <a:pPr>
              <a:buFont typeface="Wingdings" panose="05000000000000000000" pitchFamily="2" charset="2"/>
              <a:buChar char="q"/>
            </a:pPr>
            <a:r>
              <a:rPr lang="en-US" sz="3600" dirty="0"/>
              <a:t>Language Proficiency</a:t>
            </a:r>
          </a:p>
        </p:txBody>
      </p:sp>
    </p:spTree>
    <p:extLst>
      <p:ext uri="{BB962C8B-B14F-4D97-AF65-F5344CB8AC3E}">
        <p14:creationId xmlns:p14="http://schemas.microsoft.com/office/powerpoint/2010/main" val="4161608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97685-65C6-BA3A-B9C3-F5337F905423}"/>
              </a:ext>
            </a:extLst>
          </p:cNvPr>
          <p:cNvSpPr>
            <a:spLocks noGrp="1"/>
          </p:cNvSpPr>
          <p:nvPr>
            <p:ph type="title"/>
          </p:nvPr>
        </p:nvSpPr>
        <p:spPr>
          <a:xfrm>
            <a:off x="1024128" y="585216"/>
            <a:ext cx="9720072" cy="821553"/>
          </a:xfrm>
        </p:spPr>
        <p:txBody>
          <a:bodyPr>
            <a:normAutofit fontScale="90000"/>
          </a:bodyPr>
          <a:lstStyle/>
          <a:p>
            <a:r>
              <a:rPr lang="en-US" dirty="0"/>
              <a:t>What information should I include on my resume</a:t>
            </a:r>
          </a:p>
        </p:txBody>
      </p:sp>
      <p:sp>
        <p:nvSpPr>
          <p:cNvPr id="3" name="Content Placeholder 2">
            <a:extLst>
              <a:ext uri="{FF2B5EF4-FFF2-40B4-BE49-F238E27FC236}">
                <a16:creationId xmlns:a16="http://schemas.microsoft.com/office/drawing/2014/main" id="{015CF0E1-E3A7-DD2E-26C5-C4E3CC655807}"/>
              </a:ext>
            </a:extLst>
          </p:cNvPr>
          <p:cNvSpPr>
            <a:spLocks noGrp="1"/>
          </p:cNvSpPr>
          <p:nvPr>
            <p:ph idx="1"/>
          </p:nvPr>
        </p:nvSpPr>
        <p:spPr>
          <a:xfrm>
            <a:off x="1024128" y="1617785"/>
            <a:ext cx="10412906" cy="5036233"/>
          </a:xfrm>
        </p:spPr>
        <p:txBody>
          <a:bodyPr>
            <a:normAutofit/>
          </a:bodyPr>
          <a:lstStyle/>
          <a:p>
            <a:pPr>
              <a:buFont typeface="Wingdings" panose="05000000000000000000" pitchFamily="2" charset="2"/>
              <a:buChar char="q"/>
            </a:pPr>
            <a:r>
              <a:rPr lang="en-US" sz="3600" dirty="0"/>
              <a:t>Extra-curricular activity</a:t>
            </a:r>
          </a:p>
          <a:p>
            <a:pPr>
              <a:buFont typeface="Wingdings" panose="05000000000000000000" pitchFamily="2" charset="2"/>
              <a:buChar char="q"/>
            </a:pPr>
            <a:r>
              <a:rPr lang="en-US" sz="3600" dirty="0"/>
              <a:t>References </a:t>
            </a:r>
          </a:p>
        </p:txBody>
      </p:sp>
    </p:spTree>
    <p:extLst>
      <p:ext uri="{BB962C8B-B14F-4D97-AF65-F5344CB8AC3E}">
        <p14:creationId xmlns:p14="http://schemas.microsoft.com/office/powerpoint/2010/main" val="105107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C1877-C6FE-2375-2473-C9BCEB8C44EF}"/>
              </a:ext>
            </a:extLst>
          </p:cNvPr>
          <p:cNvSpPr>
            <a:spLocks noGrp="1"/>
          </p:cNvSpPr>
          <p:nvPr>
            <p:ph type="title"/>
          </p:nvPr>
        </p:nvSpPr>
        <p:spPr/>
        <p:txBody>
          <a:bodyPr/>
          <a:lstStyle/>
          <a:p>
            <a:r>
              <a:rPr lang="en-US" dirty="0"/>
              <a:t>Personal Information </a:t>
            </a:r>
          </a:p>
        </p:txBody>
      </p:sp>
      <p:sp>
        <p:nvSpPr>
          <p:cNvPr id="3" name="Content Placeholder 2">
            <a:extLst>
              <a:ext uri="{FF2B5EF4-FFF2-40B4-BE49-F238E27FC236}">
                <a16:creationId xmlns:a16="http://schemas.microsoft.com/office/drawing/2014/main" id="{C7EE17B0-CE59-A699-AF63-0FF08E87075D}"/>
              </a:ext>
            </a:extLst>
          </p:cNvPr>
          <p:cNvSpPr>
            <a:spLocks noGrp="1"/>
          </p:cNvSpPr>
          <p:nvPr>
            <p:ph idx="1"/>
          </p:nvPr>
        </p:nvSpPr>
        <p:spPr>
          <a:xfrm>
            <a:off x="773724" y="2084832"/>
            <a:ext cx="9970476" cy="4224528"/>
          </a:xfrm>
        </p:spPr>
        <p:txBody>
          <a:bodyPr/>
          <a:lstStyle/>
          <a:p>
            <a:r>
              <a:rPr lang="en-US" sz="3200" dirty="0"/>
              <a:t>Name</a:t>
            </a:r>
          </a:p>
          <a:p>
            <a:r>
              <a:rPr lang="en-US" sz="3200" dirty="0"/>
              <a:t>E-mail</a:t>
            </a:r>
          </a:p>
          <a:p>
            <a:r>
              <a:rPr lang="en-US" sz="3200" dirty="0"/>
              <a:t>Contact Phone number </a:t>
            </a:r>
          </a:p>
          <a:p>
            <a:r>
              <a:rPr lang="en-US" sz="3200" dirty="0"/>
              <a:t>Address </a:t>
            </a:r>
          </a:p>
          <a:p>
            <a:endParaRPr lang="en-US" dirty="0"/>
          </a:p>
        </p:txBody>
      </p:sp>
    </p:spTree>
    <p:extLst>
      <p:ext uri="{BB962C8B-B14F-4D97-AF65-F5344CB8AC3E}">
        <p14:creationId xmlns:p14="http://schemas.microsoft.com/office/powerpoint/2010/main" val="251684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9555-ECEF-A849-9B97-F4FA3E9C3E94}"/>
              </a:ext>
            </a:extLst>
          </p:cNvPr>
          <p:cNvSpPr>
            <a:spLocks noGrp="1"/>
          </p:cNvSpPr>
          <p:nvPr>
            <p:ph type="title"/>
          </p:nvPr>
        </p:nvSpPr>
        <p:spPr/>
        <p:txBody>
          <a:bodyPr/>
          <a:lstStyle/>
          <a:p>
            <a:r>
              <a:rPr lang="en-US" dirty="0"/>
              <a:t>Private Information</a:t>
            </a:r>
          </a:p>
        </p:txBody>
      </p:sp>
      <p:sp>
        <p:nvSpPr>
          <p:cNvPr id="3" name="Content Placeholder 2">
            <a:extLst>
              <a:ext uri="{FF2B5EF4-FFF2-40B4-BE49-F238E27FC236}">
                <a16:creationId xmlns:a16="http://schemas.microsoft.com/office/drawing/2014/main" id="{D1655CE0-BF5F-FE39-D108-0288A78BC0D0}"/>
              </a:ext>
            </a:extLst>
          </p:cNvPr>
          <p:cNvSpPr>
            <a:spLocks noGrp="1"/>
          </p:cNvSpPr>
          <p:nvPr>
            <p:ph idx="1"/>
          </p:nvPr>
        </p:nvSpPr>
        <p:spPr>
          <a:xfrm>
            <a:off x="1024128" y="2286000"/>
            <a:ext cx="10089349" cy="4023360"/>
          </a:xfrm>
        </p:spPr>
        <p:txBody>
          <a:bodyPr>
            <a:normAutofit lnSpcReduction="10000"/>
          </a:bodyPr>
          <a:lstStyle/>
          <a:p>
            <a:r>
              <a:rPr lang="en-US" sz="4400" dirty="0"/>
              <a:t>Private information is different from personal information and should not be included on your resume . </a:t>
            </a:r>
          </a:p>
          <a:p>
            <a:pPr lvl="1">
              <a:buFont typeface="Wingdings" panose="05000000000000000000" pitchFamily="2" charset="2"/>
              <a:buChar char="v"/>
            </a:pPr>
            <a:r>
              <a:rPr lang="en-US" sz="4000" dirty="0">
                <a:solidFill>
                  <a:srgbClr val="0070C0"/>
                </a:solidFill>
              </a:rPr>
              <a:t>Don’t list your age, race, sex, political preferences, religious affiliations, marital status and so on </a:t>
            </a:r>
          </a:p>
          <a:p>
            <a:r>
              <a:rPr lang="en-US" dirty="0"/>
              <a:t> </a:t>
            </a:r>
          </a:p>
        </p:txBody>
      </p:sp>
    </p:spTree>
    <p:extLst>
      <p:ext uri="{BB962C8B-B14F-4D97-AF65-F5344CB8AC3E}">
        <p14:creationId xmlns:p14="http://schemas.microsoft.com/office/powerpoint/2010/main" val="13822121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72</TotalTime>
  <Words>576</Words>
  <Application>Microsoft Office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Tw Cen MT</vt:lpstr>
      <vt:lpstr>Tw Cen MT Condensed</vt:lpstr>
      <vt:lpstr>Wingdings</vt:lpstr>
      <vt:lpstr>Wingdings 3</vt:lpstr>
      <vt:lpstr>Integral</vt:lpstr>
      <vt:lpstr>Cv nd Resume </vt:lpstr>
      <vt:lpstr>CV</vt:lpstr>
      <vt:lpstr>PowerPoint Presentation</vt:lpstr>
      <vt:lpstr>PowerPoint Presentation</vt:lpstr>
      <vt:lpstr>Resume</vt:lpstr>
      <vt:lpstr>What information should I include on my resume</vt:lpstr>
      <vt:lpstr>What information should I include on my resume</vt:lpstr>
      <vt:lpstr>Personal Information </vt:lpstr>
      <vt:lpstr>Private Information</vt:lpstr>
      <vt:lpstr>Objective </vt:lpstr>
      <vt:lpstr>PowerPoint Presentation</vt:lpstr>
      <vt:lpstr>Education </vt:lpstr>
      <vt:lpstr>Should I Create More Than One Resume?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Proma</cp:lastModifiedBy>
  <cp:revision>14</cp:revision>
  <dcterms:created xsi:type="dcterms:W3CDTF">2023-04-08T08:07:05Z</dcterms:created>
  <dcterms:modified xsi:type="dcterms:W3CDTF">2023-04-11T19:20:12Z</dcterms:modified>
</cp:coreProperties>
</file>