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1" r:id="rId13"/>
    <p:sldId id="272" r:id="rId14"/>
    <p:sldId id="270" r:id="rId15"/>
    <p:sldId id="279" r:id="rId16"/>
    <p:sldId id="280" r:id="rId17"/>
    <p:sldId id="281" r:id="rId18"/>
    <p:sldId id="296" r:id="rId19"/>
    <p:sldId id="297" r:id="rId20"/>
    <p:sldId id="298" r:id="rId21"/>
    <p:sldId id="299" r:id="rId22"/>
    <p:sldId id="300" r:id="rId23"/>
    <p:sldId id="293" r:id="rId24"/>
    <p:sldId id="294" r:id="rId25"/>
    <p:sldId id="295" r:id="rId26"/>
    <p:sldId id="290" r:id="rId27"/>
    <p:sldId id="291" r:id="rId28"/>
    <p:sldId id="292" r:id="rId29"/>
    <p:sldId id="301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7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https://www.3pillarglobal.com/insights/things-to-consider-when-selecting-an-iot-platform/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https://www.slidemake.com/presentation/Security-challenges-in-iot-650db0a3c6677bc2a3aa49e8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https://www.premiumtimesng.com/opinion/489188-5g-connectivity-and-the-future-of-the-digital-economy-by-inyene-ibanga.html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https://laptopprocessors.ru/regulyarnye-vyrazheniya-python-poisk-ip-adresa/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https://schematicmanualleroy55.z19.web.core.windows.net/lan-wiring-connections.html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https://www.networxsecurity.org/members-area/glossary/i/ipv6-transition-mechanism.html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https://www.cnx-software.com/2014/10/30/mipi-introduces-soundwire-audio-interface-for-mobile-devices/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https://evision-webshop.eu/blog/benefits-of-the-system-power-management-interface-spmi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https://www.synopsys.com/designware-ip/technical-bulletin/transitioning.html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https://embeddedcomputing.com/technology/security/iec-iso-other-standards/introduction-to-pcie-60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https://data-flair.training/blogs/how-iot-works/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https://www.slidemake.com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https://www.semanticscholar.org/paper/Target-Wake-Time:-Scheduled-Access-in-IEEE-802.11ax-Nurchis-Bellalta/bc021725fdf50de15fc0a91cfb44bd9e1c28de81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https://www.cleartosend.net/802-11ax-target-wake-time/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https://www.slidemake.com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https://www.digi.com/blog/post/how-do-iot-devices-communicate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https://www.slidemake.com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Image source: https://www.slidemake.com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https://www.digi.com/blog/post/how-do-iot-devices-communicate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https://www.electronicsweekly.com/news/iot-smart-cities-the-long-range-forecast-for-wireless-connectivity-2018-08/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http://www.checkboxtechnology.com/everything-you-need-to-know-about-iot/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https://www.slidemake.com/presentation/Security-challenges-in-iot-650db0a3c6677bc2a3aa49e8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https://www.businessinsider.in/tech/how-to/what-is-ethernet-the-wired-network-connection-explained/articleshow/84910285.cms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https://www.mindomo.com/hu/mindmap/las-tic-095a2826bb4e47888cb2a5be89c86ac2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https://ded9.com/what-is-the-iot-and-what-are-its-uses/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run.cse@diu.edu.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8534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535667" y="4552324"/>
            <a:ext cx="1465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Made By:</a:t>
            </a:r>
          </a:p>
          <a:p>
            <a:pPr algn="ctr"/>
            <a:r>
              <a:rPr lang="en-US" sz="800" b="1" dirty="0" err="1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Md</a:t>
            </a:r>
            <a:r>
              <a:rPr lang="en-US" sz="8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Aminul</a:t>
            </a:r>
            <a:r>
              <a:rPr lang="en-US" sz="8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Hossain</a:t>
            </a:r>
            <a:endParaRPr lang="en-US" sz="800" b="1" dirty="0">
              <a:solidFill>
                <a:srgbClr val="000000"/>
              </a:solidFill>
              <a:latin typeface="Optima" pitchFamily="34" charset="0"/>
              <a:ea typeface="Optima" pitchFamily="34" charset="-122"/>
            </a:endParaRPr>
          </a:p>
          <a:p>
            <a:pPr marL="342900" indent="-342900" algn="ctr"/>
            <a:r>
              <a:rPr lang="en-US" sz="8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Ibrahim Rashid </a:t>
            </a:r>
            <a:r>
              <a:rPr lang="en-US" sz="800" b="1" dirty="0" err="1">
                <a:solidFill>
                  <a:srgbClr val="000000"/>
                </a:solidFill>
                <a:latin typeface="Optima" pitchFamily="34" charset="0"/>
                <a:ea typeface="Optima" pitchFamily="34" charset="-122"/>
              </a:rPr>
              <a:t>Mazumder</a:t>
            </a:r>
            <a:endParaRPr lang="en-US" sz="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33499" y="167640"/>
            <a:ext cx="6758941" cy="1280160"/>
            <a:chOff x="2422876" y="2337054"/>
            <a:chExt cx="3878580" cy="525780"/>
          </a:xfrm>
        </p:grpSpPr>
        <p:sp>
          <p:nvSpPr>
            <p:cNvPr id="6" name="Rectangle 5"/>
            <p:cNvSpPr/>
            <p:nvPr/>
          </p:nvSpPr>
          <p:spPr>
            <a:xfrm>
              <a:off x="2422876" y="2337054"/>
              <a:ext cx="3878580" cy="525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2058" y="2440982"/>
              <a:ext cx="2929897" cy="240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00"/>
                  </a:solidFill>
                  <a:latin typeface="Optima" pitchFamily="34" charset="0"/>
                  <a:ea typeface="Optima" pitchFamily="34" charset="-122"/>
                  <a:cs typeface="Optima" pitchFamily="34" charset="-120"/>
                </a:rPr>
                <a:t>IoT</a:t>
              </a:r>
              <a:r>
                <a:rPr lang="en-US" sz="3200" b="1" dirty="0">
                  <a:solidFill>
                    <a:srgbClr val="000000"/>
                  </a:solidFill>
                  <a:latin typeface="Optima" pitchFamily="34" charset="0"/>
                  <a:ea typeface="Optima" pitchFamily="34" charset="-122"/>
                  <a:cs typeface="Optima" pitchFamily="34" charset="-120"/>
                </a:rPr>
                <a:t> Data Communication</a:t>
              </a:r>
              <a:endParaRPr lang="en-US" sz="3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10740" y="1859280"/>
            <a:ext cx="50063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Course Code</a:t>
            </a:r>
            <a:r>
              <a:rPr lang="en-US" sz="2400" b="1" dirty="0"/>
              <a:t>: CSE412</a:t>
            </a:r>
          </a:p>
          <a:p>
            <a:pPr algn="ctr"/>
            <a:r>
              <a:rPr lang="en-US" sz="2400" b="1" u="sng" dirty="0"/>
              <a:t>Course Title</a:t>
            </a:r>
            <a:r>
              <a:rPr lang="en-US" sz="2400" b="1" dirty="0"/>
              <a:t>: </a:t>
            </a:r>
            <a:r>
              <a:rPr lang="en-US" sz="2400" b="1" dirty="0" err="1"/>
              <a:t>Bigdata</a:t>
            </a:r>
            <a:r>
              <a:rPr lang="en-US" sz="2400" b="1" dirty="0"/>
              <a:t> and IOT </a:t>
            </a:r>
          </a:p>
          <a:p>
            <a:pPr algn="ctr"/>
            <a:r>
              <a:rPr lang="en-US" sz="2400" b="1" u="sng" dirty="0"/>
              <a:t>Program</a:t>
            </a:r>
            <a:r>
              <a:rPr lang="en-US" sz="2400" b="1" dirty="0"/>
              <a:t>: B.Sc. in CSE</a:t>
            </a:r>
          </a:p>
          <a:p>
            <a:pPr algn="ctr"/>
            <a:r>
              <a:rPr lang="en-US" sz="2400" b="1" u="sng" dirty="0"/>
              <a:t>Semester</a:t>
            </a:r>
            <a:r>
              <a:rPr lang="en-US" sz="2400" b="1" dirty="0"/>
              <a:t>: </a:t>
            </a:r>
            <a:r>
              <a:rPr lang="en-GB" sz="2400" b="1" dirty="0"/>
              <a:t>Spring 2024</a:t>
            </a:r>
          </a:p>
          <a:p>
            <a:endParaRPr lang="en-GB" sz="1200" b="1" dirty="0"/>
          </a:p>
          <a:p>
            <a:pPr algn="ctr"/>
            <a:endParaRPr lang="en-GB" sz="1600" b="1" dirty="0"/>
          </a:p>
          <a:p>
            <a:pPr algn="ctr"/>
            <a:r>
              <a:rPr lang="en-US" sz="1600" b="1" u="sng" dirty="0"/>
              <a:t>Instructor Name</a:t>
            </a:r>
            <a:r>
              <a:rPr lang="en-US" sz="1600" b="1" dirty="0"/>
              <a:t>: </a:t>
            </a:r>
            <a:r>
              <a:rPr lang="en-GB" sz="1600" b="1" dirty="0"/>
              <a:t>Dr. </a:t>
            </a:r>
            <a:r>
              <a:rPr lang="en-GB" sz="1600" b="1" dirty="0" err="1"/>
              <a:t>Fizar</a:t>
            </a:r>
            <a:r>
              <a:rPr lang="en-GB" sz="1600" b="1" dirty="0"/>
              <a:t> Ahmed</a:t>
            </a:r>
          </a:p>
          <a:p>
            <a:pPr algn="ctr"/>
            <a:r>
              <a:rPr lang="en-US" sz="1600" b="1" u="sng" dirty="0"/>
              <a:t>Designation</a:t>
            </a:r>
            <a:r>
              <a:rPr lang="en-US" sz="1600" b="1" dirty="0"/>
              <a:t>: </a:t>
            </a:r>
            <a:r>
              <a:rPr lang="en-GB" sz="1600" b="1" dirty="0"/>
              <a:t>Associate Professor</a:t>
            </a:r>
          </a:p>
          <a:p>
            <a:pPr algn="ctr"/>
            <a:r>
              <a:rPr lang="en-US" sz="1600" b="1" u="sng" dirty="0"/>
              <a:t>Email</a:t>
            </a:r>
            <a:r>
              <a:rPr lang="en-US" sz="1600" b="1" dirty="0"/>
              <a:t>: </a:t>
            </a:r>
            <a:r>
              <a:rPr lang="en-GB" sz="1600" dirty="0"/>
              <a:t>fizar</a:t>
            </a:r>
            <a:r>
              <a:rPr lang="en-GB" sz="1600" b="1" dirty="0">
                <a:hlinkClick r:id="rId3"/>
              </a:rPr>
              <a:t>.cse@diu.edu.bd</a:t>
            </a:r>
            <a:endParaRPr lang="en-US" sz="1600" dirty="0"/>
          </a:p>
          <a:p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www.3pillarglobal.com/wp-content/uploads/2022/02/C11-Categories-of-IoT-Platfor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Choosing the Right Data Communication Method for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The selection of data transfer methods in IoT should consider factors such as data volume, speed, distance, security, and cost.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connectivity is suitable for mobile IoT devices, remote monitoring, and dynamic environments.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connectivity is ideal for high-bandwidth applications, critical data transfer, and fixed installations.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files-scs-prod.s3.ap-southeast-1.amazonaws.com/public/images/1602031848101-Internet+of+Things+(IoT)+security+challen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Data Security Considerations in IoT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Secure data transfer protocols, encryption, authentication, and access controls are essential for protecting IoT data during communication.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Both wireless and wired data transfer methods require robust security measures to prevent unauthorized access and data breaches.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devices should be regularly updated and patched to address security vulnerabilities and ensure data integrity.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cf2.ppt-online.org/files2/slide/m/MIcFlo9sPSkEUifWjRg7ewOBudYpQD3T1hJ4y0/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Introduction to Mobile Generations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GSM (Global System for Mobile Communications) was the first widely adopted digital cellular network standard.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2G (Second Generation) introduced digital encryption for voice calls and text messaging.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3G (Third Generation) brought faster data speeds, video calling, and mobile internet capabilities.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50520" y="388620"/>
            <a:ext cx="8229600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Evolution of Mobile Networks 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243840" y="1028700"/>
            <a:ext cx="8336280" cy="2324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4G (Fourth Generation) enabled high-speed internet access, HD video streaming, and improved call quality.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5G (Fifth Generation) offers even faster speeds, lower latency, and greater capacity for connecting devices.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Each generation builds upon the previous one, improving connectivity and enhancing user experiences.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43840" y="3489036"/>
            <a:ext cx="806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GSM and 2G laid the foundation for modern mobile communication networks.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3G, 4G, and 5G have transformed the way we connect, work, and communicate.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Future advancements in mobile technology, such as 6G, promise even more innovation and connectivity for users worldwide.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0520" y="2983468"/>
            <a:ext cx="4604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Impact and Future of Mobile Technology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Future Trends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Advancements in 5G networks, LPWAN technologies, and edge computing will revolutionize IoT data communication.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The integration of AI, machine learning, and blockchain in IoT data transfer will enhance security, efficiency, and automation.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data communication will continue to evolve with innovations in connectivity, data processing, and application domains, shaping the future of smart, connected systems.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global-uploads.webflow.com/5ebea55066f36f531dec5b32/62d061798ced6e743e7bbce9_584ef1e4-abf9-4630-90a1-623ecd5b76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Introduction to IPv4 and IPv6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IPv4 is the fourth version of the Internet Protocol and utilizes 32-bit addresses.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IPv6 is the sixth version of the Internet Protocol and uses 128-bit addresses.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IPv4 has a limited address space, leading to the need for IPv6 to accommodate the growing number of devices on the internet.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i.pinimg.com/originals/af/7f/26/af7f26bad387c3e26946f6c3fa818ff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Understanding Ethernet and GigE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Ethernet is a widely used networking technology that defines wiring and signaling standards for the physical layer and data link layer of the OSI model.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GigE, short for Gigabit Ethernet, offers faster transmission speeds up to 1 gigabit per second.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Ethernet is commonly used for local area networks (LANs) while GigE is often used for high-speed connections between devices.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www.networxsecurity.org/fileadmin/user_upload/images/2015-08/IPv6_Transition_Mechanis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Transitioning to IPv6 and GigE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The transition from IPv4 to IPv6 is essential to ensure the continued growth of the internet and support the increasing number of connected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GigE provides higher bandwidth and faster data transfer speeds compared to traditional Ethernet, making it ideal for demanding applications.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As technology advances, the adoption of IPv6 and GigE will become more prevalent to meet the evolving needs of modern networks.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cdn.cnx-software.com/wp-content/uploads/2014/10/MIPI_Standards_For_Mobile.png?lossy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Introduction to MIPI and Inter-Chip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MIPI (Mobile Industry Processor Interface) Alliance standardizes interface specifications for mobile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M-PHY is a physical layer specification within MIPI that enables high-speed data transfer between chips.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UniPro (Unified Protocol) is a versatile protocol layer that works with M-PHY to provide efficient inter-chip communication.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evision-webshop.eu/media/67/ec/df/1674423790/SPMI_Aufba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Power Management and Communication Protocols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SPMI (System Power Management Interface) is a standardized communication protocol for managing power in mobile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BIF (Bus Interface) is a specification that defines how components communicate with each other within a device.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These protocols are crucial for efficient data communication and power management in IoT devices.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data-flair.training/blogs/wp-content/uploads/sites/2/2018/06/IOT-Component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Introduction to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data communication refers to the exchange of data between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Data can be transferred using wireless or wired connectivity methods.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Reliable data communication is essential for the successful operation of IoT systems.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www.synopsys.com/content/dam/synopsys/newsletters/dwtb-transitioning-usb-jan2013-fig1.jpg.imgw.850.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SuperSpeed USB Inter-Chip (SSIC) and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SuperSpeed USB Inter-Chip (SSIC) is a USB standard that enables high-speed data transfer between chips in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SSIC leverages the benefits of USB technology for efficient and reliable inter-chip communication.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data communication relies on standards like MIPI, UniPro, SPMI, BIF, and SSIC to enable seamless connectivity and functionality.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data.embeddedcomputing.com/uploads/resize/1256/756/external/data.embeddedcomputing.com/uploads/articles/primary_images/16225664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Mobile PCIe (M-PCIe)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Mobile PCIe (M-PCIe) is a high-speed, low-power interface designed for mobile devices to connect peripherals such as storage, wireless modules, and GPUs.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M-PCIe offers faster data transfer rates compared to traditional interfaces, making it ideal for applications that require high bandwidth and low latency.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This technology allows for seamless integration of various components in mobile devices, improving performance and user experience.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Overview of SPI 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628238" y="1286081"/>
            <a:ext cx="635804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SPI (Serial Peripheral Interface) is a commonly used communication protocol in IoT devices for connecting microcontrollers to peripherals such as sensors, displays, and memory modules.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SPI is known for its simplicity, efficiency, and versatility, making it a popular choice for data transfer in IoT applications.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With its full-duplex communication and multiple slave device support, SPI enables fast and reliable data exchange between connected devices in IoT systems.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d3i71xaburhd42.cloudfront.net/bc021725fdf50de15fc0a91cfb44bd9e1c28de81/11-Figure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Target Wake Time (TWT)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Target Wake Time (TWT) is a mechanism in IEEE 802.11ax (Wi-Fi 6) that allows devices to schedule when they wake up to communicate, reducing power consumption.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TWT enables IoT devices to synchronize their wake-up times, optimizing network efficiency and prolonging battery life.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By coordinating wake-up times, TWT minimizes contention and interference in crowded IoT environments.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i0.wp.com/www.cleartosend.net/wp-content/uploads/2019/04/Screen-Shot-2019-04-01-at-6.52.17-AM.png?fit=1024%2C4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Benefits of Implementing Target Wake Time (TWT) in IoT Networks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TWT improves network performance by reducing latency and jitter, enhancing the overall user experience.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Implementing TWT in IoT networks can significantly increase the scalability of the network, allowing for more devices to connect without sacrificing performance.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With TWT, IoT devices can better manage their power consumption, leading to longer battery life and reduced maintenance costs.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Challenges and Considerations for Deploying Target Wake Time (TWT) in IoT Systems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542719" y="1351865"/>
            <a:ext cx="7298754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One challenge of TWT implementation is ensuring compatibility with existing devices that do not support the feature, potentially causing network disruptions.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Proper configuration and management of TWT parameters are crucial to maximizing its benefits and avoiding performance degradation.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Security considerations must be taken into account when deploying TWT in IoT systems to prevent potential vulnerabilities and unauthorized access.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Grouping of Stations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Grouping of stations in IoT data communication involves organizing multiple IoT devices into clusters for efficient data transmission.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This grouping allows for better management of data traffic and allocation of resources within the IoT network.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By categorizing stations into groups based on proximity or functionality, communication can be optimized for specific tasks or applications.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89560" y="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Benefits of Grouping Stations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861060" y="1143000"/>
            <a:ext cx="614934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Enhanced network performance: Grouping stations helps reduce network congestion and latency by streamlining data transmission.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Improved security: By segmenting IoT devices into groups, it is easier to implement security protocols and monitor data exchanges within each cluster.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Scalability: Grouping stations allows for easy scalability as the network grows, enabling seamless integration of new devices without compromising performance.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Implementation of Grouping Stations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1196340" y="1143000"/>
            <a:ext cx="569976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Use of clustering algorithms: Various clustering algorithms such as K-means or hierarchical clustering can be employed to group stations based on specific criteria.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Centralized management: Implementing a centralized management system can facilitate the grouping of stations and enable efficient monitoring and control of data traffic.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Dynamic grouping: Utilizing dynamic grouping techniques allows for the adaptation of station clusters based on changing network conditions or requirements.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sp5-20230809T094547Z-001\lab2\img\360_F_505390776_8ilykzGiVSpIjUqdEXFhDY1ACRJZPD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Importance of Data Transfer in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Data transfer enables real-time monitoring and control of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Efficient data communication ensures timely decision-making based on IoT data.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Reliable data transfer is crucial for maintaining the integrity and security of IoT systems.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static.electronicsweekly.com/wp-content/uploads/2018/08/30095157/Semtech-SmartParking-UseCase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Connectivity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connectivity, such as Wi-Fi, Bluetooth, and cellular networks, allows IoT devices to communicate without physical cables.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communication enables flexibility and scalability in IoT deployments.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devices can transmit data wirelessly to centralized servers or other connected devices.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www.checkboxtechnology.com/wp-content/uploads/2020/09/1_WtdyFZNDahpaoaxMGSCXI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Advantages of Wireless Data Transfer in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connectivity eliminates the need for physical connections, reducing installation and maintenance costs.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data transfer enables IoT devices to be deployed in remote or hard-to-reach locations.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communication provides greater mobility and flexibility for IoT applications.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files-scs-prod.s3.ap-southeast-1.amazonaws.com/public/images/1602031848101-Internet+of+Things+(IoT)+security+challen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Challenges of Wireless Data Transfer in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Wireless communication may be susceptible to interference, signal loss, or security risks.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Limited bandwidth and range may impact the speed and reliability of data transfer in IoT systems.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Power consumption can be a concern for battery-operated IoT devices using wireless connectivity.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search-letsfade-com.herokuapp.com/proxy?url=https://www.businessinsider.in/photo/84910254/Ma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Connectivity in IoT Data Communication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connectivity, such as Ethernet, Powerline, and USB, involves physical cables for data transfer between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communication offers higher reliability, speed, and security compared to wireless connections.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IoT devices connected via wired networks can achieve consistent and stable data transfer.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Advantages of Wired Data Transfer in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connectivity provides a secure and stable data transfer environment for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Higher data transfer speeds and lower latency are possible with wired connections, ensuring real-time communication.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networks offer greater resistance to interference and signal degradation compared to wireless communication.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Challenges of Wired Data Transfer in IoT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Installation and maintenance of physical cables for wired connectivity can be labor-intensive and costly.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Wired networks may have limitations in terms of flexibility and mobility for IoT devices.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Physical constraints and cable management issues can affect the scalability of IoT deployments using wired connectivity.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2204</Words>
  <Application>Microsoft Office PowerPoint</Application>
  <PresentationFormat>On-screen Show (16:9)</PresentationFormat>
  <Paragraphs>235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SlideMake.com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Data Communication  ·         How To Transfer Data By Wireless / Wired Connectivity.  ·</dc:title>
  <dc:subject>IOT Data Communication  ·         How To Transfer Data By Wireless / Wired Connectivity.  ·</dc:subject>
  <dc:creator>SlideMake.com</dc:creator>
  <cp:lastModifiedBy>Dr. Fizar Ahmed</cp:lastModifiedBy>
  <cp:revision>16</cp:revision>
  <dcterms:created xsi:type="dcterms:W3CDTF">2024-02-24T17:32:27Z</dcterms:created>
  <dcterms:modified xsi:type="dcterms:W3CDTF">2024-03-03T03:20:07Z</dcterms:modified>
</cp:coreProperties>
</file>