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4" r:id="rId3"/>
  </p:sldMasterIdLst>
  <p:handoutMasterIdLst>
    <p:handoutMasterId r:id="rId25"/>
  </p:handoutMasterIdLst>
  <p:sldIdLst>
    <p:sldId id="299" r:id="rId4"/>
    <p:sldId id="317" r:id="rId5"/>
    <p:sldId id="311" r:id="rId6"/>
    <p:sldId id="258" r:id="rId7"/>
    <p:sldId id="285" r:id="rId8"/>
    <p:sldId id="302" r:id="rId9"/>
    <p:sldId id="315" r:id="rId10"/>
    <p:sldId id="316" r:id="rId11"/>
    <p:sldId id="303" r:id="rId12"/>
    <p:sldId id="304" r:id="rId13"/>
    <p:sldId id="305" r:id="rId14"/>
    <p:sldId id="313" r:id="rId15"/>
    <p:sldId id="307" r:id="rId16"/>
    <p:sldId id="289" r:id="rId17"/>
    <p:sldId id="262" r:id="rId18"/>
    <p:sldId id="270" r:id="rId19"/>
    <p:sldId id="309" r:id="rId20"/>
    <p:sldId id="310" r:id="rId21"/>
    <p:sldId id="271" r:id="rId22"/>
    <p:sldId id="275" r:id="rId23"/>
    <p:sldId id="318" r:id="rId24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7624"/>
    <a:srgbClr val="E62949"/>
    <a:srgbClr val="F4BD2D"/>
    <a:srgbClr val="F8B782"/>
    <a:srgbClr val="1C7DE1"/>
    <a:srgbClr val="1ED4D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04" autoAdjust="0"/>
    <p:restoredTop sz="94660"/>
  </p:normalViewPr>
  <p:slideViewPr>
    <p:cSldViewPr showGuides="1">
      <p:cViewPr varScale="1">
        <p:scale>
          <a:sx n="91" d="100"/>
          <a:sy n="91" d="100"/>
        </p:scale>
        <p:origin x="-798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5850" y="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52B2B-0BBC-4845-BD5C-6186374697E3}" type="datetimeFigureOut">
              <a:rPr lang="ko-KR" altLang="en-US" smtClean="0"/>
              <a:pPr/>
              <a:t>2019-12-02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2153E3-D943-4A51-8AD5-41FA50EBC5B2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1595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>
            <a:spLocks noGrp="1"/>
          </p:cNvSpPr>
          <p:nvPr>
            <p:ph type="title" hasCustomPrompt="1"/>
          </p:nvPr>
        </p:nvSpPr>
        <p:spPr>
          <a:xfrm>
            <a:off x="0" y="627534"/>
            <a:ext cx="9144000" cy="533308"/>
          </a:xfrm>
          <a:prstGeom prst="rect">
            <a:avLst/>
          </a:prstGeom>
        </p:spPr>
        <p:txBody>
          <a:bodyPr anchor="ctr"/>
          <a:lstStyle>
            <a:lvl1pPr>
              <a:buFontTx/>
              <a:buNone/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ko-KR" altLang="en-US" dirty="0"/>
          </a:p>
        </p:txBody>
      </p:sp>
      <p:sp>
        <p:nvSpPr>
          <p:cNvPr id="4" name="Text Placeholder 9">
            <a:extLst>
              <a:ext uri="{FF2B5EF4-FFF2-40B4-BE49-F238E27FC236}">
                <a16:creationId xmlns="" xmlns:a16="http://schemas.microsoft.com/office/drawing/2014/main" id="{B3F0AB86-7940-4230-BC06-4EF20DC497B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203598"/>
            <a:ext cx="9143999" cy="432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1" baseline="0">
                <a:solidFill>
                  <a:schemeClr val="tx1"/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</a:t>
            </a:r>
          </a:p>
          <a:p>
            <a:pPr lvl="0"/>
            <a:r>
              <a:rPr lang="en-US" altLang="ko-KR" dirty="0"/>
              <a:t>OF YOUR PRESENTATION HERE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390461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-1"/>
            <a:ext cx="9144000" cy="27162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250202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548178" y="557440"/>
            <a:ext cx="2592000" cy="40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012448" y="557440"/>
            <a:ext cx="2592000" cy="40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3280313" y="557440"/>
            <a:ext cx="2592000" cy="4032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28208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059900" y="1"/>
            <a:ext cx="3024200" cy="25717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572100" y="2571750"/>
            <a:ext cx="1512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3059900" y="2571750"/>
            <a:ext cx="1512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2776476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426012" y="540000"/>
            <a:ext cx="1728192" cy="40370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553804" y="540000"/>
            <a:ext cx="1728192" cy="40370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298220" y="540000"/>
            <a:ext cx="1728192" cy="40370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3646261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-1"/>
            <a:ext cx="9144000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34969120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그림 개체 틀 5">
            <a:extLst>
              <a:ext uri="{FF2B5EF4-FFF2-40B4-BE49-F238E27FC236}">
                <a16:creationId xmlns="" xmlns:a16="http://schemas.microsoft.com/office/drawing/2014/main" id="{C7304401-68B8-4E0E-A9DB-540B76DF928B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3563888" y="638650"/>
            <a:ext cx="4320480" cy="4504851"/>
          </a:xfrm>
          <a:custGeom>
            <a:avLst/>
            <a:gdLst>
              <a:gd name="connsiteX0" fmla="*/ 2160240 w 4320480"/>
              <a:gd name="connsiteY0" fmla="*/ 0 h 4504851"/>
              <a:gd name="connsiteX1" fmla="*/ 4320480 w 4320480"/>
              <a:gd name="connsiteY1" fmla="*/ 4504851 h 4504851"/>
              <a:gd name="connsiteX2" fmla="*/ 0 w 4320480"/>
              <a:gd name="connsiteY2" fmla="*/ 4504851 h 4504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20480" h="4504851">
                <a:moveTo>
                  <a:pt x="2160240" y="0"/>
                </a:moveTo>
                <a:lnTo>
                  <a:pt x="4320480" y="4504851"/>
                </a:lnTo>
                <a:lnTo>
                  <a:pt x="0" y="450485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8" name="그림 개체 틀 7">
            <a:extLst>
              <a:ext uri="{FF2B5EF4-FFF2-40B4-BE49-F238E27FC236}">
                <a16:creationId xmlns="" xmlns:a16="http://schemas.microsoft.com/office/drawing/2014/main" id="{D2ABAD60-FE41-4786-B9AF-4454375D2129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5635630" y="1"/>
            <a:ext cx="3508370" cy="4339267"/>
          </a:xfrm>
          <a:custGeom>
            <a:avLst/>
            <a:gdLst>
              <a:gd name="connsiteX0" fmla="*/ 0 w 3508370"/>
              <a:gd name="connsiteY0" fmla="*/ 0 h 4339267"/>
              <a:gd name="connsiteX1" fmla="*/ 3508370 w 3508370"/>
              <a:gd name="connsiteY1" fmla="*/ 0 h 4339267"/>
              <a:gd name="connsiteX2" fmla="*/ 3504823 w 3508370"/>
              <a:gd name="connsiteY2" fmla="*/ 1594801 h 4339267"/>
              <a:gd name="connsiteX3" fmla="*/ 2097974 w 3508370"/>
              <a:gd name="connsiteY3" fmla="*/ 4339267 h 4339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8370" h="4339267">
                <a:moveTo>
                  <a:pt x="0" y="0"/>
                </a:moveTo>
                <a:lnTo>
                  <a:pt x="3508370" y="0"/>
                </a:lnTo>
                <a:cubicBezTo>
                  <a:pt x="3507188" y="531600"/>
                  <a:pt x="3506005" y="1063201"/>
                  <a:pt x="3504823" y="1594801"/>
                </a:cubicBezTo>
                <a:lnTo>
                  <a:pt x="2097974" y="433926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41721802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0" y="0"/>
            <a:ext cx="5076056" cy="51435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34657298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="" xmlns:p14="http://schemas.microsoft.com/office/powerpoint/2010/main" val="452395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3" name="Rounded Rectangle 12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" name="Rounded Rectangle 15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7" name="Half Frame 16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56042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6969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chemeClr val="accent3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mond 10"/>
          <p:cNvSpPr/>
          <p:nvPr userDrawn="1"/>
        </p:nvSpPr>
        <p:spPr>
          <a:xfrm rot="10800000">
            <a:off x="3222000" y="3337155"/>
            <a:ext cx="2700000" cy="1806344"/>
          </a:xfrm>
          <a:custGeom>
            <a:avLst/>
            <a:gdLst/>
            <a:ahLst/>
            <a:cxnLst/>
            <a:rect l="l" t="t" r="r" b="b"/>
            <a:pathLst>
              <a:path w="2700000" h="1806344">
                <a:moveTo>
                  <a:pt x="456344" y="0"/>
                </a:moveTo>
                <a:lnTo>
                  <a:pt x="2243656" y="0"/>
                </a:lnTo>
                <a:lnTo>
                  <a:pt x="2700000" y="456344"/>
                </a:lnTo>
                <a:lnTo>
                  <a:pt x="1350000" y="1806344"/>
                </a:lnTo>
                <a:lnTo>
                  <a:pt x="0" y="45634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" name="Isosceles Triangle 4"/>
          <p:cNvSpPr/>
          <p:nvPr userDrawn="1"/>
        </p:nvSpPr>
        <p:spPr>
          <a:xfrm rot="10800000">
            <a:off x="3746892" y="0"/>
            <a:ext cx="1650216" cy="812260"/>
          </a:xfrm>
          <a:prstGeom prst="triangl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" name="Isosceles Triangle 5"/>
          <p:cNvSpPr/>
          <p:nvPr userDrawn="1"/>
        </p:nvSpPr>
        <p:spPr>
          <a:xfrm rot="10800000">
            <a:off x="4041648" y="99959"/>
            <a:ext cx="1060704" cy="55436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" name="그림 개체 틀 7">
            <a:extLst>
              <a:ext uri="{FF2B5EF4-FFF2-40B4-BE49-F238E27FC236}">
                <a16:creationId xmlns="" xmlns:a16="http://schemas.microsoft.com/office/drawing/2014/main" id="{8E48000A-B218-4CCF-8C0E-D9ACDAFA26B8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3312000" y="3430238"/>
            <a:ext cx="2520000" cy="1713262"/>
          </a:xfrm>
          <a:custGeom>
            <a:avLst/>
            <a:gdLst>
              <a:gd name="connsiteX0" fmla="*/ 1260000 w 2520000"/>
              <a:gd name="connsiteY0" fmla="*/ 0 h 1713262"/>
              <a:gd name="connsiteX1" fmla="*/ 2520000 w 2520000"/>
              <a:gd name="connsiteY1" fmla="*/ 1260000 h 1713262"/>
              <a:gd name="connsiteX2" fmla="*/ 2066250 w 2520000"/>
              <a:gd name="connsiteY2" fmla="*/ 1713262 h 1713262"/>
              <a:gd name="connsiteX3" fmla="*/ 439730 w 2520000"/>
              <a:gd name="connsiteY3" fmla="*/ 1706453 h 1713262"/>
              <a:gd name="connsiteX4" fmla="*/ 0 w 2520000"/>
              <a:gd name="connsiteY4" fmla="*/ 1260000 h 171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20000" h="1713262">
                <a:moveTo>
                  <a:pt x="1260000" y="0"/>
                </a:moveTo>
                <a:lnTo>
                  <a:pt x="2520000" y="1260000"/>
                </a:lnTo>
                <a:lnTo>
                  <a:pt x="2066250" y="1713262"/>
                </a:lnTo>
                <a:lnTo>
                  <a:pt x="439730" y="1706453"/>
                </a:lnTo>
                <a:lnTo>
                  <a:pt x="0" y="126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06530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3815030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601257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2571550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chemeClr val="accent3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mond 10"/>
          <p:cNvSpPr/>
          <p:nvPr userDrawn="1"/>
        </p:nvSpPr>
        <p:spPr>
          <a:xfrm>
            <a:off x="3203848" y="-2322"/>
            <a:ext cx="2700000" cy="1806344"/>
          </a:xfrm>
          <a:custGeom>
            <a:avLst/>
            <a:gdLst/>
            <a:ahLst/>
            <a:cxnLst/>
            <a:rect l="l" t="t" r="r" b="b"/>
            <a:pathLst>
              <a:path w="2700000" h="1806344">
                <a:moveTo>
                  <a:pt x="456344" y="0"/>
                </a:moveTo>
                <a:lnTo>
                  <a:pt x="2243656" y="0"/>
                </a:lnTo>
                <a:lnTo>
                  <a:pt x="2700000" y="456344"/>
                </a:lnTo>
                <a:lnTo>
                  <a:pt x="1350000" y="1806344"/>
                </a:lnTo>
                <a:lnTo>
                  <a:pt x="0" y="45634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" name="Isosceles Triangle 4"/>
          <p:cNvSpPr/>
          <p:nvPr userDrawn="1"/>
        </p:nvSpPr>
        <p:spPr>
          <a:xfrm>
            <a:off x="3746892" y="4331240"/>
            <a:ext cx="1650216" cy="812260"/>
          </a:xfrm>
          <a:prstGeom prst="triangl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" name="Isosceles Triangle 5"/>
          <p:cNvSpPr/>
          <p:nvPr userDrawn="1"/>
        </p:nvSpPr>
        <p:spPr>
          <a:xfrm>
            <a:off x="4041648" y="4493810"/>
            <a:ext cx="1060704" cy="55436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" name="그림 개체 틀 7">
            <a:extLst>
              <a:ext uri="{FF2B5EF4-FFF2-40B4-BE49-F238E27FC236}">
                <a16:creationId xmlns="" xmlns:a16="http://schemas.microsoft.com/office/drawing/2014/main" id="{28FC5FB3-D739-474A-9148-1ABF4FC27690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3293848" y="1"/>
            <a:ext cx="2520000" cy="1711155"/>
          </a:xfrm>
          <a:custGeom>
            <a:avLst/>
            <a:gdLst>
              <a:gd name="connsiteX0" fmla="*/ 442968 w 2520000"/>
              <a:gd name="connsiteY0" fmla="*/ 0 h 1711155"/>
              <a:gd name="connsiteX1" fmla="*/ 985757 w 2520000"/>
              <a:gd name="connsiteY1" fmla="*/ 0 h 1711155"/>
              <a:gd name="connsiteX2" fmla="*/ 2080270 w 2520000"/>
              <a:gd name="connsiteY2" fmla="*/ 4702 h 1711155"/>
              <a:gd name="connsiteX3" fmla="*/ 2520000 w 2520000"/>
              <a:gd name="connsiteY3" fmla="*/ 451155 h 1711155"/>
              <a:gd name="connsiteX4" fmla="*/ 1260000 w 2520000"/>
              <a:gd name="connsiteY4" fmla="*/ 1711155 h 1711155"/>
              <a:gd name="connsiteX5" fmla="*/ 0 w 2520000"/>
              <a:gd name="connsiteY5" fmla="*/ 451155 h 1711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20000" h="1711155">
                <a:moveTo>
                  <a:pt x="442968" y="0"/>
                </a:moveTo>
                <a:lnTo>
                  <a:pt x="985757" y="0"/>
                </a:lnTo>
                <a:lnTo>
                  <a:pt x="2080270" y="4702"/>
                </a:lnTo>
                <a:lnTo>
                  <a:pt x="2520000" y="451155"/>
                </a:lnTo>
                <a:lnTo>
                  <a:pt x="1260000" y="1711155"/>
                </a:lnTo>
                <a:lnTo>
                  <a:pt x="0" y="4511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93945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565878" y="1176692"/>
            <a:ext cx="1871760" cy="305124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612855" y="1176061"/>
            <a:ext cx="1871760" cy="30512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659832" y="1175430"/>
            <a:ext cx="1871760" cy="305124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6706810" y="1174799"/>
            <a:ext cx="1871760" cy="30512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825475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6966407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872452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919429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2904974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KBM-정애\014-Fullppt\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754" y="451443"/>
            <a:ext cx="3282039" cy="32724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1363708" y="584771"/>
            <a:ext cx="2991584" cy="20767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143454" y="1295867"/>
            <a:ext cx="3055840" cy="22313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404814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pic>
        <p:nvPicPr>
          <p:cNvPr id="11" name="Picture 4" descr="D:\KBM-정애\014-Fullppt\PNG이미지\노트북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499742"/>
            <a:ext cx="3600400" cy="18312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753800" y="2764640"/>
            <a:ext cx="1711407" cy="12496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34009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4932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72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77415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7" r:id="rId3"/>
    <p:sldLayoutId id="2147483671" r:id="rId4"/>
    <p:sldLayoutId id="2147483658" r:id="rId5"/>
    <p:sldLayoutId id="2147483659" r:id="rId6"/>
    <p:sldLayoutId id="2147483673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75" r:id="rId15"/>
    <p:sldLayoutId id="2147483674" r:id="rId1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422709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09600" y="590550"/>
            <a:ext cx="64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07624"/>
                </a:solidFill>
              </a:rPr>
              <a:t>Chapter -13</a:t>
            </a:r>
          </a:p>
          <a:p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Products and services for customers </a:t>
            </a:r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43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438150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b="1" u="sng" dirty="0" smtClean="0">
                <a:solidFill>
                  <a:schemeClr val="accent5">
                    <a:lumMod val="75000"/>
                  </a:schemeClr>
                </a:solidFill>
              </a:rPr>
              <a:t>Five characteristics</a:t>
            </a:r>
          </a:p>
          <a:p>
            <a:endParaRPr lang="en-US" sz="24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Relative advantage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Compatibility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Complexity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Trial ability</a:t>
            </a:r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Observability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361950"/>
            <a:ext cx="43829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 dirty="0" smtClean="0">
                <a:solidFill>
                  <a:schemeClr val="accent5">
                    <a:lumMod val="75000"/>
                  </a:schemeClr>
                </a:solidFill>
              </a:rPr>
              <a:t>C : </a:t>
            </a:r>
            <a:r>
              <a:rPr lang="en-US" sz="2400" b="1" u="sng" dirty="0" smtClean="0">
                <a:solidFill>
                  <a:schemeClr val="accent5">
                    <a:lumMod val="75000"/>
                  </a:schemeClr>
                </a:solidFill>
              </a:rPr>
              <a:t>Production of innovation </a:t>
            </a:r>
            <a:endParaRPr lang="en-US" sz="24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1657350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Congruent innovation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Continuous innovation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Dynamically  continuous innovation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Discontinuous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09593"/>
            <a:ext cx="8686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Congruent  Innovation </a:t>
            </a:r>
            <a:r>
              <a:rPr lang="en-US" dirty="0" smtClean="0"/>
              <a:t>:  The change in the size and  shape of the product </a:t>
            </a:r>
          </a:p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Example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smtClean="0"/>
              <a:t>: new packaging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Continuous innovation : </a:t>
            </a:r>
          </a:p>
          <a:p>
            <a:r>
              <a:rPr lang="en-US" dirty="0" smtClean="0"/>
              <a:t>Change in  consumption </a:t>
            </a:r>
          </a:p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Example</a:t>
            </a:r>
            <a:r>
              <a:rPr lang="en-US" b="1" dirty="0" smtClean="0">
                <a:solidFill>
                  <a:srgbClr val="F07624"/>
                </a:solidFill>
              </a:rPr>
              <a:t> </a:t>
            </a:r>
            <a:r>
              <a:rPr lang="en-US" dirty="0" smtClean="0"/>
              <a:t>: one time use plate 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Dynamically continuous innovation : </a:t>
            </a:r>
          </a:p>
          <a:p>
            <a:r>
              <a:rPr lang="en-US" dirty="0" smtClean="0"/>
              <a:t>A  big  change </a:t>
            </a:r>
          </a:p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Example</a:t>
            </a:r>
            <a:r>
              <a:rPr lang="en-US" dirty="0" smtClean="0"/>
              <a:t> : central AC  , laptop ( a component that is different than the computer but has all the functions of a computer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Discontinuous innovation </a:t>
            </a:r>
            <a:r>
              <a:rPr lang="en-US" dirty="0" smtClean="0"/>
              <a:t>:  something that’s totally  new in the market </a:t>
            </a:r>
          </a:p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Example</a:t>
            </a:r>
            <a:r>
              <a:rPr lang="en-US" dirty="0" smtClean="0"/>
              <a:t> : Power bank , Electric brush , Smart watch  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Triangle 2"/>
          <p:cNvSpPr/>
          <p:nvPr/>
        </p:nvSpPr>
        <p:spPr>
          <a:xfrm rot="5400000">
            <a:off x="7525676" y="1098487"/>
            <a:ext cx="792090" cy="986409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" name="Right Triangle 8"/>
          <p:cNvSpPr/>
          <p:nvPr/>
        </p:nvSpPr>
        <p:spPr>
          <a:xfrm rot="5400000">
            <a:off x="6565207" y="1867997"/>
            <a:ext cx="792090" cy="986409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" name="Right Triangle 9"/>
          <p:cNvSpPr/>
          <p:nvPr/>
        </p:nvSpPr>
        <p:spPr>
          <a:xfrm rot="5400000">
            <a:off x="5578798" y="2649244"/>
            <a:ext cx="792090" cy="986409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480010" y="1229602"/>
            <a:ext cx="597190" cy="43088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</a:t>
            </a:r>
            <a:endParaRPr lang="en-US" altLang="ko-KR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94207" y="2007543"/>
            <a:ext cx="470598" cy="492443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</a:t>
            </a:r>
            <a:endParaRPr lang="en-US" altLang="ko-KR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508404" y="2785484"/>
            <a:ext cx="470598" cy="492443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</a:t>
            </a:r>
            <a:endParaRPr lang="en-US" altLang="ko-KR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295400" y="133350"/>
            <a:ext cx="6781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Analyzing product components  and adaptation </a:t>
            </a:r>
            <a:endParaRPr lang="en-US" dirty="0" smtClean="0"/>
          </a:p>
        </p:txBody>
      </p:sp>
      <p:sp>
        <p:nvSpPr>
          <p:cNvPr id="35" name="Rectangle 34"/>
          <p:cNvSpPr/>
          <p:nvPr/>
        </p:nvSpPr>
        <p:spPr>
          <a:xfrm>
            <a:off x="5257800" y="1352550"/>
            <a:ext cx="2005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Core components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3810000" y="2114550"/>
            <a:ext cx="2582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Packaging components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2819400" y="3028950"/>
            <a:ext cx="26725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Product support service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5686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895350"/>
            <a:ext cx="914400" cy="838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400" dirty="0" smtClean="0"/>
              <a:t>Example </a:t>
            </a:r>
          </a:p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9" name="Rectangle 8"/>
          <p:cNvSpPr/>
          <p:nvPr/>
        </p:nvSpPr>
        <p:spPr>
          <a:xfrm>
            <a:off x="3352800" y="895350"/>
            <a:ext cx="914400" cy="76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400" dirty="0" smtClean="0"/>
              <a:t>Example</a:t>
            </a:r>
            <a:r>
              <a:rPr lang="en-US" altLang="ko-KR" dirty="0" smtClean="0"/>
              <a:t> </a:t>
            </a:r>
          </a:p>
          <a:p>
            <a:pPr algn="ctr"/>
            <a:r>
              <a:rPr lang="en-US" altLang="ko-KR" dirty="0" smtClean="0"/>
              <a:t>2 </a:t>
            </a:r>
            <a:endParaRPr lang="ko-KR" altLang="en-US" dirty="0"/>
          </a:p>
        </p:txBody>
      </p:sp>
      <p:sp>
        <p:nvSpPr>
          <p:cNvPr id="10" name="Rectangle 9"/>
          <p:cNvSpPr/>
          <p:nvPr/>
        </p:nvSpPr>
        <p:spPr>
          <a:xfrm>
            <a:off x="5562600" y="895350"/>
            <a:ext cx="914400" cy="76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400" dirty="0" smtClean="0"/>
              <a:t>Example </a:t>
            </a:r>
          </a:p>
          <a:p>
            <a:pPr algn="ctr"/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11" name="Rectangle 10"/>
          <p:cNvSpPr/>
          <p:nvPr/>
        </p:nvSpPr>
        <p:spPr>
          <a:xfrm>
            <a:off x="7772400" y="895350"/>
            <a:ext cx="914400" cy="76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400" dirty="0" smtClean="0"/>
              <a:t>Example</a:t>
            </a:r>
            <a:r>
              <a:rPr lang="en-US" altLang="ko-KR" dirty="0" smtClean="0"/>
              <a:t> </a:t>
            </a:r>
          </a:p>
          <a:p>
            <a:pPr algn="ctr"/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32" name="Rectangle 31"/>
          <p:cNvSpPr/>
          <p:nvPr/>
        </p:nvSpPr>
        <p:spPr>
          <a:xfrm>
            <a:off x="152400" y="1733550"/>
            <a:ext cx="23622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Nestle company’s  cornflakes is taken as a breakfast item in USA  , but in Japan the amount of </a:t>
            </a:r>
          </a:p>
          <a:p>
            <a:r>
              <a:rPr lang="en-US" sz="1200" dirty="0" smtClean="0"/>
              <a:t>the cornflakes didn’t satisfy the hunger of people as they are used to taking heavy meal as their breakfast , so they started to eat cornflakes as evening snacks and it was a loss for the company .So Nestle brought change into</a:t>
            </a:r>
          </a:p>
          <a:p>
            <a:r>
              <a:rPr lang="en-US" sz="1200" dirty="0" smtClean="0"/>
              <a:t> the product as per the demand of Japanese people by giving</a:t>
            </a:r>
          </a:p>
          <a:p>
            <a:r>
              <a:rPr lang="en-US" sz="1200" dirty="0" smtClean="0"/>
              <a:t> heavy cornflakes 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048000" y="1733550"/>
            <a:ext cx="17526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Washing Machine </a:t>
            </a:r>
          </a:p>
          <a:p>
            <a:r>
              <a:rPr lang="en-US" sz="1200" dirty="0" smtClean="0"/>
              <a:t>is sometimes </a:t>
            </a:r>
          </a:p>
          <a:p>
            <a:r>
              <a:rPr lang="en-US" sz="1200" dirty="0" smtClean="0"/>
              <a:t>provided with auto soap system ,</a:t>
            </a:r>
          </a:p>
          <a:p>
            <a:r>
              <a:rPr lang="en-US" sz="1200" dirty="0" smtClean="0"/>
              <a:t> but it must only be </a:t>
            </a:r>
          </a:p>
          <a:p>
            <a:r>
              <a:rPr lang="en-US" sz="1200" dirty="0" smtClean="0"/>
              <a:t>Provided in </a:t>
            </a:r>
          </a:p>
          <a:p>
            <a:r>
              <a:rPr lang="en-US" sz="1200" dirty="0" smtClean="0"/>
              <a:t>country’s where </a:t>
            </a:r>
          </a:p>
          <a:p>
            <a:r>
              <a:rPr lang="en-US" sz="1200" dirty="0" smtClean="0"/>
              <a:t>there is enough </a:t>
            </a:r>
          </a:p>
          <a:p>
            <a:r>
              <a:rPr lang="en-US" sz="1200" dirty="0" smtClean="0"/>
              <a:t>water supply </a:t>
            </a:r>
            <a:r>
              <a:rPr lang="en-US" dirty="0" smtClean="0"/>
              <a:t>.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486400" y="1885950"/>
            <a:ext cx="1295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General</a:t>
            </a:r>
          </a:p>
          <a:p>
            <a:r>
              <a:rPr lang="en-US" sz="1400" dirty="0" smtClean="0"/>
              <a:t>electrics  </a:t>
            </a:r>
          </a:p>
          <a:p>
            <a:r>
              <a:rPr lang="en-US" sz="1400" dirty="0" smtClean="0"/>
              <a:t>provide light </a:t>
            </a:r>
          </a:p>
          <a:p>
            <a:r>
              <a:rPr lang="en-US" sz="1400" dirty="0" smtClean="0"/>
              <a:t>products in </a:t>
            </a:r>
          </a:p>
          <a:p>
            <a:r>
              <a:rPr lang="en-US" sz="1400" dirty="0" smtClean="0"/>
              <a:t>Japan </a:t>
            </a:r>
            <a:endParaRPr lang="en-US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7543800" y="1809750"/>
            <a:ext cx="1371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Lux</a:t>
            </a:r>
            <a:r>
              <a:rPr lang="en-US" sz="1400" dirty="0" smtClean="0"/>
              <a:t> </a:t>
            </a:r>
          </a:p>
          <a:p>
            <a:r>
              <a:rPr lang="en-US" sz="1400" dirty="0" smtClean="0"/>
              <a:t>Soap has </a:t>
            </a:r>
          </a:p>
          <a:p>
            <a:r>
              <a:rPr lang="en-US" sz="1400" dirty="0" smtClean="0"/>
              <a:t>different </a:t>
            </a:r>
          </a:p>
          <a:p>
            <a:r>
              <a:rPr lang="en-US" sz="1400" dirty="0" smtClean="0"/>
              <a:t>ingredients </a:t>
            </a:r>
          </a:p>
          <a:p>
            <a:r>
              <a:rPr lang="en-US" sz="1400" dirty="0" smtClean="0"/>
              <a:t>in Asia &amp;</a:t>
            </a:r>
          </a:p>
          <a:p>
            <a:r>
              <a:rPr lang="en-US" sz="1400" dirty="0" smtClean="0"/>
              <a:t> foreign </a:t>
            </a:r>
          </a:p>
          <a:p>
            <a:r>
              <a:rPr lang="en-US" sz="1400" dirty="0" smtClean="0"/>
              <a:t>countries  </a:t>
            </a:r>
            <a:endParaRPr lang="en-US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2057400" y="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Core components </a:t>
            </a:r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608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1066800" y="1809750"/>
            <a:ext cx="1012018" cy="30777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chemeClr val="accent3"/>
                </a:solidFill>
                <a:cs typeface="Arial" pitchFamily="34" charset="0"/>
              </a:rPr>
              <a:t>2</a:t>
            </a:r>
            <a:endParaRPr lang="en-US" altLang="ko-KR" sz="20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66800" y="2419350"/>
            <a:ext cx="1012018" cy="369332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pPr algn="ctr"/>
            <a:r>
              <a:rPr lang="en-US" altLang="ko-KR" sz="2400" b="1" dirty="0" smtClean="0">
                <a:solidFill>
                  <a:schemeClr val="accent4"/>
                </a:solidFill>
                <a:cs typeface="Arial" pitchFamily="34" charset="0"/>
              </a:rPr>
              <a:t>3</a:t>
            </a:r>
            <a:endParaRPr lang="en-US" altLang="ko-KR" sz="2400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38200" y="1047750"/>
            <a:ext cx="1524000" cy="369332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pPr algn="ctr"/>
            <a:r>
              <a:rPr lang="en-US" altLang="ko-KR" sz="2400" b="1" dirty="0" smtClean="0">
                <a:solidFill>
                  <a:schemeClr val="accent5"/>
                </a:solidFill>
                <a:cs typeface="Arial" pitchFamily="34" charset="0"/>
              </a:rPr>
              <a:t>1</a:t>
            </a:r>
            <a:endParaRPr lang="en-US" altLang="ko-KR" sz="2400" b="1" dirty="0">
              <a:solidFill>
                <a:schemeClr val="accent5"/>
              </a:solidFill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658122" y="3212271"/>
            <a:ext cx="14830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676400" y="1047750"/>
            <a:ext cx="457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The degree of perceived newness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133600" y="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u="sng" dirty="0" smtClean="0">
                <a:solidFill>
                  <a:schemeClr val="accent5">
                    <a:lumMod val="75000"/>
                  </a:schemeClr>
                </a:solidFill>
              </a:rPr>
              <a:t>Three extraneous variables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1752600" y="1733550"/>
            <a:ext cx="40318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The perceived attributes of innovation</a:t>
            </a:r>
          </a:p>
        </p:txBody>
      </p:sp>
      <p:sp>
        <p:nvSpPr>
          <p:cNvPr id="48" name="Rectangle 47"/>
          <p:cNvSpPr/>
          <p:nvPr/>
        </p:nvSpPr>
        <p:spPr>
          <a:xfrm>
            <a:off x="1828800" y="2419350"/>
            <a:ext cx="41857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The method to  communicate the idea  </a:t>
            </a:r>
          </a:p>
        </p:txBody>
      </p:sp>
    </p:spTree>
    <p:extLst>
      <p:ext uri="{BB962C8B-B14F-4D97-AF65-F5344CB8AC3E}">
        <p14:creationId xmlns="" xmlns:p14="http://schemas.microsoft.com/office/powerpoint/2010/main" val="291066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47435" y="2414619"/>
            <a:ext cx="3149101" cy="2293969"/>
            <a:chOff x="247435" y="2414619"/>
            <a:chExt cx="3149101" cy="2293969"/>
          </a:xfrm>
        </p:grpSpPr>
        <p:sp>
          <p:nvSpPr>
            <p:cNvPr id="13" name="Rectangle 12"/>
            <p:cNvSpPr/>
            <p:nvPr/>
          </p:nvSpPr>
          <p:spPr>
            <a:xfrm rot="2700000" flipH="1">
              <a:off x="1034951" y="1627103"/>
              <a:ext cx="1574070" cy="3149101"/>
            </a:xfrm>
            <a:custGeom>
              <a:avLst/>
              <a:gdLst/>
              <a:ahLst/>
              <a:cxnLst/>
              <a:rect l="l" t="t" r="r" b="b"/>
              <a:pathLst>
                <a:path w="1574070" h="3149101">
                  <a:moveTo>
                    <a:pt x="1396232" y="177838"/>
                  </a:moveTo>
                  <a:cubicBezTo>
                    <a:pt x="1732682" y="514288"/>
                    <a:pt x="1732682" y="1059782"/>
                    <a:pt x="1396232" y="1396232"/>
                  </a:cubicBezTo>
                  <a:cubicBezTo>
                    <a:pt x="1059782" y="1732681"/>
                    <a:pt x="514289" y="1732681"/>
                    <a:pt x="177839" y="1396232"/>
                  </a:cubicBezTo>
                  <a:cubicBezTo>
                    <a:pt x="-158611" y="1059782"/>
                    <a:pt x="-158611" y="514288"/>
                    <a:pt x="177839" y="177838"/>
                  </a:cubicBezTo>
                  <a:cubicBezTo>
                    <a:pt x="514289" y="-158611"/>
                    <a:pt x="1059782" y="-158611"/>
                    <a:pt x="1396232" y="177838"/>
                  </a:cubicBezTo>
                  <a:close/>
                  <a:moveTo>
                    <a:pt x="1574070" y="0"/>
                  </a:moveTo>
                  <a:cubicBezTo>
                    <a:pt x="1139403" y="-434668"/>
                    <a:pt x="434668" y="-434668"/>
                    <a:pt x="0" y="0"/>
                  </a:cubicBezTo>
                  <a:cubicBezTo>
                    <a:pt x="-434668" y="434667"/>
                    <a:pt x="-434668" y="1139403"/>
                    <a:pt x="0" y="1574070"/>
                  </a:cubicBezTo>
                  <a:cubicBezTo>
                    <a:pt x="149565" y="1723636"/>
                    <a:pt x="331107" y="1821737"/>
                    <a:pt x="522925" y="1867116"/>
                  </a:cubicBezTo>
                  <a:lnTo>
                    <a:pt x="522925" y="3149101"/>
                  </a:lnTo>
                  <a:lnTo>
                    <a:pt x="1051145" y="3149101"/>
                  </a:lnTo>
                  <a:lnTo>
                    <a:pt x="1051145" y="1867115"/>
                  </a:lnTo>
                  <a:cubicBezTo>
                    <a:pt x="1242964" y="1821737"/>
                    <a:pt x="1424505" y="1723636"/>
                    <a:pt x="1574070" y="1574070"/>
                  </a:cubicBezTo>
                  <a:cubicBezTo>
                    <a:pt x="2008738" y="1139403"/>
                    <a:pt x="2008738" y="434667"/>
                    <a:pt x="157407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4" name="Round Same Side Corner Rectangle 13"/>
            <p:cNvSpPr/>
            <p:nvPr/>
          </p:nvSpPr>
          <p:spPr>
            <a:xfrm rot="13500000" flipH="1">
              <a:off x="299369" y="4293587"/>
              <a:ext cx="528162" cy="30184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sp>
        <p:nvSpPr>
          <p:cNvPr id="18" name="Oval 17"/>
          <p:cNvSpPr/>
          <p:nvPr/>
        </p:nvSpPr>
        <p:spPr>
          <a:xfrm>
            <a:off x="2514600" y="3181350"/>
            <a:ext cx="656698" cy="656698"/>
          </a:xfrm>
          <a:prstGeom prst="ellipse">
            <a:avLst/>
          </a:prstGeom>
          <a:solidFill>
            <a:schemeClr val="accent3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19" name="Oval 18"/>
          <p:cNvSpPr/>
          <p:nvPr/>
        </p:nvSpPr>
        <p:spPr>
          <a:xfrm>
            <a:off x="2231740" y="1319152"/>
            <a:ext cx="656698" cy="65669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21" name="Oval 20"/>
          <p:cNvSpPr/>
          <p:nvPr/>
        </p:nvSpPr>
        <p:spPr>
          <a:xfrm>
            <a:off x="2971800" y="2190750"/>
            <a:ext cx="656698" cy="656698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27" name="Rectangle 26"/>
          <p:cNvSpPr/>
          <p:nvPr/>
        </p:nvSpPr>
        <p:spPr>
          <a:xfrm>
            <a:off x="3276600" y="285750"/>
            <a:ext cx="22974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Packaging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28" name="Rectangle 27"/>
          <p:cNvSpPr/>
          <p:nvPr/>
        </p:nvSpPr>
        <p:spPr>
          <a:xfrm>
            <a:off x="2971800" y="1276350"/>
            <a:ext cx="5638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Japan </a:t>
            </a:r>
            <a:r>
              <a:rPr lang="en-US" sz="1400" dirty="0" smtClean="0"/>
              <a:t>: same symbol as their flag can not be  used , again they use transparent packaging so that customer can see the contents  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657600" y="2343150"/>
            <a:ext cx="518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Brazil </a:t>
            </a:r>
            <a:r>
              <a:rPr lang="en-US" sz="1400" dirty="0" smtClean="0"/>
              <a:t>: powder soap are  more favored over there as they </a:t>
            </a:r>
          </a:p>
          <a:p>
            <a:r>
              <a:rPr lang="en-US" sz="1400" dirty="0" smtClean="0"/>
              <a:t>mostly wash their cloths near river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276600" y="3257550"/>
            <a:ext cx="5715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China </a:t>
            </a:r>
            <a:r>
              <a:rPr lang="en-US" sz="1400" dirty="0" smtClean="0"/>
              <a:t>: Chinese baby food  products having the picture of cats and dogs and only Chinese language  ,when sold to others countries were placed along with  animal foods .</a:t>
            </a:r>
          </a:p>
        </p:txBody>
      </p:sp>
      <p:sp>
        <p:nvSpPr>
          <p:cNvPr id="31" name="Oval 30"/>
          <p:cNvSpPr/>
          <p:nvPr/>
        </p:nvSpPr>
        <p:spPr>
          <a:xfrm>
            <a:off x="1295400" y="1733550"/>
            <a:ext cx="2133600" cy="18288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</a:rPr>
              <a:t>Examples</a:t>
            </a:r>
            <a:endParaRPr lang="en-US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9341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0" y="514350"/>
            <a:ext cx="38090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u="sng" dirty="0" smtClean="0">
                <a:solidFill>
                  <a:schemeClr val="accent2"/>
                </a:solidFill>
              </a:rPr>
              <a:t>Product support  service</a:t>
            </a:r>
            <a:endParaRPr lang="en-US" sz="2400" b="1" u="sng" dirty="0">
              <a:solidFill>
                <a:schemeClr val="accent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0" y="2038350"/>
            <a:ext cx="7467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-</a:t>
            </a:r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Along with the product ,guarantee and  warranty  are provided .</a:t>
            </a:r>
          </a:p>
          <a:p>
            <a:r>
              <a:rPr lang="en-US" dirty="0" smtClean="0">
                <a:latin typeface="+mj-lt"/>
              </a:rPr>
              <a:t>  In foreign countries they even give extra product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9200" y="457200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solidFill>
                  <a:schemeClr val="accent2"/>
                </a:solidFill>
              </a:rPr>
              <a:t>Marketing Consumer  Service Globally </a:t>
            </a:r>
            <a:endParaRPr lang="en-US" b="1" u="sng" dirty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2600" y="1581150"/>
            <a:ext cx="655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-Service  Characteristics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dirty="0" smtClean="0"/>
              <a:t>-Barriers  for  service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ame 2"/>
          <p:cNvSpPr/>
          <p:nvPr/>
        </p:nvSpPr>
        <p:spPr>
          <a:xfrm rot="18900000">
            <a:off x="3534429" y="1664412"/>
            <a:ext cx="2075142" cy="2075142"/>
          </a:xfrm>
          <a:prstGeom prst="frame">
            <a:avLst>
              <a:gd name="adj1" fmla="val 551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05200" y="2495550"/>
            <a:ext cx="1626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3169515" y="1383718"/>
            <a:ext cx="900000" cy="90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" name="Oval 11"/>
          <p:cNvSpPr/>
          <p:nvPr/>
        </p:nvSpPr>
        <p:spPr>
          <a:xfrm>
            <a:off x="5080271" y="1383718"/>
            <a:ext cx="900000" cy="90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3" name="Oval 12"/>
          <p:cNvSpPr/>
          <p:nvPr/>
        </p:nvSpPr>
        <p:spPr>
          <a:xfrm>
            <a:off x="3169515" y="3139188"/>
            <a:ext cx="900000" cy="900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4" name="Oval 13"/>
          <p:cNvSpPr/>
          <p:nvPr/>
        </p:nvSpPr>
        <p:spPr>
          <a:xfrm>
            <a:off x="5080271" y="3139188"/>
            <a:ext cx="900000" cy="900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6" name="Rectangle 9"/>
          <p:cNvSpPr/>
          <p:nvPr/>
        </p:nvSpPr>
        <p:spPr>
          <a:xfrm>
            <a:off x="3469834" y="3433739"/>
            <a:ext cx="332123" cy="310897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Oval 21"/>
          <p:cNvSpPr>
            <a:spLocks noChangeAspect="1"/>
          </p:cNvSpPr>
          <p:nvPr/>
        </p:nvSpPr>
        <p:spPr>
          <a:xfrm>
            <a:off x="3424727" y="1636437"/>
            <a:ext cx="391290" cy="394559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8" name="Rectangle 16"/>
          <p:cNvSpPr/>
          <p:nvPr/>
        </p:nvSpPr>
        <p:spPr>
          <a:xfrm rot="1795255">
            <a:off x="5406274" y="1566092"/>
            <a:ext cx="298553" cy="535251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9" name="Rounded Rectangle 7"/>
          <p:cNvSpPr/>
          <p:nvPr/>
        </p:nvSpPr>
        <p:spPr>
          <a:xfrm>
            <a:off x="5376314" y="3433739"/>
            <a:ext cx="358474" cy="30935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2" name="Rectangle 31"/>
          <p:cNvSpPr/>
          <p:nvPr/>
        </p:nvSpPr>
        <p:spPr>
          <a:xfrm>
            <a:off x="3352800" y="2266950"/>
            <a:ext cx="24384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Service </a:t>
            </a: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Characteristics </a:t>
            </a:r>
          </a:p>
        </p:txBody>
      </p:sp>
      <p:sp>
        <p:nvSpPr>
          <p:cNvPr id="33" name="Rectangle 32"/>
          <p:cNvSpPr/>
          <p:nvPr/>
        </p:nvSpPr>
        <p:spPr>
          <a:xfrm>
            <a:off x="0" y="1276350"/>
            <a:ext cx="2971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2400" b="1" u="sng" dirty="0" smtClean="0">
                <a:solidFill>
                  <a:schemeClr val="accent2"/>
                </a:solidFill>
              </a:rPr>
              <a:t>Intangible  :</a:t>
            </a:r>
          </a:p>
          <a:p>
            <a:pPr marL="342900" indent="-342900"/>
            <a:r>
              <a:rPr lang="en-US" sz="2000" dirty="0" smtClean="0"/>
              <a:t> service cannot be seen 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477000" y="1123950"/>
            <a:ext cx="2895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2400" b="1" u="sng" dirty="0" smtClean="0">
                <a:solidFill>
                  <a:schemeClr val="accent3">
                    <a:lumMod val="50000"/>
                  </a:schemeClr>
                </a:solidFill>
              </a:rPr>
              <a:t>Inseparable : </a:t>
            </a:r>
          </a:p>
          <a:p>
            <a:pPr marL="342900" indent="-342900"/>
            <a:r>
              <a:rPr lang="en-US" sz="2000" dirty="0" smtClean="0"/>
              <a:t>service cannot be </a:t>
            </a:r>
          </a:p>
          <a:p>
            <a:pPr marL="342900" indent="-342900"/>
            <a:r>
              <a:rPr lang="en-US" sz="2000" dirty="0" smtClean="0"/>
              <a:t>separated from the</a:t>
            </a:r>
          </a:p>
          <a:p>
            <a:pPr marL="342900" indent="-342900"/>
            <a:r>
              <a:rPr lang="en-US" sz="2000" dirty="0" smtClean="0"/>
              <a:t> service provider </a:t>
            </a:r>
          </a:p>
        </p:txBody>
      </p:sp>
      <p:sp>
        <p:nvSpPr>
          <p:cNvPr id="35" name="Rectangle 34"/>
          <p:cNvSpPr/>
          <p:nvPr/>
        </p:nvSpPr>
        <p:spPr>
          <a:xfrm>
            <a:off x="0" y="3409950"/>
            <a:ext cx="304602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sz="2400" b="1" u="sng" dirty="0" smtClean="0">
                <a:solidFill>
                  <a:schemeClr val="accent4">
                    <a:lumMod val="50000"/>
                  </a:schemeClr>
                </a:solidFill>
              </a:rPr>
              <a:t>Perishable 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: </a:t>
            </a:r>
          </a:p>
          <a:p>
            <a:pPr marL="342900" indent="-342900"/>
            <a:r>
              <a:rPr lang="en-US" sz="2000" dirty="0" smtClean="0"/>
              <a:t>service cannot be stored 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553200" y="3257550"/>
            <a:ext cx="3124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2000" b="1" u="sng" dirty="0" smtClean="0">
                <a:solidFill>
                  <a:schemeClr val="tx2"/>
                </a:solidFill>
              </a:rPr>
              <a:t>Variable : </a:t>
            </a:r>
          </a:p>
          <a:p>
            <a:pPr marL="342900" indent="-342900"/>
            <a:r>
              <a:rPr lang="en-US" sz="2000" dirty="0" smtClean="0"/>
              <a:t>It varies from person</a:t>
            </a:r>
          </a:p>
          <a:p>
            <a:pPr marL="342900" indent="-342900"/>
            <a:r>
              <a:rPr lang="en-US" sz="2000" dirty="0" smtClean="0"/>
              <a:t> to person </a:t>
            </a:r>
          </a:p>
        </p:txBody>
      </p:sp>
    </p:spTree>
    <p:extLst>
      <p:ext uri="{BB962C8B-B14F-4D97-AF65-F5344CB8AC3E}">
        <p14:creationId xmlns="" xmlns:p14="http://schemas.microsoft.com/office/powerpoint/2010/main" val="331244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742950"/>
            <a:ext cx="48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07624"/>
                </a:solidFill>
              </a:rPr>
              <a:t>Group</a:t>
            </a:r>
            <a:r>
              <a:rPr lang="en-US" dirty="0" smtClean="0"/>
              <a:t> :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Beyond Imagination 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5400" y="1885950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Md.Fahim</a:t>
            </a:r>
            <a:r>
              <a:rPr lang="en-US" dirty="0" smtClean="0"/>
              <a:t> </a:t>
            </a:r>
            <a:r>
              <a:rPr lang="en-US" dirty="0" err="1" smtClean="0"/>
              <a:t>Miah</a:t>
            </a:r>
            <a:r>
              <a:rPr lang="en-US" dirty="0" smtClean="0"/>
              <a:t> 171-11-5355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95600" y="2343150"/>
            <a:ext cx="480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GB" dirty="0" smtClean="0"/>
              <a:t>MD. </a:t>
            </a:r>
            <a:r>
              <a:rPr lang="en-GB" dirty="0" err="1" smtClean="0"/>
              <a:t>Shoriful</a:t>
            </a:r>
            <a:r>
              <a:rPr lang="en-GB" dirty="0" smtClean="0"/>
              <a:t> Islam </a:t>
            </a:r>
            <a:r>
              <a:rPr lang="en-GB" dirty="0" err="1" smtClean="0"/>
              <a:t>Hasan</a:t>
            </a:r>
            <a:r>
              <a:rPr lang="en-GB" dirty="0" smtClean="0"/>
              <a:t> 171-11-5353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95600" y="150495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Sadia</a:t>
            </a:r>
            <a:r>
              <a:rPr lang="en-US" dirty="0" smtClean="0"/>
              <a:t> Sharif </a:t>
            </a:r>
            <a:r>
              <a:rPr lang="en-US" dirty="0" err="1" smtClean="0"/>
              <a:t>Nishat</a:t>
            </a:r>
            <a:r>
              <a:rPr lang="en-US" dirty="0" smtClean="0"/>
              <a:t> 171-11-5351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971800" y="2800350"/>
            <a:ext cx="26810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Sohag</a:t>
            </a:r>
            <a:r>
              <a:rPr lang="en-US" dirty="0" smtClean="0"/>
              <a:t> Roy 171-11-5515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71800" y="3181350"/>
            <a:ext cx="441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Sorwar</a:t>
            </a:r>
            <a:r>
              <a:rPr lang="en-US" dirty="0" smtClean="0"/>
              <a:t> </a:t>
            </a:r>
            <a:r>
              <a:rPr lang="en-US" dirty="0" err="1" smtClean="0"/>
              <a:t>Bhuyian</a:t>
            </a:r>
            <a:r>
              <a:rPr lang="en-US" dirty="0" smtClean="0"/>
              <a:t> 171-11-5360</a:t>
            </a:r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152400" y="1581150"/>
            <a:ext cx="16764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Protectionism</a:t>
            </a:r>
            <a:r>
              <a:rPr lang="en-US" sz="1200" dirty="0" smtClean="0"/>
              <a:t> </a:t>
            </a:r>
            <a:endParaRPr lang="ko-KR" altLang="en-US" sz="12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2400" y="2190750"/>
            <a:ext cx="1905000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Restriction  or trans-border data flow </a:t>
            </a:r>
            <a:endParaRPr lang="ko-KR" altLang="en-US" sz="14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2400" y="2876550"/>
            <a:ext cx="2209800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pPr marL="342900" indent="-342900"/>
            <a:r>
              <a:rPr lang="en-US" sz="1400" b="1" dirty="0" smtClean="0">
                <a:solidFill>
                  <a:schemeClr val="bg1"/>
                </a:solidFill>
              </a:rPr>
              <a:t>Protection of  intellectual property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52400" y="3562350"/>
            <a:ext cx="2514600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pPr marL="342900" indent="-342900"/>
            <a:r>
              <a:rPr lang="en-US" sz="1400" b="1" dirty="0" smtClean="0">
                <a:solidFill>
                  <a:schemeClr val="bg1"/>
                </a:solidFill>
              </a:rPr>
              <a:t>Cultural barrier  </a:t>
            </a:r>
          </a:p>
          <a:p>
            <a:pPr marL="342900" indent="-342900"/>
            <a:r>
              <a:rPr lang="en-US" sz="1400" b="1" dirty="0" smtClean="0">
                <a:solidFill>
                  <a:schemeClr val="bg1"/>
                </a:solidFill>
              </a:rPr>
              <a:t>and adoption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828800" y="1504950"/>
            <a:ext cx="7315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standards must be maintained , products must be affordable &amp; tax must given 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2209800" y="2266950"/>
            <a:ext cx="6705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Electronically data must not be transferred</a:t>
            </a:r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2819400" y="3486150"/>
            <a:ext cx="6019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600" dirty="0" smtClean="0"/>
              <a:t>At Mc Donald's in USA , only people of good appearance are hired , which might be favored by other countries 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2438400" y="2876550"/>
            <a:ext cx="693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Protecting songs , lyrics ,other such properties from getting copied 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1905000" y="209550"/>
            <a:ext cx="5181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u="sng" dirty="0" smtClean="0">
                <a:solidFill>
                  <a:schemeClr val="accent5">
                    <a:lumMod val="75000"/>
                  </a:schemeClr>
                </a:solidFill>
              </a:rPr>
              <a:t>Barriers  for service </a:t>
            </a:r>
          </a:p>
        </p:txBody>
      </p:sp>
    </p:spTree>
    <p:extLst>
      <p:ext uri="{BB962C8B-B14F-4D97-AF65-F5344CB8AC3E}">
        <p14:creationId xmlns="" xmlns:p14="http://schemas.microsoft.com/office/powerpoint/2010/main" val="242460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67000" y="1504950"/>
            <a:ext cx="280076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 </a:t>
            </a:r>
          </a:p>
          <a:p>
            <a:pPr algn="ctr"/>
            <a:r>
              <a:rPr 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you 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20955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2"/>
                </a:solidFill>
              </a:rPr>
              <a:t>Product &amp; Service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2782094" y="2685256"/>
            <a:ext cx="31242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09600" y="1276350"/>
            <a:ext cx="35052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Product</a:t>
            </a:r>
          </a:p>
          <a:p>
            <a:r>
              <a:rPr lang="en-US" dirty="0" smtClean="0"/>
              <a:t> </a:t>
            </a:r>
          </a:p>
          <a:p>
            <a:pPr>
              <a:buFontTx/>
              <a:buChar char="-"/>
            </a:pPr>
            <a:r>
              <a:rPr lang="en-US" dirty="0" smtClean="0"/>
              <a:t> Satisfying need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Not  all product need to be  defect free as long as it  satisfies </a:t>
            </a:r>
          </a:p>
          <a:p>
            <a:r>
              <a:rPr lang="en-US" dirty="0" smtClean="0"/>
              <a:t>need  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1123950"/>
            <a:ext cx="3962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Service</a:t>
            </a:r>
          </a:p>
          <a:p>
            <a:endParaRPr lang="en-US" sz="20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US" dirty="0" smtClean="0"/>
              <a:t>Quality </a:t>
            </a:r>
          </a:p>
          <a:p>
            <a:r>
              <a:rPr lang="en-US" sz="1400" dirty="0" smtClean="0"/>
              <a:t>   - </a:t>
            </a:r>
            <a:r>
              <a:rPr lang="en-US" sz="1600" dirty="0" smtClean="0"/>
              <a:t>quality is judged from two perspective</a:t>
            </a:r>
          </a:p>
          <a:p>
            <a:r>
              <a:rPr lang="en-US" sz="1600" dirty="0" smtClean="0"/>
              <a:t> 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495800" y="2571750"/>
            <a:ext cx="312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Service provider </a:t>
            </a:r>
          </a:p>
          <a:p>
            <a:endParaRPr lang="en-US" dirty="0" smtClean="0"/>
          </a:p>
          <a:p>
            <a:r>
              <a:rPr lang="en-US" dirty="0" smtClean="0"/>
              <a:t>Service receiver 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324600" y="2800350"/>
            <a:ext cx="609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6324600" y="3257550"/>
            <a:ext cx="609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010400" y="295275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Both are different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1981200" y="742950"/>
            <a:ext cx="67056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When we export a product we must keep in mind</a:t>
            </a:r>
          </a:p>
          <a:p>
            <a:endParaRPr lang="en-US" dirty="0" smtClean="0"/>
          </a:p>
          <a:p>
            <a:endParaRPr lang="en-US" b="1" dirty="0" smtClean="0">
              <a:solidFill>
                <a:srgbClr val="F07624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F07624"/>
                </a:solidFill>
              </a:rPr>
              <a:t>Electronic product </a:t>
            </a:r>
            <a:r>
              <a:rPr lang="en-US" dirty="0" smtClean="0"/>
              <a:t>-  Voltage system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F07624"/>
                </a:solidFill>
              </a:rPr>
              <a:t>Label</a:t>
            </a:r>
            <a:r>
              <a:rPr lang="en-US" dirty="0" smtClean="0">
                <a:solidFill>
                  <a:srgbClr val="F07624"/>
                </a:solidFill>
              </a:rPr>
              <a:t>  -</a:t>
            </a:r>
            <a:r>
              <a:rPr lang="en-US" dirty="0" smtClean="0"/>
              <a:t>Agree labeling  laws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F07624"/>
                </a:solidFill>
              </a:rPr>
              <a:t>Product name - </a:t>
            </a:r>
            <a:r>
              <a:rPr lang="en-US" dirty="0" smtClean="0"/>
              <a:t>must not get translated into something wrong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F07624"/>
                </a:solidFill>
              </a:rPr>
              <a:t>Low income country -</a:t>
            </a:r>
            <a:r>
              <a:rPr lang="en-US" dirty="0" smtClean="0"/>
              <a:t>different size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F07624"/>
                </a:solidFill>
              </a:rPr>
              <a:t>Sensitive product - </a:t>
            </a:r>
            <a:r>
              <a:rPr lang="en-US" dirty="0" smtClean="0"/>
              <a:t>sent them in  prepared way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F07624"/>
                </a:solidFill>
              </a:rPr>
              <a:t>Assemble product -</a:t>
            </a:r>
            <a:r>
              <a:rPr lang="en-US" dirty="0" smtClean="0"/>
              <a:t>Walton</a:t>
            </a:r>
          </a:p>
        </p:txBody>
      </p:sp>
    </p:spTree>
    <p:extLst>
      <p:ext uri="{BB962C8B-B14F-4D97-AF65-F5344CB8AC3E}">
        <p14:creationId xmlns="" xmlns:p14="http://schemas.microsoft.com/office/powerpoint/2010/main" val="13219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267744" y="2265660"/>
            <a:ext cx="4608512" cy="826255"/>
            <a:chOff x="2253890" y="2008261"/>
            <a:chExt cx="4608512" cy="826255"/>
          </a:xfrm>
        </p:grpSpPr>
        <p:sp>
          <p:nvSpPr>
            <p:cNvPr id="8" name="Text Placeholder 3"/>
            <p:cNvSpPr txBox="1">
              <a:spLocks/>
            </p:cNvSpPr>
            <p:nvPr/>
          </p:nvSpPr>
          <p:spPr>
            <a:xfrm>
              <a:off x="2253890" y="2557829"/>
              <a:ext cx="4608512" cy="276687"/>
            </a:xfrm>
            <a:prstGeom prst="rect">
              <a:avLst/>
            </a:prstGeom>
          </p:spPr>
          <p:txBody>
            <a:bodyPr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endParaRPr lang="ko-KR" altLang="en-US" sz="14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9" name="Title 4"/>
            <p:cNvSpPr txBox="1">
              <a:spLocks/>
            </p:cNvSpPr>
            <p:nvPr/>
          </p:nvSpPr>
          <p:spPr>
            <a:xfrm>
              <a:off x="2253890" y="2008261"/>
              <a:ext cx="4608512" cy="542078"/>
            </a:xfrm>
            <a:prstGeom prst="rect">
              <a:avLst/>
            </a:prstGeom>
          </p:spPr>
          <p:txBody>
            <a:bodyPr anchor="ctr"/>
            <a:lstStyle>
              <a:lvl1pPr algn="l" defTabSz="914400" rtl="0" eaLnBrk="1" latinLnBrk="1" hangingPunct="1">
                <a:spcBef>
                  <a:spcPct val="0"/>
                </a:spcBef>
                <a:buNone/>
                <a:defRPr sz="3600" b="1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ea typeface="+mj-ea"/>
                  <a:cs typeface="Arial" pitchFamily="34" charset="0"/>
                </a:defRPr>
              </a:lvl1pPr>
            </a:lstStyle>
            <a:p>
              <a:pPr algn="ctr"/>
              <a:endParaRPr lang="ko-KR" altLang="en-US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609600" y="1962150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07624"/>
                </a:solidFill>
              </a:rPr>
              <a:t>A</a:t>
            </a:r>
            <a:r>
              <a:rPr lang="en-US" dirty="0" smtClean="0"/>
              <a:t>  : Innovation product &amp; adaptation </a:t>
            </a:r>
          </a:p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smtClean="0"/>
              <a:t> : Diffusion of product 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C</a:t>
            </a:r>
            <a:r>
              <a:rPr lang="en-US" dirty="0" smtClean="0"/>
              <a:t>  : Production of innovation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00200" y="51435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solidFill>
                  <a:srgbClr val="F07624"/>
                </a:solidFill>
              </a:rPr>
              <a:t>Product and Culture </a:t>
            </a:r>
          </a:p>
        </p:txBody>
      </p:sp>
    </p:spTree>
    <p:extLst>
      <p:ext uri="{BB962C8B-B14F-4D97-AF65-F5344CB8AC3E}">
        <p14:creationId xmlns="" xmlns:p14="http://schemas.microsoft.com/office/powerpoint/2010/main" val="322635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400" y="285750"/>
            <a:ext cx="4572000" cy="6771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u="sng" dirty="0" smtClean="0">
                <a:solidFill>
                  <a:srgbClr val="F07624"/>
                </a:solidFill>
              </a:rPr>
              <a:t>A: Innovative product  &amp; adaptation 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200150"/>
            <a:ext cx="73152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 The new product that came into the market  must  create awareness  .</a:t>
            </a:r>
          </a:p>
          <a:p>
            <a:r>
              <a:rPr lang="en-US" sz="1600" dirty="0" smtClean="0"/>
              <a:t> It shouldn’t have any rumors about it otherwise no one would buy the product .</a:t>
            </a:r>
          </a:p>
          <a:p>
            <a:endParaRPr lang="en-US" sz="1600" dirty="0" smtClean="0"/>
          </a:p>
          <a:p>
            <a:r>
              <a:rPr lang="en-US" sz="1600" dirty="0" smtClean="0"/>
              <a:t>- Some products might be in different stages of the “product life cycle “ in </a:t>
            </a:r>
          </a:p>
          <a:p>
            <a:r>
              <a:rPr lang="en-US" sz="1600" dirty="0" smtClean="0"/>
              <a:t>different countries</a:t>
            </a:r>
          </a:p>
          <a:p>
            <a:endParaRPr lang="en-US" sz="1600" dirty="0" smtClean="0"/>
          </a:p>
          <a:p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</a:rPr>
              <a:t>Example</a:t>
            </a:r>
            <a:r>
              <a:rPr lang="en-US" sz="1600" dirty="0" smtClean="0"/>
              <a:t> : Cornflakes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361950"/>
            <a:ext cx="434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5">
                    <a:lumMod val="75000"/>
                  </a:schemeClr>
                </a:solidFill>
              </a:rPr>
              <a:t>Diffusion of Innovation </a:t>
            </a:r>
            <a:endParaRPr lang="en-US" sz="20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5400" y="1428750"/>
            <a:ext cx="586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Negative / positive  acceptance </a:t>
            </a:r>
          </a:p>
          <a:p>
            <a:r>
              <a:rPr lang="en-US" dirty="0" smtClean="0"/>
              <a:t>           -some country might take it positively</a:t>
            </a:r>
          </a:p>
          <a:p>
            <a:r>
              <a:rPr lang="en-US" dirty="0" smtClean="0"/>
              <a:t>           -some country might take it negatively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200150"/>
            <a:ext cx="7391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Crucial elements in diffusion of new ideas  are</a:t>
            </a:r>
          </a:p>
          <a:p>
            <a:pPr algn="ctr"/>
            <a:endParaRPr lang="en-US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endParaRPr lang="en-US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US" dirty="0" smtClean="0"/>
              <a:t>An innovation </a:t>
            </a:r>
          </a:p>
          <a:p>
            <a:pPr>
              <a:buFontTx/>
              <a:buChar char="-"/>
            </a:pPr>
            <a:r>
              <a:rPr lang="en-US" dirty="0" smtClean="0"/>
              <a:t>Which is communicated  through certain channels </a:t>
            </a:r>
          </a:p>
          <a:p>
            <a:pPr>
              <a:buFontTx/>
              <a:buChar char="-"/>
            </a:pPr>
            <a:r>
              <a:rPr lang="en-US" dirty="0" smtClean="0"/>
              <a:t>Over time</a:t>
            </a:r>
          </a:p>
          <a:p>
            <a:pPr>
              <a:buFontTx/>
              <a:buChar char="-"/>
            </a:pPr>
            <a:r>
              <a:rPr lang="en-US" dirty="0" smtClean="0"/>
              <a:t>Among the members of social system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819151"/>
            <a:ext cx="7162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u="sng" dirty="0" smtClean="0">
                <a:solidFill>
                  <a:schemeClr val="accent5">
                    <a:lumMod val="75000"/>
                  </a:schemeClr>
                </a:solidFill>
              </a:rPr>
              <a:t>Three extraneous variables</a:t>
            </a:r>
          </a:p>
          <a:p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The degree of perceived newness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The perceived attributes of innovation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The method to  communicate the idea  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ALLPPT-COLOR-A0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2949"/>
      </a:accent1>
      <a:accent2>
        <a:srgbClr val="F07624"/>
      </a:accent2>
      <a:accent3>
        <a:srgbClr val="F4BD2D"/>
      </a:accent3>
      <a:accent4>
        <a:srgbClr val="1ED4DE"/>
      </a:accent4>
      <a:accent5>
        <a:srgbClr val="1C7DE1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0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2949"/>
      </a:accent1>
      <a:accent2>
        <a:srgbClr val="F07624"/>
      </a:accent2>
      <a:accent3>
        <a:srgbClr val="F4BD2D"/>
      </a:accent3>
      <a:accent4>
        <a:srgbClr val="1ED4DE"/>
      </a:accent4>
      <a:accent5>
        <a:srgbClr val="1C7DE1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0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2949"/>
      </a:accent1>
      <a:accent2>
        <a:srgbClr val="F07624"/>
      </a:accent2>
      <a:accent3>
        <a:srgbClr val="F4BD2D"/>
      </a:accent3>
      <a:accent4>
        <a:srgbClr val="1ED4DE"/>
      </a:accent4>
      <a:accent5>
        <a:srgbClr val="1C7DE1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1153</TotalTime>
  <Words>751</Words>
  <Application>Microsoft Office PowerPoint</Application>
  <PresentationFormat>On-screen Show (16:9)</PresentationFormat>
  <Paragraphs>183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Cover and End Slide Master</vt:lpstr>
      <vt:lpstr>Contents Slide Master</vt:lpstr>
      <vt:lpstr>Section Break Slide Master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Rubaiya Sharif</cp:lastModifiedBy>
  <cp:revision>108</cp:revision>
  <dcterms:created xsi:type="dcterms:W3CDTF">2016-12-01T00:32:25Z</dcterms:created>
  <dcterms:modified xsi:type="dcterms:W3CDTF">2019-12-01T19:23:05Z</dcterms:modified>
</cp:coreProperties>
</file>