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4" r:id="rId3"/>
  </p:sldMasterIdLst>
  <p:handoutMasterIdLst>
    <p:handoutMasterId r:id="rId25"/>
  </p:handoutMasterIdLst>
  <p:sldIdLst>
    <p:sldId id="299" r:id="rId4"/>
    <p:sldId id="317" r:id="rId5"/>
    <p:sldId id="311" r:id="rId6"/>
    <p:sldId id="258" r:id="rId7"/>
    <p:sldId id="285" r:id="rId8"/>
    <p:sldId id="302" r:id="rId9"/>
    <p:sldId id="315" r:id="rId10"/>
    <p:sldId id="316" r:id="rId11"/>
    <p:sldId id="303" r:id="rId12"/>
    <p:sldId id="304" r:id="rId13"/>
    <p:sldId id="305" r:id="rId14"/>
    <p:sldId id="313" r:id="rId15"/>
    <p:sldId id="307" r:id="rId16"/>
    <p:sldId id="289" r:id="rId17"/>
    <p:sldId id="262" r:id="rId18"/>
    <p:sldId id="270" r:id="rId19"/>
    <p:sldId id="309" r:id="rId20"/>
    <p:sldId id="310" r:id="rId21"/>
    <p:sldId id="271" r:id="rId22"/>
    <p:sldId id="275" r:id="rId23"/>
    <p:sldId id="318" r:id="rId2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624"/>
    <a:srgbClr val="E62949"/>
    <a:srgbClr val="F4BD2D"/>
    <a:srgbClr val="F8B782"/>
    <a:srgbClr val="1C7DE1"/>
    <a:srgbClr val="1ED4D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04" autoAdjust="0"/>
    <p:restoredTop sz="94660"/>
  </p:normalViewPr>
  <p:slideViewPr>
    <p:cSldViewPr showGuides="1">
      <p:cViewPr varScale="1">
        <p:scale>
          <a:sx n="91" d="100"/>
          <a:sy n="91" d="100"/>
        </p:scale>
        <p:origin x="-79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5850" y="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52B2B-0BBC-4845-BD5C-6186374697E3}" type="datetimeFigureOut">
              <a:rPr lang="ko-KR" altLang="en-US" smtClean="0"/>
              <a:pPr/>
              <a:t>2019-12-02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153E3-D943-4A51-8AD5-41FA50EBC5B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59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>
            <a:spLocks noGrp="1"/>
          </p:cNvSpPr>
          <p:nvPr>
            <p:ph type="title" hasCustomPrompt="1"/>
          </p:nvPr>
        </p:nvSpPr>
        <p:spPr>
          <a:xfrm>
            <a:off x="0" y="627534"/>
            <a:ext cx="9144000" cy="533308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="" xmlns:a16="http://schemas.microsoft.com/office/drawing/2014/main" id="{B3F0AB86-7940-4230-BC06-4EF20DC497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203598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90461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2716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50202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4817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1244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280313" y="557440"/>
            <a:ext cx="2592000" cy="4032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2820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059900" y="1"/>
            <a:ext cx="30242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5721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0599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77647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426012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3804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98220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646261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96912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5">
            <a:extLst>
              <a:ext uri="{FF2B5EF4-FFF2-40B4-BE49-F238E27FC236}">
                <a16:creationId xmlns="" xmlns:a16="http://schemas.microsoft.com/office/drawing/2014/main" id="{C7304401-68B8-4E0E-A9DB-540B76DF928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563888" y="638650"/>
            <a:ext cx="4320480" cy="4504851"/>
          </a:xfrm>
          <a:custGeom>
            <a:avLst/>
            <a:gdLst>
              <a:gd name="connsiteX0" fmla="*/ 2160240 w 4320480"/>
              <a:gd name="connsiteY0" fmla="*/ 0 h 4504851"/>
              <a:gd name="connsiteX1" fmla="*/ 4320480 w 4320480"/>
              <a:gd name="connsiteY1" fmla="*/ 4504851 h 4504851"/>
              <a:gd name="connsiteX2" fmla="*/ 0 w 4320480"/>
              <a:gd name="connsiteY2" fmla="*/ 4504851 h 450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0480" h="4504851">
                <a:moveTo>
                  <a:pt x="2160240" y="0"/>
                </a:moveTo>
                <a:lnTo>
                  <a:pt x="4320480" y="4504851"/>
                </a:lnTo>
                <a:lnTo>
                  <a:pt x="0" y="45048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="" xmlns:a16="http://schemas.microsoft.com/office/drawing/2014/main" id="{D2ABAD60-FE41-4786-B9AF-4454375D212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5635630" y="1"/>
            <a:ext cx="3508370" cy="4339267"/>
          </a:xfrm>
          <a:custGeom>
            <a:avLst/>
            <a:gdLst>
              <a:gd name="connsiteX0" fmla="*/ 0 w 3508370"/>
              <a:gd name="connsiteY0" fmla="*/ 0 h 4339267"/>
              <a:gd name="connsiteX1" fmla="*/ 3508370 w 3508370"/>
              <a:gd name="connsiteY1" fmla="*/ 0 h 4339267"/>
              <a:gd name="connsiteX2" fmla="*/ 3504823 w 3508370"/>
              <a:gd name="connsiteY2" fmla="*/ 1594801 h 4339267"/>
              <a:gd name="connsiteX3" fmla="*/ 2097974 w 3508370"/>
              <a:gd name="connsiteY3" fmla="*/ 4339267 h 433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8370" h="4339267">
                <a:moveTo>
                  <a:pt x="0" y="0"/>
                </a:moveTo>
                <a:lnTo>
                  <a:pt x="3508370" y="0"/>
                </a:lnTo>
                <a:cubicBezTo>
                  <a:pt x="3507188" y="531600"/>
                  <a:pt x="3506005" y="1063201"/>
                  <a:pt x="3504823" y="1594801"/>
                </a:cubicBezTo>
                <a:lnTo>
                  <a:pt x="2097974" y="43392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7218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5076056" cy="51435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6572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="" xmlns:p14="http://schemas.microsoft.com/office/powerpoint/2010/main" val="45239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3" name="Rounded Rectangle 12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Half Frame 16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5604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696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 rot="10800000">
            <a:off x="3222000" y="3337155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 rot="10800000">
            <a:off x="3746892" y="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 rot="10800000">
            <a:off x="4041648" y="99959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="" xmlns:a16="http://schemas.microsoft.com/office/drawing/2014/main" id="{8E48000A-B218-4CCF-8C0E-D9ACDAFA26B8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312000" y="3430238"/>
            <a:ext cx="2520000" cy="1713262"/>
          </a:xfrm>
          <a:custGeom>
            <a:avLst/>
            <a:gdLst>
              <a:gd name="connsiteX0" fmla="*/ 1260000 w 2520000"/>
              <a:gd name="connsiteY0" fmla="*/ 0 h 1713262"/>
              <a:gd name="connsiteX1" fmla="*/ 2520000 w 2520000"/>
              <a:gd name="connsiteY1" fmla="*/ 1260000 h 1713262"/>
              <a:gd name="connsiteX2" fmla="*/ 2066250 w 2520000"/>
              <a:gd name="connsiteY2" fmla="*/ 1713262 h 1713262"/>
              <a:gd name="connsiteX3" fmla="*/ 439730 w 2520000"/>
              <a:gd name="connsiteY3" fmla="*/ 1706453 h 1713262"/>
              <a:gd name="connsiteX4" fmla="*/ 0 w 2520000"/>
              <a:gd name="connsiteY4" fmla="*/ 1260000 h 171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1713262">
                <a:moveTo>
                  <a:pt x="1260000" y="0"/>
                </a:moveTo>
                <a:lnTo>
                  <a:pt x="2520000" y="1260000"/>
                </a:lnTo>
                <a:lnTo>
                  <a:pt x="2066250" y="1713262"/>
                </a:lnTo>
                <a:lnTo>
                  <a:pt x="439730" y="1706453"/>
                </a:lnTo>
                <a:lnTo>
                  <a:pt x="0" y="126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06530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81503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60125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57155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>
            <a:off x="3203848" y="-2322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>
            <a:off x="3746892" y="433124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>
            <a:off x="4041648" y="4493810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="" xmlns:a16="http://schemas.microsoft.com/office/drawing/2014/main" id="{28FC5FB3-D739-474A-9148-1ABF4FC2769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93848" y="1"/>
            <a:ext cx="2520000" cy="1711155"/>
          </a:xfrm>
          <a:custGeom>
            <a:avLst/>
            <a:gdLst>
              <a:gd name="connsiteX0" fmla="*/ 442968 w 2520000"/>
              <a:gd name="connsiteY0" fmla="*/ 0 h 1711155"/>
              <a:gd name="connsiteX1" fmla="*/ 985757 w 2520000"/>
              <a:gd name="connsiteY1" fmla="*/ 0 h 1711155"/>
              <a:gd name="connsiteX2" fmla="*/ 2080270 w 2520000"/>
              <a:gd name="connsiteY2" fmla="*/ 4702 h 1711155"/>
              <a:gd name="connsiteX3" fmla="*/ 2520000 w 2520000"/>
              <a:gd name="connsiteY3" fmla="*/ 451155 h 1711155"/>
              <a:gd name="connsiteX4" fmla="*/ 1260000 w 2520000"/>
              <a:gd name="connsiteY4" fmla="*/ 1711155 h 1711155"/>
              <a:gd name="connsiteX5" fmla="*/ 0 w 2520000"/>
              <a:gd name="connsiteY5" fmla="*/ 451155 h 171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000" h="1711155">
                <a:moveTo>
                  <a:pt x="442968" y="0"/>
                </a:moveTo>
                <a:lnTo>
                  <a:pt x="985757" y="0"/>
                </a:lnTo>
                <a:lnTo>
                  <a:pt x="2080270" y="4702"/>
                </a:lnTo>
                <a:lnTo>
                  <a:pt x="2520000" y="451155"/>
                </a:lnTo>
                <a:lnTo>
                  <a:pt x="1260000" y="1711155"/>
                </a:lnTo>
                <a:lnTo>
                  <a:pt x="0" y="4511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9394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65878" y="1176692"/>
            <a:ext cx="1871760" cy="30512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612855" y="1176061"/>
            <a:ext cx="1871760" cy="30512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59832" y="1175430"/>
            <a:ext cx="1871760" cy="30512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706810" y="1174799"/>
            <a:ext cx="1871760" cy="30512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825475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6407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872452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919429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90497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54" y="451443"/>
            <a:ext cx="3282039" cy="32724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363708" y="584771"/>
            <a:ext cx="2991584" cy="20767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43454" y="1295867"/>
            <a:ext cx="3055840" cy="22313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404814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9742"/>
            <a:ext cx="3600400" cy="18312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753800" y="2764640"/>
            <a:ext cx="1711407" cy="12496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009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932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2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7415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7" r:id="rId3"/>
    <p:sldLayoutId id="2147483671" r:id="rId4"/>
    <p:sldLayoutId id="2147483658" r:id="rId5"/>
    <p:sldLayoutId id="2147483659" r:id="rId6"/>
    <p:sldLayoutId id="2147483673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75" r:id="rId15"/>
    <p:sldLayoutId id="2147483674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2270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09600" y="59055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07624"/>
                </a:solidFill>
              </a:rPr>
              <a:t>Chapter -13</a:t>
            </a: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Products and services for customers 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4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43815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</a:rPr>
              <a:t>Five characteristics</a:t>
            </a:r>
          </a:p>
          <a:p>
            <a:endParaRPr lang="en-US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Relative advantage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Compatibility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Complexity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Trial ability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Observability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61950"/>
            <a:ext cx="4382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 smtClean="0">
                <a:solidFill>
                  <a:schemeClr val="accent5">
                    <a:lumMod val="75000"/>
                  </a:schemeClr>
                </a:solidFill>
              </a:rPr>
              <a:t>C : </a:t>
            </a:r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</a:rPr>
              <a:t>Production of innovation </a:t>
            </a:r>
            <a:endParaRPr lang="en-US" sz="24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5735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Congruent innovation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Continuous innovation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Dynamically  continuous innovation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Discontinuous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9593"/>
            <a:ext cx="8686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Congruent  Innovation </a:t>
            </a:r>
            <a:r>
              <a:rPr lang="en-US" dirty="0" smtClean="0"/>
              <a:t>:  The change in the size and  shape of the product </a:t>
            </a: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Example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/>
              <a:t>: new packaging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Continuous innovation : </a:t>
            </a:r>
          </a:p>
          <a:p>
            <a:r>
              <a:rPr lang="en-US" dirty="0" smtClean="0"/>
              <a:t>Change in  consumption </a:t>
            </a: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Example</a:t>
            </a:r>
            <a:r>
              <a:rPr lang="en-US" b="1" dirty="0" smtClean="0">
                <a:solidFill>
                  <a:srgbClr val="F07624"/>
                </a:solidFill>
              </a:rPr>
              <a:t> </a:t>
            </a:r>
            <a:r>
              <a:rPr lang="en-US" dirty="0" smtClean="0"/>
              <a:t>: one time use plate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Dynamically continuous innovation : </a:t>
            </a:r>
          </a:p>
          <a:p>
            <a:r>
              <a:rPr lang="en-US" dirty="0" smtClean="0"/>
              <a:t>A  big  change </a:t>
            </a: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Example</a:t>
            </a:r>
            <a:r>
              <a:rPr lang="en-US" dirty="0" smtClean="0"/>
              <a:t> : central AC  , laptop ( a component that is different than the computer but has all the functions of a computer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Discontinuous innovation </a:t>
            </a:r>
            <a:r>
              <a:rPr lang="en-US" dirty="0" smtClean="0"/>
              <a:t>:  something that’s totally  new in the market </a:t>
            </a: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Example</a:t>
            </a:r>
            <a:r>
              <a:rPr lang="en-US" dirty="0" smtClean="0"/>
              <a:t> : Power bank , Electric brush , Smart watch 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 rot="5400000">
            <a:off x="7525676" y="1098487"/>
            <a:ext cx="792090" cy="98640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" name="Right Triangle 8"/>
          <p:cNvSpPr/>
          <p:nvPr/>
        </p:nvSpPr>
        <p:spPr>
          <a:xfrm rot="5400000">
            <a:off x="6565207" y="1867997"/>
            <a:ext cx="792090" cy="986409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Right Triangle 9"/>
          <p:cNvSpPr/>
          <p:nvPr/>
        </p:nvSpPr>
        <p:spPr>
          <a:xfrm rot="5400000">
            <a:off x="5578798" y="2649244"/>
            <a:ext cx="792090" cy="986409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480010" y="1229602"/>
            <a:ext cx="597190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altLang="ko-K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94207" y="2007543"/>
            <a:ext cx="470598" cy="492443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08404" y="2785484"/>
            <a:ext cx="470598" cy="492443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95400" y="133350"/>
            <a:ext cx="6781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Analyzing product components  and adaptation </a:t>
            </a:r>
            <a:endParaRPr lang="en-US" dirty="0" smtClean="0"/>
          </a:p>
        </p:txBody>
      </p:sp>
      <p:sp>
        <p:nvSpPr>
          <p:cNvPr id="35" name="Rectangle 34"/>
          <p:cNvSpPr/>
          <p:nvPr/>
        </p:nvSpPr>
        <p:spPr>
          <a:xfrm>
            <a:off x="5257800" y="1352550"/>
            <a:ext cx="20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Core components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0" y="2114550"/>
            <a:ext cx="2582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Packaging components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2819400" y="3028950"/>
            <a:ext cx="2672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Product support service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686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895350"/>
            <a:ext cx="914400" cy="83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dirty="0" smtClean="0"/>
              <a:t>Example </a:t>
            </a:r>
          </a:p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3352800" y="895350"/>
            <a:ext cx="914400" cy="7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dirty="0" smtClean="0"/>
              <a:t>Example</a:t>
            </a:r>
            <a:r>
              <a:rPr lang="en-US" altLang="ko-KR" dirty="0" smtClean="0"/>
              <a:t> </a:t>
            </a:r>
          </a:p>
          <a:p>
            <a:pPr algn="ctr"/>
            <a:r>
              <a:rPr lang="en-US" altLang="ko-KR" dirty="0" smtClean="0"/>
              <a:t>2 </a:t>
            </a:r>
            <a:endParaRPr lang="ko-KR" altLang="en-US" dirty="0"/>
          </a:p>
        </p:txBody>
      </p:sp>
      <p:sp>
        <p:nvSpPr>
          <p:cNvPr id="10" name="Rectangle 9"/>
          <p:cNvSpPr/>
          <p:nvPr/>
        </p:nvSpPr>
        <p:spPr>
          <a:xfrm>
            <a:off x="5562600" y="895350"/>
            <a:ext cx="914400" cy="76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dirty="0" smtClean="0"/>
              <a:t>Example </a:t>
            </a:r>
          </a:p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72400" y="895350"/>
            <a:ext cx="914400" cy="76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dirty="0" smtClean="0"/>
              <a:t>Example</a:t>
            </a:r>
            <a:r>
              <a:rPr lang="en-US" altLang="ko-KR" dirty="0" smtClean="0"/>
              <a:t> </a:t>
            </a:r>
          </a:p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32" name="Rectangle 31"/>
          <p:cNvSpPr/>
          <p:nvPr/>
        </p:nvSpPr>
        <p:spPr>
          <a:xfrm>
            <a:off x="152400" y="1733550"/>
            <a:ext cx="23622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Nestle company’s  cornflakes is taken as a breakfast item in USA  , but in Japan the amount of </a:t>
            </a:r>
          </a:p>
          <a:p>
            <a:r>
              <a:rPr lang="en-US" sz="1200" dirty="0" smtClean="0"/>
              <a:t>the cornflakes didn’t satisfy the hunger of people as they are used to taking heavy meal as their breakfast , so they started to eat cornflakes as evening snacks and it was a loss for the company .So Nestle brought change into</a:t>
            </a:r>
          </a:p>
          <a:p>
            <a:r>
              <a:rPr lang="en-US" sz="1200" dirty="0" smtClean="0"/>
              <a:t> the product as per the demand of Japanese people by giving</a:t>
            </a:r>
          </a:p>
          <a:p>
            <a:r>
              <a:rPr lang="en-US" sz="1200" dirty="0" smtClean="0"/>
              <a:t> heavy cornflakes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48000" y="1733550"/>
            <a:ext cx="1752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Washing Machine </a:t>
            </a:r>
          </a:p>
          <a:p>
            <a:r>
              <a:rPr lang="en-US" sz="1200" dirty="0" smtClean="0"/>
              <a:t>is sometimes </a:t>
            </a:r>
          </a:p>
          <a:p>
            <a:r>
              <a:rPr lang="en-US" sz="1200" dirty="0" smtClean="0"/>
              <a:t>provided with auto soap system ,</a:t>
            </a:r>
          </a:p>
          <a:p>
            <a:r>
              <a:rPr lang="en-US" sz="1200" dirty="0" smtClean="0"/>
              <a:t> but it must only be </a:t>
            </a:r>
          </a:p>
          <a:p>
            <a:r>
              <a:rPr lang="en-US" sz="1200" dirty="0" smtClean="0"/>
              <a:t>Provided in </a:t>
            </a:r>
          </a:p>
          <a:p>
            <a:r>
              <a:rPr lang="en-US" sz="1200" dirty="0" smtClean="0"/>
              <a:t>country’s where </a:t>
            </a:r>
          </a:p>
          <a:p>
            <a:r>
              <a:rPr lang="en-US" sz="1200" dirty="0" smtClean="0"/>
              <a:t>there is enough </a:t>
            </a:r>
          </a:p>
          <a:p>
            <a:r>
              <a:rPr lang="en-US" sz="1200" dirty="0" smtClean="0"/>
              <a:t>water supply </a:t>
            </a:r>
            <a:r>
              <a:rPr lang="en-US" dirty="0" smtClean="0"/>
              <a:t>.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86400" y="1885950"/>
            <a:ext cx="1295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General</a:t>
            </a:r>
          </a:p>
          <a:p>
            <a:r>
              <a:rPr lang="en-US" sz="1400" dirty="0" smtClean="0"/>
              <a:t>electrics  </a:t>
            </a:r>
          </a:p>
          <a:p>
            <a:r>
              <a:rPr lang="en-US" sz="1400" dirty="0" smtClean="0"/>
              <a:t>provide light </a:t>
            </a:r>
          </a:p>
          <a:p>
            <a:r>
              <a:rPr lang="en-US" sz="1400" dirty="0" smtClean="0"/>
              <a:t>products in </a:t>
            </a:r>
          </a:p>
          <a:p>
            <a:r>
              <a:rPr lang="en-US" sz="1400" dirty="0" smtClean="0"/>
              <a:t>Japan 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7543800" y="1809750"/>
            <a:ext cx="1371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Lux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Soap has </a:t>
            </a:r>
          </a:p>
          <a:p>
            <a:r>
              <a:rPr lang="en-US" sz="1400" dirty="0" smtClean="0"/>
              <a:t>different </a:t>
            </a:r>
          </a:p>
          <a:p>
            <a:r>
              <a:rPr lang="en-US" sz="1400" dirty="0" smtClean="0"/>
              <a:t>ingredients </a:t>
            </a:r>
          </a:p>
          <a:p>
            <a:r>
              <a:rPr lang="en-US" sz="1400" dirty="0" smtClean="0"/>
              <a:t>in Asia &amp;</a:t>
            </a:r>
          </a:p>
          <a:p>
            <a:r>
              <a:rPr lang="en-US" sz="1400" dirty="0" smtClean="0"/>
              <a:t> foreign </a:t>
            </a:r>
          </a:p>
          <a:p>
            <a:r>
              <a:rPr lang="en-US" sz="1400" dirty="0" smtClean="0"/>
              <a:t>countries  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2057400" y="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Core components 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08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066800" y="1809750"/>
            <a:ext cx="1012018" cy="30777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accent3"/>
                </a:solidFill>
                <a:cs typeface="Arial" pitchFamily="34" charset="0"/>
              </a:rPr>
              <a:t>2</a:t>
            </a:r>
            <a:endParaRPr lang="en-US" altLang="ko-KR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6800" y="2419350"/>
            <a:ext cx="1012018" cy="369332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4"/>
                </a:solidFill>
                <a:cs typeface="Arial" pitchFamily="34" charset="0"/>
              </a:rPr>
              <a:t>3</a:t>
            </a:r>
            <a:endParaRPr lang="en-US" altLang="ko-KR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8200" y="1047750"/>
            <a:ext cx="1524000" cy="369332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5"/>
                </a:solidFill>
                <a:cs typeface="Arial" pitchFamily="34" charset="0"/>
              </a:rPr>
              <a:t>1</a:t>
            </a:r>
            <a:endParaRPr lang="en-US" altLang="ko-KR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58122" y="3212271"/>
            <a:ext cx="1483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76400" y="1047750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degree of perceived newness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133600" y="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</a:rPr>
              <a:t>Three extraneous variables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752600" y="1733550"/>
            <a:ext cx="4031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perceived attributes of innovation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828800" y="2419350"/>
            <a:ext cx="4185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method to  communicate the idea  </a:t>
            </a:r>
          </a:p>
        </p:txBody>
      </p:sp>
    </p:spTree>
    <p:extLst>
      <p:ext uri="{BB962C8B-B14F-4D97-AF65-F5344CB8AC3E}">
        <p14:creationId xmlns="" xmlns:p14="http://schemas.microsoft.com/office/powerpoint/2010/main" val="291066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47435" y="2414619"/>
            <a:ext cx="3149101" cy="2293969"/>
            <a:chOff x="247435" y="2414619"/>
            <a:chExt cx="3149101" cy="2293969"/>
          </a:xfrm>
        </p:grpSpPr>
        <p:sp>
          <p:nvSpPr>
            <p:cNvPr id="13" name="Rectangle 12"/>
            <p:cNvSpPr/>
            <p:nvPr/>
          </p:nvSpPr>
          <p:spPr>
            <a:xfrm rot="2700000" flipH="1">
              <a:off x="1034951" y="1627103"/>
              <a:ext cx="1574070" cy="3149101"/>
            </a:xfrm>
            <a:custGeom>
              <a:avLst/>
              <a:gdLst/>
              <a:ahLst/>
              <a:cxnLst/>
              <a:rect l="l" t="t" r="r" b="b"/>
              <a:pathLst>
                <a:path w="1574070" h="3149101">
                  <a:moveTo>
                    <a:pt x="1396232" y="177838"/>
                  </a:moveTo>
                  <a:cubicBezTo>
                    <a:pt x="1732682" y="514288"/>
                    <a:pt x="1732682" y="1059782"/>
                    <a:pt x="1396232" y="1396232"/>
                  </a:cubicBezTo>
                  <a:cubicBezTo>
                    <a:pt x="1059782" y="1732681"/>
                    <a:pt x="514289" y="1732681"/>
                    <a:pt x="177839" y="1396232"/>
                  </a:cubicBezTo>
                  <a:cubicBezTo>
                    <a:pt x="-158611" y="1059782"/>
                    <a:pt x="-158611" y="514288"/>
                    <a:pt x="177839" y="177838"/>
                  </a:cubicBezTo>
                  <a:cubicBezTo>
                    <a:pt x="514289" y="-158611"/>
                    <a:pt x="1059782" y="-158611"/>
                    <a:pt x="1396232" y="177838"/>
                  </a:cubicBezTo>
                  <a:close/>
                  <a:moveTo>
                    <a:pt x="1574070" y="0"/>
                  </a:moveTo>
                  <a:cubicBezTo>
                    <a:pt x="1139403" y="-434668"/>
                    <a:pt x="434668" y="-434668"/>
                    <a:pt x="0" y="0"/>
                  </a:cubicBezTo>
                  <a:cubicBezTo>
                    <a:pt x="-434668" y="434667"/>
                    <a:pt x="-434668" y="1139403"/>
                    <a:pt x="0" y="1574070"/>
                  </a:cubicBezTo>
                  <a:cubicBezTo>
                    <a:pt x="149565" y="1723636"/>
                    <a:pt x="331107" y="1821737"/>
                    <a:pt x="522925" y="1867116"/>
                  </a:cubicBezTo>
                  <a:lnTo>
                    <a:pt x="522925" y="3149101"/>
                  </a:lnTo>
                  <a:lnTo>
                    <a:pt x="1051145" y="3149101"/>
                  </a:lnTo>
                  <a:lnTo>
                    <a:pt x="1051145" y="1867115"/>
                  </a:lnTo>
                  <a:cubicBezTo>
                    <a:pt x="1242964" y="1821737"/>
                    <a:pt x="1424505" y="1723636"/>
                    <a:pt x="1574070" y="1574070"/>
                  </a:cubicBezTo>
                  <a:cubicBezTo>
                    <a:pt x="2008738" y="1139403"/>
                    <a:pt x="2008738" y="434667"/>
                    <a:pt x="15740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4" name="Round Same Side Corner Rectangle 13"/>
            <p:cNvSpPr/>
            <p:nvPr/>
          </p:nvSpPr>
          <p:spPr>
            <a:xfrm rot="13500000" flipH="1">
              <a:off x="299369" y="4293587"/>
              <a:ext cx="528162" cy="30184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18" name="Oval 17"/>
          <p:cNvSpPr/>
          <p:nvPr/>
        </p:nvSpPr>
        <p:spPr>
          <a:xfrm>
            <a:off x="2514600" y="3181350"/>
            <a:ext cx="656698" cy="656698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9" name="Oval 18"/>
          <p:cNvSpPr/>
          <p:nvPr/>
        </p:nvSpPr>
        <p:spPr>
          <a:xfrm>
            <a:off x="2231740" y="1319152"/>
            <a:ext cx="656698" cy="65669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1" name="Oval 20"/>
          <p:cNvSpPr/>
          <p:nvPr/>
        </p:nvSpPr>
        <p:spPr>
          <a:xfrm>
            <a:off x="2971800" y="2190750"/>
            <a:ext cx="656698" cy="656698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7" name="Rectangle 26"/>
          <p:cNvSpPr/>
          <p:nvPr/>
        </p:nvSpPr>
        <p:spPr>
          <a:xfrm>
            <a:off x="3276600" y="285750"/>
            <a:ext cx="2297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Packaging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2971800" y="1276350"/>
            <a:ext cx="563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Japan </a:t>
            </a:r>
            <a:r>
              <a:rPr lang="en-US" sz="1400" dirty="0" smtClean="0"/>
              <a:t>: same symbol as their flag can not be  used , again they use transparent packaging so that customer can see the contents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657600" y="2343150"/>
            <a:ext cx="518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Brazil </a:t>
            </a:r>
            <a:r>
              <a:rPr lang="en-US" sz="1400" dirty="0" smtClean="0"/>
              <a:t>: powder soap are  more favored over there as they </a:t>
            </a:r>
          </a:p>
          <a:p>
            <a:r>
              <a:rPr lang="en-US" sz="1400" dirty="0" smtClean="0"/>
              <a:t>mostly wash their cloths near river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76600" y="3257550"/>
            <a:ext cx="5715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China </a:t>
            </a:r>
            <a:r>
              <a:rPr lang="en-US" sz="1400" dirty="0" smtClean="0"/>
              <a:t>: Chinese baby food  products having the picture of cats and dogs and only Chinese language  ,when sold to others countries were placed along with  animal foods .</a:t>
            </a:r>
          </a:p>
        </p:txBody>
      </p:sp>
      <p:sp>
        <p:nvSpPr>
          <p:cNvPr id="31" name="Oval 30"/>
          <p:cNvSpPr/>
          <p:nvPr/>
        </p:nvSpPr>
        <p:spPr>
          <a:xfrm>
            <a:off x="1295400" y="1733550"/>
            <a:ext cx="2133600" cy="1828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Examples</a:t>
            </a: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341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514350"/>
            <a:ext cx="3809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accent2"/>
                </a:solidFill>
              </a:rPr>
              <a:t>Product support  service</a:t>
            </a:r>
            <a:endParaRPr lang="en-US" sz="2400" b="1" u="sng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2038350"/>
            <a:ext cx="746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-</a:t>
            </a: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Along with the product ,guarantee and  warranty  are provided .</a:t>
            </a:r>
          </a:p>
          <a:p>
            <a:r>
              <a:rPr lang="en-US" dirty="0" smtClean="0">
                <a:latin typeface="+mj-lt"/>
              </a:rPr>
              <a:t>  In foreign countries they even give extra product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4572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accent2"/>
                </a:solidFill>
              </a:rPr>
              <a:t>Marketing Consumer  Service Globally </a:t>
            </a:r>
            <a:endParaRPr lang="en-US" b="1" u="sng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58115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-Service  Characteristics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-Barriers  for  service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 rot="18900000">
            <a:off x="3534429" y="1664412"/>
            <a:ext cx="2075142" cy="2075142"/>
          </a:xfrm>
          <a:prstGeom prst="frame">
            <a:avLst>
              <a:gd name="adj1" fmla="val 551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2495550"/>
            <a:ext cx="1626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69515" y="1383718"/>
            <a:ext cx="900000" cy="90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" name="Oval 11"/>
          <p:cNvSpPr/>
          <p:nvPr/>
        </p:nvSpPr>
        <p:spPr>
          <a:xfrm>
            <a:off x="5080271" y="1383718"/>
            <a:ext cx="900000" cy="90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3" name="Oval 12"/>
          <p:cNvSpPr/>
          <p:nvPr/>
        </p:nvSpPr>
        <p:spPr>
          <a:xfrm>
            <a:off x="3169515" y="3139188"/>
            <a:ext cx="900000" cy="900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4" name="Oval 13"/>
          <p:cNvSpPr/>
          <p:nvPr/>
        </p:nvSpPr>
        <p:spPr>
          <a:xfrm>
            <a:off x="5080271" y="3139188"/>
            <a:ext cx="900000" cy="900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6" name="Rectangle 9"/>
          <p:cNvSpPr/>
          <p:nvPr/>
        </p:nvSpPr>
        <p:spPr>
          <a:xfrm>
            <a:off x="3469834" y="3433739"/>
            <a:ext cx="332123" cy="31089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3424727" y="1636437"/>
            <a:ext cx="391290" cy="39455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8" name="Rectangle 16"/>
          <p:cNvSpPr/>
          <p:nvPr/>
        </p:nvSpPr>
        <p:spPr>
          <a:xfrm rot="1795255">
            <a:off x="5406274" y="1566092"/>
            <a:ext cx="298553" cy="53525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Rounded Rectangle 7"/>
          <p:cNvSpPr/>
          <p:nvPr/>
        </p:nvSpPr>
        <p:spPr>
          <a:xfrm>
            <a:off x="5376314" y="3433739"/>
            <a:ext cx="358474" cy="30935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2" name="Rectangle 31"/>
          <p:cNvSpPr/>
          <p:nvPr/>
        </p:nvSpPr>
        <p:spPr>
          <a:xfrm>
            <a:off x="3352800" y="2266950"/>
            <a:ext cx="2438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Service </a:t>
            </a: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Characteristics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0" y="1276350"/>
            <a:ext cx="2971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400" b="1" u="sng" dirty="0" smtClean="0">
                <a:solidFill>
                  <a:schemeClr val="accent2"/>
                </a:solidFill>
              </a:rPr>
              <a:t>Intangible  :</a:t>
            </a:r>
          </a:p>
          <a:p>
            <a:pPr marL="342900" indent="-342900"/>
            <a:r>
              <a:rPr lang="en-US" sz="2000" dirty="0" smtClean="0"/>
              <a:t> service cannot be seen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477000" y="1123950"/>
            <a:ext cx="2895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400" b="1" u="sng" dirty="0" smtClean="0">
                <a:solidFill>
                  <a:schemeClr val="accent3">
                    <a:lumMod val="50000"/>
                  </a:schemeClr>
                </a:solidFill>
              </a:rPr>
              <a:t>Inseparable : </a:t>
            </a:r>
          </a:p>
          <a:p>
            <a:pPr marL="342900" indent="-342900"/>
            <a:r>
              <a:rPr lang="en-US" sz="2000" dirty="0" smtClean="0"/>
              <a:t>service cannot be </a:t>
            </a:r>
          </a:p>
          <a:p>
            <a:pPr marL="342900" indent="-342900"/>
            <a:r>
              <a:rPr lang="en-US" sz="2000" dirty="0" smtClean="0"/>
              <a:t>separated from the</a:t>
            </a:r>
          </a:p>
          <a:p>
            <a:pPr marL="342900" indent="-342900"/>
            <a:r>
              <a:rPr lang="en-US" sz="2000" dirty="0" smtClean="0"/>
              <a:t> service provider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3409950"/>
            <a:ext cx="30460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 u="sng" dirty="0" smtClean="0">
                <a:solidFill>
                  <a:schemeClr val="accent4">
                    <a:lumMod val="50000"/>
                  </a:schemeClr>
                </a:solidFill>
              </a:rPr>
              <a:t>Perishable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</a:p>
          <a:p>
            <a:pPr marL="342900" indent="-342900"/>
            <a:r>
              <a:rPr lang="en-US" sz="2000" dirty="0" smtClean="0"/>
              <a:t>service cannot be stored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553200" y="3257550"/>
            <a:ext cx="3124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000" b="1" u="sng" dirty="0" smtClean="0">
                <a:solidFill>
                  <a:schemeClr val="tx2"/>
                </a:solidFill>
              </a:rPr>
              <a:t>Variable : </a:t>
            </a:r>
          </a:p>
          <a:p>
            <a:pPr marL="342900" indent="-342900"/>
            <a:r>
              <a:rPr lang="en-US" sz="2000" dirty="0" smtClean="0"/>
              <a:t>It varies from person</a:t>
            </a:r>
          </a:p>
          <a:p>
            <a:pPr marL="342900" indent="-342900"/>
            <a:r>
              <a:rPr lang="en-US" sz="2000" dirty="0" smtClean="0"/>
              <a:t> to person </a:t>
            </a:r>
          </a:p>
        </p:txBody>
      </p:sp>
    </p:spTree>
    <p:extLst>
      <p:ext uri="{BB962C8B-B14F-4D97-AF65-F5344CB8AC3E}">
        <p14:creationId xmlns="" xmlns:p14="http://schemas.microsoft.com/office/powerpoint/2010/main" val="331244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74295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07624"/>
                </a:solidFill>
              </a:rPr>
              <a:t>Group</a:t>
            </a:r>
            <a:r>
              <a:rPr lang="en-US" dirty="0" smtClean="0"/>
              <a:t> :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Beyond Imagination 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88595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Md.Fahim</a:t>
            </a:r>
            <a:r>
              <a:rPr lang="en-US" dirty="0" smtClean="0"/>
              <a:t> </a:t>
            </a:r>
            <a:r>
              <a:rPr lang="en-US" dirty="0" err="1" smtClean="0"/>
              <a:t>Miah</a:t>
            </a:r>
            <a:r>
              <a:rPr lang="en-US" dirty="0" smtClean="0"/>
              <a:t> 171-11-5355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2343150"/>
            <a:ext cx="48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GB" dirty="0" smtClean="0"/>
              <a:t>MD. </a:t>
            </a:r>
            <a:r>
              <a:rPr lang="en-GB" dirty="0" err="1" smtClean="0"/>
              <a:t>Shoriful</a:t>
            </a:r>
            <a:r>
              <a:rPr lang="en-GB" dirty="0" smtClean="0"/>
              <a:t> Islam </a:t>
            </a:r>
            <a:r>
              <a:rPr lang="en-GB" dirty="0" err="1" smtClean="0"/>
              <a:t>Hasan</a:t>
            </a:r>
            <a:r>
              <a:rPr lang="en-GB" dirty="0" smtClean="0"/>
              <a:t> 171-11-5353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150495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Sadia</a:t>
            </a:r>
            <a:r>
              <a:rPr lang="en-US" dirty="0" smtClean="0"/>
              <a:t> Sharif </a:t>
            </a:r>
            <a:r>
              <a:rPr lang="en-US" dirty="0" err="1" smtClean="0"/>
              <a:t>Nishat</a:t>
            </a:r>
            <a:r>
              <a:rPr lang="en-US" dirty="0" smtClean="0"/>
              <a:t> 171-11-5351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71800" y="2800350"/>
            <a:ext cx="2681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Sohag</a:t>
            </a:r>
            <a:r>
              <a:rPr lang="en-US" dirty="0" smtClean="0"/>
              <a:t> Roy 171-11-5515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318135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Sorwar</a:t>
            </a:r>
            <a:r>
              <a:rPr lang="en-US" dirty="0" smtClean="0"/>
              <a:t> </a:t>
            </a:r>
            <a:r>
              <a:rPr lang="en-US" dirty="0" err="1" smtClean="0"/>
              <a:t>Bhuyian</a:t>
            </a:r>
            <a:r>
              <a:rPr lang="en-US" dirty="0" smtClean="0"/>
              <a:t> 171-11-5360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2400" y="1581150"/>
            <a:ext cx="16764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Protectionism</a:t>
            </a:r>
            <a:r>
              <a:rPr lang="en-US" sz="1200" dirty="0" smtClean="0"/>
              <a:t> </a:t>
            </a:r>
            <a:endParaRPr lang="ko-KR" altLang="en-US" sz="12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2190750"/>
            <a:ext cx="19050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Restriction  or trans-border data flow </a:t>
            </a:r>
            <a:endParaRPr lang="ko-KR" altLang="en-US" sz="14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2876550"/>
            <a:ext cx="22098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marL="342900" indent="-342900"/>
            <a:r>
              <a:rPr lang="en-US" sz="1400" b="1" dirty="0" smtClean="0">
                <a:solidFill>
                  <a:schemeClr val="bg1"/>
                </a:solidFill>
              </a:rPr>
              <a:t>Protection of  intellectual property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" y="3562350"/>
            <a:ext cx="25146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marL="342900" indent="-342900"/>
            <a:r>
              <a:rPr lang="en-US" sz="1400" b="1" dirty="0" smtClean="0">
                <a:solidFill>
                  <a:schemeClr val="bg1"/>
                </a:solidFill>
              </a:rPr>
              <a:t>Cultural barrier  </a:t>
            </a:r>
          </a:p>
          <a:p>
            <a:pPr marL="342900" indent="-342900"/>
            <a:r>
              <a:rPr lang="en-US" sz="1400" b="1" dirty="0" smtClean="0">
                <a:solidFill>
                  <a:schemeClr val="bg1"/>
                </a:solidFill>
              </a:rPr>
              <a:t>and adoption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28800" y="1504950"/>
            <a:ext cx="7315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standards must be maintained , products must be affordable &amp; tax must given 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2209800" y="2266950"/>
            <a:ext cx="670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Electronically data must not be transferred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2819400" y="3486150"/>
            <a:ext cx="6019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600" dirty="0" smtClean="0"/>
              <a:t>At Mc Donald's in USA , only people of good appearance are hired , which might be favored by other countries 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438400" y="2876550"/>
            <a:ext cx="693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Protecting songs , lyrics ,other such properties from getting copied 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1905000" y="209550"/>
            <a:ext cx="518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</a:rPr>
              <a:t>Barriers  for service </a:t>
            </a:r>
          </a:p>
        </p:txBody>
      </p:sp>
    </p:spTree>
    <p:extLst>
      <p:ext uri="{BB962C8B-B14F-4D97-AF65-F5344CB8AC3E}">
        <p14:creationId xmlns="" xmlns:p14="http://schemas.microsoft.com/office/powerpoint/2010/main" val="242460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1504950"/>
            <a:ext cx="28007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 </a:t>
            </a:r>
          </a:p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you 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0955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Product &amp; Service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782094" y="2685256"/>
            <a:ext cx="3124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00" y="1276350"/>
            <a:ext cx="35052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Product</a:t>
            </a:r>
          </a:p>
          <a:p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 Satisfying need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Not  all product need to be  defect free as long as it  satisfies </a:t>
            </a:r>
          </a:p>
          <a:p>
            <a:r>
              <a:rPr lang="en-US" dirty="0" smtClean="0"/>
              <a:t>need 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123950"/>
            <a:ext cx="396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Service</a:t>
            </a:r>
          </a:p>
          <a:p>
            <a:endParaRPr lang="en-US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dirty="0" smtClean="0"/>
              <a:t>Quality </a:t>
            </a:r>
          </a:p>
          <a:p>
            <a:r>
              <a:rPr lang="en-US" sz="1400" dirty="0" smtClean="0"/>
              <a:t>   - </a:t>
            </a:r>
            <a:r>
              <a:rPr lang="en-US" sz="1600" dirty="0" smtClean="0"/>
              <a:t>quality is judged from two perspective</a:t>
            </a:r>
          </a:p>
          <a:p>
            <a:r>
              <a:rPr lang="en-US" sz="1600" dirty="0" smtClean="0"/>
              <a:t> 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257175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Service provider </a:t>
            </a:r>
          </a:p>
          <a:p>
            <a:endParaRPr lang="en-US" dirty="0" smtClean="0"/>
          </a:p>
          <a:p>
            <a:r>
              <a:rPr lang="en-US" dirty="0" smtClean="0"/>
              <a:t>Service receiver 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324600" y="280035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324600" y="325755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10400" y="295275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are different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1981200" y="742950"/>
            <a:ext cx="67056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When we export a product we must keep in mind</a:t>
            </a:r>
          </a:p>
          <a:p>
            <a:endParaRPr lang="en-US" dirty="0" smtClean="0"/>
          </a:p>
          <a:p>
            <a:endParaRPr lang="en-US" b="1" dirty="0" smtClean="0">
              <a:solidFill>
                <a:srgbClr val="F07624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F07624"/>
                </a:solidFill>
              </a:rPr>
              <a:t>Electronic product </a:t>
            </a:r>
            <a:r>
              <a:rPr lang="en-US" dirty="0" smtClean="0"/>
              <a:t>-  Voltage system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F07624"/>
                </a:solidFill>
              </a:rPr>
              <a:t>Label</a:t>
            </a:r>
            <a:r>
              <a:rPr lang="en-US" dirty="0" smtClean="0">
                <a:solidFill>
                  <a:srgbClr val="F07624"/>
                </a:solidFill>
              </a:rPr>
              <a:t>  -</a:t>
            </a:r>
            <a:r>
              <a:rPr lang="en-US" dirty="0" smtClean="0"/>
              <a:t>Agree labeling  laws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F07624"/>
                </a:solidFill>
              </a:rPr>
              <a:t>Product name - </a:t>
            </a:r>
            <a:r>
              <a:rPr lang="en-US" dirty="0" smtClean="0"/>
              <a:t>must not get translated into something wrong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F07624"/>
                </a:solidFill>
              </a:rPr>
              <a:t>Low income country -</a:t>
            </a:r>
            <a:r>
              <a:rPr lang="en-US" dirty="0" smtClean="0"/>
              <a:t>different size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F07624"/>
                </a:solidFill>
              </a:rPr>
              <a:t>Sensitive product - </a:t>
            </a:r>
            <a:r>
              <a:rPr lang="en-US" dirty="0" smtClean="0"/>
              <a:t>sent them in  prepared way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F07624"/>
                </a:solidFill>
              </a:rPr>
              <a:t>Assemble product -</a:t>
            </a:r>
            <a:r>
              <a:rPr lang="en-US" dirty="0" smtClean="0"/>
              <a:t>Walton</a:t>
            </a:r>
          </a:p>
        </p:txBody>
      </p:sp>
    </p:spTree>
    <p:extLst>
      <p:ext uri="{BB962C8B-B14F-4D97-AF65-F5344CB8AC3E}">
        <p14:creationId xmlns="" xmlns:p14="http://schemas.microsoft.com/office/powerpoint/2010/main" val="13219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67744" y="2265660"/>
            <a:ext cx="4608512" cy="826255"/>
            <a:chOff x="2253890" y="2008261"/>
            <a:chExt cx="4608512" cy="826255"/>
          </a:xfrm>
        </p:grpSpPr>
        <p:sp>
          <p:nvSpPr>
            <p:cNvPr id="8" name="Text Placeholder 3"/>
            <p:cNvSpPr txBox="1">
              <a:spLocks/>
            </p:cNvSpPr>
            <p:nvPr/>
          </p:nvSpPr>
          <p:spPr>
            <a:xfrm>
              <a:off x="2253890" y="2557829"/>
              <a:ext cx="4608512" cy="276687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endParaRPr lang="ko-KR" altLang="en-U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" name="Title 4"/>
            <p:cNvSpPr txBox="1">
              <a:spLocks/>
            </p:cNvSpPr>
            <p:nvPr/>
          </p:nvSpPr>
          <p:spPr>
            <a:xfrm>
              <a:off x="2253890" y="2008261"/>
              <a:ext cx="4608512" cy="542078"/>
            </a:xfrm>
            <a:prstGeom prst="rect">
              <a:avLst/>
            </a:prstGeom>
          </p:spPr>
          <p:txBody>
            <a:bodyPr anchor="ctr"/>
            <a:lstStyle>
              <a:lvl1pPr algn="l" defTabSz="914400" rtl="0" eaLnBrk="1" latinLnBrk="1" hangingPunct="1">
                <a:spcBef>
                  <a:spcPct val="0"/>
                </a:spcBef>
                <a:buNone/>
                <a:defRPr sz="3600" b="1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+mj-ea"/>
                  <a:cs typeface="Arial" pitchFamily="34" charset="0"/>
                </a:defRPr>
              </a:lvl1pPr>
            </a:lstStyle>
            <a:p>
              <a:pPr algn="ctr"/>
              <a:endParaRPr lang="ko-KR" altLang="en-US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09600" y="196215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07624"/>
                </a:solidFill>
              </a:rPr>
              <a:t>A</a:t>
            </a:r>
            <a:r>
              <a:rPr lang="en-US" dirty="0" smtClean="0"/>
              <a:t>  : Innovation product &amp; adaptation 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/>
              <a:t> : Diffusion of product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</a:t>
            </a:r>
            <a:r>
              <a:rPr lang="en-US" dirty="0" smtClean="0"/>
              <a:t>  : Production of innovation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00200" y="51435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07624"/>
                </a:solidFill>
              </a:rPr>
              <a:t>Product and Culture </a:t>
            </a:r>
          </a:p>
        </p:txBody>
      </p:sp>
    </p:spTree>
    <p:extLst>
      <p:ext uri="{BB962C8B-B14F-4D97-AF65-F5344CB8AC3E}">
        <p14:creationId xmlns="" xmlns:p14="http://schemas.microsoft.com/office/powerpoint/2010/main" val="322635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85750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u="sng" dirty="0" smtClean="0">
                <a:solidFill>
                  <a:srgbClr val="F07624"/>
                </a:solidFill>
              </a:rPr>
              <a:t>A: Innovative product  &amp; adaptation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200150"/>
            <a:ext cx="7315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 The new product that came into the market  must  create awareness  .</a:t>
            </a:r>
          </a:p>
          <a:p>
            <a:r>
              <a:rPr lang="en-US" sz="1600" dirty="0" smtClean="0"/>
              <a:t> It shouldn’t have any rumors about it otherwise no one would buy the product .</a:t>
            </a:r>
          </a:p>
          <a:p>
            <a:endParaRPr lang="en-US" sz="1600" dirty="0" smtClean="0"/>
          </a:p>
          <a:p>
            <a:r>
              <a:rPr lang="en-US" sz="1600" dirty="0" smtClean="0"/>
              <a:t>- Some products might be in different stages of the “product life cycle “ in </a:t>
            </a:r>
          </a:p>
          <a:p>
            <a:r>
              <a:rPr lang="en-US" sz="1600" dirty="0" smtClean="0"/>
              <a:t>different countries</a:t>
            </a:r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Example</a:t>
            </a:r>
            <a:r>
              <a:rPr lang="en-US" sz="1600" dirty="0" smtClean="0"/>
              <a:t> : Cornflakes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361950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5">
                    <a:lumMod val="75000"/>
                  </a:schemeClr>
                </a:solidFill>
              </a:rPr>
              <a:t>Diffusion of Innovation </a:t>
            </a:r>
            <a:endParaRPr lang="en-US" sz="20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42875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Negative / positive  acceptance </a:t>
            </a:r>
          </a:p>
          <a:p>
            <a:r>
              <a:rPr lang="en-US" dirty="0" smtClean="0"/>
              <a:t>           -some country might take it positively</a:t>
            </a:r>
          </a:p>
          <a:p>
            <a:r>
              <a:rPr lang="en-US" dirty="0" smtClean="0"/>
              <a:t>           -some country might take it negatively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20015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Crucial elements in diffusion of new ideas  are</a:t>
            </a:r>
          </a:p>
          <a:p>
            <a:pPr algn="ctr"/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dirty="0" smtClean="0"/>
              <a:t>An innovation </a:t>
            </a:r>
          </a:p>
          <a:p>
            <a:pPr>
              <a:buFontTx/>
              <a:buChar char="-"/>
            </a:pPr>
            <a:r>
              <a:rPr lang="en-US" dirty="0" smtClean="0"/>
              <a:t>Which is communicated  through certain channels </a:t>
            </a:r>
          </a:p>
          <a:p>
            <a:pPr>
              <a:buFontTx/>
              <a:buChar char="-"/>
            </a:pPr>
            <a:r>
              <a:rPr lang="en-US" dirty="0" smtClean="0"/>
              <a:t>Over time</a:t>
            </a:r>
          </a:p>
          <a:p>
            <a:pPr>
              <a:buFontTx/>
              <a:buChar char="-"/>
            </a:pPr>
            <a:r>
              <a:rPr lang="en-US" dirty="0" smtClean="0"/>
              <a:t>Among the members of social system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19151"/>
            <a:ext cx="7162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 smtClean="0">
                <a:solidFill>
                  <a:schemeClr val="accent5">
                    <a:lumMod val="75000"/>
                  </a:schemeClr>
                </a:solidFill>
              </a:rPr>
              <a:t>Three extraneous variables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degree of perceived newness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perceived attributes of innovation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method to  communicate the idea 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751</Words>
  <Application>Microsoft Office PowerPoint</Application>
  <PresentationFormat>On-screen Show (16:9)</PresentationFormat>
  <Paragraphs>183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Rubaiya Sharif</cp:lastModifiedBy>
  <cp:revision>108</cp:revision>
  <dcterms:created xsi:type="dcterms:W3CDTF">2016-12-01T00:32:25Z</dcterms:created>
  <dcterms:modified xsi:type="dcterms:W3CDTF">2019-12-01T19:23:05Z</dcterms:modified>
</cp:coreProperties>
</file>