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9" roundtripDataSignature="AMtx7mgaCVfas+VQ1j2X+y8cdR+XyNJR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customschemas.google.com/relationships/presentationmetadata" Target="metadata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TitleSD.png" id="12" name="Google Shape;12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73977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5"/>
          <p:cNvSpPr txBox="1"/>
          <p:nvPr>
            <p:ph type="ctrTitle"/>
          </p:nvPr>
        </p:nvSpPr>
        <p:spPr>
          <a:xfrm>
            <a:off x="2743973" y="1964267"/>
            <a:ext cx="5714228" cy="24214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5"/>
          <p:cNvSpPr txBox="1"/>
          <p:nvPr>
            <p:ph idx="1" type="subTitle"/>
          </p:nvPr>
        </p:nvSpPr>
        <p:spPr>
          <a:xfrm>
            <a:off x="2743973" y="4385733"/>
            <a:ext cx="5714228" cy="1405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800"/>
              <a:buNone/>
              <a:defRPr sz="1800" cap="none">
                <a:solidFill>
                  <a:schemeClr val="lt1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1000"/>
              </a:spcBef>
              <a:spcAft>
                <a:spcPts val="10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35"/>
          <p:cNvSpPr txBox="1"/>
          <p:nvPr>
            <p:ph idx="10" type="dt"/>
          </p:nvPr>
        </p:nvSpPr>
        <p:spPr>
          <a:xfrm>
            <a:off x="6752311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5"/>
          <p:cNvSpPr txBox="1"/>
          <p:nvPr>
            <p:ph idx="11" type="ftr"/>
          </p:nvPr>
        </p:nvSpPr>
        <p:spPr>
          <a:xfrm>
            <a:off x="2743973" y="5870576"/>
            <a:ext cx="393213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5"/>
          <p:cNvSpPr txBox="1"/>
          <p:nvPr>
            <p:ph idx="12" type="sldNum"/>
          </p:nvPr>
        </p:nvSpPr>
        <p:spPr>
          <a:xfrm>
            <a:off x="80406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78" name="Google Shape;78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44"/>
          <p:cNvSpPr txBox="1"/>
          <p:nvPr>
            <p:ph type="title"/>
          </p:nvPr>
        </p:nvSpPr>
        <p:spPr>
          <a:xfrm>
            <a:off x="457201" y="4732865"/>
            <a:ext cx="7772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4"/>
          <p:cNvSpPr/>
          <p:nvPr>
            <p:ph idx="2" type="pic"/>
          </p:nvPr>
        </p:nvSpPr>
        <p:spPr>
          <a:xfrm>
            <a:off x="914401" y="932112"/>
            <a:ext cx="6858000" cy="3164976"/>
          </a:xfrm>
          <a:prstGeom prst="roundRect">
            <a:avLst>
              <a:gd fmla="val 4380" name="adj"/>
            </a:avLst>
          </a:prstGeom>
          <a:noFill/>
          <a:ln cap="sq" cmpd="dbl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tl">
              <a:srgbClr val="000000">
                <a:alpha val="42745"/>
              </a:srgbClr>
            </a:outerShdw>
          </a:effectLst>
        </p:spPr>
      </p:sp>
      <p:sp>
        <p:nvSpPr>
          <p:cNvPr id="81" name="Google Shape;81;p44"/>
          <p:cNvSpPr txBox="1"/>
          <p:nvPr>
            <p:ph idx="1" type="body"/>
          </p:nvPr>
        </p:nvSpPr>
        <p:spPr>
          <a:xfrm>
            <a:off x="457201" y="5299603"/>
            <a:ext cx="7772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2" name="Google Shape;82;p44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4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4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86" name="Google Shape;86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45"/>
          <p:cNvSpPr txBox="1"/>
          <p:nvPr>
            <p:ph type="title"/>
          </p:nvPr>
        </p:nvSpPr>
        <p:spPr>
          <a:xfrm>
            <a:off x="457203" y="609602"/>
            <a:ext cx="7772399" cy="3124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5"/>
          <p:cNvSpPr txBox="1"/>
          <p:nvPr>
            <p:ph idx="1" type="body"/>
          </p:nvPr>
        </p:nvSpPr>
        <p:spPr>
          <a:xfrm>
            <a:off x="457202" y="4343400"/>
            <a:ext cx="7772399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9" name="Google Shape;89;p45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5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5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93" name="Google Shape;93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46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/>
          </a:p>
        </p:txBody>
      </p:sp>
      <p:sp>
        <p:nvSpPr>
          <p:cNvPr id="95" name="Google Shape;95;p46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</p:txBody>
      </p:sp>
      <p:sp>
        <p:nvSpPr>
          <p:cNvPr id="96" name="Google Shape;96;p46"/>
          <p:cNvSpPr txBox="1"/>
          <p:nvPr>
            <p:ph type="title"/>
          </p:nvPr>
        </p:nvSpPr>
        <p:spPr>
          <a:xfrm>
            <a:off x="879115" y="609602"/>
            <a:ext cx="7091297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6"/>
          <p:cNvSpPr txBox="1"/>
          <p:nvPr>
            <p:ph idx="1" type="body"/>
          </p:nvPr>
        </p:nvSpPr>
        <p:spPr>
          <a:xfrm>
            <a:off x="988671" y="3352800"/>
            <a:ext cx="6876133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sz="16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46"/>
          <p:cNvSpPr txBox="1"/>
          <p:nvPr>
            <p:ph idx="2" type="body"/>
          </p:nvPr>
        </p:nvSpPr>
        <p:spPr>
          <a:xfrm>
            <a:off x="462266" y="43434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46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46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6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103" name="Google Shape;103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47"/>
          <p:cNvSpPr txBox="1"/>
          <p:nvPr>
            <p:ph type="title"/>
          </p:nvPr>
        </p:nvSpPr>
        <p:spPr>
          <a:xfrm>
            <a:off x="457201" y="3291648"/>
            <a:ext cx="7772401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sz="2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7"/>
          <p:cNvSpPr txBox="1"/>
          <p:nvPr>
            <p:ph idx="1" type="body"/>
          </p:nvPr>
        </p:nvSpPr>
        <p:spPr>
          <a:xfrm>
            <a:off x="457200" y="4760448"/>
            <a:ext cx="7772402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6" name="Google Shape;106;p47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7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7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110" name="Google Shape;110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8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/>
          </a:p>
        </p:txBody>
      </p:sp>
      <p:sp>
        <p:nvSpPr>
          <p:cNvPr id="112" name="Google Shape;112;p48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</p:txBody>
      </p:sp>
      <p:sp>
        <p:nvSpPr>
          <p:cNvPr id="113" name="Google Shape;113;p48"/>
          <p:cNvSpPr txBox="1"/>
          <p:nvPr>
            <p:ph type="title"/>
          </p:nvPr>
        </p:nvSpPr>
        <p:spPr>
          <a:xfrm>
            <a:off x="879115" y="609602"/>
            <a:ext cx="7091297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48"/>
          <p:cNvSpPr txBox="1"/>
          <p:nvPr>
            <p:ph idx="1" type="body"/>
          </p:nvPr>
        </p:nvSpPr>
        <p:spPr>
          <a:xfrm>
            <a:off x="457200" y="3886200"/>
            <a:ext cx="7772401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lt1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48"/>
          <p:cNvSpPr txBox="1"/>
          <p:nvPr>
            <p:ph idx="2" type="body"/>
          </p:nvPr>
        </p:nvSpPr>
        <p:spPr>
          <a:xfrm>
            <a:off x="457200" y="4775200"/>
            <a:ext cx="7772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6" name="Google Shape;116;p48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8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48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120" name="Google Shape;120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49"/>
          <p:cNvSpPr txBox="1"/>
          <p:nvPr>
            <p:ph type="title"/>
          </p:nvPr>
        </p:nvSpPr>
        <p:spPr>
          <a:xfrm>
            <a:off x="464440" y="609602"/>
            <a:ext cx="7772401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49"/>
          <p:cNvSpPr txBox="1"/>
          <p:nvPr>
            <p:ph idx="1" type="body"/>
          </p:nvPr>
        </p:nvSpPr>
        <p:spPr>
          <a:xfrm>
            <a:off x="464440" y="3505200"/>
            <a:ext cx="7772401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lt1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49"/>
          <p:cNvSpPr txBox="1"/>
          <p:nvPr>
            <p:ph idx="2" type="body"/>
          </p:nvPr>
        </p:nvSpPr>
        <p:spPr>
          <a:xfrm>
            <a:off x="464439" y="4343400"/>
            <a:ext cx="7772401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49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9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9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128" name="Google Shape;128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50"/>
          <p:cNvSpPr txBox="1"/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50"/>
          <p:cNvSpPr txBox="1"/>
          <p:nvPr>
            <p:ph idx="1" type="body"/>
          </p:nvPr>
        </p:nvSpPr>
        <p:spPr>
          <a:xfrm rot="5400000">
            <a:off x="2518834" y="80435"/>
            <a:ext cx="3649133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50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50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50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135" name="Google Shape;135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51"/>
          <p:cNvSpPr txBox="1"/>
          <p:nvPr>
            <p:ph type="title"/>
          </p:nvPr>
        </p:nvSpPr>
        <p:spPr>
          <a:xfrm rot="5400000">
            <a:off x="4800488" y="2362090"/>
            <a:ext cx="5181601" cy="16766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51"/>
          <p:cNvSpPr txBox="1"/>
          <p:nvPr>
            <p:ph idx="1" type="body"/>
          </p:nvPr>
        </p:nvSpPr>
        <p:spPr>
          <a:xfrm rot="5400000">
            <a:off x="861492" y="205308"/>
            <a:ext cx="5181600" cy="5990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51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51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51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19" name="Google Shape;19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6"/>
          <p:cNvSpPr txBox="1"/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6"/>
          <p:cNvSpPr txBox="1"/>
          <p:nvPr>
            <p:ph idx="1" type="body"/>
          </p:nvPr>
        </p:nvSpPr>
        <p:spPr>
          <a:xfrm>
            <a:off x="457201" y="2142068"/>
            <a:ext cx="3813048" cy="364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36"/>
          <p:cNvSpPr txBox="1"/>
          <p:nvPr>
            <p:ph idx="2" type="body"/>
          </p:nvPr>
        </p:nvSpPr>
        <p:spPr>
          <a:xfrm>
            <a:off x="4416553" y="2142068"/>
            <a:ext cx="3813048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36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6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6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27" name="Google Shape;27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37"/>
          <p:cNvSpPr txBox="1"/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7"/>
          <p:cNvSpPr txBox="1"/>
          <p:nvPr>
            <p:ph idx="1" type="body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37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7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7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34" name="Google Shape;34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8"/>
          <p:cNvSpPr txBox="1"/>
          <p:nvPr>
            <p:ph type="title"/>
          </p:nvPr>
        </p:nvSpPr>
        <p:spPr>
          <a:xfrm>
            <a:off x="457202" y="3308581"/>
            <a:ext cx="7772400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8"/>
          <p:cNvSpPr txBox="1"/>
          <p:nvPr>
            <p:ph idx="1" type="body"/>
          </p:nvPr>
        </p:nvSpPr>
        <p:spPr>
          <a:xfrm>
            <a:off x="457201" y="4777381"/>
            <a:ext cx="77724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 cap="none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38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8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8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41" name="Google Shape;41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9"/>
          <p:cNvSpPr txBox="1"/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9"/>
          <p:cNvSpPr txBox="1"/>
          <p:nvPr>
            <p:ph idx="1" type="body"/>
          </p:nvPr>
        </p:nvSpPr>
        <p:spPr>
          <a:xfrm>
            <a:off x="743480" y="2218267"/>
            <a:ext cx="354060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39"/>
          <p:cNvSpPr txBox="1"/>
          <p:nvPr>
            <p:ph idx="2" type="body"/>
          </p:nvPr>
        </p:nvSpPr>
        <p:spPr>
          <a:xfrm>
            <a:off x="457200" y="2870201"/>
            <a:ext cx="3813048" cy="2920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39"/>
          <p:cNvSpPr txBox="1"/>
          <p:nvPr>
            <p:ph idx="3" type="body"/>
          </p:nvPr>
        </p:nvSpPr>
        <p:spPr>
          <a:xfrm>
            <a:off x="4711120" y="2218267"/>
            <a:ext cx="351848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39"/>
          <p:cNvSpPr txBox="1"/>
          <p:nvPr>
            <p:ph idx="4" type="body"/>
          </p:nvPr>
        </p:nvSpPr>
        <p:spPr>
          <a:xfrm>
            <a:off x="4416552" y="2870201"/>
            <a:ext cx="3813048" cy="2920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39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9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9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51" name="Google Shape;51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40"/>
          <p:cNvSpPr txBox="1"/>
          <p:nvPr>
            <p:ph type="title"/>
          </p:nvPr>
        </p:nvSpPr>
        <p:spPr>
          <a:xfrm>
            <a:off x="457201" y="609601"/>
            <a:ext cx="7772400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0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0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0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57" name="Google Shape;57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41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1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1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62" name="Google Shape;62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42"/>
          <p:cNvSpPr txBox="1"/>
          <p:nvPr>
            <p:ph type="title"/>
          </p:nvPr>
        </p:nvSpPr>
        <p:spPr>
          <a:xfrm>
            <a:off x="461718" y="1557868"/>
            <a:ext cx="2862910" cy="1439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2"/>
          <p:cNvSpPr txBox="1"/>
          <p:nvPr>
            <p:ph idx="1" type="body"/>
          </p:nvPr>
        </p:nvSpPr>
        <p:spPr>
          <a:xfrm>
            <a:off x="3606144" y="609601"/>
            <a:ext cx="4627975" cy="5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42"/>
          <p:cNvSpPr txBox="1"/>
          <p:nvPr>
            <p:ph idx="2" type="body"/>
          </p:nvPr>
        </p:nvSpPr>
        <p:spPr>
          <a:xfrm>
            <a:off x="461718" y="2997200"/>
            <a:ext cx="2862910" cy="1845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42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2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2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SD.png" id="70" name="Google Shape;70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956" y="0"/>
            <a:ext cx="9118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43"/>
          <p:cNvSpPr txBox="1"/>
          <p:nvPr>
            <p:ph type="title"/>
          </p:nvPr>
        </p:nvSpPr>
        <p:spPr>
          <a:xfrm>
            <a:off x="462128" y="1735672"/>
            <a:ext cx="4097204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3"/>
          <p:cNvSpPr/>
          <p:nvPr>
            <p:ph idx="2" type="pic"/>
          </p:nvPr>
        </p:nvSpPr>
        <p:spPr>
          <a:xfrm>
            <a:off x="5029200" y="914400"/>
            <a:ext cx="3200400" cy="4572000"/>
          </a:xfrm>
          <a:prstGeom prst="roundRect">
            <a:avLst>
              <a:gd fmla="val 4280" name="adj"/>
            </a:avLst>
          </a:prstGeom>
          <a:noFill/>
          <a:ln cap="sq" cmpd="dbl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tl">
              <a:srgbClr val="000000">
                <a:alpha val="42745"/>
              </a:srgbClr>
            </a:outerShdw>
          </a:effectLst>
        </p:spPr>
      </p:sp>
      <p:sp>
        <p:nvSpPr>
          <p:cNvPr id="73" name="Google Shape;73;p43"/>
          <p:cNvSpPr txBox="1"/>
          <p:nvPr>
            <p:ph idx="1" type="body"/>
          </p:nvPr>
        </p:nvSpPr>
        <p:spPr>
          <a:xfrm>
            <a:off x="462128" y="3107272"/>
            <a:ext cx="4097204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43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3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4"/>
          <p:cNvSpPr txBox="1"/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34"/>
          <p:cNvSpPr txBox="1"/>
          <p:nvPr>
            <p:ph idx="1" type="body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4"/>
          <p:cNvSpPr txBox="1"/>
          <p:nvPr>
            <p:ph idx="10" type="dt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4"/>
          <p:cNvSpPr txBox="1"/>
          <p:nvPr>
            <p:ph idx="11" type="ftr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4"/>
          <p:cNvSpPr txBox="1"/>
          <p:nvPr>
            <p:ph idx="12" type="sldNum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5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"/>
          <p:cNvSpPr txBox="1"/>
          <p:nvPr>
            <p:ph type="ctrTitle"/>
          </p:nvPr>
        </p:nvSpPr>
        <p:spPr>
          <a:xfrm>
            <a:off x="1292087" y="1591551"/>
            <a:ext cx="5458968" cy="8634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NUMBER SYSTEMS</a:t>
            </a:r>
            <a:endParaRPr/>
          </a:p>
        </p:txBody>
      </p:sp>
      <p:sp>
        <p:nvSpPr>
          <p:cNvPr id="146" name="Google Shape;146;p1"/>
          <p:cNvSpPr txBox="1"/>
          <p:nvPr/>
        </p:nvSpPr>
        <p:spPr>
          <a:xfrm>
            <a:off x="1643733" y="2594981"/>
            <a:ext cx="5458968" cy="9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Zanntul Mawa Koli</a:t>
            </a:r>
            <a:endParaRPr b="0" i="0" sz="18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Lecturer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Department of CSE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Daffodil International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/>
          <p:nvPr>
            <p:ph type="title"/>
          </p:nvPr>
        </p:nvSpPr>
        <p:spPr>
          <a:xfrm>
            <a:off x="457199" y="952500"/>
            <a:ext cx="6508377" cy="6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OCTAL NUMBER SYSTEM</a:t>
            </a:r>
            <a:r>
              <a:rPr lang="en-US"/>
              <a:t> </a:t>
            </a:r>
            <a:endParaRPr/>
          </a:p>
        </p:txBody>
      </p:sp>
      <p:sp>
        <p:nvSpPr>
          <p:cNvPr id="201" name="Google Shape;201;p10"/>
          <p:cNvSpPr txBox="1"/>
          <p:nvPr>
            <p:ph idx="1" type="body"/>
          </p:nvPr>
        </p:nvSpPr>
        <p:spPr>
          <a:xfrm>
            <a:off x="279400" y="1282700"/>
            <a:ext cx="8864599" cy="547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Characteristics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positional number system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Has total 8 symbols or digits (0, 1, 2, 3, 4, 5, 6, 7).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Hence, its base = 8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 maximum value of a single digit is 7 (one less than the value of the base)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Each position of a digit represents a specific power of the base (8)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Since there are only 8 digits, 3 bits (2</a:t>
            </a:r>
            <a:r>
              <a:rPr baseline="30000" lang="en-US" sz="2000"/>
              <a:t>3</a:t>
            </a:r>
            <a:r>
              <a:rPr lang="en-US" sz="2000"/>
              <a:t> = 8) are sufficient to represent any octal number in binary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</a:t>
            </a:r>
            <a:endParaRPr/>
          </a:p>
          <a:p>
            <a:pPr indent="0" lvl="1" marL="22860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-US"/>
              <a:t>	2057</a:t>
            </a:r>
            <a:r>
              <a:rPr baseline="-25000" lang="en-US"/>
              <a:t>8</a:t>
            </a:r>
            <a:r>
              <a:rPr lang="en-US"/>
              <a:t> 	= (2 x 8</a:t>
            </a:r>
            <a:r>
              <a:rPr baseline="30000" lang="en-US"/>
              <a:t>3</a:t>
            </a:r>
            <a:r>
              <a:rPr lang="en-US"/>
              <a:t>) + (0 x 8</a:t>
            </a:r>
            <a:r>
              <a:rPr baseline="30000" lang="en-US"/>
              <a:t>2</a:t>
            </a:r>
            <a:r>
              <a:rPr lang="en-US"/>
              <a:t>) + (5 x 8</a:t>
            </a:r>
            <a:r>
              <a:rPr baseline="30000" lang="en-US"/>
              <a:t>1</a:t>
            </a:r>
            <a:r>
              <a:rPr lang="en-US"/>
              <a:t>) + (7 x 8</a:t>
            </a:r>
            <a:r>
              <a:rPr baseline="30000" lang="en-US"/>
              <a:t>0</a:t>
            </a:r>
            <a:r>
              <a:rPr lang="en-US"/>
              <a:t>)</a:t>
            </a:r>
            <a:endParaRPr/>
          </a:p>
          <a:p>
            <a:pPr indent="0" lvl="1" marL="22860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-US"/>
              <a:t>		= 1024 + 0 + 40 + 7</a:t>
            </a:r>
            <a:endParaRPr/>
          </a:p>
          <a:p>
            <a:pPr indent="0" lvl="1" marL="22860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-US"/>
              <a:t>		= 1071</a:t>
            </a:r>
            <a:r>
              <a:rPr baseline="-25000" lang="en-US"/>
              <a:t>10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"/>
          <p:cNvSpPr txBox="1"/>
          <p:nvPr>
            <p:ph type="title"/>
          </p:nvPr>
        </p:nvSpPr>
        <p:spPr>
          <a:xfrm>
            <a:off x="330199" y="292100"/>
            <a:ext cx="6972301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HEXADECIMAL NUMBER SYSTEM</a:t>
            </a:r>
            <a:endParaRPr/>
          </a:p>
        </p:txBody>
      </p:sp>
      <p:sp>
        <p:nvSpPr>
          <p:cNvPr id="207" name="Google Shape;207;p11"/>
          <p:cNvSpPr txBox="1"/>
          <p:nvPr>
            <p:ph idx="1" type="body"/>
          </p:nvPr>
        </p:nvSpPr>
        <p:spPr>
          <a:xfrm>
            <a:off x="330199" y="1333500"/>
            <a:ext cx="8572501" cy="53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/>
              <a:t>Characteristics</a:t>
            </a:r>
            <a:endParaRPr/>
          </a:p>
          <a:p>
            <a:pPr indent="-285781" lvl="1" marL="7429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A positional number system</a:t>
            </a:r>
            <a:endParaRPr/>
          </a:p>
          <a:p>
            <a:pPr indent="-285781" lvl="1" marL="7429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Has total 16 symbols or digits (0, 1, 2, 3, 4, 5, 6, 7, 8, 9, A, B, C, D, E, F). Hence its base = 16</a:t>
            </a:r>
            <a:endParaRPr/>
          </a:p>
          <a:p>
            <a:pPr indent="-285781" lvl="1" marL="7429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The symbols A, B, C, D, E and F represent the decimal values 10, 11, 12, 13, 14 and 15 respectively</a:t>
            </a:r>
            <a:endParaRPr/>
          </a:p>
          <a:p>
            <a:pPr indent="-285781" lvl="1" marL="7429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The maximum value of a single digit is 15 (one less than the value of the base) </a:t>
            </a:r>
            <a:endParaRPr/>
          </a:p>
          <a:p>
            <a:pPr indent="-285781" lvl="1" marL="7429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Each position of a digit represents a specific power of the base (16)</a:t>
            </a:r>
            <a:endParaRPr/>
          </a:p>
          <a:p>
            <a:pPr indent="-285781" lvl="1" marL="7429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1900"/>
              <a:t>Since there are only 16 digits, 4 bits (2</a:t>
            </a:r>
            <a:r>
              <a:rPr baseline="30000" lang="en-US" sz="1900"/>
              <a:t>4</a:t>
            </a:r>
            <a:r>
              <a:rPr lang="en-US" sz="1900"/>
              <a:t> = 16) are sufficient to represent any hexadecimal number in binary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 </a:t>
            </a:r>
            <a:r>
              <a:rPr b="1" lang="en-US"/>
              <a:t>Example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	1AF</a:t>
            </a:r>
            <a:r>
              <a:rPr baseline="-25000" lang="en-US"/>
              <a:t>16</a:t>
            </a:r>
            <a:r>
              <a:rPr lang="en-US"/>
              <a:t> 	= (1 x 16</a:t>
            </a:r>
            <a:r>
              <a:rPr baseline="30000" lang="en-US"/>
              <a:t>2</a:t>
            </a:r>
            <a:r>
              <a:rPr lang="en-US"/>
              <a:t>) + (A x 16</a:t>
            </a:r>
            <a:r>
              <a:rPr baseline="30000" lang="en-US"/>
              <a:t>1</a:t>
            </a:r>
            <a:r>
              <a:rPr lang="en-US"/>
              <a:t>) + (F x 16</a:t>
            </a:r>
            <a:r>
              <a:rPr baseline="30000" lang="en-US"/>
              <a:t>0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		= 1 x 256 + 10 x 16 + 15 x 1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	 	= 256 + 160 + 15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		= 431</a:t>
            </a:r>
            <a:r>
              <a:rPr baseline="-25000" lang="en-US"/>
              <a:t>10</a:t>
            </a:r>
            <a:endParaRPr/>
          </a:p>
          <a:p>
            <a:pPr indent="-180022" lvl="0" marL="285750" rtl="0" algn="l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2"/>
          <p:cNvSpPr txBox="1"/>
          <p:nvPr>
            <p:ph type="title"/>
          </p:nvPr>
        </p:nvSpPr>
        <p:spPr>
          <a:xfrm>
            <a:off x="457199" y="304800"/>
            <a:ext cx="6781801" cy="104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3200"/>
              <a:t>CONVERTING A NUMBER OF ANOTHER BASE TO A DECIMAL NUMBER</a:t>
            </a:r>
            <a:r>
              <a:rPr lang="en-US" sz="3200"/>
              <a:t> </a:t>
            </a:r>
            <a:endParaRPr/>
          </a:p>
        </p:txBody>
      </p:sp>
      <p:sp>
        <p:nvSpPr>
          <p:cNvPr id="213" name="Google Shape;213;p12"/>
          <p:cNvSpPr txBox="1"/>
          <p:nvPr>
            <p:ph idx="1" type="body"/>
          </p:nvPr>
        </p:nvSpPr>
        <p:spPr>
          <a:xfrm>
            <a:off x="374649" y="1470818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Method</a:t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 Step 1: Determine the column (positional) value of each digit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 Step 2: Multiply the obtained column values by the digits in the corresponding columns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 Step 3: Calculate the sum of these products</a:t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"/>
          <p:cNvSpPr txBox="1"/>
          <p:nvPr>
            <p:ph type="title"/>
          </p:nvPr>
        </p:nvSpPr>
        <p:spPr>
          <a:xfrm>
            <a:off x="457199" y="304800"/>
            <a:ext cx="6781801" cy="104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3200"/>
              <a:t>CONVERTING A NUMBER OF ANOTHER BASE TO A DECIMAL NUMBER</a:t>
            </a:r>
            <a:r>
              <a:rPr lang="en-US" sz="3200"/>
              <a:t> </a:t>
            </a:r>
            <a:endParaRPr/>
          </a:p>
        </p:txBody>
      </p:sp>
      <p:sp>
        <p:nvSpPr>
          <p:cNvPr id="219" name="Google Shape;219;p13"/>
          <p:cNvSpPr txBox="1"/>
          <p:nvPr>
            <p:ph idx="1" type="body"/>
          </p:nvPr>
        </p:nvSpPr>
        <p:spPr>
          <a:xfrm>
            <a:off x="469899" y="1892301"/>
            <a:ext cx="6508377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</a:t>
            </a:r>
            <a:endParaRPr b="1"/>
          </a:p>
        </p:txBody>
      </p:sp>
      <p:pic>
        <p:nvPicPr>
          <p:cNvPr id="220" name="Google Shape;22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2647949"/>
            <a:ext cx="8216899" cy="3433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4"/>
          <p:cNvSpPr txBox="1"/>
          <p:nvPr>
            <p:ph type="title"/>
          </p:nvPr>
        </p:nvSpPr>
        <p:spPr>
          <a:xfrm>
            <a:off x="4571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 sz="3200"/>
              <a:t>CONVERTING A DECIMAL NUMBER TO A NUMBER OF ANOTHER BASE</a:t>
            </a:r>
            <a:r>
              <a:rPr lang="en-US" sz="3200"/>
              <a:t> </a:t>
            </a:r>
            <a:endParaRPr/>
          </a:p>
        </p:txBody>
      </p:sp>
      <p:sp>
        <p:nvSpPr>
          <p:cNvPr id="226" name="Google Shape;226;p14"/>
          <p:cNvSpPr txBox="1"/>
          <p:nvPr>
            <p:ph idx="1" type="body"/>
          </p:nvPr>
        </p:nvSpPr>
        <p:spPr>
          <a:xfrm>
            <a:off x="457199" y="1600200"/>
            <a:ext cx="8382001" cy="49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800"/>
              <a:t>Division-Remainder Method</a:t>
            </a:r>
            <a:endParaRPr sz="28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1:</a:t>
            </a:r>
            <a:r>
              <a:rPr lang="en-US" sz="2400"/>
              <a:t> Divide the decimal number to be converted by the value of the new base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2:</a:t>
            </a:r>
            <a:r>
              <a:rPr lang="en-US" sz="2400"/>
              <a:t> Record the remainder from Step 1 as the rightmost digit (least significant digit) of the new base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3:</a:t>
            </a:r>
            <a:r>
              <a:rPr lang="en-US" sz="2400"/>
              <a:t> Divide the quotient of the previous divide by the new base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b="1" lang="en-US" sz="2400"/>
              <a:t>Step 4:</a:t>
            </a:r>
            <a:r>
              <a:rPr lang="en-US" sz="2400"/>
              <a:t> Record the remainder from Step 3 as the next digit (to the left) of the new base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lang="en-US" sz="2400"/>
              <a:t>Repeat Steps 3 and 4, recording remainders from right to left, until the quotient becomes zero in Step 3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Note that the last remainder thus obtained will be the most significant digit (MSD) of the new base number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7100" y="1733064"/>
            <a:ext cx="4991100" cy="4642622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15"/>
          <p:cNvSpPr txBox="1"/>
          <p:nvPr>
            <p:ph type="title"/>
          </p:nvPr>
        </p:nvSpPr>
        <p:spPr>
          <a:xfrm>
            <a:off x="4571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 sz="3200"/>
              <a:t>CONVERTING A DECIMAL NUMBER TO A NUMBER OF ANOTHER BASE</a:t>
            </a:r>
            <a:r>
              <a:rPr lang="en-US" sz="3200"/>
              <a:t> </a:t>
            </a:r>
            <a:endParaRPr/>
          </a:p>
        </p:txBody>
      </p:sp>
      <p:sp>
        <p:nvSpPr>
          <p:cNvPr id="233" name="Google Shape;233;p15"/>
          <p:cNvSpPr txBox="1"/>
          <p:nvPr>
            <p:ph idx="1" type="body"/>
          </p:nvPr>
        </p:nvSpPr>
        <p:spPr>
          <a:xfrm>
            <a:off x="457199" y="1600201"/>
            <a:ext cx="6508377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Example</a:t>
            </a:r>
            <a:r>
              <a:rPr b="1" lang="en-US"/>
              <a:t>: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6"/>
          <p:cNvSpPr txBox="1"/>
          <p:nvPr>
            <p:ph type="title"/>
          </p:nvPr>
        </p:nvSpPr>
        <p:spPr>
          <a:xfrm>
            <a:off x="368299" y="292100"/>
            <a:ext cx="69469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 sz="3200"/>
              <a:t>CONVERTING A NUMBER OF SOME BASE TO A NUMBER OF ANOTHER BASE</a:t>
            </a:r>
            <a:r>
              <a:rPr lang="en-US" sz="3200"/>
              <a:t> </a:t>
            </a:r>
            <a:endParaRPr/>
          </a:p>
        </p:txBody>
      </p:sp>
      <p:sp>
        <p:nvSpPr>
          <p:cNvPr id="239" name="Google Shape;239;p16"/>
          <p:cNvSpPr txBox="1"/>
          <p:nvPr>
            <p:ph idx="1" type="body"/>
          </p:nvPr>
        </p:nvSpPr>
        <p:spPr>
          <a:xfrm>
            <a:off x="231912" y="1470818"/>
            <a:ext cx="83693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n-US" sz="3200"/>
              <a:t>Method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b="1" lang="en-US" sz="2800"/>
              <a:t>Step 1:</a:t>
            </a:r>
            <a:r>
              <a:rPr lang="en-US" sz="2800"/>
              <a:t> Convert the original number to a decimal number (base 10)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b="1" lang="en-US" sz="2800"/>
              <a:t>Step 2:</a:t>
            </a:r>
            <a:r>
              <a:rPr lang="en-US" sz="2800"/>
              <a:t> Convert the decimal number so obtained to the new base number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"/>
          <p:cNvSpPr txBox="1"/>
          <p:nvPr>
            <p:ph type="title"/>
          </p:nvPr>
        </p:nvSpPr>
        <p:spPr>
          <a:xfrm>
            <a:off x="368299" y="292100"/>
            <a:ext cx="69469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 sz="3200"/>
              <a:t>CONVERTING A NUMBER OF SOME BASE TO A NUMBER OF ANOTHER BASE</a:t>
            </a:r>
            <a:r>
              <a:rPr lang="en-US" sz="3200"/>
              <a:t> </a:t>
            </a:r>
            <a:endParaRPr/>
          </a:p>
        </p:txBody>
      </p:sp>
      <p:sp>
        <p:nvSpPr>
          <p:cNvPr id="245" name="Google Shape;245;p17"/>
          <p:cNvSpPr txBox="1"/>
          <p:nvPr>
            <p:ph idx="1" type="body"/>
          </p:nvPr>
        </p:nvSpPr>
        <p:spPr>
          <a:xfrm>
            <a:off x="393699" y="1841501"/>
            <a:ext cx="8382001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Example: </a:t>
            </a:r>
            <a:endParaRPr/>
          </a:p>
        </p:txBody>
      </p:sp>
      <p:pic>
        <p:nvPicPr>
          <p:cNvPr id="246" name="Google Shape;24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000" y="2542637"/>
            <a:ext cx="8343900" cy="3756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8"/>
          <p:cNvSpPr txBox="1"/>
          <p:nvPr>
            <p:ph type="title"/>
          </p:nvPr>
        </p:nvSpPr>
        <p:spPr>
          <a:xfrm>
            <a:off x="368299" y="292100"/>
            <a:ext cx="69469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 sz="3200"/>
              <a:t>CONVERTING A NUMBER OF SOME BASE TO A NUMBER OF ANOTHER BASE</a:t>
            </a:r>
            <a:r>
              <a:rPr lang="en-US" sz="3200"/>
              <a:t> </a:t>
            </a:r>
            <a:endParaRPr/>
          </a:p>
        </p:txBody>
      </p:sp>
      <p:pic>
        <p:nvPicPr>
          <p:cNvPr id="252" name="Google Shape;25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8300" y="1663700"/>
            <a:ext cx="5334000" cy="501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"/>
          <p:cNvSpPr txBox="1"/>
          <p:nvPr>
            <p:ph type="title"/>
          </p:nvPr>
        </p:nvSpPr>
        <p:spPr>
          <a:xfrm>
            <a:off x="444499" y="279400"/>
            <a:ext cx="7035801" cy="15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3200"/>
              <a:t>SHORTCUT METHOD FOR CONVERTING A BINARY NUMBER TO ITS EQUIVALENT OCTAL NUMBER</a:t>
            </a:r>
            <a:r>
              <a:rPr lang="en-US" sz="3200"/>
              <a:t> </a:t>
            </a:r>
            <a:endParaRPr/>
          </a:p>
        </p:txBody>
      </p:sp>
      <p:sp>
        <p:nvSpPr>
          <p:cNvPr id="258" name="Google Shape;258;p19"/>
          <p:cNvSpPr txBox="1"/>
          <p:nvPr>
            <p:ph idx="1" type="body"/>
          </p:nvPr>
        </p:nvSpPr>
        <p:spPr>
          <a:xfrm>
            <a:off x="457199" y="2209800"/>
            <a:ext cx="84074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600"/>
              <a:buFont typeface="Noto Sans Symbols"/>
              <a:buChar char="⮚"/>
            </a:pPr>
            <a:r>
              <a:rPr lang="en-US" sz="2600"/>
              <a:t>Step 1: Divide the digits into groups of three starting from the right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600"/>
              <a:buFont typeface="Noto Sans Symbols"/>
              <a:buChar char="⮚"/>
            </a:pPr>
            <a:r>
              <a:rPr lang="en-US" sz="2600"/>
              <a:t>Step 2: Convert each group of three binary digits to one octal digit using the method of binary to decimal conversion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"/>
          <p:cNvSpPr txBox="1"/>
          <p:nvPr>
            <p:ph type="title"/>
          </p:nvPr>
        </p:nvSpPr>
        <p:spPr>
          <a:xfrm>
            <a:off x="688340" y="75427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/>
              <a:t>LEARNING OBJECTIVES</a:t>
            </a:r>
            <a:r>
              <a:rPr lang="en-US"/>
              <a:t> </a:t>
            </a:r>
            <a:endParaRPr/>
          </a:p>
        </p:txBody>
      </p:sp>
      <p:sp>
        <p:nvSpPr>
          <p:cNvPr id="152" name="Google Shape;152;p2"/>
          <p:cNvSpPr txBox="1"/>
          <p:nvPr>
            <p:ph idx="1" type="body"/>
          </p:nvPr>
        </p:nvSpPr>
        <p:spPr>
          <a:xfrm>
            <a:off x="688340" y="2055537"/>
            <a:ext cx="4038600" cy="39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 sz="2000"/>
              <a:t>In this lecture you will learn about:</a:t>
            </a:r>
            <a:r>
              <a:rPr lang="en-US" sz="2000"/>
              <a:t> 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Non-positional 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Positional 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Decimal 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Binary 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Octal 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/>
              <a:t>Hexadecimal number system</a:t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53" name="Google Shape;153;p2"/>
          <p:cNvSpPr txBox="1"/>
          <p:nvPr>
            <p:ph idx="2" type="body"/>
          </p:nvPr>
        </p:nvSpPr>
        <p:spPr>
          <a:xfrm>
            <a:off x="4330700" y="2055537"/>
            <a:ext cx="4124960" cy="421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Convert a number’s base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Another base to decimal base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Decimal base to another base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Some base to another base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Shortcut methods for converting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Binary to octal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Octal to binary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Binary to hexadecimal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✔"/>
            </a:pPr>
            <a:r>
              <a:rPr lang="en-US"/>
              <a:t>Hexadecimal to binary number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Fractional numbers in binary number system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0"/>
          <p:cNvSpPr txBox="1"/>
          <p:nvPr>
            <p:ph type="title"/>
          </p:nvPr>
        </p:nvSpPr>
        <p:spPr>
          <a:xfrm>
            <a:off x="419099" y="292100"/>
            <a:ext cx="68199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700"/>
              <a:t>SHORTCUT METHOD FOR CONVERTING A BINARY NUMBER TO ITS EQUIVALENT OCTAL NUMBER</a:t>
            </a:r>
            <a:r>
              <a:rPr lang="en-US" sz="2700"/>
              <a:t> </a:t>
            </a:r>
            <a:endParaRPr/>
          </a:p>
        </p:txBody>
      </p:sp>
      <p:sp>
        <p:nvSpPr>
          <p:cNvPr id="264" name="Google Shape;264;p20"/>
          <p:cNvSpPr txBox="1"/>
          <p:nvPr>
            <p:ph idx="1" type="body"/>
          </p:nvPr>
        </p:nvSpPr>
        <p:spPr>
          <a:xfrm>
            <a:off x="431799" y="1485901"/>
            <a:ext cx="6508377" cy="52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</a:t>
            </a:r>
            <a:r>
              <a:rPr lang="en-US" sz="2400"/>
              <a:t>:</a:t>
            </a:r>
            <a:endParaRPr/>
          </a:p>
        </p:txBody>
      </p:sp>
      <p:pic>
        <p:nvPicPr>
          <p:cNvPr id="265" name="Google Shape;26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4100" y="2077184"/>
            <a:ext cx="7289800" cy="4450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1"/>
          <p:cNvSpPr txBox="1"/>
          <p:nvPr>
            <p:ph type="title"/>
          </p:nvPr>
        </p:nvSpPr>
        <p:spPr>
          <a:xfrm>
            <a:off x="457199" y="292100"/>
            <a:ext cx="6870701" cy="14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271" name="Google Shape;271;p21"/>
          <p:cNvSpPr txBox="1"/>
          <p:nvPr>
            <p:ph idx="1" type="body"/>
          </p:nvPr>
        </p:nvSpPr>
        <p:spPr>
          <a:xfrm>
            <a:off x="457199" y="2209800"/>
            <a:ext cx="83820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n-US" sz="3200"/>
              <a:t>Method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lang="en-US" sz="2800"/>
              <a:t>Step 1: Convert each octal digit to a 3 digit binary number (the octal digits may be treated as decimal for this conversion)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⮚"/>
            </a:pPr>
            <a:r>
              <a:rPr lang="en-US" sz="2800"/>
              <a:t>Step 2: Combine all the resulting binary groups (of 3 digits each) into a single binary number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2"/>
          <p:cNvSpPr txBox="1"/>
          <p:nvPr>
            <p:ph type="title"/>
          </p:nvPr>
        </p:nvSpPr>
        <p:spPr>
          <a:xfrm>
            <a:off x="457199" y="292100"/>
            <a:ext cx="6870701" cy="14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277" name="Google Shape;277;p22"/>
          <p:cNvSpPr txBox="1"/>
          <p:nvPr>
            <p:ph idx="1" type="body"/>
          </p:nvPr>
        </p:nvSpPr>
        <p:spPr>
          <a:xfrm>
            <a:off x="457199" y="1828801"/>
            <a:ext cx="6508377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Example:</a:t>
            </a:r>
            <a:endParaRPr/>
          </a:p>
        </p:txBody>
      </p:sp>
      <p:pic>
        <p:nvPicPr>
          <p:cNvPr id="278" name="Google Shape;27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000" y="2560550"/>
            <a:ext cx="8026400" cy="3903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3"/>
          <p:cNvSpPr txBox="1"/>
          <p:nvPr>
            <p:ph type="title"/>
          </p:nvPr>
        </p:nvSpPr>
        <p:spPr>
          <a:xfrm>
            <a:off x="457199" y="304800"/>
            <a:ext cx="6781801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800"/>
              <a:t>SHORTCUT METHOD FOR CONVERTING A BINARY NUMBER TO ITS EQUIVALENT HEXADECIMAL NUMBER</a:t>
            </a:r>
            <a:r>
              <a:rPr lang="en-US" sz="2800"/>
              <a:t> </a:t>
            </a:r>
            <a:endParaRPr/>
          </a:p>
        </p:txBody>
      </p:sp>
      <p:sp>
        <p:nvSpPr>
          <p:cNvPr id="284" name="Google Shape;284;p23"/>
          <p:cNvSpPr txBox="1"/>
          <p:nvPr>
            <p:ph idx="1" type="body"/>
          </p:nvPr>
        </p:nvSpPr>
        <p:spPr>
          <a:xfrm>
            <a:off x="387349" y="1470818"/>
            <a:ext cx="83693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Step 1: Divide the binary digits into groups of four starting from the right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Step 2: Combine each group of four binary digits to one hexadecimal digit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4"/>
          <p:cNvSpPr txBox="1"/>
          <p:nvPr>
            <p:ph type="title"/>
          </p:nvPr>
        </p:nvSpPr>
        <p:spPr>
          <a:xfrm>
            <a:off x="457199" y="304800"/>
            <a:ext cx="6781801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800"/>
              <a:t>SHORTCUT METHOD FOR CONVERTING A BINARY NUMBER TO ITS EQUIVALENT HEXADECIMAL NUMBER</a:t>
            </a:r>
            <a:r>
              <a:rPr lang="en-US" sz="2800"/>
              <a:t> </a:t>
            </a:r>
            <a:endParaRPr/>
          </a:p>
        </p:txBody>
      </p:sp>
      <p:sp>
        <p:nvSpPr>
          <p:cNvPr id="290" name="Google Shape;290;p24"/>
          <p:cNvSpPr txBox="1"/>
          <p:nvPr>
            <p:ph idx="1" type="body"/>
          </p:nvPr>
        </p:nvSpPr>
        <p:spPr>
          <a:xfrm>
            <a:off x="457199" y="1803401"/>
            <a:ext cx="6508377" cy="5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Example:</a:t>
            </a:r>
            <a:endParaRPr/>
          </a:p>
        </p:txBody>
      </p:sp>
      <p:pic>
        <p:nvPicPr>
          <p:cNvPr id="291" name="Google Shape;29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100" y="2474676"/>
            <a:ext cx="8051800" cy="39188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5"/>
          <p:cNvSpPr txBox="1"/>
          <p:nvPr>
            <p:ph type="title"/>
          </p:nvPr>
        </p:nvSpPr>
        <p:spPr>
          <a:xfrm>
            <a:off x="457199" y="317500"/>
            <a:ext cx="6508377" cy="140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297" name="Google Shape;297;p25"/>
          <p:cNvSpPr txBox="1"/>
          <p:nvPr>
            <p:ph idx="1" type="body"/>
          </p:nvPr>
        </p:nvSpPr>
        <p:spPr>
          <a:xfrm>
            <a:off x="457199" y="2209800"/>
            <a:ext cx="84074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Step 1: Convert each octal digit to a 3 digit binary number (the octal digits may be treated as decimal for this conversion)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Step 2: Combine all the resulting binary groups (of 3 digits each) into a single binary number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6"/>
          <p:cNvSpPr txBox="1"/>
          <p:nvPr>
            <p:ph type="title"/>
          </p:nvPr>
        </p:nvSpPr>
        <p:spPr>
          <a:xfrm>
            <a:off x="469899" y="292100"/>
            <a:ext cx="6756401" cy="140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 sz="2800"/>
              <a:t>SHORTCUT METHOD FOR CONVERTING AN OCTAL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303" name="Google Shape;303;p26"/>
          <p:cNvSpPr txBox="1"/>
          <p:nvPr>
            <p:ph idx="1" type="body"/>
          </p:nvPr>
        </p:nvSpPr>
        <p:spPr>
          <a:xfrm>
            <a:off x="457199" y="2019301"/>
            <a:ext cx="6508377" cy="7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Example:</a:t>
            </a:r>
            <a:endParaRPr/>
          </a:p>
        </p:txBody>
      </p:sp>
      <p:pic>
        <p:nvPicPr>
          <p:cNvPr id="304" name="Google Shape;30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0400" y="2679700"/>
            <a:ext cx="8356600" cy="407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7"/>
          <p:cNvSpPr txBox="1"/>
          <p:nvPr>
            <p:ph type="title"/>
          </p:nvPr>
        </p:nvSpPr>
        <p:spPr>
          <a:xfrm>
            <a:off x="457199" y="304800"/>
            <a:ext cx="6508377" cy="135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800"/>
              <a:t>SHORTCUT METHOD FOR CONVERTING A BINARY NUMBER TO ITS EQUIVALENT HEXADECIMAL NUMBER</a:t>
            </a:r>
            <a:r>
              <a:rPr lang="en-US" sz="2800"/>
              <a:t> </a:t>
            </a:r>
            <a:endParaRPr/>
          </a:p>
        </p:txBody>
      </p:sp>
      <p:sp>
        <p:nvSpPr>
          <p:cNvPr id="310" name="Google Shape;310;p27"/>
          <p:cNvSpPr txBox="1"/>
          <p:nvPr>
            <p:ph idx="1" type="body"/>
          </p:nvPr>
        </p:nvSpPr>
        <p:spPr>
          <a:xfrm>
            <a:off x="444499" y="1701801"/>
            <a:ext cx="6508377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Example:</a:t>
            </a:r>
            <a:endParaRPr/>
          </a:p>
        </p:txBody>
      </p:sp>
      <p:pic>
        <p:nvPicPr>
          <p:cNvPr id="311" name="Google Shape;31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499" y="2372073"/>
            <a:ext cx="8166099" cy="400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8"/>
          <p:cNvSpPr txBox="1"/>
          <p:nvPr>
            <p:ph type="title"/>
          </p:nvPr>
        </p:nvSpPr>
        <p:spPr>
          <a:xfrm>
            <a:off x="457199" y="317500"/>
            <a:ext cx="650837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800"/>
              <a:t>SHORTCUT METHOD FOR CONVERTING A HEXADECIMAL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317" name="Google Shape;317;p28"/>
          <p:cNvSpPr txBox="1"/>
          <p:nvPr>
            <p:ph idx="1" type="body"/>
          </p:nvPr>
        </p:nvSpPr>
        <p:spPr>
          <a:xfrm>
            <a:off x="457199" y="2209800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Method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Step 1: Convert the decimal equivalent of each hexadecimal digit to a 4 digit binary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Step 2: Combine all the resulting binary groups (of 4 digits each) in a single binary number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9"/>
          <p:cNvSpPr txBox="1"/>
          <p:nvPr>
            <p:ph type="title"/>
          </p:nvPr>
        </p:nvSpPr>
        <p:spPr>
          <a:xfrm>
            <a:off x="355599" y="254000"/>
            <a:ext cx="650837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800"/>
              <a:t>SHORTCUT METHOD FOR CONVERTING A HEXADECIMAL NUMBER TO ITS EQUIVALENT BINARY NUMBER</a:t>
            </a:r>
            <a:r>
              <a:rPr lang="en-US" sz="2800"/>
              <a:t> </a:t>
            </a:r>
            <a:endParaRPr/>
          </a:p>
        </p:txBody>
      </p:sp>
      <p:sp>
        <p:nvSpPr>
          <p:cNvPr id="323" name="Google Shape;323;p29"/>
          <p:cNvSpPr txBox="1"/>
          <p:nvPr>
            <p:ph idx="1" type="body"/>
          </p:nvPr>
        </p:nvSpPr>
        <p:spPr>
          <a:xfrm>
            <a:off x="368301" y="1828800"/>
            <a:ext cx="87249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n-US"/>
              <a:t>Example:  </a:t>
            </a:r>
            <a:r>
              <a:rPr lang="en-US"/>
              <a:t>2AB</a:t>
            </a:r>
            <a:r>
              <a:rPr baseline="-25000" lang="en-US"/>
              <a:t>16</a:t>
            </a:r>
            <a:r>
              <a:rPr lang="en-US"/>
              <a:t> = ?</a:t>
            </a:r>
            <a:r>
              <a:rPr baseline="-25000" lang="en-US"/>
              <a:t>2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   Step 1</a:t>
            </a:r>
            <a:r>
              <a:rPr lang="en-US"/>
              <a:t>: Convert each hexadecimal digit to a 4 digit binary  number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	 	2</a:t>
            </a:r>
            <a:r>
              <a:rPr baseline="-25000" lang="en-US"/>
              <a:t>16</a:t>
            </a:r>
            <a:r>
              <a:rPr lang="en-US"/>
              <a:t> = 210 = 0010</a:t>
            </a:r>
            <a:r>
              <a:rPr baseline="-25000" lang="en-US"/>
              <a:t>2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		A</a:t>
            </a:r>
            <a:r>
              <a:rPr baseline="-25000" lang="en-US"/>
              <a:t>16</a:t>
            </a:r>
            <a:r>
              <a:rPr lang="en-US"/>
              <a:t> = 1010 = 1010</a:t>
            </a:r>
            <a:r>
              <a:rPr baseline="-25000" lang="en-US"/>
              <a:t>2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		B</a:t>
            </a:r>
            <a:r>
              <a:rPr baseline="-25000" lang="en-US"/>
              <a:t>16</a:t>
            </a:r>
            <a:r>
              <a:rPr lang="en-US"/>
              <a:t> = 1110 = 1011</a:t>
            </a:r>
            <a:r>
              <a:rPr baseline="-25000" lang="en-US"/>
              <a:t>2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   Step 2</a:t>
            </a:r>
            <a:r>
              <a:rPr lang="en-US"/>
              <a:t>: Combine the binary groups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		2AB</a:t>
            </a:r>
            <a:r>
              <a:rPr baseline="-25000" lang="en-US"/>
              <a:t>16</a:t>
            </a:r>
            <a:r>
              <a:rPr lang="en-US"/>
              <a:t> =  </a:t>
            </a:r>
            <a:r>
              <a:rPr lang="en-US" u="sng"/>
              <a:t>0010</a:t>
            </a:r>
            <a:r>
              <a:rPr lang="en-US"/>
              <a:t> 	 </a:t>
            </a:r>
            <a:r>
              <a:rPr lang="en-US" u="sng"/>
              <a:t>1010</a:t>
            </a:r>
            <a:r>
              <a:rPr lang="en-US"/>
              <a:t>	</a:t>
            </a:r>
            <a:r>
              <a:rPr lang="en-US" u="sng"/>
              <a:t>1011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	                 	    2	   A	   B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Hence, 2AB</a:t>
            </a:r>
            <a:r>
              <a:rPr baseline="-25000" lang="en-US"/>
              <a:t>16</a:t>
            </a:r>
            <a:r>
              <a:rPr lang="en-US"/>
              <a:t> = 001010101011</a:t>
            </a:r>
            <a:r>
              <a:rPr baseline="-25000" lang="en-US"/>
              <a:t>2</a:t>
            </a:r>
            <a:r>
              <a:rPr lang="en-US"/>
              <a:t> </a:t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aseline="-25000"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"/>
          <p:cNvSpPr txBox="1"/>
          <p:nvPr>
            <p:ph type="title"/>
          </p:nvPr>
        </p:nvSpPr>
        <p:spPr>
          <a:xfrm>
            <a:off x="1317811" y="124779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NUMBER SYSTEMS</a:t>
            </a:r>
            <a:r>
              <a:rPr lang="en-US"/>
              <a:t> </a:t>
            </a:r>
            <a:endParaRPr/>
          </a:p>
        </p:txBody>
      </p:sp>
      <p:sp>
        <p:nvSpPr>
          <p:cNvPr id="159" name="Google Shape;159;p3"/>
          <p:cNvSpPr txBox="1"/>
          <p:nvPr>
            <p:ph idx="1" type="body"/>
          </p:nvPr>
        </p:nvSpPr>
        <p:spPr>
          <a:xfrm>
            <a:off x="2009393" y="124779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400"/>
              <a:t>Two types of number systems are:</a:t>
            </a:r>
            <a:endParaRPr sz="2400"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Non-positional number systems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Arial"/>
              <a:buAutoNum type="arabicPeriod"/>
            </a:pPr>
            <a:r>
              <a:rPr lang="en-US" sz="2400"/>
              <a:t>Positional number systems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0"/>
          <p:cNvSpPr txBox="1"/>
          <p:nvPr>
            <p:ph type="title"/>
          </p:nvPr>
        </p:nvSpPr>
        <p:spPr>
          <a:xfrm>
            <a:off x="3809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FRACTIONAL NUMBERS</a:t>
            </a:r>
            <a:r>
              <a:rPr lang="en-US"/>
              <a:t> </a:t>
            </a:r>
            <a:endParaRPr/>
          </a:p>
        </p:txBody>
      </p:sp>
      <p:sp>
        <p:nvSpPr>
          <p:cNvPr id="329" name="Google Shape;329;p30"/>
          <p:cNvSpPr txBox="1"/>
          <p:nvPr>
            <p:ph idx="1" type="body"/>
          </p:nvPr>
        </p:nvSpPr>
        <p:spPr>
          <a:xfrm>
            <a:off x="393699" y="1854201"/>
            <a:ext cx="8369301" cy="87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Fractional numbers</a:t>
            </a:r>
            <a:r>
              <a:rPr i="1" lang="en-US" sz="2400"/>
              <a:t> </a:t>
            </a:r>
            <a:r>
              <a:rPr lang="en-US" sz="2400"/>
              <a:t> are formed same way as decimal number system </a:t>
            </a:r>
            <a:endParaRPr/>
          </a:p>
        </p:txBody>
      </p:sp>
      <p:pic>
        <p:nvPicPr>
          <p:cNvPr id="330" name="Google Shape;33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820" y="2832100"/>
            <a:ext cx="8089179" cy="3603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1"/>
          <p:cNvSpPr txBox="1"/>
          <p:nvPr>
            <p:ph type="title"/>
          </p:nvPr>
        </p:nvSpPr>
        <p:spPr>
          <a:xfrm>
            <a:off x="304799" y="355600"/>
            <a:ext cx="650837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2800"/>
              <a:t>FORMATION OF FRACTIONAL NUMBERS IN BINARY NUMBER SYSTEM</a:t>
            </a:r>
            <a:r>
              <a:rPr lang="en-US" sz="2800"/>
              <a:t> </a:t>
            </a:r>
            <a:endParaRPr/>
          </a:p>
        </p:txBody>
      </p:sp>
      <p:sp>
        <p:nvSpPr>
          <p:cNvPr id="336" name="Google Shape;336;p31"/>
          <p:cNvSpPr txBox="1"/>
          <p:nvPr>
            <p:ph idx="1" type="body"/>
          </p:nvPr>
        </p:nvSpPr>
        <p:spPr>
          <a:xfrm>
            <a:off x="381000" y="4143504"/>
            <a:ext cx="6508377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Example:</a:t>
            </a:r>
            <a:endParaRPr/>
          </a:p>
        </p:txBody>
      </p:sp>
      <p:pic>
        <p:nvPicPr>
          <p:cNvPr id="337" name="Google Shape;33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100" y="1641603"/>
            <a:ext cx="8496299" cy="2375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3100" y="4976591"/>
            <a:ext cx="8115298" cy="1069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2"/>
          <p:cNvSpPr txBox="1"/>
          <p:nvPr>
            <p:ph type="title"/>
          </p:nvPr>
        </p:nvSpPr>
        <p:spPr>
          <a:xfrm>
            <a:off x="393699" y="304800"/>
            <a:ext cx="685800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lang="en-US" sz="3200"/>
              <a:t>FORMATION OF FRACTIONAL NUMBERS IN OCTAL NUMBER SYSTEM</a:t>
            </a:r>
            <a:r>
              <a:rPr lang="en-US" sz="3200"/>
              <a:t> </a:t>
            </a:r>
            <a:endParaRPr/>
          </a:p>
        </p:txBody>
      </p:sp>
      <p:sp>
        <p:nvSpPr>
          <p:cNvPr id="344" name="Google Shape;344;p32"/>
          <p:cNvSpPr txBox="1"/>
          <p:nvPr>
            <p:ph idx="1" type="body"/>
          </p:nvPr>
        </p:nvSpPr>
        <p:spPr>
          <a:xfrm>
            <a:off x="393699" y="4457701"/>
            <a:ext cx="6508377" cy="43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en-US" sz="2400"/>
              <a:t>Example</a:t>
            </a:r>
            <a:r>
              <a:rPr b="1" lang="en-US"/>
              <a:t>:</a:t>
            </a:r>
            <a:endParaRPr/>
          </a:p>
        </p:txBody>
      </p:sp>
      <p:pic>
        <p:nvPicPr>
          <p:cNvPr id="345" name="Google Shape;34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5598" y="1543778"/>
            <a:ext cx="8521702" cy="2735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4399" y="4980694"/>
            <a:ext cx="7658099" cy="16849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3"/>
          <p:cNvSpPr txBox="1"/>
          <p:nvPr>
            <p:ph type="title"/>
          </p:nvPr>
        </p:nvSpPr>
        <p:spPr>
          <a:xfrm>
            <a:off x="457199" y="3175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KEY WORDS/PHRASES</a:t>
            </a:r>
            <a:r>
              <a:rPr lang="en-US"/>
              <a:t> </a:t>
            </a:r>
            <a:endParaRPr/>
          </a:p>
        </p:txBody>
      </p:sp>
      <p:sp>
        <p:nvSpPr>
          <p:cNvPr id="352" name="Google Shape;352;p33"/>
          <p:cNvSpPr txBox="1"/>
          <p:nvPr>
            <p:ph idx="1" type="body"/>
          </p:nvPr>
        </p:nvSpPr>
        <p:spPr>
          <a:xfrm>
            <a:off x="457199" y="2209800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Base					Least Significant Digit (LSD)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Binary number system		Memory dump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Binary point	 			Most Significant Digit (MSD)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Bit	 				Non-positional number 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Decimal number system		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Division-Remainder technique	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Fractional numbers			Octal number system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Hexadecimal number system		Positional number system</a:t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"/>
          <p:cNvSpPr txBox="1"/>
          <p:nvPr>
            <p:ph type="title"/>
          </p:nvPr>
        </p:nvSpPr>
        <p:spPr>
          <a:xfrm>
            <a:off x="1557129" y="609055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NON-POSITIONAL NUMBER SYSTEMS</a:t>
            </a:r>
            <a:r>
              <a:rPr lang="en-US"/>
              <a:t> </a:t>
            </a:r>
            <a:endParaRPr/>
          </a:p>
        </p:txBody>
      </p:sp>
      <p:sp>
        <p:nvSpPr>
          <p:cNvPr id="165" name="Google Shape;165;p4"/>
          <p:cNvSpPr txBox="1"/>
          <p:nvPr>
            <p:ph idx="1" type="body"/>
          </p:nvPr>
        </p:nvSpPr>
        <p:spPr>
          <a:xfrm>
            <a:off x="444499" y="1660712"/>
            <a:ext cx="8373036" cy="4616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n-US" sz="3200"/>
              <a:t>Characteristics</a:t>
            </a:r>
            <a:endParaRPr sz="24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Use symbols such as I for 1, II for 2, III for 3, IIII for 4, IIIII for 5, etc.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Each symbol represents the same value regardless of its position in the number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The symbols are simply added to find out the value of a particular number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b="1" lang="en-US" sz="3200"/>
              <a:t>Difficulty</a:t>
            </a:r>
            <a:endParaRPr sz="24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It is difficult to perform arithmetic with such a number system</a:t>
            </a:r>
            <a:endParaRPr/>
          </a:p>
          <a:p>
            <a:pPr indent="-133350" lvl="0" marL="285750" rtl="0" algn="l"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"/>
          <p:cNvSpPr txBox="1"/>
          <p:nvPr>
            <p:ph type="title"/>
          </p:nvPr>
        </p:nvSpPr>
        <p:spPr>
          <a:xfrm>
            <a:off x="457199" y="330200"/>
            <a:ext cx="6508377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POSITIONAL NUMBER SYSTEMS</a:t>
            </a:r>
            <a:r>
              <a:rPr lang="en-US"/>
              <a:t> </a:t>
            </a:r>
            <a:endParaRPr/>
          </a:p>
        </p:txBody>
      </p:sp>
      <p:sp>
        <p:nvSpPr>
          <p:cNvPr id="171" name="Google Shape;171;p5"/>
          <p:cNvSpPr txBox="1"/>
          <p:nvPr>
            <p:ph idx="1" type="body"/>
          </p:nvPr>
        </p:nvSpPr>
        <p:spPr>
          <a:xfrm>
            <a:off x="457199" y="1562100"/>
            <a:ext cx="8356601" cy="50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Characteristics</a:t>
            </a:r>
            <a:endParaRPr sz="2400"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Use only a few symbols called digits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These symbols represent different values depending on the position they occupy in the number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The value of each digit is determined by</a:t>
            </a:r>
            <a:endParaRPr/>
          </a:p>
          <a:p>
            <a:pPr indent="-457200" lvl="1" marL="685800" rtl="0" algn="l">
              <a:spcBef>
                <a:spcPts val="10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/>
              <a:t>The digit itself</a:t>
            </a:r>
            <a:endParaRPr/>
          </a:p>
          <a:p>
            <a:pPr indent="-457200" lvl="1" marL="685800" rtl="0" algn="l">
              <a:spcBef>
                <a:spcPts val="10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/>
              <a:t>The position of the digit in the number</a:t>
            </a:r>
            <a:endParaRPr/>
          </a:p>
          <a:p>
            <a:pPr indent="-457200" lvl="1" marL="685800" rtl="0" algn="l">
              <a:spcBef>
                <a:spcPts val="10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-US" sz="2000"/>
              <a:t>The base of the number system (</a:t>
            </a:r>
            <a:r>
              <a:rPr b="1" lang="en-US" sz="2000"/>
              <a:t>base </a:t>
            </a:r>
            <a:r>
              <a:rPr lang="en-US" sz="2000"/>
              <a:t>= total number of digits in the number system)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The maximum value of a single digit is always equal to one less than the value of the base </a:t>
            </a:r>
            <a:endParaRPr/>
          </a:p>
          <a:p>
            <a:pPr indent="-133350" lvl="0" marL="285750" rtl="0" algn="l"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"/>
          <p:cNvSpPr txBox="1"/>
          <p:nvPr>
            <p:ph type="title"/>
          </p:nvPr>
        </p:nvSpPr>
        <p:spPr>
          <a:xfrm>
            <a:off x="602973" y="1216991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BIT</a:t>
            </a:r>
            <a:r>
              <a:rPr lang="en-US"/>
              <a:t> </a:t>
            </a:r>
            <a:endParaRPr/>
          </a:p>
        </p:txBody>
      </p:sp>
      <p:sp>
        <p:nvSpPr>
          <p:cNvPr id="177" name="Google Shape;177;p8"/>
          <p:cNvSpPr txBox="1"/>
          <p:nvPr>
            <p:ph idx="1" type="body"/>
          </p:nvPr>
        </p:nvSpPr>
        <p:spPr>
          <a:xfrm>
            <a:off x="457199" y="1200426"/>
            <a:ext cx="83947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Bit stands for binary digit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 bit in computer terminology means either a </a:t>
            </a:r>
            <a:r>
              <a:rPr b="1" lang="en-US" sz="2400"/>
              <a:t>0</a:t>
            </a:r>
            <a:r>
              <a:rPr lang="en-US" sz="2400"/>
              <a:t> or a </a:t>
            </a:r>
            <a:r>
              <a:rPr b="1" lang="en-US" sz="2400"/>
              <a:t>1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 binary number consisting of </a:t>
            </a:r>
            <a:r>
              <a:rPr i="1" lang="en-US" sz="2400"/>
              <a:t>n </a:t>
            </a:r>
            <a:r>
              <a:rPr lang="en-US" sz="2400"/>
              <a:t> bits is called an n-bit number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 txBox="1"/>
          <p:nvPr>
            <p:ph type="title"/>
          </p:nvPr>
        </p:nvSpPr>
        <p:spPr>
          <a:xfrm>
            <a:off x="457199" y="832678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REPRESENTING NUMBERS IN DIFFERENT NUMBER SYSTEMS</a:t>
            </a:r>
            <a:r>
              <a:rPr lang="en-US"/>
              <a:t> </a:t>
            </a:r>
            <a:endParaRPr/>
          </a:p>
        </p:txBody>
      </p:sp>
      <p:sp>
        <p:nvSpPr>
          <p:cNvPr id="183" name="Google Shape;183;p9"/>
          <p:cNvSpPr txBox="1"/>
          <p:nvPr>
            <p:ph idx="1" type="body"/>
          </p:nvPr>
        </p:nvSpPr>
        <p:spPr>
          <a:xfrm>
            <a:off x="457199" y="1215886"/>
            <a:ext cx="8331201" cy="3916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In order to be specific about which number system we are referring to, it is a common practice to indicate the base as a subscript. 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Thus, we write:	10101</a:t>
            </a:r>
            <a:r>
              <a:rPr baseline="-25000" lang="en-US" sz="2400"/>
              <a:t>2</a:t>
            </a:r>
            <a:r>
              <a:rPr lang="en-US" sz="2400"/>
              <a:t> = 21</a:t>
            </a:r>
            <a:r>
              <a:rPr baseline="-25000" lang="en-US" sz="2400"/>
              <a:t>10</a:t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"/>
          <p:cNvSpPr txBox="1"/>
          <p:nvPr>
            <p:ph type="title"/>
          </p:nvPr>
        </p:nvSpPr>
        <p:spPr>
          <a:xfrm>
            <a:off x="457199" y="330200"/>
            <a:ext cx="6508377" cy="71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DECIMAL NUMBER SYSTEM</a:t>
            </a:r>
            <a:endParaRPr/>
          </a:p>
        </p:txBody>
      </p:sp>
      <p:sp>
        <p:nvSpPr>
          <p:cNvPr id="189" name="Google Shape;189;p6"/>
          <p:cNvSpPr txBox="1"/>
          <p:nvPr>
            <p:ph idx="1" type="body"/>
          </p:nvPr>
        </p:nvSpPr>
        <p:spPr>
          <a:xfrm>
            <a:off x="457199" y="1320800"/>
            <a:ext cx="8521701" cy="482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Characteristics</a:t>
            </a:r>
            <a:r>
              <a:rPr lang="en-US" sz="2800"/>
              <a:t>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 positional number system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Has 10 symbols or digits (0, 1, 2, 3, 4, 5, 6, 7, 8, 9). Hence, its base = 10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The maximum value of a single digit is 9 (one less than the value of the base)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Each position of a digit represents a specific power of the base (10)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We use this number system in our day-to-day life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Example</a:t>
            </a:r>
            <a:endParaRPr sz="2400"/>
          </a:p>
          <a:p>
            <a:pPr indent="0" lvl="1" marL="228600" rtl="0" algn="l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 	2586</a:t>
            </a:r>
            <a:r>
              <a:rPr baseline="-25000" lang="en-US" sz="2000"/>
              <a:t>10</a:t>
            </a:r>
            <a:r>
              <a:rPr lang="en-US" sz="2000"/>
              <a:t> 	= (2 x 10</a:t>
            </a:r>
            <a:r>
              <a:rPr baseline="30000" lang="en-US" sz="2000"/>
              <a:t>3</a:t>
            </a:r>
            <a:r>
              <a:rPr lang="en-US" sz="2000"/>
              <a:t>) + (5 x 10</a:t>
            </a:r>
            <a:r>
              <a:rPr baseline="30000" lang="en-US" sz="2000"/>
              <a:t>2</a:t>
            </a:r>
            <a:r>
              <a:rPr lang="en-US" sz="2000"/>
              <a:t>) + (8 x 10</a:t>
            </a:r>
            <a:r>
              <a:rPr baseline="30000" lang="en-US" sz="2000"/>
              <a:t>1</a:t>
            </a:r>
            <a:r>
              <a:rPr lang="en-US" sz="2000"/>
              <a:t>) + (6 x 10</a:t>
            </a:r>
            <a:r>
              <a:rPr baseline="30000" lang="en-US" sz="2000"/>
              <a:t>0</a:t>
            </a:r>
            <a:r>
              <a:rPr lang="en-US" sz="2000"/>
              <a:t>) </a:t>
            </a:r>
            <a:endParaRPr/>
          </a:p>
          <a:p>
            <a:pPr indent="0" lvl="1" marL="228600" rtl="0" algn="l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            	= 2000 + 500 + 80 + 6 </a:t>
            </a:r>
            <a:endParaRPr sz="3600"/>
          </a:p>
          <a:p>
            <a:pPr indent="-133350" lvl="0" marL="285750" rtl="0" algn="l"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"/>
          <p:cNvSpPr txBox="1"/>
          <p:nvPr>
            <p:ph type="title"/>
          </p:nvPr>
        </p:nvSpPr>
        <p:spPr>
          <a:xfrm>
            <a:off x="457199" y="330200"/>
            <a:ext cx="6508377" cy="73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b="1" lang="en-US"/>
              <a:t>BINARY NUMBER SYSTEM</a:t>
            </a:r>
            <a:endParaRPr/>
          </a:p>
        </p:txBody>
      </p:sp>
      <p:sp>
        <p:nvSpPr>
          <p:cNvPr id="195" name="Google Shape;195;p7"/>
          <p:cNvSpPr txBox="1"/>
          <p:nvPr>
            <p:ph idx="1" type="body"/>
          </p:nvPr>
        </p:nvSpPr>
        <p:spPr>
          <a:xfrm>
            <a:off x="241299" y="1295400"/>
            <a:ext cx="8902701" cy="546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Characteristics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 positional number system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Has only 2 symbols or digits (0 and 1). Hence its base = 2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The maximum value of a single digit is 1 (one less than the value of the base)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Each position of a digit represents a specific power of the base (2)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This number system is used in computers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b="1" lang="en-US" sz="2800"/>
              <a:t>Example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	10101</a:t>
            </a:r>
            <a:r>
              <a:rPr baseline="-25000" lang="en-US"/>
              <a:t>2</a:t>
            </a:r>
            <a:r>
              <a:rPr lang="en-US"/>
              <a:t> = (1 x 2</a:t>
            </a:r>
            <a:r>
              <a:rPr baseline="30000" lang="en-US"/>
              <a:t>4</a:t>
            </a:r>
            <a:r>
              <a:rPr lang="en-US"/>
              <a:t>) + (0 x 2</a:t>
            </a:r>
            <a:r>
              <a:rPr baseline="30000" lang="en-US"/>
              <a:t>3</a:t>
            </a:r>
            <a:r>
              <a:rPr lang="en-US"/>
              <a:t>) + (1 x 2</a:t>
            </a:r>
            <a:r>
              <a:rPr baseline="30000" lang="en-US"/>
              <a:t>2</a:t>
            </a:r>
            <a:r>
              <a:rPr lang="en-US"/>
              <a:t>) + (0 x 2</a:t>
            </a:r>
            <a:r>
              <a:rPr baseline="30000" lang="en-US"/>
              <a:t>1</a:t>
            </a:r>
            <a:r>
              <a:rPr lang="en-US"/>
              <a:t>) x (1 x 2</a:t>
            </a:r>
            <a:r>
              <a:rPr baseline="30000" lang="en-US"/>
              <a:t>0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	           = 16 + 0 + 4 + 0 + 1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	           = 21</a:t>
            </a:r>
            <a:r>
              <a:rPr baseline="-25000" lang="en-US"/>
              <a:t>10</a:t>
            </a:r>
            <a:endParaRPr/>
          </a:p>
          <a:p>
            <a:pPr indent="0" lvl="1" marL="22860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-171450" lvl="0" marL="28575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lestial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2014-09-13T17:38:25Z</dcterms:created>
  <dc:creator>S. R. H. Noori</dc:creator>
</cp:coreProperties>
</file>