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9" r:id="rId3"/>
    <p:sldId id="281" r:id="rId4"/>
    <p:sldId id="282" r:id="rId5"/>
    <p:sldId id="288" r:id="rId6"/>
    <p:sldId id="291" r:id="rId7"/>
    <p:sldId id="289" r:id="rId8"/>
    <p:sldId id="290" r:id="rId9"/>
    <p:sldId id="295" r:id="rId10"/>
    <p:sldId id="292" r:id="rId11"/>
    <p:sldId id="293" r:id="rId12"/>
    <p:sldId id="294" r:id="rId13"/>
    <p:sldId id="283" r:id="rId14"/>
    <p:sldId id="284" r:id="rId15"/>
    <p:sldId id="285" r:id="rId16"/>
    <p:sldId id="286" r:id="rId17"/>
    <p:sldId id="28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2567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589537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6480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3985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2">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3">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4">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5">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479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4760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0099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93BDB4-AB6C-4E05-8625-F0A27DB7FE65}" type="datetimeFigureOut">
              <a:rPr lang="en-US" smtClean="0"/>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15236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3BDB4-AB6C-4E05-8625-F0A27DB7FE65}" type="datetimeFigureOut">
              <a:rPr lang="en-US" smtClean="0"/>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0410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64282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69247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3BDB4-AB6C-4E05-8625-F0A27DB7FE65}" type="datetimeFigureOut">
              <a:rPr lang="en-US" smtClean="0"/>
              <a:t>3/28/2020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9210819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smtClean="0"/>
          </a:p>
          <a:p>
            <a:pPr marL="0" indent="0" algn="ctr">
              <a:buNone/>
            </a:pPr>
            <a:r>
              <a:rPr lang="en-US" sz="8800" b="1" dirty="0" smtClean="0"/>
              <a:t>Transfer of Property Act, 1882</a:t>
            </a:r>
            <a:endParaRPr lang="en-US" sz="8800" b="1" dirty="0"/>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dirty="0" smtClean="0"/>
              <a:t>1. To </a:t>
            </a:r>
            <a:r>
              <a:rPr lang="en-US" sz="4400" b="1" dirty="0"/>
              <a:t>manage the property as he would manage if it were his own.</a:t>
            </a:r>
          </a:p>
          <a:p>
            <a:pPr marL="0" indent="0">
              <a:buNone/>
            </a:pPr>
            <a:r>
              <a:rPr lang="en-US" sz="4400" b="1" dirty="0" smtClean="0"/>
              <a:t>2. To </a:t>
            </a:r>
            <a:r>
              <a:rPr lang="en-US" sz="4400" b="1" dirty="0"/>
              <a:t>collect the rents and profits of same.</a:t>
            </a:r>
          </a:p>
          <a:p>
            <a:pPr marL="0" indent="0">
              <a:buNone/>
            </a:pPr>
            <a:r>
              <a:rPr lang="en-US" sz="4400" b="1" dirty="0" smtClean="0"/>
              <a:t>3. In </a:t>
            </a:r>
            <a:r>
              <a:rPr lang="en-US" sz="4400" b="1" dirty="0"/>
              <a:t>the absence of a contract to the contrary, to pay Government revenue and the other charges of a public nature.</a:t>
            </a:r>
          </a:p>
          <a:p>
            <a:pPr marL="0" indent="0">
              <a:buNone/>
            </a:pPr>
            <a:r>
              <a:rPr lang="en-US" sz="4400" b="1" dirty="0" smtClean="0"/>
              <a:t>4. In </a:t>
            </a:r>
            <a:r>
              <a:rPr lang="en-US" sz="4400" b="1" dirty="0"/>
              <a:t>the absence of a contract to the contrary, to make such necessary repairs as the income of the property permits</a:t>
            </a:r>
            <a:r>
              <a:rPr lang="en-US" sz="4400" b="1" dirty="0" smtClean="0"/>
              <a:t>.</a:t>
            </a:r>
            <a:endParaRPr lang="en-US" sz="4400" b="1" dirty="0"/>
          </a:p>
        </p:txBody>
      </p:sp>
    </p:spTree>
    <p:extLst>
      <p:ext uri="{BB962C8B-B14F-4D97-AF65-F5344CB8AC3E}">
        <p14:creationId xmlns:p14="http://schemas.microsoft.com/office/powerpoint/2010/main" val="2477434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r>
              <a:rPr lang="en-US" sz="4400" b="1" dirty="0" smtClean="0"/>
              <a:t>5. Not </a:t>
            </a:r>
            <a:r>
              <a:rPr lang="en-US" sz="4400" b="1" dirty="0"/>
              <a:t>to commit any act which is destructive or permanently injurious to the property.</a:t>
            </a:r>
          </a:p>
          <a:p>
            <a:pPr marL="0" indent="0">
              <a:buNone/>
            </a:pPr>
            <a:endParaRPr lang="en-US" sz="4400" b="1" dirty="0" smtClean="0"/>
          </a:p>
          <a:p>
            <a:pPr marL="0" indent="0">
              <a:buNone/>
            </a:pPr>
            <a:r>
              <a:rPr lang="en-US" sz="4400" b="1" dirty="0" smtClean="0"/>
              <a:t>6. To </a:t>
            </a:r>
            <a:r>
              <a:rPr lang="en-US" sz="4400" b="1" dirty="0"/>
              <a:t>maintain accounts of all sums received and spent by him and render them to the mortgagor when asked.</a:t>
            </a:r>
          </a:p>
          <a:p>
            <a:pPr marL="0" indent="0">
              <a:buNone/>
            </a:pPr>
            <a:endParaRPr lang="en-US" sz="4400" b="1" dirty="0" smtClean="0"/>
          </a:p>
        </p:txBody>
      </p:sp>
    </p:spTree>
    <p:extLst>
      <p:ext uri="{BB962C8B-B14F-4D97-AF65-F5344CB8AC3E}">
        <p14:creationId xmlns:p14="http://schemas.microsoft.com/office/powerpoint/2010/main" val="3384139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7200" b="1" dirty="0" smtClean="0"/>
              <a:t>             </a:t>
            </a:r>
          </a:p>
          <a:p>
            <a:pPr marL="0" indent="0">
              <a:buNone/>
            </a:pPr>
            <a:r>
              <a:rPr lang="en-US" sz="7200" b="1" dirty="0"/>
              <a:t> </a:t>
            </a:r>
            <a:endParaRPr lang="en-US" sz="7200" b="1" dirty="0" smtClean="0"/>
          </a:p>
          <a:p>
            <a:pPr marL="0" indent="0">
              <a:buNone/>
            </a:pPr>
            <a:r>
              <a:rPr lang="en-US" sz="7200" b="1" dirty="0" smtClean="0"/>
              <a:t>                   </a:t>
            </a:r>
            <a:r>
              <a:rPr lang="en-US" sz="7200" b="1" dirty="0" smtClean="0"/>
              <a:t>Case Laws</a:t>
            </a:r>
            <a:endParaRPr lang="en-US" sz="7200" b="1" u="sng" dirty="0" smtClean="0"/>
          </a:p>
        </p:txBody>
      </p:sp>
    </p:spTree>
    <p:extLst>
      <p:ext uri="{BB962C8B-B14F-4D97-AF65-F5344CB8AC3E}">
        <p14:creationId xmlns:p14="http://schemas.microsoft.com/office/powerpoint/2010/main" val="1308274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lgn="just">
              <a:buNone/>
            </a:pPr>
            <a:endParaRPr lang="en-US" sz="4400" b="1" i="1" dirty="0" smtClean="0"/>
          </a:p>
          <a:p>
            <a:pPr marL="0" indent="0" algn="just">
              <a:buNone/>
            </a:pPr>
            <a:r>
              <a:rPr lang="en-US" sz="4400" b="1" i="1" dirty="0" smtClean="0"/>
              <a:t>In </a:t>
            </a:r>
            <a:r>
              <a:rPr lang="en-US" sz="4400" b="1" i="1" dirty="0" err="1"/>
              <a:t>Kishan</a:t>
            </a:r>
            <a:r>
              <a:rPr lang="en-US" sz="4400" b="1" i="1" dirty="0"/>
              <a:t> Lai v Ganga Ram </a:t>
            </a:r>
            <a:r>
              <a:rPr lang="en-US" sz="4400" b="1" dirty="0"/>
              <a:t>(1891) 13 Allahabad 28 case, the Court held that the very words “right to cause the property to be sold” </a:t>
            </a:r>
            <a:r>
              <a:rPr lang="en-US" sz="4400" b="1" dirty="0" smtClean="0"/>
              <a:t>in section </a:t>
            </a:r>
            <a:r>
              <a:rPr lang="en-US" sz="4400" b="1" dirty="0"/>
              <a:t>58 (b) of the Transfer of Property Act, 1882 indicates that the power of sale is not to be exercised by the mortgagee without </a:t>
            </a:r>
            <a:r>
              <a:rPr lang="en-US" sz="4400" b="1" dirty="0" smtClean="0"/>
              <a:t>the intervention </a:t>
            </a:r>
            <a:r>
              <a:rPr lang="en-US" sz="4400" b="1" dirty="0"/>
              <a:t>of the </a:t>
            </a:r>
            <a:r>
              <a:rPr lang="en-US" sz="4400" b="1" dirty="0" smtClean="0"/>
              <a:t>court.</a:t>
            </a:r>
            <a:endParaRPr lang="en-US" sz="4400" b="1" dirty="0" smtClean="0"/>
          </a:p>
        </p:txBody>
      </p:sp>
    </p:spTree>
    <p:extLst>
      <p:ext uri="{BB962C8B-B14F-4D97-AF65-F5344CB8AC3E}">
        <p14:creationId xmlns:p14="http://schemas.microsoft.com/office/powerpoint/2010/main" val="4294524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000" b="1" dirty="0" smtClean="0"/>
          </a:p>
          <a:p>
            <a:pPr marL="0" indent="0">
              <a:buNone/>
            </a:pPr>
            <a:r>
              <a:rPr lang="en-US" sz="4000" b="1" dirty="0" smtClean="0"/>
              <a:t>In </a:t>
            </a:r>
            <a:r>
              <a:rPr lang="en-US" sz="4000" b="1" dirty="0" err="1"/>
              <a:t>Prakasam</a:t>
            </a:r>
            <a:r>
              <a:rPr lang="en-US" sz="4000" b="1" dirty="0"/>
              <a:t> v. </a:t>
            </a:r>
            <a:r>
              <a:rPr lang="en-US" sz="4000" b="1" dirty="0" err="1"/>
              <a:t>Rajambal</a:t>
            </a:r>
            <a:r>
              <a:rPr lang="en-US" sz="4000" b="1" dirty="0"/>
              <a:t>, AIR 1975 Mad. 282 case, the document was described as a sale deed but the stamp paper was provided by </a:t>
            </a:r>
            <a:r>
              <a:rPr lang="en-US" sz="4000" b="1" dirty="0" smtClean="0"/>
              <a:t>the transferor </a:t>
            </a:r>
            <a:r>
              <a:rPr lang="en-US" sz="4000" b="1" dirty="0"/>
              <a:t>and the consideration (price) was much less than the actual value of the property. There was a </a:t>
            </a:r>
            <a:r>
              <a:rPr lang="en-US" sz="4000" b="1" dirty="0" err="1"/>
              <a:t>specic</a:t>
            </a:r>
            <a:r>
              <a:rPr lang="en-US" sz="4000" b="1" dirty="0"/>
              <a:t> condition that on </a:t>
            </a:r>
            <a:r>
              <a:rPr lang="en-US" sz="4000" b="1" dirty="0" smtClean="0"/>
              <a:t>payment of </a:t>
            </a:r>
            <a:r>
              <a:rPr lang="en-US" sz="4000" b="1" dirty="0"/>
              <a:t>‘principal’ amount the property should be reconvened. It was held by the Madras High Court that the transaction was a mortgage </a:t>
            </a:r>
            <a:r>
              <a:rPr lang="en-US" sz="4000" b="1" dirty="0" smtClean="0"/>
              <a:t>by conditional </a:t>
            </a:r>
            <a:r>
              <a:rPr lang="en-US" sz="4000" b="1" dirty="0"/>
              <a:t>sale and not an outright sale</a:t>
            </a:r>
            <a:endParaRPr lang="en-US" sz="4000" b="1" dirty="0" smtClean="0"/>
          </a:p>
        </p:txBody>
      </p:sp>
    </p:spTree>
    <p:extLst>
      <p:ext uri="{BB962C8B-B14F-4D97-AF65-F5344CB8AC3E}">
        <p14:creationId xmlns:p14="http://schemas.microsoft.com/office/powerpoint/2010/main" val="2827845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400" b="1" dirty="0" smtClean="0"/>
          </a:p>
          <a:p>
            <a:pPr marL="0" indent="0">
              <a:buNone/>
            </a:pPr>
            <a:endParaRPr lang="en-US" sz="4400" b="1" dirty="0"/>
          </a:p>
          <a:p>
            <a:pPr marL="0" indent="0">
              <a:buNone/>
            </a:pPr>
            <a:r>
              <a:rPr lang="en-US" sz="4400" b="1" dirty="0" smtClean="0"/>
              <a:t>In </a:t>
            </a:r>
            <a:r>
              <a:rPr lang="en-US" sz="4400" b="1" dirty="0" err="1"/>
              <a:t>Chathu</a:t>
            </a:r>
            <a:r>
              <a:rPr lang="en-US" sz="4400" b="1" dirty="0"/>
              <a:t> v </a:t>
            </a:r>
            <a:r>
              <a:rPr lang="en-US" sz="4400" b="1" dirty="0" err="1"/>
              <a:t>Kunjan</a:t>
            </a:r>
            <a:r>
              <a:rPr lang="en-US" sz="4400" b="1" dirty="0"/>
              <a:t> (1889) 12 Madras 109 case, the Court held that since there is no personal liability on the part of the mortgagor to repay</a:t>
            </a:r>
          </a:p>
          <a:p>
            <a:pPr marL="0" indent="0">
              <a:buNone/>
            </a:pPr>
            <a:r>
              <a:rPr lang="en-US" sz="4400" b="1" dirty="0"/>
              <a:t>the mortgage – money the mortgagor cannot be sued personally for the </a:t>
            </a:r>
            <a:r>
              <a:rPr lang="en-US" sz="4400" b="1" dirty="0" smtClean="0"/>
              <a:t>debt. (</a:t>
            </a:r>
            <a:r>
              <a:rPr lang="en-US" sz="4400" b="1" dirty="0" err="1" smtClean="0"/>
              <a:t>Usufructuary</a:t>
            </a:r>
            <a:r>
              <a:rPr lang="en-US" sz="4400" b="1" dirty="0" smtClean="0"/>
              <a:t>)</a:t>
            </a:r>
            <a:endParaRPr lang="en-US" sz="4400" b="1" dirty="0" smtClean="0"/>
          </a:p>
        </p:txBody>
      </p:sp>
    </p:spTree>
    <p:extLst>
      <p:ext uri="{BB962C8B-B14F-4D97-AF65-F5344CB8AC3E}">
        <p14:creationId xmlns:p14="http://schemas.microsoft.com/office/powerpoint/2010/main" val="203897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600" b="1" dirty="0" smtClean="0"/>
          </a:p>
          <a:p>
            <a:pPr marL="0" indent="0">
              <a:buNone/>
            </a:pPr>
            <a:endParaRPr lang="en-US" sz="3600" b="1" dirty="0"/>
          </a:p>
          <a:p>
            <a:pPr marL="0" indent="0">
              <a:buNone/>
            </a:pPr>
            <a:r>
              <a:rPr lang="en-US" sz="3600" b="1" dirty="0" smtClean="0"/>
              <a:t>In </a:t>
            </a:r>
            <a:r>
              <a:rPr lang="en-US" sz="3600" b="1" dirty="0" err="1"/>
              <a:t>Jethibai</a:t>
            </a:r>
            <a:r>
              <a:rPr lang="en-US" sz="3600" b="1" dirty="0"/>
              <a:t> v. </a:t>
            </a:r>
            <a:r>
              <a:rPr lang="en-US" sz="3600" b="1" dirty="0" err="1"/>
              <a:t>Putlibai</a:t>
            </a:r>
            <a:r>
              <a:rPr lang="en-US" sz="3600" b="1" dirty="0"/>
              <a:t>, (1961) 14 </a:t>
            </a:r>
            <a:r>
              <a:rPr lang="en-US" sz="3600" b="1" dirty="0" err="1"/>
              <a:t>Bom</a:t>
            </a:r>
            <a:r>
              <a:rPr lang="en-US" sz="3600" b="1" dirty="0"/>
              <a:t>. L.R. 1020 case, the Court held that there is no equitable mortgage unless there is a connecting </a:t>
            </a:r>
            <a:r>
              <a:rPr lang="en-US" sz="3600" b="1" dirty="0" smtClean="0"/>
              <a:t>link between </a:t>
            </a:r>
            <a:r>
              <a:rPr lang="en-US" sz="3600" b="1" dirty="0"/>
              <a:t>the debt and the possession of title-deeds suggesting a </a:t>
            </a:r>
            <a:r>
              <a:rPr lang="en-US" sz="3600" b="1" dirty="0" err="1"/>
              <a:t>denite</a:t>
            </a:r>
            <a:r>
              <a:rPr lang="en-US" sz="3600" b="1" dirty="0"/>
              <a:t> intention on the part of the debtor that deeds are in possession of</a:t>
            </a:r>
          </a:p>
          <a:p>
            <a:pPr marL="0" indent="0">
              <a:buNone/>
            </a:pPr>
            <a:r>
              <a:rPr lang="en-US" sz="3600" b="1" dirty="0"/>
              <a:t>creditor as security for the debt</a:t>
            </a:r>
            <a:endParaRPr lang="en-US" sz="3600" b="1" dirty="0" smtClean="0"/>
          </a:p>
        </p:txBody>
      </p:sp>
    </p:spTree>
    <p:extLst>
      <p:ext uri="{BB962C8B-B14F-4D97-AF65-F5344CB8AC3E}">
        <p14:creationId xmlns:p14="http://schemas.microsoft.com/office/powerpoint/2010/main" val="2042515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4000" b="1" dirty="0" smtClean="0"/>
          </a:p>
          <a:p>
            <a:pPr marL="0" indent="0">
              <a:buNone/>
            </a:pPr>
            <a:endParaRPr lang="en-US" sz="4000" b="1" dirty="0"/>
          </a:p>
          <a:p>
            <a:pPr marL="0" indent="0">
              <a:buNone/>
            </a:pPr>
            <a:r>
              <a:rPr lang="en-US" sz="4000" b="1" dirty="0" smtClean="0"/>
              <a:t>In </a:t>
            </a:r>
            <a:r>
              <a:rPr lang="en-US" sz="4000" b="1" dirty="0" err="1"/>
              <a:t>Madho</a:t>
            </a:r>
            <a:r>
              <a:rPr lang="en-US" sz="4000" b="1" dirty="0"/>
              <a:t> Rao v </a:t>
            </a:r>
            <a:r>
              <a:rPr lang="en-US" sz="4000" b="1" dirty="0" err="1"/>
              <a:t>Gulam</a:t>
            </a:r>
            <a:r>
              <a:rPr lang="en-US" sz="4000" b="1" dirty="0"/>
              <a:t> </a:t>
            </a:r>
            <a:r>
              <a:rPr lang="en-US" sz="4000" b="1" dirty="0" err="1"/>
              <a:t>Mohiuddin</a:t>
            </a:r>
            <a:r>
              <a:rPr lang="en-US" sz="4000" b="1" dirty="0"/>
              <a:t> AIR 1919 PC 121 case, the Court held that while considering an anomalous mortgage, the intention </a:t>
            </a:r>
            <a:r>
              <a:rPr lang="en-US" sz="4000" b="1" dirty="0" smtClean="0"/>
              <a:t>of the </a:t>
            </a:r>
            <a:r>
              <a:rPr lang="en-US" sz="4000" b="1" dirty="0"/>
              <a:t>parties must be gathered from the terms of the instrument as controlled by the provisions of the Act.</a:t>
            </a:r>
            <a:endParaRPr lang="en-US" sz="4000" b="1" dirty="0" smtClean="0"/>
          </a:p>
        </p:txBody>
      </p:sp>
    </p:spTree>
    <p:extLst>
      <p:ext uri="{BB962C8B-B14F-4D97-AF65-F5344CB8AC3E}">
        <p14:creationId xmlns:p14="http://schemas.microsoft.com/office/powerpoint/2010/main" val="35579898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smtClean="0"/>
          </a:p>
          <a:p>
            <a:pPr marL="0" indent="0" algn="ctr">
              <a:buNone/>
            </a:pPr>
            <a:endParaRPr lang="en-US" sz="6000" b="1" dirty="0"/>
          </a:p>
          <a:p>
            <a:pPr marL="0" indent="0" algn="ctr">
              <a:buNone/>
            </a:pPr>
            <a:r>
              <a:rPr lang="en-US" sz="6000" b="1" dirty="0" smtClean="0"/>
              <a:t>Mortgage of Immoveable Property</a:t>
            </a:r>
          </a:p>
          <a:p>
            <a:pPr marL="0" indent="0" algn="ctr">
              <a:buNone/>
            </a:pPr>
            <a:r>
              <a:rPr lang="en-US" sz="6000" b="1" dirty="0" smtClean="0"/>
              <a:t>(Section 58-104)</a:t>
            </a:r>
            <a:endParaRPr lang="en-US" sz="6000" b="1" dirty="0"/>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lgn="ctr">
              <a:buNone/>
            </a:pPr>
            <a:r>
              <a:rPr lang="en-US" sz="4400" b="1" u="sng" dirty="0" smtClean="0"/>
              <a:t>Liabilities </a:t>
            </a:r>
            <a:r>
              <a:rPr lang="en-US" sz="4400" b="1" u="sng" dirty="0"/>
              <a:t>of </a:t>
            </a:r>
            <a:r>
              <a:rPr lang="en-US" sz="4400" b="1" u="sng" dirty="0" smtClean="0"/>
              <a:t>mortgagor:</a:t>
            </a:r>
          </a:p>
          <a:p>
            <a:pPr marL="0" indent="0">
              <a:buNone/>
            </a:pPr>
            <a:endParaRPr lang="en-US" sz="4400" b="1" u="sng" dirty="0"/>
          </a:p>
          <a:p>
            <a:pPr marL="0" indent="0">
              <a:buNone/>
            </a:pPr>
            <a:r>
              <a:rPr lang="en-US" sz="3200" b="1" dirty="0" smtClean="0"/>
              <a:t>1. The </a:t>
            </a:r>
            <a:r>
              <a:rPr lang="en-US" sz="3200" b="1" dirty="0"/>
              <a:t>mortgagor must </a:t>
            </a:r>
            <a:r>
              <a:rPr lang="en-US" sz="3200" b="1" dirty="0" smtClean="0"/>
              <a:t>indemnify (compensate) </a:t>
            </a:r>
            <a:r>
              <a:rPr lang="en-US" sz="3200" b="1" dirty="0"/>
              <a:t>the mortgagee for the defective title to the property</a:t>
            </a:r>
            <a:r>
              <a:rPr lang="en-US" sz="3200" b="1" dirty="0" smtClean="0"/>
              <a:t>.</a:t>
            </a:r>
            <a:br>
              <a:rPr lang="en-US" sz="3200" b="1" dirty="0" smtClean="0"/>
            </a:br>
            <a:endParaRPr lang="en-US" sz="3200" b="1" dirty="0"/>
          </a:p>
          <a:p>
            <a:pPr marL="0" indent="0">
              <a:buNone/>
            </a:pPr>
            <a:r>
              <a:rPr lang="en-US" sz="3200" b="1" dirty="0" smtClean="0"/>
              <a:t>2. The </a:t>
            </a:r>
            <a:r>
              <a:rPr lang="en-US" sz="3200" b="1" dirty="0"/>
              <a:t>mortgagor must compensate the mortgagee for payment of all taxes and public charges</a:t>
            </a:r>
            <a:r>
              <a:rPr lang="en-US" sz="3200" b="1" dirty="0" smtClean="0"/>
              <a:t>.</a:t>
            </a:r>
            <a:br>
              <a:rPr lang="en-US" sz="3200" b="1" dirty="0" smtClean="0"/>
            </a:br>
            <a:endParaRPr lang="en-US" sz="3200" b="1" dirty="0"/>
          </a:p>
          <a:p>
            <a:pPr marL="0" indent="0">
              <a:buNone/>
            </a:pPr>
            <a:r>
              <a:rPr lang="en-US" sz="3200" b="1" dirty="0" smtClean="0"/>
              <a:t>3. When </a:t>
            </a:r>
            <a:r>
              <a:rPr lang="en-US" sz="3200" b="1" dirty="0"/>
              <a:t>the mortgaged property is leased, the mortgagor must direct the rent payable under the lease, </a:t>
            </a:r>
            <a:r>
              <a:rPr lang="en-US" sz="3200" b="1" dirty="0" err="1"/>
              <a:t>etc</a:t>
            </a:r>
            <a:r>
              <a:rPr lang="en-US" sz="3200" b="1" dirty="0"/>
              <a:t> to the mortgagee.</a:t>
            </a:r>
            <a:endParaRPr lang="en-US" sz="3200" b="1" dirty="0" smtClean="0"/>
          </a:p>
        </p:txBody>
      </p:sp>
    </p:spTree>
    <p:extLst>
      <p:ext uri="{BB962C8B-B14F-4D97-AF65-F5344CB8AC3E}">
        <p14:creationId xmlns:p14="http://schemas.microsoft.com/office/powerpoint/2010/main" val="1551700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lgn="ctr">
              <a:buNone/>
            </a:pPr>
            <a:endParaRPr lang="en-US" sz="4400" b="1" u="sng" dirty="0" smtClean="0"/>
          </a:p>
          <a:p>
            <a:pPr marL="0" indent="0" algn="ctr">
              <a:buNone/>
            </a:pPr>
            <a:endParaRPr lang="en-US" sz="4400" b="1" u="sng" dirty="0"/>
          </a:p>
          <a:p>
            <a:pPr marL="0" indent="0" algn="ctr">
              <a:buNone/>
            </a:pPr>
            <a:endParaRPr lang="en-US" sz="4400" b="1" u="sng" dirty="0" smtClean="0"/>
          </a:p>
          <a:p>
            <a:pPr marL="0" indent="0" algn="ctr">
              <a:buNone/>
            </a:pPr>
            <a:r>
              <a:rPr lang="en-US" sz="4400" b="1" u="sng" dirty="0" smtClean="0"/>
              <a:t>Rights &amp; Liabilities of Mortgagee</a:t>
            </a:r>
            <a:br>
              <a:rPr lang="en-US" sz="4400" b="1" u="sng" dirty="0" smtClean="0"/>
            </a:br>
            <a:endParaRPr lang="en-US" sz="4400" b="1" u="sng" dirty="0" smtClean="0"/>
          </a:p>
          <a:p>
            <a:pPr marL="0" indent="0" algn="ctr">
              <a:buNone/>
            </a:pPr>
            <a:r>
              <a:rPr lang="en-US" sz="4400" b="1" dirty="0" smtClean="0"/>
              <a:t>(Section: 67 – 77)</a:t>
            </a:r>
            <a:endParaRPr lang="en-US" sz="4400" b="1" dirty="0" smtClean="0"/>
          </a:p>
        </p:txBody>
      </p:sp>
    </p:spTree>
    <p:extLst>
      <p:ext uri="{BB962C8B-B14F-4D97-AF65-F5344CB8AC3E}">
        <p14:creationId xmlns:p14="http://schemas.microsoft.com/office/powerpoint/2010/main" val="1068321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3600" b="1" u="sng" dirty="0" smtClean="0"/>
              <a:t>1. Right </a:t>
            </a:r>
            <a:r>
              <a:rPr lang="en-US" sz="3600" b="1" u="sng" dirty="0"/>
              <a:t>to sue for mortgage </a:t>
            </a:r>
            <a:r>
              <a:rPr lang="en-US" sz="3600" b="1" u="sng" dirty="0" smtClean="0"/>
              <a:t>money: </a:t>
            </a:r>
            <a:r>
              <a:rPr lang="en-US" sz="3600" b="1" dirty="0" smtClean="0"/>
              <a:t/>
            </a:r>
            <a:br>
              <a:rPr lang="en-US" sz="3600" b="1" dirty="0" smtClean="0"/>
            </a:br>
            <a:r>
              <a:rPr lang="en-US" sz="3600" b="1" dirty="0" smtClean="0"/>
              <a:t>The </a:t>
            </a:r>
            <a:r>
              <a:rPr lang="en-US" sz="3600" b="1" dirty="0"/>
              <a:t>mortgagee has right to file a suit in court for mortgage money if the mortgagor binds himself to repay the mortgage money or the mortgage property is destroyed and the security rendered is insufficient and mortgagor has not provided further security or if mortgagee is deprived of his security by mortgagee by any unlawful manner</a:t>
            </a:r>
            <a:r>
              <a:rPr lang="en-US" sz="3600" b="1" dirty="0" smtClean="0"/>
              <a:t>.</a:t>
            </a:r>
          </a:p>
          <a:p>
            <a:pPr marL="0" indent="0">
              <a:buNone/>
            </a:pPr>
            <a:r>
              <a:rPr lang="en-US" sz="3600" b="1" dirty="0"/>
              <a:t/>
            </a:r>
            <a:br>
              <a:rPr lang="en-US" sz="3600" b="1" dirty="0"/>
            </a:br>
            <a:r>
              <a:rPr lang="en-US" sz="3600" b="1" u="sng" dirty="0"/>
              <a:t>2. Right to accession of </a:t>
            </a:r>
            <a:r>
              <a:rPr lang="en-US" sz="3600" b="1" u="sng" dirty="0" smtClean="0"/>
              <a:t>property:</a:t>
            </a:r>
            <a:br>
              <a:rPr lang="en-US" sz="3600" b="1" u="sng" dirty="0" smtClean="0"/>
            </a:br>
            <a:r>
              <a:rPr lang="en-US" sz="3600" b="1" dirty="0" smtClean="0"/>
              <a:t>If </a:t>
            </a:r>
            <a:r>
              <a:rPr lang="en-US" sz="3600" b="1" dirty="0"/>
              <a:t>the mortgagee has right to accession to the increased mortgaged property.</a:t>
            </a:r>
            <a:endParaRPr lang="en-US" sz="3600" b="1" dirty="0" smtClean="0"/>
          </a:p>
        </p:txBody>
      </p:sp>
    </p:spTree>
    <p:extLst>
      <p:ext uri="{BB962C8B-B14F-4D97-AF65-F5344CB8AC3E}">
        <p14:creationId xmlns:p14="http://schemas.microsoft.com/office/powerpoint/2010/main" val="96522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9600" b="1" dirty="0"/>
          </a:p>
          <a:p>
            <a:pPr marL="0" indent="0" algn="ctr">
              <a:buNone/>
            </a:pPr>
            <a:r>
              <a:rPr lang="en-US" sz="9600" b="1" dirty="0" smtClean="0"/>
              <a:t>Rights</a:t>
            </a:r>
            <a:endParaRPr lang="en-US" sz="9600" b="1" dirty="0" smtClean="0"/>
          </a:p>
        </p:txBody>
      </p:sp>
    </p:spTree>
    <p:extLst>
      <p:ext uri="{BB962C8B-B14F-4D97-AF65-F5344CB8AC3E}">
        <p14:creationId xmlns:p14="http://schemas.microsoft.com/office/powerpoint/2010/main" val="2782470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10000"/>
          </a:bodyPr>
          <a:lstStyle/>
          <a:p>
            <a:pPr marL="0" indent="0">
              <a:buNone/>
            </a:pPr>
            <a:r>
              <a:rPr lang="en-US" sz="4400" b="1" u="sng" dirty="0" smtClean="0"/>
              <a:t>3. Right </a:t>
            </a:r>
            <a:r>
              <a:rPr lang="en-US" sz="4400" b="1" u="sng" dirty="0"/>
              <a:t>of </a:t>
            </a:r>
            <a:r>
              <a:rPr lang="en-US" sz="4400" b="1" u="sng" dirty="0" smtClean="0"/>
              <a:t>sale:</a:t>
            </a:r>
            <a:r>
              <a:rPr lang="en-US" sz="4400" b="1" dirty="0" smtClean="0"/>
              <a:t/>
            </a:r>
            <a:br>
              <a:rPr lang="en-US" sz="4400" b="1" dirty="0" smtClean="0"/>
            </a:br>
            <a:r>
              <a:rPr lang="en-US" sz="4400" b="1" dirty="0" smtClean="0"/>
              <a:t>Mortgagee </a:t>
            </a:r>
            <a:r>
              <a:rPr lang="en-US" sz="4400" b="1" dirty="0"/>
              <a:t>has right to sale the mortgaged property after getting the decree from court if the mortgage money is not paid. Mortgagee has right to sale without the intervention of court under certain circumstances mentioned in section 69 of Transfer of property act</a:t>
            </a:r>
            <a:r>
              <a:rPr lang="en-US" sz="4400" b="1" dirty="0" smtClean="0"/>
              <a:t>.</a:t>
            </a:r>
          </a:p>
          <a:p>
            <a:pPr marL="0" indent="0">
              <a:buNone/>
            </a:pPr>
            <a:endParaRPr lang="en-US" sz="4400" b="1" dirty="0"/>
          </a:p>
          <a:p>
            <a:pPr marL="0" indent="0">
              <a:buNone/>
            </a:pPr>
            <a:r>
              <a:rPr lang="en-US" sz="4400" b="1" u="sng" dirty="0" smtClean="0"/>
              <a:t>4. Right </a:t>
            </a:r>
            <a:r>
              <a:rPr lang="en-US" sz="4400" b="1" u="sng" dirty="0"/>
              <a:t>to </a:t>
            </a:r>
            <a:r>
              <a:rPr lang="en-US" sz="4400" b="1" u="sng" dirty="0" smtClean="0"/>
              <a:t>foreclosure:</a:t>
            </a:r>
            <a:r>
              <a:rPr lang="en-US" sz="4400" b="1" dirty="0" smtClean="0"/>
              <a:t/>
            </a:r>
            <a:br>
              <a:rPr lang="en-US" sz="4400" b="1" dirty="0" smtClean="0"/>
            </a:br>
            <a:r>
              <a:rPr lang="en-US" sz="4400" b="1" dirty="0" smtClean="0"/>
              <a:t>The </a:t>
            </a:r>
            <a:r>
              <a:rPr lang="en-US" sz="4400" b="1" dirty="0"/>
              <a:t>mortgagee has the right to obtain a decree of foreclosure from the court at any time after which the mortgage money becomes due</a:t>
            </a:r>
            <a:endParaRPr lang="en-US" sz="4400" b="1" dirty="0" smtClean="0"/>
          </a:p>
        </p:txBody>
      </p:sp>
    </p:spTree>
    <p:extLst>
      <p:ext uri="{BB962C8B-B14F-4D97-AF65-F5344CB8AC3E}">
        <p14:creationId xmlns:p14="http://schemas.microsoft.com/office/powerpoint/2010/main" val="1397064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sz="4400" b="1" u="sng" dirty="0" smtClean="0"/>
              <a:t>5. Right </a:t>
            </a:r>
            <a:r>
              <a:rPr lang="en-US" sz="4400" b="1" u="sng" dirty="0"/>
              <a:t>of </a:t>
            </a:r>
            <a:r>
              <a:rPr lang="en-US" sz="4400" b="1" u="sng" dirty="0" smtClean="0"/>
              <a:t>possession:</a:t>
            </a:r>
            <a:r>
              <a:rPr lang="en-US" sz="4400" b="1" dirty="0" smtClean="0"/>
              <a:t/>
            </a:r>
            <a:br>
              <a:rPr lang="en-US" sz="4400" b="1" dirty="0" smtClean="0"/>
            </a:br>
            <a:r>
              <a:rPr lang="en-US" sz="4400" b="1" dirty="0" smtClean="0"/>
              <a:t>Mortgagee </a:t>
            </a:r>
            <a:r>
              <a:rPr lang="en-US" sz="4400" b="1" dirty="0"/>
              <a:t>is entitled to the possession of mortgaged property as under the terms of mortgage deed</a:t>
            </a:r>
            <a:r>
              <a:rPr lang="en-US" sz="4400" b="1" dirty="0" smtClean="0"/>
              <a:t>.</a:t>
            </a:r>
          </a:p>
          <a:p>
            <a:pPr marL="0" indent="0">
              <a:buNone/>
            </a:pPr>
            <a:endParaRPr lang="en-US" sz="4400" b="1" dirty="0"/>
          </a:p>
          <a:p>
            <a:pPr marL="0" indent="0">
              <a:buNone/>
            </a:pPr>
            <a:r>
              <a:rPr lang="en-US" sz="4400" b="1" u="sng" dirty="0"/>
              <a:t>6. </a:t>
            </a:r>
            <a:r>
              <a:rPr lang="en-US" sz="4400" b="1" u="sng" dirty="0" smtClean="0"/>
              <a:t>Right to </a:t>
            </a:r>
            <a:r>
              <a:rPr lang="en-US" sz="4400" b="1" u="sng" dirty="0"/>
              <a:t>renewal of </a:t>
            </a:r>
            <a:r>
              <a:rPr lang="en-US" sz="4400" b="1" u="sng" dirty="0" smtClean="0"/>
              <a:t>lease:</a:t>
            </a:r>
            <a:r>
              <a:rPr lang="en-US" sz="4400" b="1" dirty="0" smtClean="0"/>
              <a:t/>
            </a:r>
            <a:br>
              <a:rPr lang="en-US" sz="4400" b="1" dirty="0" smtClean="0"/>
            </a:br>
            <a:r>
              <a:rPr lang="en-US" sz="4400" b="1" dirty="0" smtClean="0"/>
              <a:t>If </a:t>
            </a:r>
            <a:r>
              <a:rPr lang="en-US" sz="4400" b="1" dirty="0"/>
              <a:t>the mortgaged property is under lease, the mortgagee is entitled for renewal of the lease for purpose of security.</a:t>
            </a:r>
            <a:endParaRPr lang="en-US" sz="4400" b="1" dirty="0" smtClean="0"/>
          </a:p>
        </p:txBody>
      </p:sp>
    </p:spTree>
    <p:extLst>
      <p:ext uri="{BB962C8B-B14F-4D97-AF65-F5344CB8AC3E}">
        <p14:creationId xmlns:p14="http://schemas.microsoft.com/office/powerpoint/2010/main" val="2232620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9600" b="1" dirty="0"/>
          </a:p>
          <a:p>
            <a:pPr marL="0" indent="0" algn="ctr">
              <a:buNone/>
            </a:pPr>
            <a:r>
              <a:rPr lang="en-US" sz="9600" b="1" dirty="0" smtClean="0"/>
              <a:t>Liabilities</a:t>
            </a:r>
            <a:endParaRPr lang="en-US" sz="9600" b="1" dirty="0" smtClean="0"/>
          </a:p>
        </p:txBody>
      </p:sp>
    </p:spTree>
    <p:extLst>
      <p:ext uri="{BB962C8B-B14F-4D97-AF65-F5344CB8AC3E}">
        <p14:creationId xmlns:p14="http://schemas.microsoft.com/office/powerpoint/2010/main" val="258121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Agri_2</Template>
  <TotalTime>208</TotalTime>
  <Words>494</Words>
  <Application>Microsoft Office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Arif Mahmud</cp:lastModifiedBy>
  <cp:revision>18</cp:revision>
  <dcterms:created xsi:type="dcterms:W3CDTF">2020-03-22T14:28:22Z</dcterms:created>
  <dcterms:modified xsi:type="dcterms:W3CDTF">2020-03-28T07:29:21Z</dcterms:modified>
</cp:coreProperties>
</file>