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2" r:id="rId11"/>
    <p:sldId id="271" r:id="rId12"/>
    <p:sldId id="277" r:id="rId13"/>
    <p:sldId id="274" r:id="rId14"/>
    <p:sldId id="273" r:id="rId15"/>
    <p:sldId id="275" r:id="rId16"/>
    <p:sldId id="265" r:id="rId17"/>
    <p:sldId id="278" r:id="rId18"/>
    <p:sldId id="280" r:id="rId19"/>
    <p:sldId id="282" r:id="rId20"/>
    <p:sldId id="281" r:id="rId21"/>
    <p:sldId id="279"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DDA78BC-5999-460C-88FE-B8AC775C12A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51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5BEC-7F73-4E0C-AF18-FAEFAED13558}"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A78BC-5999-460C-88FE-B8AC775C12A7}" type="slidenum">
              <a:rPr lang="en-US" smtClean="0"/>
              <a:t>‹#›</a:t>
            </a:fld>
            <a:endParaRPr lang="en-US"/>
          </a:p>
        </p:txBody>
      </p:sp>
    </p:spTree>
    <p:extLst>
      <p:ext uri="{BB962C8B-B14F-4D97-AF65-F5344CB8AC3E}">
        <p14:creationId xmlns:p14="http://schemas.microsoft.com/office/powerpoint/2010/main" val="240276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20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64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spTree>
    <p:extLst>
      <p:ext uri="{BB962C8B-B14F-4D97-AF65-F5344CB8AC3E}">
        <p14:creationId xmlns:p14="http://schemas.microsoft.com/office/powerpoint/2010/main" val="4605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25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93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155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36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spTree>
    <p:extLst>
      <p:ext uri="{BB962C8B-B14F-4D97-AF65-F5344CB8AC3E}">
        <p14:creationId xmlns:p14="http://schemas.microsoft.com/office/powerpoint/2010/main" val="363869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5BEC-7F73-4E0C-AF18-FAEFAED13558}"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A78BC-5999-460C-88FE-B8AC775C12A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22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575BEC-7F73-4E0C-AF18-FAEFAED13558}"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A78BC-5999-460C-88FE-B8AC775C12A7}" type="slidenum">
              <a:rPr lang="en-US" smtClean="0"/>
              <a:t>‹#›</a:t>
            </a:fld>
            <a:endParaRPr lang="en-US"/>
          </a:p>
        </p:txBody>
      </p:sp>
    </p:spTree>
    <p:extLst>
      <p:ext uri="{BB962C8B-B14F-4D97-AF65-F5344CB8AC3E}">
        <p14:creationId xmlns:p14="http://schemas.microsoft.com/office/powerpoint/2010/main" val="29011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575BEC-7F73-4E0C-AF18-FAEFAED13558}"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A78BC-5999-460C-88FE-B8AC775C12A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43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575BEC-7F73-4E0C-AF18-FAEFAED13558}"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A78BC-5999-460C-88FE-B8AC775C12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13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75BEC-7F73-4E0C-AF18-FAEFAED13558}" type="datetimeFigureOut">
              <a:rPr lang="en-US" smtClean="0"/>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A78BC-5999-460C-88FE-B8AC775C12A7}" type="slidenum">
              <a:rPr lang="en-US" smtClean="0"/>
              <a:t>‹#›</a:t>
            </a:fld>
            <a:endParaRPr lang="en-US"/>
          </a:p>
        </p:txBody>
      </p:sp>
    </p:spTree>
    <p:extLst>
      <p:ext uri="{BB962C8B-B14F-4D97-AF65-F5344CB8AC3E}">
        <p14:creationId xmlns:p14="http://schemas.microsoft.com/office/powerpoint/2010/main" val="21192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5BEC-7F73-4E0C-AF18-FAEFAED13558}"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A78BC-5999-460C-88FE-B8AC775C12A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53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5BEC-7F73-4E0C-AF18-FAEFAED13558}"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A78BC-5999-460C-88FE-B8AC775C12A7}" type="slidenum">
              <a:rPr lang="en-US" smtClean="0"/>
              <a:t>‹#›</a:t>
            </a:fld>
            <a:endParaRPr lang="en-US"/>
          </a:p>
        </p:txBody>
      </p:sp>
    </p:spTree>
    <p:extLst>
      <p:ext uri="{BB962C8B-B14F-4D97-AF65-F5344CB8AC3E}">
        <p14:creationId xmlns:p14="http://schemas.microsoft.com/office/powerpoint/2010/main" val="225674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575BEC-7F73-4E0C-AF18-FAEFAED13558}" type="datetimeFigureOut">
              <a:rPr lang="en-US" smtClean="0"/>
              <a:t>1/10/2023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DA78BC-5999-460C-88FE-B8AC775C12A7}" type="slidenum">
              <a:rPr lang="en-US" smtClean="0"/>
              <a:t>‹#›</a:t>
            </a:fld>
            <a:endParaRPr lang="en-US"/>
          </a:p>
        </p:txBody>
      </p:sp>
    </p:spTree>
    <p:extLst>
      <p:ext uri="{BB962C8B-B14F-4D97-AF65-F5344CB8AC3E}">
        <p14:creationId xmlns:p14="http://schemas.microsoft.com/office/powerpoint/2010/main" val="1197811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Topic-13</a:t>
            </a:r>
            <a:endParaRPr lang="en-US" dirty="0"/>
          </a:p>
        </p:txBody>
      </p:sp>
      <p:sp>
        <p:nvSpPr>
          <p:cNvPr id="3" name="Subtitle 2"/>
          <p:cNvSpPr>
            <a:spLocks noGrp="1"/>
          </p:cNvSpPr>
          <p:nvPr>
            <p:ph type="subTitle" idx="1"/>
          </p:nvPr>
        </p:nvSpPr>
        <p:spPr/>
        <p:txBody>
          <a:bodyPr>
            <a:normAutofit/>
          </a:bodyPr>
          <a:lstStyle/>
          <a:p>
            <a:r>
              <a:rPr lang="en-US" sz="4800" b="1" dirty="0" smtClean="0">
                <a:solidFill>
                  <a:srgbClr val="FF0000"/>
                </a:solidFill>
              </a:rPr>
              <a:t>GDP, GNP, CPI</a:t>
            </a:r>
            <a:endParaRPr lang="en-US" sz="4800" b="1" dirty="0">
              <a:solidFill>
                <a:srgbClr val="FF0000"/>
              </a:solidFill>
            </a:endParaRPr>
          </a:p>
        </p:txBody>
      </p:sp>
    </p:spTree>
    <p:extLst>
      <p:ext uri="{BB962C8B-B14F-4D97-AF65-F5344CB8AC3E}">
        <p14:creationId xmlns:p14="http://schemas.microsoft.com/office/powerpoint/2010/main" val="1532089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876" y="701370"/>
            <a:ext cx="9910164" cy="5453772"/>
          </a:xfrm>
        </p:spPr>
      </p:pic>
    </p:spTree>
    <p:extLst>
      <p:ext uri="{BB962C8B-B14F-4D97-AF65-F5344CB8AC3E}">
        <p14:creationId xmlns:p14="http://schemas.microsoft.com/office/powerpoint/2010/main" val="160910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2923" y="769606"/>
            <a:ext cx="9383400" cy="5203222"/>
          </a:xfrm>
        </p:spPr>
      </p:pic>
    </p:spTree>
    <p:extLst>
      <p:ext uri="{BB962C8B-B14F-4D97-AF65-F5344CB8AC3E}">
        <p14:creationId xmlns:p14="http://schemas.microsoft.com/office/powerpoint/2010/main" val="336243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NNI</a:t>
            </a:r>
            <a:endParaRPr lang="en-US" dirty="0"/>
          </a:p>
        </p:txBody>
      </p:sp>
      <p:sp>
        <p:nvSpPr>
          <p:cNvPr id="3" name="Content Placeholder 2"/>
          <p:cNvSpPr>
            <a:spLocks noGrp="1"/>
          </p:cNvSpPr>
          <p:nvPr>
            <p:ph idx="1"/>
          </p:nvPr>
        </p:nvSpPr>
        <p:spPr/>
        <p:txBody>
          <a:bodyPr/>
          <a:lstStyle/>
          <a:p>
            <a:r>
              <a:rPr lang="en-US" dirty="0"/>
              <a:t>Net national income (NNI) is defined as </a:t>
            </a:r>
            <a:r>
              <a:rPr lang="en-US" b="1" dirty="0">
                <a:solidFill>
                  <a:srgbClr val="FF0000"/>
                </a:solidFill>
              </a:rPr>
              <a:t>gross national income minus the depreciation of fixed capital assets</a:t>
            </a:r>
            <a:r>
              <a:rPr lang="en-US" dirty="0"/>
              <a:t> (dwellings, buildings, machinery, transport equipment and physical infrastructure) through wear and tear and obsolescence</a:t>
            </a:r>
            <a:r>
              <a:rPr lang="en-US" dirty="0" smtClean="0"/>
              <a:t>.</a:t>
            </a:r>
          </a:p>
          <a:p>
            <a:r>
              <a:rPr lang="en-US" dirty="0" smtClean="0"/>
              <a:t>NNI= Gross National Income (GNI) – Depreciation of Fixed </a:t>
            </a:r>
            <a:r>
              <a:rPr lang="en-US" dirty="0"/>
              <a:t>A</a:t>
            </a:r>
            <a:r>
              <a:rPr lang="en-US" dirty="0" smtClean="0"/>
              <a:t>ssets</a:t>
            </a:r>
            <a:endParaRPr lang="en-US" dirty="0"/>
          </a:p>
        </p:txBody>
      </p:sp>
    </p:spTree>
    <p:extLst>
      <p:ext uri="{BB962C8B-B14F-4D97-AF65-F5344CB8AC3E}">
        <p14:creationId xmlns:p14="http://schemas.microsoft.com/office/powerpoint/2010/main" val="147023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4514" y="715015"/>
            <a:ext cx="9678286" cy="5451119"/>
          </a:xfrm>
        </p:spPr>
      </p:pic>
    </p:spTree>
    <p:extLst>
      <p:ext uri="{BB962C8B-B14F-4D97-AF65-F5344CB8AC3E}">
        <p14:creationId xmlns:p14="http://schemas.microsoft.com/office/powerpoint/2010/main" val="174436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975" y="715015"/>
            <a:ext cx="9564291" cy="5370804"/>
          </a:xfrm>
        </p:spPr>
      </p:pic>
    </p:spTree>
    <p:extLst>
      <p:ext uri="{BB962C8B-B14F-4D97-AF65-F5344CB8AC3E}">
        <p14:creationId xmlns:p14="http://schemas.microsoft.com/office/powerpoint/2010/main" val="22422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5982" y="687720"/>
            <a:ext cx="9515873" cy="5407255"/>
          </a:xfrm>
        </p:spPr>
      </p:pic>
    </p:spTree>
    <p:extLst>
      <p:ext uri="{BB962C8B-B14F-4D97-AF65-F5344CB8AC3E}">
        <p14:creationId xmlns:p14="http://schemas.microsoft.com/office/powerpoint/2010/main" val="184643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179" y="878788"/>
            <a:ext cx="9778086" cy="5098343"/>
          </a:xfrm>
        </p:spPr>
      </p:pic>
    </p:spTree>
    <p:extLst>
      <p:ext uri="{BB962C8B-B14F-4D97-AF65-F5344CB8AC3E}">
        <p14:creationId xmlns:p14="http://schemas.microsoft.com/office/powerpoint/2010/main" val="7097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methods of calculating GDP</a:t>
            </a:r>
            <a:endParaRPr lang="en-US" dirty="0"/>
          </a:p>
        </p:txBody>
      </p:sp>
      <p:sp>
        <p:nvSpPr>
          <p:cNvPr id="3" name="Content Placeholder 2"/>
          <p:cNvSpPr>
            <a:spLocks noGrp="1"/>
          </p:cNvSpPr>
          <p:nvPr>
            <p:ph idx="1"/>
          </p:nvPr>
        </p:nvSpPr>
        <p:spPr/>
        <p:txBody>
          <a:bodyPr/>
          <a:lstStyle/>
          <a:p>
            <a:r>
              <a:rPr lang="en-US" dirty="0"/>
              <a:t>GDP can be measured in three different ways: </a:t>
            </a:r>
            <a:endParaRPr lang="en-US" dirty="0" smtClean="0"/>
          </a:p>
          <a:p>
            <a:pPr marL="457200" indent="-457200">
              <a:buFont typeface="+mj-lt"/>
              <a:buAutoNum type="arabicPeriod"/>
            </a:pPr>
            <a:r>
              <a:rPr lang="en-US" dirty="0" smtClean="0"/>
              <a:t>The </a:t>
            </a:r>
            <a:r>
              <a:rPr lang="en-US" dirty="0"/>
              <a:t>income approach (how much is earned as income on resources used to make stuff), and </a:t>
            </a:r>
            <a:endParaRPr lang="en-US" dirty="0" smtClean="0"/>
          </a:p>
          <a:p>
            <a:pPr marL="457200" indent="-457200">
              <a:buFont typeface="+mj-lt"/>
              <a:buAutoNum type="arabicPeriod"/>
            </a:pPr>
            <a:r>
              <a:rPr lang="en-US" dirty="0"/>
              <a:t>T</a:t>
            </a:r>
            <a:r>
              <a:rPr lang="en-US" dirty="0" smtClean="0"/>
              <a:t>he </a:t>
            </a:r>
            <a:r>
              <a:rPr lang="en-US" dirty="0"/>
              <a:t>expenditures approach (how much is spent on stuff</a:t>
            </a:r>
            <a:r>
              <a:rPr lang="en-US" dirty="0" smtClean="0"/>
              <a:t>).</a:t>
            </a:r>
          </a:p>
          <a:p>
            <a:pPr marL="457200" indent="-457200">
              <a:buFont typeface="+mj-lt"/>
              <a:buAutoNum type="arabicPeriod"/>
            </a:pPr>
            <a:r>
              <a:rPr lang="en-US" dirty="0" smtClean="0"/>
              <a:t>The output approach</a:t>
            </a:r>
            <a:endParaRPr lang="en-US" dirty="0"/>
          </a:p>
        </p:txBody>
      </p:sp>
    </p:spTree>
    <p:extLst>
      <p:ext uri="{BB962C8B-B14F-4D97-AF65-F5344CB8AC3E}">
        <p14:creationId xmlns:p14="http://schemas.microsoft.com/office/powerpoint/2010/main" val="130401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Income Approach</a:t>
            </a:r>
            <a:endParaRPr lang="en-US" dirty="0"/>
          </a:p>
        </p:txBody>
      </p:sp>
      <p:sp>
        <p:nvSpPr>
          <p:cNvPr id="3" name="Content Placeholder 2"/>
          <p:cNvSpPr>
            <a:spLocks noGrp="1"/>
          </p:cNvSpPr>
          <p:nvPr>
            <p:ph idx="1"/>
          </p:nvPr>
        </p:nvSpPr>
        <p:spPr/>
        <p:txBody>
          <a:bodyPr>
            <a:normAutofit/>
          </a:bodyPr>
          <a:lstStyle/>
          <a:p>
            <a:pPr algn="just"/>
            <a:r>
              <a:rPr lang="en-US" dirty="0"/>
              <a:t>The GDP income approach formula starts with the income earned from the production of goods and services. Under the income approach method, we calculate the income earned by all the factors of production in an economy.</a:t>
            </a:r>
          </a:p>
          <a:p>
            <a:pPr algn="just"/>
            <a:r>
              <a:rPr lang="en-US" dirty="0"/>
              <a:t>Factors of production are the inputs that go into producing the final product or service. Thus, the factors of production for a business are – Land, </a:t>
            </a:r>
            <a:r>
              <a:rPr lang="en-US" dirty="0" smtClean="0"/>
              <a:t>Labor, </a:t>
            </a:r>
            <a:r>
              <a:rPr lang="en-US" dirty="0"/>
              <a:t>Capital </a:t>
            </a:r>
            <a:r>
              <a:rPr lang="en-US"/>
              <a:t>and </a:t>
            </a:r>
            <a:r>
              <a:rPr lang="en-US" smtClean="0"/>
              <a:t>Entrepreneurship </a:t>
            </a:r>
            <a:r>
              <a:rPr lang="en-US" dirty="0"/>
              <a:t>within the domestic boundaries of a country.</a:t>
            </a:r>
          </a:p>
          <a:p>
            <a:endParaRPr lang="en-US" dirty="0"/>
          </a:p>
        </p:txBody>
      </p:sp>
    </p:spTree>
    <p:extLst>
      <p:ext uri="{BB962C8B-B14F-4D97-AF65-F5344CB8AC3E}">
        <p14:creationId xmlns:p14="http://schemas.microsoft.com/office/powerpoint/2010/main" val="303385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45904"/>
            <a:ext cx="9601196" cy="846667"/>
          </a:xfrm>
        </p:spPr>
        <p:txBody>
          <a:bodyPr>
            <a:normAutofit/>
          </a:bodyPr>
          <a:lstStyle/>
          <a:p>
            <a:r>
              <a:rPr lang="en-US" dirty="0"/>
              <a:t>The Income Approach</a:t>
            </a:r>
          </a:p>
        </p:txBody>
      </p:sp>
      <p:sp>
        <p:nvSpPr>
          <p:cNvPr id="3" name="Content Placeholder 2"/>
          <p:cNvSpPr>
            <a:spLocks noGrp="1"/>
          </p:cNvSpPr>
          <p:nvPr>
            <p:ph idx="1"/>
          </p:nvPr>
        </p:nvSpPr>
        <p:spPr>
          <a:xfrm>
            <a:off x="1295402" y="2456598"/>
            <a:ext cx="9950354" cy="3657599"/>
          </a:xfrm>
        </p:spPr>
        <p:txBody>
          <a:bodyPr>
            <a:normAutofit/>
          </a:bodyPr>
          <a:lstStyle/>
          <a:p>
            <a:r>
              <a:rPr lang="en-US" dirty="0" smtClean="0"/>
              <a:t>Y= w + </a:t>
            </a:r>
            <a:r>
              <a:rPr lang="en-US" dirty="0" err="1" smtClean="0"/>
              <a:t>i</a:t>
            </a:r>
            <a:r>
              <a:rPr lang="en-US" dirty="0" smtClean="0"/>
              <a:t> + r + p</a:t>
            </a:r>
          </a:p>
          <a:p>
            <a:r>
              <a:rPr lang="en-US" dirty="0" smtClean="0"/>
              <a:t>Where </a:t>
            </a:r>
            <a:r>
              <a:rPr lang="en-US" dirty="0"/>
              <a:t>each category refers to the income received from supplying one of the four economic resources:</a:t>
            </a:r>
          </a:p>
          <a:p>
            <a:r>
              <a:rPr lang="en-US" dirty="0" smtClean="0"/>
              <a:t>W=</a:t>
            </a:r>
            <a:r>
              <a:rPr lang="en-US" dirty="0"/>
              <a:t>	wages earned from labor</a:t>
            </a:r>
          </a:p>
          <a:p>
            <a:r>
              <a:rPr lang="en-US" dirty="0" err="1" smtClean="0"/>
              <a:t>i</a:t>
            </a:r>
            <a:r>
              <a:rPr lang="en-US" dirty="0" smtClean="0"/>
              <a:t>= interest </a:t>
            </a:r>
            <a:r>
              <a:rPr lang="en-US" dirty="0"/>
              <a:t>earned on capital</a:t>
            </a:r>
          </a:p>
          <a:p>
            <a:r>
              <a:rPr lang="en-US" dirty="0" smtClean="0"/>
              <a:t>r = rent </a:t>
            </a:r>
            <a:r>
              <a:rPr lang="en-US" dirty="0"/>
              <a:t>earned on land</a:t>
            </a:r>
          </a:p>
          <a:p>
            <a:r>
              <a:rPr lang="en-US" dirty="0" smtClean="0"/>
              <a:t>p = profits </a:t>
            </a:r>
            <a:r>
              <a:rPr lang="en-US" dirty="0"/>
              <a:t>earned on entrepreneurial </a:t>
            </a:r>
            <a:r>
              <a:rPr lang="en-US" dirty="0" smtClean="0"/>
              <a:t>talent</a:t>
            </a:r>
            <a:endParaRPr lang="en-US" dirty="0"/>
          </a:p>
        </p:txBody>
      </p:sp>
    </p:spTree>
    <p:extLst>
      <p:ext uri="{BB962C8B-B14F-4D97-AF65-F5344CB8AC3E}">
        <p14:creationId xmlns:p14="http://schemas.microsoft.com/office/powerpoint/2010/main" val="21450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0939"/>
            <a:ext cx="9601196" cy="737486"/>
          </a:xfrm>
        </p:spPr>
        <p:txBody>
          <a:bodyPr>
            <a:normAutofit fontScale="90000"/>
          </a:bodyPr>
          <a:lstStyle/>
          <a:p>
            <a:r>
              <a:rPr lang="en-US" dirty="0" smtClean="0"/>
              <a:t>Gross Domestic Product (GDP)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404" y="1378425"/>
            <a:ext cx="8951191" cy="3158282"/>
          </a:xfrm>
        </p:spPr>
      </p:pic>
      <p:sp>
        <p:nvSpPr>
          <p:cNvPr id="5" name="Title 1"/>
          <p:cNvSpPr txBox="1">
            <a:spLocks/>
          </p:cNvSpPr>
          <p:nvPr/>
        </p:nvSpPr>
        <p:spPr>
          <a:xfrm>
            <a:off x="919518" y="4622259"/>
            <a:ext cx="10352962" cy="1303867"/>
          </a:xfrm>
          <a:prstGeom prst="rect">
            <a:avLst/>
          </a:prstGeom>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GDP = private consumption + gross private investment + government investment + government spending + (exports – imports)</a:t>
            </a:r>
            <a:endParaRPr lang="en-US" dirty="0"/>
          </a:p>
        </p:txBody>
      </p:sp>
    </p:spTree>
    <p:extLst>
      <p:ext uri="{BB962C8B-B14F-4D97-AF65-F5344CB8AC3E}">
        <p14:creationId xmlns:p14="http://schemas.microsoft.com/office/powerpoint/2010/main" val="345650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7292"/>
            <a:ext cx="9601196" cy="737486"/>
          </a:xfrm>
        </p:spPr>
        <p:txBody>
          <a:bodyPr>
            <a:normAutofit fontScale="90000"/>
          </a:bodyPr>
          <a:lstStyle/>
          <a:p>
            <a:r>
              <a:rPr lang="en-US" dirty="0"/>
              <a:t>The </a:t>
            </a:r>
            <a:r>
              <a:rPr lang="en-US" dirty="0" smtClean="0"/>
              <a:t>Expenditures Approach</a:t>
            </a:r>
            <a:endParaRPr lang="en-US" dirty="0"/>
          </a:p>
        </p:txBody>
      </p:sp>
      <p:sp>
        <p:nvSpPr>
          <p:cNvPr id="3" name="Content Placeholder 2"/>
          <p:cNvSpPr>
            <a:spLocks noGrp="1"/>
          </p:cNvSpPr>
          <p:nvPr>
            <p:ph idx="1"/>
          </p:nvPr>
        </p:nvSpPr>
        <p:spPr>
          <a:xfrm>
            <a:off x="961881" y="1364778"/>
            <a:ext cx="10268235" cy="4940489"/>
          </a:xfrm>
        </p:spPr>
        <p:txBody>
          <a:bodyPr>
            <a:normAutofit lnSpcReduction="10000"/>
          </a:bodyPr>
          <a:lstStyle/>
          <a:p>
            <a:pPr algn="just"/>
            <a:r>
              <a:rPr lang="en-US" dirty="0" smtClean="0"/>
              <a:t>The </a:t>
            </a:r>
            <a:r>
              <a:rPr lang="en-US" dirty="0"/>
              <a:t>expenditure </a:t>
            </a:r>
            <a:r>
              <a:rPr lang="en-US" dirty="0" smtClean="0"/>
              <a:t>approach begins </a:t>
            </a:r>
            <a:r>
              <a:rPr lang="en-US" dirty="0"/>
              <a:t>with money spent on goods &amp; services. This measures the total expenditure incurred by all entities on goods and services within the domestic boundaries of a country</a:t>
            </a:r>
            <a:r>
              <a:rPr lang="en-US" dirty="0" smtClean="0"/>
              <a:t>.</a:t>
            </a:r>
          </a:p>
          <a:p>
            <a:pPr algn="just"/>
            <a:r>
              <a:rPr lang="en-US" dirty="0" smtClean="0"/>
              <a:t> Y=C+I+G+X</a:t>
            </a:r>
            <a:r>
              <a:rPr lang="en-US" dirty="0"/>
              <a:t>−</a:t>
            </a:r>
            <a:r>
              <a:rPr lang="en-US" dirty="0" smtClean="0"/>
              <a:t>M</a:t>
            </a:r>
          </a:p>
          <a:p>
            <a:pPr algn="just"/>
            <a:r>
              <a:rPr lang="en-US" dirty="0" smtClean="0"/>
              <a:t>C, consumption</a:t>
            </a:r>
            <a:r>
              <a:rPr lang="en-US" dirty="0"/>
              <a:t>: spending by households</a:t>
            </a:r>
          </a:p>
          <a:p>
            <a:pPr algn="just"/>
            <a:r>
              <a:rPr lang="en-US" dirty="0" smtClean="0"/>
              <a:t>I, investment</a:t>
            </a:r>
            <a:r>
              <a:rPr lang="en-US" dirty="0"/>
              <a:t>: spending by businesses on capital and inventory</a:t>
            </a:r>
          </a:p>
          <a:p>
            <a:pPr algn="just"/>
            <a:r>
              <a:rPr lang="en-US" dirty="0" smtClean="0"/>
              <a:t>G, government </a:t>
            </a:r>
            <a:r>
              <a:rPr lang="en-US" dirty="0"/>
              <a:t>spending: spending by all government entities on goods and services (but not transfer payments)</a:t>
            </a:r>
          </a:p>
          <a:p>
            <a:pPr algn="just"/>
            <a:r>
              <a:rPr lang="en-US" dirty="0" smtClean="0"/>
              <a:t>X, exports</a:t>
            </a:r>
            <a:r>
              <a:rPr lang="en-US" dirty="0"/>
              <a:t>: goods and services produced within a country that are purchased in other countries</a:t>
            </a:r>
          </a:p>
          <a:p>
            <a:pPr algn="just"/>
            <a:r>
              <a:rPr lang="en-US" dirty="0" smtClean="0"/>
              <a:t>M, imports</a:t>
            </a:r>
            <a:r>
              <a:rPr lang="en-US" dirty="0"/>
              <a:t>: goods and services that are produced in other countries but are purchased in your country.</a:t>
            </a:r>
            <a:endParaRPr lang="en-US" dirty="0" smtClean="0"/>
          </a:p>
        </p:txBody>
      </p:sp>
    </p:spTree>
    <p:extLst>
      <p:ext uri="{BB962C8B-B14F-4D97-AF65-F5344CB8AC3E}">
        <p14:creationId xmlns:p14="http://schemas.microsoft.com/office/powerpoint/2010/main" val="2371025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t>
            </a:r>
            <a:r>
              <a:rPr lang="en-US" dirty="0" smtClean="0"/>
              <a:t>Output Approach</a:t>
            </a:r>
            <a:endParaRPr lang="en-US" dirty="0"/>
          </a:p>
        </p:txBody>
      </p:sp>
      <p:sp>
        <p:nvSpPr>
          <p:cNvPr id="3" name="Content Placeholder 2"/>
          <p:cNvSpPr>
            <a:spLocks noGrp="1"/>
          </p:cNvSpPr>
          <p:nvPr>
            <p:ph idx="1"/>
          </p:nvPr>
        </p:nvSpPr>
        <p:spPr>
          <a:xfrm>
            <a:off x="1023582" y="2461397"/>
            <a:ext cx="10345003" cy="3318936"/>
          </a:xfrm>
        </p:spPr>
        <p:txBody>
          <a:bodyPr>
            <a:normAutofit/>
          </a:bodyPr>
          <a:lstStyle/>
          <a:p>
            <a:r>
              <a:rPr lang="en-US" dirty="0"/>
              <a:t>The GDP Output Method measures the monetary or market value of all the goods and services produced within the borders of the country</a:t>
            </a:r>
            <a:r>
              <a:rPr lang="en-US" dirty="0" smtClean="0"/>
              <a:t>.</a:t>
            </a:r>
            <a:endParaRPr lang="en-US" dirty="0"/>
          </a:p>
          <a:p>
            <a:r>
              <a:rPr lang="en-US" dirty="0"/>
              <a:t>In order to avoid a distorted measure of GDP due to price level changes, GDP at constant prices or Real GDP is computed. Using the Output Approach, GDP is calculated by this formula</a:t>
            </a:r>
            <a:r>
              <a:rPr lang="en-US" dirty="0" smtClean="0"/>
              <a:t>:</a:t>
            </a:r>
            <a:endParaRPr lang="en-US" dirty="0"/>
          </a:p>
          <a:p>
            <a:r>
              <a:rPr lang="en-US" b="1" dirty="0"/>
              <a:t>GDP (as per output method) = Real GDP (GDP at constant prices) – Taxes + Subsidies.</a:t>
            </a:r>
          </a:p>
        </p:txBody>
      </p:sp>
    </p:spTree>
    <p:extLst>
      <p:ext uri="{BB962C8B-B14F-4D97-AF65-F5344CB8AC3E}">
        <p14:creationId xmlns:p14="http://schemas.microsoft.com/office/powerpoint/2010/main" val="405954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345" y="2674455"/>
            <a:ext cx="9601196" cy="1303867"/>
          </a:xfrm>
        </p:spPr>
        <p:txBody>
          <a:bodyPr/>
          <a:lstStyle/>
          <a:p>
            <a:r>
              <a:rPr lang="en-US" dirty="0" smtClean="0"/>
              <a:t>Thank You!</a:t>
            </a:r>
            <a:endParaRPr lang="en-US" dirty="0"/>
          </a:p>
        </p:txBody>
      </p:sp>
    </p:spTree>
    <p:extLst>
      <p:ext uri="{BB962C8B-B14F-4D97-AF65-F5344CB8AC3E}">
        <p14:creationId xmlns:p14="http://schemas.microsoft.com/office/powerpoint/2010/main" val="182231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7760" y="742310"/>
            <a:ext cx="10061518" cy="5274005"/>
          </a:xfrm>
        </p:spPr>
      </p:pic>
    </p:spTree>
    <p:extLst>
      <p:ext uri="{BB962C8B-B14F-4D97-AF65-F5344CB8AC3E}">
        <p14:creationId xmlns:p14="http://schemas.microsoft.com/office/powerpoint/2010/main" val="202260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939" y="810549"/>
            <a:ext cx="10080986" cy="5251904"/>
          </a:xfrm>
        </p:spPr>
      </p:pic>
    </p:spTree>
    <p:extLst>
      <p:ext uri="{BB962C8B-B14F-4D97-AF65-F5344CB8AC3E}">
        <p14:creationId xmlns:p14="http://schemas.microsoft.com/office/powerpoint/2010/main" val="355550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084" y="865140"/>
            <a:ext cx="10139785" cy="5116950"/>
          </a:xfrm>
        </p:spPr>
      </p:pic>
    </p:spTree>
    <p:extLst>
      <p:ext uri="{BB962C8B-B14F-4D97-AF65-F5344CB8AC3E}">
        <p14:creationId xmlns:p14="http://schemas.microsoft.com/office/powerpoint/2010/main" val="266257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567"/>
          <a:stretch/>
        </p:blipFill>
        <p:spPr>
          <a:xfrm>
            <a:off x="1515005" y="906085"/>
            <a:ext cx="9430500" cy="4984020"/>
          </a:xfrm>
        </p:spPr>
      </p:pic>
    </p:spTree>
    <p:extLst>
      <p:ext uri="{BB962C8B-B14F-4D97-AF65-F5344CB8AC3E}">
        <p14:creationId xmlns:p14="http://schemas.microsoft.com/office/powerpoint/2010/main" val="375930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633"/>
          <a:stretch/>
        </p:blipFill>
        <p:spPr>
          <a:xfrm>
            <a:off x="1199783" y="837846"/>
            <a:ext cx="9868552" cy="5180817"/>
          </a:xfrm>
        </p:spPr>
      </p:pic>
    </p:spTree>
    <p:extLst>
      <p:ext uri="{BB962C8B-B14F-4D97-AF65-F5344CB8AC3E}">
        <p14:creationId xmlns:p14="http://schemas.microsoft.com/office/powerpoint/2010/main" val="332414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896" y="796902"/>
            <a:ext cx="9983734" cy="5226458"/>
          </a:xfrm>
        </p:spPr>
      </p:pic>
    </p:spTree>
    <p:extLst>
      <p:ext uri="{BB962C8B-B14F-4D97-AF65-F5344CB8AC3E}">
        <p14:creationId xmlns:p14="http://schemas.microsoft.com/office/powerpoint/2010/main" val="314145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2646" y="865141"/>
            <a:ext cx="9832984" cy="5148555"/>
          </a:xfrm>
        </p:spPr>
      </p:pic>
    </p:spTree>
    <p:extLst>
      <p:ext uri="{BB962C8B-B14F-4D97-AF65-F5344CB8AC3E}">
        <p14:creationId xmlns:p14="http://schemas.microsoft.com/office/powerpoint/2010/main" val="25949476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197</TotalTime>
  <Words>449</Words>
  <Application>Microsoft Office PowerPoint</Application>
  <PresentationFormat>Widescreen</PresentationFormat>
  <Paragraphs>35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Garamond</vt:lpstr>
      <vt:lpstr>Organic</vt:lpstr>
      <vt:lpstr>Topic-13</vt:lpstr>
      <vt:lpstr>Gross Domestic Product (GDP)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NNI</vt:lpstr>
      <vt:lpstr>PowerPoint Presentation</vt:lpstr>
      <vt:lpstr>PowerPoint Presentation</vt:lpstr>
      <vt:lpstr>PowerPoint Presentation</vt:lpstr>
      <vt:lpstr>PowerPoint Presentation</vt:lpstr>
      <vt:lpstr>Three methods of calculating GDP</vt:lpstr>
      <vt:lpstr>The Income Approach</vt:lpstr>
      <vt:lpstr>The Income Approach</vt:lpstr>
      <vt:lpstr>The Expenditures Approach</vt:lpstr>
      <vt:lpstr>The Output Approach</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Topic-9</dc:title>
  <dc:creator>DIU</dc:creator>
  <cp:lastModifiedBy>DIU</cp:lastModifiedBy>
  <cp:revision>46</cp:revision>
  <dcterms:created xsi:type="dcterms:W3CDTF">2022-10-30T06:58:25Z</dcterms:created>
  <dcterms:modified xsi:type="dcterms:W3CDTF">2023-01-10T04:23:48Z</dcterms:modified>
</cp:coreProperties>
</file>