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2"/>
  </p:notesMasterIdLst>
  <p:sldIdLst>
    <p:sldId id="308" r:id="rId2"/>
    <p:sldId id="309" r:id="rId3"/>
    <p:sldId id="310" r:id="rId4"/>
    <p:sldId id="257" r:id="rId5"/>
    <p:sldId id="258" r:id="rId6"/>
    <p:sldId id="339" r:id="rId7"/>
    <p:sldId id="259" r:id="rId8"/>
    <p:sldId id="312" r:id="rId9"/>
    <p:sldId id="313" r:id="rId10"/>
    <p:sldId id="340" r:id="rId11"/>
    <p:sldId id="317" r:id="rId12"/>
    <p:sldId id="318" r:id="rId13"/>
    <p:sldId id="319" r:id="rId14"/>
    <p:sldId id="341" r:id="rId15"/>
    <p:sldId id="314" r:id="rId16"/>
    <p:sldId id="342" r:id="rId17"/>
    <p:sldId id="343" r:id="rId18"/>
    <p:sldId id="269" r:id="rId19"/>
    <p:sldId id="344" r:id="rId20"/>
    <p:sldId id="333" r:id="rId21"/>
    <p:sldId id="345" r:id="rId22"/>
    <p:sldId id="325" r:id="rId23"/>
    <p:sldId id="328" r:id="rId24"/>
    <p:sldId id="329" r:id="rId25"/>
    <p:sldId id="331" r:id="rId26"/>
    <p:sldId id="311" r:id="rId27"/>
    <p:sldId id="332" r:id="rId28"/>
    <p:sldId id="315" r:id="rId29"/>
    <p:sldId id="346" r:id="rId30"/>
    <p:sldId id="347" r:id="rId31"/>
  </p:sldIdLst>
  <p:sldSz cx="9144000" cy="5143500" type="screen16x9"/>
  <p:notesSz cx="6858000" cy="9144000"/>
  <p:embeddedFontLst>
    <p:embeddedFont>
      <p:font typeface="Montserrat" panose="00000500000000000000" pitchFamily="2" charset="0"/>
      <p:regular r:id="rId33"/>
      <p:bold r:id="rId34"/>
      <p:italic r:id="rId35"/>
      <p:boldItalic r:id="rId36"/>
    </p:embeddedFont>
    <p:embeddedFont>
      <p:font typeface="Montserrat Black" panose="00000A00000000000000" pitchFamily="2" charset="0"/>
      <p:bold r:id="rId37"/>
      <p:boldItalic r:id="rId38"/>
    </p:embeddedFont>
    <p:embeddedFont>
      <p:font typeface="Montserrat ExtraBold" panose="00000900000000000000" pitchFamily="2" charset="0"/>
      <p:bold r:id="rId39"/>
      <p:boldItalic r:id="rId40"/>
    </p:embeddedFont>
    <p:embeddedFont>
      <p:font typeface="Montserrat Medium" panose="00000600000000000000" pitchFamily="2" charset="0"/>
      <p:regular r:id="rId41"/>
      <p:italic r:id="rId42"/>
    </p:embeddedFont>
    <p:embeddedFont>
      <p:font typeface="Montserrat SemiBold" panose="00000700000000000000" pitchFamily="2"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Roboto" panose="02000000000000000000" pitchFamily="2" charset="0"/>
      <p:regular r:id="rId47"/>
      <p:bold r:id="rId48"/>
      <p:italic r:id="rId49"/>
      <p:boldItalic r:id="rId50"/>
    </p:embeddedFont>
    <p:embeddedFont>
      <p:font typeface="Roboto Black" panose="02000000000000000000" pitchFamily="2" charset="0"/>
      <p:bold r:id="rId51"/>
      <p:boldItalic r:id="rId52"/>
    </p:embeddedFont>
    <p:embeddedFont>
      <p:font typeface="Roboto Medium"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8"/>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3">
  <p:cSld name="CUSTOM_6_2_2">
    <p:bg>
      <p:bgPr>
        <a:solidFill>
          <a:schemeClr val="lt1"/>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722625" y="448056"/>
            <a:ext cx="385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164" name="Google Shape;164;p27"/>
          <p:cNvSpPr txBox="1">
            <a:spLocks noGrp="1"/>
          </p:cNvSpPr>
          <p:nvPr>
            <p:ph type="subTitle" idx="1"/>
          </p:nvPr>
        </p:nvSpPr>
        <p:spPr>
          <a:xfrm>
            <a:off x="50241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5" name="Google Shape;165;p27"/>
          <p:cNvSpPr txBox="1">
            <a:spLocks noGrp="1"/>
          </p:cNvSpPr>
          <p:nvPr>
            <p:ph type="subTitle" idx="2"/>
          </p:nvPr>
        </p:nvSpPr>
        <p:spPr>
          <a:xfrm>
            <a:off x="7132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6" name="Google Shape;166;p27"/>
          <p:cNvSpPr txBox="1">
            <a:spLocks noGrp="1"/>
          </p:cNvSpPr>
          <p:nvPr>
            <p:ph type="subTitle" idx="3"/>
          </p:nvPr>
        </p:nvSpPr>
        <p:spPr>
          <a:xfrm>
            <a:off x="722625" y="1435725"/>
            <a:ext cx="1607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7" name="Google Shape;167;p27"/>
          <p:cNvSpPr txBox="1">
            <a:spLocks noGrp="1"/>
          </p:cNvSpPr>
          <p:nvPr>
            <p:ph type="subTitle" idx="4"/>
          </p:nvPr>
        </p:nvSpPr>
        <p:spPr>
          <a:xfrm>
            <a:off x="5021300" y="1437510"/>
            <a:ext cx="16074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8" name="Google Shape;168;p27"/>
          <p:cNvSpPr/>
          <p:nvPr/>
        </p:nvSpPr>
        <p:spPr>
          <a:xfrm rot="10800000">
            <a:off x="4044350" y="-1700"/>
            <a:ext cx="5112900" cy="5149800"/>
          </a:xfrm>
          <a:prstGeom prst="homePlate">
            <a:avLst>
              <a:gd name="adj" fmla="val 16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59474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3" r:id="rId7"/>
    <p:sldLayoutId id="2147483674"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0430-A923-41B7-8490-CB4C5D4D27CA}"/>
              </a:ext>
            </a:extLst>
          </p:cNvPr>
          <p:cNvSpPr>
            <a:spLocks noGrp="1"/>
          </p:cNvSpPr>
          <p:nvPr>
            <p:ph type="title"/>
          </p:nvPr>
        </p:nvSpPr>
        <p:spPr>
          <a:xfrm>
            <a:off x="1244009" y="1817955"/>
            <a:ext cx="6655982" cy="1380000"/>
          </a:xfrm>
        </p:spPr>
        <p:txBody>
          <a:bodyPr/>
          <a:lstStyle/>
          <a:p>
            <a:pPr algn="ctr"/>
            <a:r>
              <a:rPr lang="en-US" sz="3600" dirty="0">
                <a:solidFill>
                  <a:schemeClr val="tx1"/>
                </a:solidFill>
              </a:rPr>
              <a:t>Consumer and Organizational Buyer Behavior</a:t>
            </a:r>
          </a:p>
        </p:txBody>
      </p:sp>
      <p:sp>
        <p:nvSpPr>
          <p:cNvPr id="6" name="TextBox 5">
            <a:extLst>
              <a:ext uri="{FF2B5EF4-FFF2-40B4-BE49-F238E27FC236}">
                <a16:creationId xmlns:a16="http://schemas.microsoft.com/office/drawing/2014/main" id="{722D8978-0361-4DBD-AA48-3D4DB781DE4F}"/>
              </a:ext>
            </a:extLst>
          </p:cNvPr>
          <p:cNvSpPr txBox="1"/>
          <p:nvPr/>
        </p:nvSpPr>
        <p:spPr>
          <a:xfrm>
            <a:off x="2803839" y="1356290"/>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3</a:t>
            </a:r>
          </a:p>
        </p:txBody>
      </p:sp>
    </p:spTree>
    <p:extLst>
      <p:ext uri="{BB962C8B-B14F-4D97-AF65-F5344CB8AC3E}">
        <p14:creationId xmlns:p14="http://schemas.microsoft.com/office/powerpoint/2010/main" val="136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7839526-5268-4507-90C7-E60E9BC8E6BD}"/>
              </a:ext>
            </a:extLst>
          </p:cNvPr>
          <p:cNvSpPr/>
          <p:nvPr/>
        </p:nvSpPr>
        <p:spPr>
          <a:xfrm>
            <a:off x="4189229" y="1236706"/>
            <a:ext cx="4540101" cy="3555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indent="0" eaLnBrk="1" hangingPunct="1">
              <a:lnSpc>
                <a:spcPct val="150000"/>
              </a:lnSpc>
              <a:buFontTx/>
              <a:buNone/>
            </a:pPr>
            <a:r>
              <a:rPr lang="en-US" dirty="0">
                <a:solidFill>
                  <a:schemeClr val="tx1"/>
                </a:solidFill>
                <a:latin typeface="Roboto" panose="02000000000000000000" pitchFamily="2" charset="0"/>
                <a:ea typeface="Roboto" panose="02000000000000000000" pitchFamily="2" charset="0"/>
              </a:rPr>
              <a:t>The term reference group is used to indicate a group of people that influences a person’s attitude or behaviour. Where a product is conspicuous, for example clothing or cars, the brand or model chosen may have been strongly influenced by what the buyer perceives as acceptable to their reference group (e.g. a group of friends, the family, or work colleagues)</a:t>
            </a:r>
            <a:endParaRPr lang="en-GB" altLang="en-US" dirty="0">
              <a:solidFill>
                <a:schemeClr val="tx1"/>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2A35B95F-49DC-434E-86A1-7AEECD96D4A6}"/>
              </a:ext>
            </a:extLst>
          </p:cNvPr>
          <p:cNvSpPr txBox="1"/>
          <p:nvPr/>
        </p:nvSpPr>
        <p:spPr>
          <a:xfrm>
            <a:off x="4715539" y="489097"/>
            <a:ext cx="3487480" cy="584775"/>
          </a:xfrm>
          <a:prstGeom prst="rect">
            <a:avLst/>
          </a:prstGeom>
          <a:noFill/>
        </p:spPr>
        <p:txBody>
          <a:bodyPr wrap="square" rtlCol="0">
            <a:spAutoFit/>
          </a:bodyPr>
          <a:lstStyle/>
          <a:p>
            <a:r>
              <a:rPr lang="en-US" sz="3200" b="1" dirty="0">
                <a:solidFill>
                  <a:schemeClr val="tx1"/>
                </a:solidFill>
                <a:latin typeface="Roboto" panose="02000000000000000000" pitchFamily="2" charset="0"/>
                <a:ea typeface="Roboto" panose="02000000000000000000" pitchFamily="2" charset="0"/>
              </a:rPr>
              <a:t>Reference group</a:t>
            </a:r>
          </a:p>
        </p:txBody>
      </p:sp>
      <p:pic>
        <p:nvPicPr>
          <p:cNvPr id="4098" name="Picture 2" descr="Warren Buffett - Wikipedia">
            <a:extLst>
              <a:ext uri="{FF2B5EF4-FFF2-40B4-BE49-F238E27FC236}">
                <a16:creationId xmlns:a16="http://schemas.microsoft.com/office/drawing/2014/main" id="{75F09F24-7BF2-450C-8FFD-581E5840C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72139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1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0CCA66-1288-4AB1-90F7-0F46ACA0C90E}"/>
              </a:ext>
            </a:extLst>
          </p:cNvPr>
          <p:cNvSpPr txBox="1"/>
          <p:nvPr/>
        </p:nvSpPr>
        <p:spPr>
          <a:xfrm>
            <a:off x="516227" y="246371"/>
            <a:ext cx="2843662" cy="954107"/>
          </a:xfrm>
          <a:prstGeom prst="rect">
            <a:avLst/>
          </a:prstGeom>
          <a:solidFill>
            <a:srgbClr val="00B0F0"/>
          </a:solidFill>
        </p:spPr>
        <p:txBody>
          <a:bodyPr wrap="square" rtlCol="0">
            <a:spAutoFit/>
          </a:bodyPr>
          <a:lstStyle/>
          <a:p>
            <a:pPr algn="ctr"/>
            <a:r>
              <a:rPr lang="en-US" sz="2800" b="1" dirty="0">
                <a:latin typeface="Roboto" panose="02000000000000000000" pitchFamily="2" charset="0"/>
                <a:ea typeface="Roboto" panose="02000000000000000000" pitchFamily="2" charset="0"/>
              </a:rPr>
              <a:t>Relationship management</a:t>
            </a:r>
            <a:endParaRPr lang="en-US" sz="20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80454E8C-B8BF-43D9-9FD8-5E8FE6C766E3}"/>
              </a:ext>
            </a:extLst>
          </p:cNvPr>
          <p:cNvSpPr txBox="1"/>
          <p:nvPr/>
        </p:nvSpPr>
        <p:spPr>
          <a:xfrm>
            <a:off x="-1" y="1504219"/>
            <a:ext cx="4572001" cy="2964914"/>
          </a:xfrm>
          <a:prstGeom prst="rect">
            <a:avLst/>
          </a:prstGeom>
          <a:noFill/>
        </p:spPr>
        <p:txBody>
          <a:bodyPr wrap="square" rtlCol="0">
            <a:spAutoFit/>
          </a:bodyPr>
          <a:lstStyle/>
          <a:p>
            <a:pPr algn="ctr">
              <a:lnSpc>
                <a:spcPct val="150000"/>
              </a:lnSpc>
            </a:pPr>
            <a:r>
              <a:rPr lang="en-US" b="0" i="0" dirty="0">
                <a:solidFill>
                  <a:schemeClr val="tx1"/>
                </a:solidFill>
                <a:effectLst/>
                <a:latin typeface="Roboto" panose="02000000000000000000" pitchFamily="2" charset="0"/>
                <a:ea typeface="Roboto" panose="02000000000000000000" pitchFamily="2" charset="0"/>
              </a:rPr>
              <a:t>Relationship management is a strategy in which an organization maintains an ongoing level of engagement with its audience. This management can occur between a business and its customers (business to consumer [B2C]) or between a business and other businesses (business to business [B2B]). Relationship management aims to create a partnership between an organization and its patrons, instead of viewing the relationship as merely transactional.</a:t>
            </a:r>
            <a:endParaRPr lang="en-US" dirty="0">
              <a:solidFill>
                <a:schemeClr val="tx1"/>
              </a:solidFill>
              <a:latin typeface="Roboto" panose="02000000000000000000" pitchFamily="2" charset="0"/>
              <a:ea typeface="Roboto" panose="02000000000000000000" pitchFamily="2" charset="0"/>
            </a:endParaRPr>
          </a:p>
        </p:txBody>
      </p:sp>
      <p:pic>
        <p:nvPicPr>
          <p:cNvPr id="1026" name="Picture 2" descr="Relationship Manager Definition">
            <a:extLst>
              <a:ext uri="{FF2B5EF4-FFF2-40B4-BE49-F238E27FC236}">
                <a16:creationId xmlns:a16="http://schemas.microsoft.com/office/drawing/2014/main" id="{A3A9C065-1E33-4922-A43D-340D041B2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24" r="2538" b="4465"/>
          <a:stretch/>
        </p:blipFill>
        <p:spPr bwMode="auto">
          <a:xfrm>
            <a:off x="4724400" y="-18393"/>
            <a:ext cx="4419600" cy="24377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onnect Nigeria">
            <a:extLst>
              <a:ext uri="{FF2B5EF4-FFF2-40B4-BE49-F238E27FC236}">
                <a16:creationId xmlns:a16="http://schemas.microsoft.com/office/drawing/2014/main" id="{30F2E4ED-B2BD-4AE8-92CC-42FFF992FAD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Connect Nigeria">
            <a:extLst>
              <a:ext uri="{FF2B5EF4-FFF2-40B4-BE49-F238E27FC236}">
                <a16:creationId xmlns:a16="http://schemas.microsoft.com/office/drawing/2014/main" id="{390E91EC-09DE-419C-BB02-B26985C0F90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id="{F1C3F6F5-24A0-49A0-B797-3EC8F4C92412}"/>
              </a:ext>
            </a:extLst>
          </p:cNvPr>
          <p:cNvPicPr>
            <a:picLocks noChangeAspect="1"/>
          </p:cNvPicPr>
          <p:nvPr/>
        </p:nvPicPr>
        <p:blipFill>
          <a:blip r:embed="rId3"/>
          <a:stretch>
            <a:fillRect/>
          </a:stretch>
        </p:blipFill>
        <p:spPr>
          <a:xfrm>
            <a:off x="4724400" y="2419350"/>
            <a:ext cx="4419600" cy="2686942"/>
          </a:xfrm>
          <a:prstGeom prst="rect">
            <a:avLst/>
          </a:prstGeom>
        </p:spPr>
      </p:pic>
    </p:spTree>
    <p:extLst>
      <p:ext uri="{BB962C8B-B14F-4D97-AF65-F5344CB8AC3E}">
        <p14:creationId xmlns:p14="http://schemas.microsoft.com/office/powerpoint/2010/main" val="70223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1E0CA-9406-44BF-AC11-18F60A040E6F}"/>
              </a:ext>
            </a:extLst>
          </p:cNvPr>
          <p:cNvSpPr txBox="1"/>
          <p:nvPr/>
        </p:nvSpPr>
        <p:spPr>
          <a:xfrm>
            <a:off x="409353" y="243919"/>
            <a:ext cx="3678865" cy="523220"/>
          </a:xfrm>
          <a:prstGeom prst="rect">
            <a:avLst/>
          </a:prstGeom>
          <a:solidFill>
            <a:schemeClr val="accent3">
              <a:lumMod val="40000"/>
              <a:lumOff val="60000"/>
            </a:schemeClr>
          </a:solidFill>
        </p:spPr>
        <p:txBody>
          <a:bodyPr wrap="square" rtlCol="0">
            <a:spAutoFit/>
          </a:bodyPr>
          <a:lstStyle/>
          <a:p>
            <a:r>
              <a:rPr lang="en-US" sz="2800" b="1" dirty="0">
                <a:latin typeface="Roboto" panose="02000000000000000000" pitchFamily="2" charset="0"/>
                <a:ea typeface="Roboto" panose="02000000000000000000" pitchFamily="2" charset="0"/>
              </a:rPr>
              <a:t>Reverse marketing</a:t>
            </a:r>
            <a:endParaRPr lang="en-US" sz="20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6C0FF398-CE1B-44D8-A37B-E78C3A285F0A}"/>
              </a:ext>
            </a:extLst>
          </p:cNvPr>
          <p:cNvSpPr txBox="1"/>
          <p:nvPr/>
        </p:nvSpPr>
        <p:spPr>
          <a:xfrm>
            <a:off x="409353" y="812237"/>
            <a:ext cx="8325293" cy="1169551"/>
          </a:xfrm>
          <a:prstGeom prst="rect">
            <a:avLst/>
          </a:prstGeom>
          <a:noFill/>
        </p:spPr>
        <p:txBody>
          <a:bodyPr wrap="square" rtlCol="0">
            <a:spAutoFit/>
          </a:bodyPr>
          <a:lstStyle/>
          <a:p>
            <a:pPr algn="just">
              <a:lnSpc>
                <a:spcPct val="150000"/>
              </a:lnSpc>
            </a:pPr>
            <a:r>
              <a:rPr lang="en-US" sz="1200" b="0" i="0" dirty="0">
                <a:solidFill>
                  <a:schemeClr val="tx1"/>
                </a:solidFill>
                <a:effectLst/>
                <a:latin typeface="Roboto" panose="02000000000000000000" pitchFamily="2" charset="0"/>
                <a:ea typeface="Roboto" panose="02000000000000000000" pitchFamily="2" charset="0"/>
              </a:rPr>
              <a:t>Reverse marketing is any marketing strategy that encourages consumers to seek out a company or a product on their own, rather than a company trying to sell specific products to consumers. Companies do this in a wide variety of ways, but the most common method is to provide valuable information to consumers without asking them to purchase anything.</a:t>
            </a:r>
            <a:endParaRPr lang="en-US" sz="1200" dirty="0">
              <a:solidFill>
                <a:schemeClr val="tx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FC881BFC-91C8-4B9D-ADAE-95DA33FB5E25}"/>
              </a:ext>
            </a:extLst>
          </p:cNvPr>
          <p:cNvSpPr txBox="1"/>
          <p:nvPr/>
        </p:nvSpPr>
        <p:spPr>
          <a:xfrm>
            <a:off x="409353" y="1897177"/>
            <a:ext cx="8165804" cy="379591"/>
          </a:xfrm>
          <a:prstGeom prst="rect">
            <a:avLst/>
          </a:prstGeom>
          <a:noFill/>
        </p:spPr>
        <p:txBody>
          <a:bodyPr wrap="square" rtlCol="0">
            <a:spAutoFit/>
          </a:bodyPr>
          <a:lstStyle/>
          <a:p>
            <a:pPr>
              <a:lnSpc>
                <a:spcPct val="150000"/>
              </a:lnSpc>
            </a:pPr>
            <a:r>
              <a:rPr lang="en-US" sz="1200" b="1" i="0" dirty="0">
                <a:solidFill>
                  <a:srgbClr val="222222"/>
                </a:solidFill>
                <a:effectLst/>
                <a:latin typeface="Roboto" panose="02000000000000000000" pitchFamily="2" charset="0"/>
                <a:ea typeface="Roboto" panose="02000000000000000000" pitchFamily="2" charset="0"/>
              </a:rPr>
              <a:t>A famous example of successful Reverse Marketing in is the Patagonia Jacket’s “Don’t Buy This” campaign</a:t>
            </a:r>
            <a:r>
              <a:rPr lang="en-US" b="1" i="0" dirty="0">
                <a:solidFill>
                  <a:srgbClr val="222222"/>
                </a:solidFill>
                <a:effectLst/>
                <a:latin typeface="Roboto" panose="02000000000000000000" pitchFamily="2" charset="0"/>
                <a:ea typeface="Roboto" panose="02000000000000000000" pitchFamily="2" charset="0"/>
              </a:rPr>
              <a:t>.</a:t>
            </a:r>
            <a:endParaRPr lang="en-US" b="1" dirty="0">
              <a:latin typeface="Roboto" panose="02000000000000000000" pitchFamily="2" charset="0"/>
              <a:ea typeface="Roboto" panose="02000000000000000000" pitchFamily="2" charset="0"/>
            </a:endParaRPr>
          </a:p>
        </p:txBody>
      </p:sp>
      <p:pic>
        <p:nvPicPr>
          <p:cNvPr id="2050" name="Picture 2" descr="Patagonia Jobs and Company Culture">
            <a:extLst>
              <a:ext uri="{FF2B5EF4-FFF2-40B4-BE49-F238E27FC236}">
                <a16:creationId xmlns:a16="http://schemas.microsoft.com/office/drawing/2014/main" id="{404F8A40-1ABF-46A1-97EC-A35855AE0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53" y="2424223"/>
            <a:ext cx="3857625" cy="24753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reverse marketing?">
            <a:extLst>
              <a:ext uri="{FF2B5EF4-FFF2-40B4-BE49-F238E27FC236}">
                <a16:creationId xmlns:a16="http://schemas.microsoft.com/office/drawing/2014/main" id="{5C558D82-2E86-4905-9618-FF03F4B44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024" y="2424223"/>
            <a:ext cx="3698133" cy="247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9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FDC5E6-A948-4FBE-8F7D-4DE027AC483F}"/>
              </a:ext>
            </a:extLst>
          </p:cNvPr>
          <p:cNvSpPr txBox="1"/>
          <p:nvPr/>
        </p:nvSpPr>
        <p:spPr>
          <a:xfrm>
            <a:off x="4901609" y="635092"/>
            <a:ext cx="3381154" cy="523220"/>
          </a:xfrm>
          <a:prstGeom prst="rect">
            <a:avLst/>
          </a:prstGeom>
          <a:noFill/>
        </p:spPr>
        <p:txBody>
          <a:bodyPr wrap="square">
            <a:spAutoFit/>
          </a:bodyPr>
          <a:lstStyle/>
          <a:p>
            <a:pPr algn="ctr"/>
            <a:r>
              <a:rPr lang="en-US" sz="2800" b="1" dirty="0">
                <a:latin typeface="Roboto" panose="02000000000000000000" pitchFamily="2" charset="0"/>
                <a:ea typeface="Roboto" panose="02000000000000000000" pitchFamily="2" charset="0"/>
              </a:rPr>
              <a:t>Strategic partners</a:t>
            </a:r>
            <a:endParaRPr lang="en-US" sz="2000" b="1"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46A24A1C-A2AF-4874-81A1-D6633B0F5359}"/>
              </a:ext>
            </a:extLst>
          </p:cNvPr>
          <p:cNvSpPr txBox="1"/>
          <p:nvPr/>
        </p:nvSpPr>
        <p:spPr>
          <a:xfrm rot="10800000" flipV="1">
            <a:off x="4369982" y="1412458"/>
            <a:ext cx="4444409" cy="2318583"/>
          </a:xfrm>
          <a:prstGeom prst="rect">
            <a:avLst/>
          </a:prstGeom>
          <a:noFill/>
        </p:spPr>
        <p:txBody>
          <a:bodyPr wrap="square" rtlCol="0">
            <a:spAutoFit/>
          </a:bodyPr>
          <a:lstStyle/>
          <a:p>
            <a:pPr algn="ctr">
              <a:lnSpc>
                <a:spcPct val="150000"/>
              </a:lnSpc>
            </a:pPr>
            <a:r>
              <a:rPr lang="en-US" b="0" i="0" dirty="0">
                <a:solidFill>
                  <a:schemeClr val="tx1"/>
                </a:solidFill>
                <a:effectLst/>
                <a:latin typeface="Roboto" panose="02000000000000000000" pitchFamily="2" charset="0"/>
                <a:ea typeface="Roboto" panose="02000000000000000000" pitchFamily="2" charset="0"/>
              </a:rPr>
              <a:t>Simply put, it is a partnership you create with another business with the goal of helping you both achieve your goals. In the case of a strategic marketing partnership, it is a simple and effective way for brands to expand their audience</a:t>
            </a:r>
          </a:p>
          <a:p>
            <a:pPr algn="ctr">
              <a:lnSpc>
                <a:spcPct val="150000"/>
              </a:lnSpc>
            </a:pPr>
            <a:r>
              <a:rPr lang="en-US" b="1" i="0" dirty="0">
                <a:solidFill>
                  <a:srgbClr val="202124"/>
                </a:solidFill>
                <a:effectLst/>
                <a:latin typeface="Roboto" panose="02000000000000000000" pitchFamily="2" charset="0"/>
                <a:ea typeface="Roboto" panose="02000000000000000000" pitchFamily="2" charset="0"/>
              </a:rPr>
              <a:t>People with premium Spotify accounts will be able to listen to their own music in cars booked through Ube</a:t>
            </a:r>
            <a:endParaRPr lang="en-US" dirty="0">
              <a:solidFill>
                <a:schemeClr val="tx1"/>
              </a:solidFill>
              <a:latin typeface="Roboto" panose="02000000000000000000" pitchFamily="2" charset="0"/>
              <a:ea typeface="Roboto" panose="02000000000000000000" pitchFamily="2" charset="0"/>
            </a:endParaRPr>
          </a:p>
        </p:txBody>
      </p:sp>
      <p:pic>
        <p:nvPicPr>
          <p:cNvPr id="3074" name="Picture 2" descr="UBER TUNES IN WITH SPOTIFY">
            <a:extLst>
              <a:ext uri="{FF2B5EF4-FFF2-40B4-BE49-F238E27FC236}">
                <a16:creationId xmlns:a16="http://schemas.microsoft.com/office/drawing/2014/main" id="{A35A61A0-076B-48A1-9CB2-9D579301B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24"/>
            <a:ext cx="3742660" cy="18517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598DA7-E6F8-421B-9C75-92E53B1FD847}"/>
              </a:ext>
            </a:extLst>
          </p:cNvPr>
          <p:cNvSpPr txBox="1"/>
          <p:nvPr/>
        </p:nvSpPr>
        <p:spPr>
          <a:xfrm>
            <a:off x="584791" y="4692367"/>
            <a:ext cx="1998921" cy="307777"/>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Grameenphone &amp; </a:t>
            </a:r>
            <a:r>
              <a:rPr lang="en-US" dirty="0" err="1">
                <a:latin typeface="Roboto" panose="02000000000000000000" pitchFamily="2" charset="0"/>
                <a:ea typeface="Roboto" panose="02000000000000000000" pitchFamily="2" charset="0"/>
              </a:rPr>
              <a:t>Upay</a:t>
            </a:r>
            <a:endParaRPr lang="en-US"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A96D28A8-6AB2-4783-A72B-BEC8117CE58B}"/>
              </a:ext>
            </a:extLst>
          </p:cNvPr>
          <p:cNvSpPr txBox="1"/>
          <p:nvPr/>
        </p:nvSpPr>
        <p:spPr>
          <a:xfrm>
            <a:off x="584791" y="1977548"/>
            <a:ext cx="1998921" cy="307777"/>
          </a:xfrm>
          <a:prstGeom prst="rect">
            <a:avLst/>
          </a:prstGeom>
          <a:noFill/>
        </p:spPr>
        <p:txBody>
          <a:bodyPr wrap="square" rtlCol="0">
            <a:spAutoFit/>
          </a:bodyPr>
          <a:lstStyle/>
          <a:p>
            <a:r>
              <a:rPr lang="en-US" dirty="0">
                <a:solidFill>
                  <a:schemeClr val="tx1"/>
                </a:solidFill>
                <a:latin typeface="Roboto" panose="02000000000000000000" pitchFamily="2" charset="0"/>
                <a:ea typeface="Roboto" panose="02000000000000000000" pitchFamily="2" charset="0"/>
              </a:rPr>
              <a:t>Uber &amp; Spotify</a:t>
            </a:r>
          </a:p>
        </p:txBody>
      </p:sp>
      <p:pic>
        <p:nvPicPr>
          <p:cNvPr id="3078" name="Picture 6" descr="Grameenphone - Wikipedia">
            <a:extLst>
              <a:ext uri="{FF2B5EF4-FFF2-40B4-BE49-F238E27FC236}">
                <a16:creationId xmlns:a16="http://schemas.microsoft.com/office/drawing/2014/main" id="{15590787-2656-4AA3-96FF-3DA853ECD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6" y="2380910"/>
            <a:ext cx="219075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upay | উপায়">
            <a:extLst>
              <a:ext uri="{FF2B5EF4-FFF2-40B4-BE49-F238E27FC236}">
                <a16:creationId xmlns:a16="http://schemas.microsoft.com/office/drawing/2014/main" id="{74EC39C2-6973-48A1-9640-EDA80DE594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25" t="7713" r="10419" b="5883"/>
          <a:stretch/>
        </p:blipFill>
        <p:spPr bwMode="auto">
          <a:xfrm>
            <a:off x="2498651" y="2478809"/>
            <a:ext cx="1871331" cy="196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2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C96F6D-FDC4-4747-94DD-0F0B4880AB91}"/>
              </a:ext>
            </a:extLst>
          </p:cNvPr>
          <p:cNvSpPr txBox="1"/>
          <p:nvPr/>
        </p:nvSpPr>
        <p:spPr>
          <a:xfrm>
            <a:off x="574158" y="552893"/>
            <a:ext cx="3880884" cy="954107"/>
          </a:xfrm>
          <a:prstGeom prst="rect">
            <a:avLst/>
          </a:prstGeom>
          <a:noFill/>
        </p:spPr>
        <p:txBody>
          <a:bodyPr wrap="square" rtlCol="0">
            <a:spAutoFit/>
          </a:bodyPr>
          <a:lstStyle/>
          <a:p>
            <a:r>
              <a:rPr lang="en-US" sz="2800" b="1" dirty="0">
                <a:latin typeface="Roboto" panose="02000000000000000000" pitchFamily="2" charset="0"/>
                <a:ea typeface="Roboto" panose="02000000000000000000" pitchFamily="2" charset="0"/>
              </a:rPr>
              <a:t>Total quality management (TQM)</a:t>
            </a:r>
          </a:p>
        </p:txBody>
      </p:sp>
      <p:sp>
        <p:nvSpPr>
          <p:cNvPr id="3" name="Rectangle: Rounded Corners 2">
            <a:extLst>
              <a:ext uri="{FF2B5EF4-FFF2-40B4-BE49-F238E27FC236}">
                <a16:creationId xmlns:a16="http://schemas.microsoft.com/office/drawing/2014/main" id="{242D38BA-8ACB-4986-9016-A32841FB1A69}"/>
              </a:ext>
            </a:extLst>
          </p:cNvPr>
          <p:cNvSpPr/>
          <p:nvPr/>
        </p:nvSpPr>
        <p:spPr>
          <a:xfrm>
            <a:off x="159488" y="1614818"/>
            <a:ext cx="4295553" cy="2829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0" i="0" dirty="0">
                <a:solidFill>
                  <a:schemeClr val="tx1"/>
                </a:solidFill>
                <a:effectLst/>
                <a:latin typeface="Roboto" panose="02000000000000000000" pitchFamily="2" charset="0"/>
                <a:ea typeface="Roboto" panose="02000000000000000000" pitchFamily="2" charset="0"/>
              </a:rPr>
              <a:t>Total quality management (TQM) is the continual process of detecting and reducing or eliminating errors in manufacturing, streamlining supply chain management, improving the customer experience, and ensuring that employees are up to speed with training</a:t>
            </a:r>
            <a:endParaRPr lang="en-US" dirty="0">
              <a:solidFill>
                <a:schemeClr val="tx1"/>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7625B661-8104-4D14-9011-3AB8A05ACCD4}"/>
              </a:ext>
            </a:extLst>
          </p:cNvPr>
          <p:cNvPicPr>
            <a:picLocks noChangeAspect="1"/>
          </p:cNvPicPr>
          <p:nvPr/>
        </p:nvPicPr>
        <p:blipFill>
          <a:blip r:embed="rId2"/>
          <a:stretch>
            <a:fillRect/>
          </a:stretch>
        </p:blipFill>
        <p:spPr>
          <a:xfrm>
            <a:off x="4688960" y="1350704"/>
            <a:ext cx="4295553" cy="3357817"/>
          </a:xfrm>
          <a:prstGeom prst="rect">
            <a:avLst/>
          </a:prstGeom>
        </p:spPr>
      </p:pic>
    </p:spTree>
    <p:extLst>
      <p:ext uri="{BB962C8B-B14F-4D97-AF65-F5344CB8AC3E}">
        <p14:creationId xmlns:p14="http://schemas.microsoft.com/office/powerpoint/2010/main" val="16636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A5C69-309E-4355-A5B9-89C3CD02006A}"/>
              </a:ext>
            </a:extLst>
          </p:cNvPr>
          <p:cNvSpPr txBox="1"/>
          <p:nvPr/>
        </p:nvSpPr>
        <p:spPr>
          <a:xfrm>
            <a:off x="2705985" y="458037"/>
            <a:ext cx="3732030" cy="646331"/>
          </a:xfrm>
          <a:prstGeom prst="rect">
            <a:avLst/>
          </a:prstGeom>
          <a:solidFill>
            <a:schemeClr val="bg1">
              <a:lumMod val="75000"/>
            </a:schemeClr>
          </a:solidFill>
        </p:spPr>
        <p:txBody>
          <a:bodyPr wrap="square" rtlCol="0">
            <a:spAutoFit/>
          </a:bodyPr>
          <a:lstStyle/>
          <a:p>
            <a:pPr algn="ctr"/>
            <a:r>
              <a:rPr lang="en-US" sz="3600" b="1" dirty="0">
                <a:latin typeface="Roboto" panose="02000000000000000000" pitchFamily="2" charset="0"/>
                <a:ea typeface="Roboto" panose="02000000000000000000" pitchFamily="2" charset="0"/>
              </a:rPr>
              <a:t>Value analysis</a:t>
            </a:r>
          </a:p>
        </p:txBody>
      </p:sp>
      <p:sp>
        <p:nvSpPr>
          <p:cNvPr id="3" name="TextBox 2">
            <a:extLst>
              <a:ext uri="{FF2B5EF4-FFF2-40B4-BE49-F238E27FC236}">
                <a16:creationId xmlns:a16="http://schemas.microsoft.com/office/drawing/2014/main" id="{18AE16F0-18BF-416F-9D61-2DC92F6E4B67}"/>
              </a:ext>
            </a:extLst>
          </p:cNvPr>
          <p:cNvSpPr txBox="1"/>
          <p:nvPr/>
        </p:nvSpPr>
        <p:spPr>
          <a:xfrm>
            <a:off x="212651" y="1295753"/>
            <a:ext cx="8814391" cy="2964914"/>
          </a:xfrm>
          <a:prstGeom prst="rect">
            <a:avLst/>
          </a:prstGeom>
          <a:solidFill>
            <a:schemeClr val="bg1"/>
          </a:solidFill>
        </p:spPr>
        <p:txBody>
          <a:bodyPr wrap="square" rtlCol="0">
            <a:spAutoFit/>
          </a:bodyPr>
          <a:lstStyle/>
          <a:p>
            <a:pPr>
              <a:lnSpc>
                <a:spcPct val="150000"/>
              </a:lnSpc>
            </a:pPr>
            <a:r>
              <a:rPr lang="en-US" i="0" dirty="0">
                <a:solidFill>
                  <a:srgbClr val="202124"/>
                </a:solidFill>
                <a:effectLst/>
                <a:latin typeface="Roboto" panose="02000000000000000000" pitchFamily="2" charset="0"/>
                <a:ea typeface="Roboto" panose="02000000000000000000" pitchFamily="2" charset="0"/>
              </a:rPr>
              <a:t>Value analysis is a systematic review of the production, purchasing and product design processes to reduce overall product costs. </a:t>
            </a:r>
            <a:r>
              <a:rPr lang="en-US" dirty="0">
                <a:solidFill>
                  <a:srgbClr val="151414"/>
                </a:solidFill>
                <a:latin typeface="Roboto" panose="02000000000000000000" pitchFamily="2" charset="0"/>
                <a:ea typeface="Roboto" panose="02000000000000000000" pitchFamily="2" charset="0"/>
              </a:rPr>
              <a:t>T</a:t>
            </a:r>
            <a:r>
              <a:rPr lang="en-US" b="0" i="0" dirty="0">
                <a:solidFill>
                  <a:srgbClr val="151414"/>
                </a:solidFill>
                <a:effectLst/>
                <a:latin typeface="Roboto" panose="02000000000000000000" pitchFamily="2" charset="0"/>
                <a:ea typeface="Roboto" panose="02000000000000000000" pitchFamily="2" charset="0"/>
              </a:rPr>
              <a:t>his can be accomplished through a variety of activities, including the following:</a:t>
            </a:r>
            <a:endParaRPr lang="en-US" dirty="0">
              <a:solidFill>
                <a:srgbClr val="202124"/>
              </a:solidFill>
              <a:latin typeface="Roboto" panose="02000000000000000000" pitchFamily="2" charset="0"/>
              <a:ea typeface="Roboto" panose="02000000000000000000" pitchFamily="2" charset="0"/>
            </a:endParaRPr>
          </a:p>
          <a:p>
            <a:pPr marL="285750" indent="-285750" algn="l">
              <a:lnSpc>
                <a:spcPct val="150000"/>
              </a:lnSpc>
              <a:buFont typeface="Arial" panose="020B0604020202020204" pitchFamily="34" charset="0"/>
              <a:buChar char="•"/>
            </a:pPr>
            <a:r>
              <a:rPr lang="en-US" b="0" i="0" dirty="0">
                <a:solidFill>
                  <a:srgbClr val="151414"/>
                </a:solidFill>
                <a:effectLst/>
                <a:latin typeface="Roboto" panose="02000000000000000000" pitchFamily="2" charset="0"/>
                <a:ea typeface="Roboto" panose="02000000000000000000" pitchFamily="2" charset="0"/>
              </a:rPr>
              <a:t>Designing products to use lower-tolerance parts that are less expensive</a:t>
            </a:r>
          </a:p>
          <a:p>
            <a:pPr marL="285750" indent="-285750" algn="l">
              <a:lnSpc>
                <a:spcPct val="150000"/>
              </a:lnSpc>
              <a:buFont typeface="Arial" panose="020B0604020202020204" pitchFamily="34" charset="0"/>
              <a:buChar char="•"/>
            </a:pPr>
            <a:r>
              <a:rPr lang="en-US" b="0" i="0" dirty="0">
                <a:solidFill>
                  <a:srgbClr val="151414"/>
                </a:solidFill>
                <a:effectLst/>
                <a:latin typeface="Roboto" panose="02000000000000000000" pitchFamily="2" charset="0"/>
                <a:ea typeface="Roboto" panose="02000000000000000000" pitchFamily="2" charset="0"/>
              </a:rPr>
              <a:t>Switching to lower-cost components</a:t>
            </a:r>
          </a:p>
          <a:p>
            <a:pPr marL="285750" indent="-285750" algn="l">
              <a:lnSpc>
                <a:spcPct val="150000"/>
              </a:lnSpc>
              <a:buFont typeface="Arial" panose="020B0604020202020204" pitchFamily="34" charset="0"/>
              <a:buChar char="•"/>
            </a:pPr>
            <a:r>
              <a:rPr lang="en-US" b="0" i="0" dirty="0">
                <a:solidFill>
                  <a:srgbClr val="151414"/>
                </a:solidFill>
                <a:effectLst/>
                <a:latin typeface="Roboto" panose="02000000000000000000" pitchFamily="2" charset="0"/>
                <a:ea typeface="Roboto" panose="02000000000000000000" pitchFamily="2" charset="0"/>
              </a:rPr>
              <a:t>Standardizing parts across product platforms in order to achieve volume discounts</a:t>
            </a:r>
          </a:p>
          <a:p>
            <a:pPr marL="285750" indent="-285750" algn="l">
              <a:lnSpc>
                <a:spcPct val="150000"/>
              </a:lnSpc>
              <a:buFont typeface="Arial" panose="020B0604020202020204" pitchFamily="34" charset="0"/>
              <a:buChar char="•"/>
            </a:pPr>
            <a:r>
              <a:rPr lang="en-US" b="0" i="0" dirty="0">
                <a:solidFill>
                  <a:srgbClr val="151414"/>
                </a:solidFill>
                <a:effectLst/>
                <a:latin typeface="Roboto" panose="02000000000000000000" pitchFamily="2" charset="0"/>
                <a:ea typeface="Roboto" panose="02000000000000000000" pitchFamily="2" charset="0"/>
              </a:rPr>
              <a:t>Altering production processes to minimize the amount of production cycle time, thereby reducing labor costs</a:t>
            </a:r>
          </a:p>
          <a:p>
            <a:pPr marL="285750" indent="-285750" algn="l">
              <a:lnSpc>
                <a:spcPct val="150000"/>
              </a:lnSpc>
              <a:buFont typeface="Arial" panose="020B0604020202020204" pitchFamily="34" charset="0"/>
              <a:buChar char="•"/>
            </a:pPr>
            <a:r>
              <a:rPr lang="en-US" b="0" i="0" dirty="0">
                <a:solidFill>
                  <a:srgbClr val="151414"/>
                </a:solidFill>
                <a:effectLst/>
                <a:latin typeface="Roboto" panose="02000000000000000000" pitchFamily="2" charset="0"/>
                <a:ea typeface="Roboto" panose="02000000000000000000" pitchFamily="2" charset="0"/>
              </a:rPr>
              <a:t>Introducing automation to strip labor costs out of the production process</a:t>
            </a:r>
          </a:p>
          <a:p>
            <a:pPr>
              <a:lnSpc>
                <a:spcPct val="150000"/>
              </a:lnSpc>
            </a:pPr>
            <a:endParaRPr lang="en-US"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184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B4368-FD78-4416-AB07-2493D4C4B3F6}"/>
              </a:ext>
            </a:extLst>
          </p:cNvPr>
          <p:cNvSpPr txBox="1"/>
          <p:nvPr/>
        </p:nvSpPr>
        <p:spPr>
          <a:xfrm>
            <a:off x="435934" y="202019"/>
            <a:ext cx="8527312" cy="954107"/>
          </a:xfrm>
          <a:prstGeom prst="rect">
            <a:avLst/>
          </a:prstGeom>
          <a:solidFill>
            <a:schemeClr val="bg2"/>
          </a:solidFill>
        </p:spPr>
        <p:txBody>
          <a:bodyPr wrap="square" rtlCol="0">
            <a:spAutoFit/>
          </a:bodyPr>
          <a:lstStyle/>
          <a:p>
            <a:pPr algn="ctr"/>
            <a:r>
              <a:rPr lang="en-US" sz="2800" b="1" dirty="0">
                <a:latin typeface="Roboto" panose="02000000000000000000" pitchFamily="2" charset="0"/>
                <a:ea typeface="Roboto" panose="02000000000000000000" pitchFamily="2" charset="0"/>
              </a:rPr>
              <a:t>Differences between consumer and organizational buying</a:t>
            </a:r>
          </a:p>
        </p:txBody>
      </p:sp>
      <p:sp>
        <p:nvSpPr>
          <p:cNvPr id="3" name="TextBox 2">
            <a:extLst>
              <a:ext uri="{FF2B5EF4-FFF2-40B4-BE49-F238E27FC236}">
                <a16:creationId xmlns:a16="http://schemas.microsoft.com/office/drawing/2014/main" id="{391CB544-0668-40A7-8B68-12505301BEF0}"/>
              </a:ext>
            </a:extLst>
          </p:cNvPr>
          <p:cNvSpPr txBox="1"/>
          <p:nvPr/>
        </p:nvSpPr>
        <p:spPr>
          <a:xfrm>
            <a:off x="749595" y="1286539"/>
            <a:ext cx="7644810" cy="30059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Fewer organizational buyers </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Close, long-term relationship between organizational buyers and sellers </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Organizational buyers are more rational </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Organizational buying may be to specific requirements </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Reciprocal buying may be important in organizational buying</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Organizational selling/ buying may be more risky </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Organizational buying is more complex </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rPr>
              <a:t>Negotiation is often more important in organizational buying</a:t>
            </a:r>
          </a:p>
        </p:txBody>
      </p:sp>
    </p:spTree>
    <p:extLst>
      <p:ext uri="{BB962C8B-B14F-4D97-AF65-F5344CB8AC3E}">
        <p14:creationId xmlns:p14="http://schemas.microsoft.com/office/powerpoint/2010/main" val="99023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DFBF24F-A1B2-4133-A80F-9CE59256FF98}"/>
              </a:ext>
            </a:extLst>
          </p:cNvPr>
          <p:cNvSpPr/>
          <p:nvPr/>
        </p:nvSpPr>
        <p:spPr>
          <a:xfrm>
            <a:off x="120679" y="1016471"/>
            <a:ext cx="4560570" cy="3279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Roboto" panose="02000000000000000000" pitchFamily="2" charset="0"/>
                <a:ea typeface="Roboto" panose="02000000000000000000" pitchFamily="2" charset="0"/>
              </a:rPr>
              <a:t>An understanding of customers can only be obtained by answering the following questions </a:t>
            </a:r>
          </a:p>
          <a:p>
            <a:pPr marL="285750" indent="-285750" algn="ctr">
              <a:lnSpc>
                <a:spcPct val="150000"/>
              </a:lnSpc>
              <a:buFont typeface="Wingdings" panose="05000000000000000000" pitchFamily="2" charset="2"/>
              <a:buChar char="q"/>
            </a:pPr>
            <a:r>
              <a:rPr lang="en-US" dirty="0">
                <a:solidFill>
                  <a:schemeClr val="tx1"/>
                </a:solidFill>
                <a:latin typeface="Roboto" panose="02000000000000000000" pitchFamily="2" charset="0"/>
                <a:ea typeface="Roboto" panose="02000000000000000000" pitchFamily="2" charset="0"/>
              </a:rPr>
              <a:t>Who is important in the buying decision? </a:t>
            </a:r>
          </a:p>
          <a:p>
            <a:pPr marL="285750" indent="-285750" algn="ctr">
              <a:lnSpc>
                <a:spcPct val="150000"/>
              </a:lnSpc>
              <a:buFont typeface="Wingdings" panose="05000000000000000000" pitchFamily="2" charset="2"/>
              <a:buChar char="q"/>
            </a:pPr>
            <a:r>
              <a:rPr lang="en-US" dirty="0">
                <a:solidFill>
                  <a:schemeClr val="tx1"/>
                </a:solidFill>
                <a:latin typeface="Roboto" panose="02000000000000000000" pitchFamily="2" charset="0"/>
                <a:ea typeface="Roboto" panose="02000000000000000000" pitchFamily="2" charset="0"/>
              </a:rPr>
              <a:t>How do they buy? </a:t>
            </a:r>
          </a:p>
          <a:p>
            <a:pPr marL="285750" indent="-285750" algn="ctr">
              <a:lnSpc>
                <a:spcPct val="150000"/>
              </a:lnSpc>
              <a:buFont typeface="Wingdings" panose="05000000000000000000" pitchFamily="2" charset="2"/>
              <a:buChar char="q"/>
            </a:pPr>
            <a:r>
              <a:rPr lang="en-US" dirty="0">
                <a:solidFill>
                  <a:schemeClr val="tx1"/>
                </a:solidFill>
                <a:latin typeface="Roboto" panose="02000000000000000000" pitchFamily="2" charset="0"/>
                <a:ea typeface="Roboto" panose="02000000000000000000" pitchFamily="2" charset="0"/>
              </a:rPr>
              <a:t>What are their choice criteria? </a:t>
            </a:r>
          </a:p>
          <a:p>
            <a:pPr marL="285750" indent="-285750" algn="ctr">
              <a:lnSpc>
                <a:spcPct val="150000"/>
              </a:lnSpc>
              <a:buFont typeface="Wingdings" panose="05000000000000000000" pitchFamily="2" charset="2"/>
              <a:buChar char="q"/>
            </a:pPr>
            <a:r>
              <a:rPr lang="en-US" dirty="0">
                <a:solidFill>
                  <a:schemeClr val="tx1"/>
                </a:solidFill>
                <a:latin typeface="Roboto" panose="02000000000000000000" pitchFamily="2" charset="0"/>
                <a:ea typeface="Roboto" panose="02000000000000000000" pitchFamily="2" charset="0"/>
              </a:rPr>
              <a:t>Where do they buy?</a:t>
            </a:r>
          </a:p>
          <a:p>
            <a:pPr marL="285750" indent="-285750" algn="ctr">
              <a:lnSpc>
                <a:spcPct val="150000"/>
              </a:lnSpc>
              <a:buFont typeface="Wingdings" panose="05000000000000000000" pitchFamily="2" charset="2"/>
              <a:buChar char="q"/>
            </a:pPr>
            <a:r>
              <a:rPr lang="en-US" dirty="0">
                <a:solidFill>
                  <a:schemeClr val="tx1"/>
                </a:solidFill>
                <a:latin typeface="Roboto" panose="02000000000000000000" pitchFamily="2" charset="0"/>
                <a:ea typeface="Roboto" panose="02000000000000000000" pitchFamily="2" charset="0"/>
              </a:rPr>
              <a:t>When do they buy?</a:t>
            </a:r>
          </a:p>
        </p:txBody>
      </p:sp>
      <p:sp>
        <p:nvSpPr>
          <p:cNvPr id="5" name="TextBox 4">
            <a:extLst>
              <a:ext uri="{FF2B5EF4-FFF2-40B4-BE49-F238E27FC236}">
                <a16:creationId xmlns:a16="http://schemas.microsoft.com/office/drawing/2014/main" id="{B4898070-999D-46B5-A15F-E5DC913233F7}"/>
              </a:ext>
            </a:extLst>
          </p:cNvPr>
          <p:cNvSpPr txBox="1"/>
          <p:nvPr/>
        </p:nvSpPr>
        <p:spPr>
          <a:xfrm>
            <a:off x="299172" y="324728"/>
            <a:ext cx="4560569" cy="523220"/>
          </a:xfrm>
          <a:prstGeom prst="rect">
            <a:avLst/>
          </a:prstGeom>
          <a:noFill/>
        </p:spPr>
        <p:txBody>
          <a:bodyPr wrap="square" rtlCol="0">
            <a:spAutoFit/>
          </a:bodyPr>
          <a:lstStyle/>
          <a:p>
            <a:r>
              <a:rPr lang="en-US" sz="2800" b="1" dirty="0">
                <a:solidFill>
                  <a:schemeClr val="tx1"/>
                </a:solidFill>
                <a:latin typeface="Roboto" panose="02000000000000000000" pitchFamily="2" charset="0"/>
                <a:ea typeface="Roboto" panose="02000000000000000000" pitchFamily="2" charset="0"/>
              </a:rPr>
              <a:t>Consumer buyer behavior</a:t>
            </a:r>
          </a:p>
        </p:txBody>
      </p:sp>
      <p:pic>
        <p:nvPicPr>
          <p:cNvPr id="8" name="Picture 7">
            <a:extLst>
              <a:ext uri="{FF2B5EF4-FFF2-40B4-BE49-F238E27FC236}">
                <a16:creationId xmlns:a16="http://schemas.microsoft.com/office/drawing/2014/main" id="{C4694012-7B9A-4286-A080-8885692AD29D}"/>
              </a:ext>
            </a:extLst>
          </p:cNvPr>
          <p:cNvPicPr>
            <a:picLocks noChangeAspect="1"/>
          </p:cNvPicPr>
          <p:nvPr/>
        </p:nvPicPr>
        <p:blipFill>
          <a:blip r:embed="rId2"/>
          <a:stretch>
            <a:fillRect/>
          </a:stretch>
        </p:blipFill>
        <p:spPr>
          <a:xfrm>
            <a:off x="5220587" y="0"/>
            <a:ext cx="3923414" cy="5143500"/>
          </a:xfrm>
          <a:prstGeom prst="rect">
            <a:avLst/>
          </a:prstGeom>
        </p:spPr>
      </p:pic>
    </p:spTree>
    <p:extLst>
      <p:ext uri="{BB962C8B-B14F-4D97-AF65-F5344CB8AC3E}">
        <p14:creationId xmlns:p14="http://schemas.microsoft.com/office/powerpoint/2010/main" val="217737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8"/>
          <p:cNvSpPr txBox="1">
            <a:spLocks noGrp="1"/>
          </p:cNvSpPr>
          <p:nvPr>
            <p:ph type="title"/>
          </p:nvPr>
        </p:nvSpPr>
        <p:spPr>
          <a:xfrm>
            <a:off x="2318150" y="38107"/>
            <a:ext cx="4762741"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i="0" u="none" strike="noStrike" dirty="0">
                <a:solidFill>
                  <a:srgbClr val="000000"/>
                </a:solidFill>
                <a:effectLst/>
                <a:latin typeface="Roboto" panose="02000000000000000000" pitchFamily="2" charset="0"/>
                <a:ea typeface="Roboto" panose="02000000000000000000" pitchFamily="2" charset="0"/>
              </a:rPr>
              <a:t>Buying centers</a:t>
            </a:r>
            <a:r>
              <a:rPr lang="en-US" sz="2800" i="0" dirty="0">
                <a:solidFill>
                  <a:srgbClr val="000000"/>
                </a:solidFill>
                <a:effectLst/>
                <a:latin typeface="Roboto" panose="02000000000000000000" pitchFamily="2" charset="0"/>
                <a:ea typeface="Roboto" panose="02000000000000000000" pitchFamily="2" charset="0"/>
              </a:rPr>
              <a:t> </a:t>
            </a:r>
            <a:endParaRPr dirty="0"/>
          </a:p>
        </p:txBody>
      </p:sp>
      <p:grpSp>
        <p:nvGrpSpPr>
          <p:cNvPr id="643" name="Google Shape;643;p28"/>
          <p:cNvGrpSpPr/>
          <p:nvPr/>
        </p:nvGrpSpPr>
        <p:grpSpPr>
          <a:xfrm>
            <a:off x="824096" y="1266343"/>
            <a:ext cx="7852070" cy="757850"/>
            <a:chOff x="2206725" y="1254350"/>
            <a:chExt cx="7852070" cy="757850"/>
          </a:xfrm>
        </p:grpSpPr>
        <p:sp>
          <p:nvSpPr>
            <p:cNvPr id="644" name="Google Shape;644;p28"/>
            <p:cNvSpPr/>
            <p:nvPr/>
          </p:nvSpPr>
          <p:spPr>
            <a:xfrm>
              <a:off x="2820775" y="1614200"/>
              <a:ext cx="1440375" cy="25"/>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28"/>
            <p:cNvSpPr txBox="1"/>
            <p:nvPr/>
          </p:nvSpPr>
          <p:spPr>
            <a:xfrm>
              <a:off x="5613924" y="1464043"/>
              <a:ext cx="4444871" cy="300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Roboto" panose="02000000000000000000" pitchFamily="2" charset="0"/>
                  <a:ea typeface="Roboto" panose="02000000000000000000" pitchFamily="2" charset="0"/>
                </a:rPr>
                <a:t>The person who begins the process of considering a purchase. </a:t>
              </a:r>
              <a:endParaRPr sz="1200" dirty="0">
                <a:solidFill>
                  <a:srgbClr val="434343"/>
                </a:solidFill>
                <a:latin typeface="Roboto" panose="02000000000000000000" pitchFamily="2" charset="0"/>
                <a:ea typeface="Roboto" panose="02000000000000000000" pitchFamily="2" charset="0"/>
                <a:cs typeface="Roboto"/>
                <a:sym typeface="Roboto"/>
              </a:endParaRPr>
            </a:p>
          </p:txBody>
        </p:sp>
        <p:sp>
          <p:nvSpPr>
            <p:cNvPr id="649" name="Google Shape;649;p28"/>
            <p:cNvSpPr/>
            <p:nvPr/>
          </p:nvSpPr>
          <p:spPr>
            <a:xfrm>
              <a:off x="4261150" y="1478600"/>
              <a:ext cx="1236000" cy="271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600" b="1" dirty="0">
                  <a:latin typeface="Roboto" panose="02000000000000000000" pitchFamily="2" charset="0"/>
                  <a:ea typeface="Roboto" panose="02000000000000000000" pitchFamily="2" charset="0"/>
                </a:rPr>
                <a:t>Initiator</a:t>
              </a:r>
              <a:endParaRPr sz="1600" b="1" dirty="0">
                <a:solidFill>
                  <a:srgbClr val="FFFFFF"/>
                </a:solidFill>
                <a:latin typeface="Roboto" panose="02000000000000000000" pitchFamily="2" charset="0"/>
                <a:ea typeface="Roboto" panose="02000000000000000000" pitchFamily="2" charset="0"/>
              </a:endParaRPr>
            </a:p>
          </p:txBody>
        </p:sp>
      </p:grpSp>
      <p:grpSp>
        <p:nvGrpSpPr>
          <p:cNvPr id="650" name="Google Shape;650;p28"/>
          <p:cNvGrpSpPr/>
          <p:nvPr/>
        </p:nvGrpSpPr>
        <p:grpSpPr>
          <a:xfrm>
            <a:off x="1539946" y="1915081"/>
            <a:ext cx="7604054" cy="757850"/>
            <a:chOff x="2922575" y="1798150"/>
            <a:chExt cx="7604054" cy="757850"/>
          </a:xfrm>
        </p:grpSpPr>
        <p:sp>
          <p:nvSpPr>
            <p:cNvPr id="651" name="Google Shape;651;p28"/>
            <p:cNvSpPr/>
            <p:nvPr/>
          </p:nvSpPr>
          <p:spPr>
            <a:xfrm>
              <a:off x="3523550" y="2181525"/>
              <a:ext cx="737600" cy="25"/>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28"/>
            <p:cNvSpPr/>
            <p:nvPr/>
          </p:nvSpPr>
          <p:spPr>
            <a:xfrm>
              <a:off x="4261150" y="2045938"/>
              <a:ext cx="1236000" cy="271200"/>
            </a:xfrm>
            <a:prstGeom prst="roundRect">
              <a:avLst>
                <a:gd name="adj" fmla="val 50000"/>
              </a:avLst>
            </a:prstGeom>
            <a:solidFill>
              <a:schemeClr val="bg2">
                <a:lumMod val="9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600" b="1" dirty="0"/>
                <a:t>Influencer</a:t>
              </a:r>
              <a:endParaRPr sz="1600" b="1" dirty="0">
                <a:solidFill>
                  <a:srgbClr val="FFFFFF"/>
                </a:solidFill>
              </a:endParaRPr>
            </a:p>
          </p:txBody>
        </p:sp>
        <p:sp>
          <p:nvSpPr>
            <p:cNvPr id="657" name="Google Shape;657;p28"/>
            <p:cNvSpPr txBox="1"/>
            <p:nvPr/>
          </p:nvSpPr>
          <p:spPr>
            <a:xfrm>
              <a:off x="5613925" y="2031393"/>
              <a:ext cx="4912704" cy="300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200" dirty="0">
                  <a:solidFill>
                    <a:schemeClr val="tx1"/>
                  </a:solidFill>
                  <a:latin typeface="Roboto" panose="02000000000000000000" pitchFamily="2" charset="0"/>
                  <a:ea typeface="Roboto" panose="02000000000000000000" pitchFamily="2" charset="0"/>
                  <a:sym typeface="Roboto"/>
                </a:rPr>
                <a:t>The </a:t>
              </a:r>
              <a:r>
                <a:rPr lang="en-US" sz="1200" dirty="0">
                  <a:solidFill>
                    <a:schemeClr val="tx1"/>
                  </a:solidFill>
                  <a:latin typeface="Roboto" panose="02000000000000000000" pitchFamily="2" charset="0"/>
                  <a:ea typeface="Roboto" panose="02000000000000000000" pitchFamily="2" charset="0"/>
                </a:rPr>
                <a:t>person who attempts to persuade others in the group concerning the outcome of the decision</a:t>
              </a:r>
              <a:r>
                <a:rPr lang="en" sz="1200" dirty="0">
                  <a:solidFill>
                    <a:schemeClr val="tx1"/>
                  </a:solidFill>
                  <a:latin typeface="Roboto" panose="02000000000000000000" pitchFamily="2" charset="0"/>
                  <a:ea typeface="Roboto" panose="02000000000000000000" pitchFamily="2" charset="0"/>
                  <a:sym typeface="Roboto"/>
                </a:rPr>
                <a:t>.</a:t>
              </a:r>
              <a:endParaRPr sz="1200" dirty="0">
                <a:solidFill>
                  <a:schemeClr val="tx1"/>
                </a:solidFill>
                <a:latin typeface="Roboto" panose="02000000000000000000" pitchFamily="2" charset="0"/>
                <a:ea typeface="Roboto" panose="02000000000000000000" pitchFamily="2" charset="0"/>
                <a:cs typeface="Roboto"/>
                <a:sym typeface="Roboto"/>
              </a:endParaRPr>
            </a:p>
          </p:txBody>
        </p:sp>
      </p:grpSp>
      <p:grpSp>
        <p:nvGrpSpPr>
          <p:cNvPr id="658" name="Google Shape;658;p28"/>
          <p:cNvGrpSpPr/>
          <p:nvPr/>
        </p:nvGrpSpPr>
        <p:grpSpPr>
          <a:xfrm>
            <a:off x="2069196" y="2563818"/>
            <a:ext cx="6794922" cy="757850"/>
            <a:chOff x="3451825" y="2525325"/>
            <a:chExt cx="6794922" cy="757850"/>
          </a:xfrm>
        </p:grpSpPr>
        <p:sp>
          <p:nvSpPr>
            <p:cNvPr id="659" name="Google Shape;659;p28"/>
            <p:cNvSpPr/>
            <p:nvPr/>
          </p:nvSpPr>
          <p:spPr>
            <a:xfrm>
              <a:off x="3989675" y="2914375"/>
              <a:ext cx="271475" cy="0"/>
            </a:xfrm>
            <a:custGeom>
              <a:avLst/>
              <a:gdLst/>
              <a:ahLst/>
              <a:cxnLst/>
              <a:rect l="l" t="t" r="r" b="b"/>
              <a:pathLst>
                <a:path w="10859" fill="none" extrusionOk="0">
                  <a:moveTo>
                    <a:pt x="1" y="0"/>
                  </a:moveTo>
                  <a:lnTo>
                    <a:pt x="10859" y="0"/>
                  </a:lnTo>
                </a:path>
              </a:pathLst>
            </a:custGeom>
            <a:noFill/>
            <a:ln w="33625" cap="rnd" cmpd="sng">
              <a:solidFill>
                <a:srgbClr val="5EB2F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28"/>
            <p:cNvSpPr/>
            <p:nvPr/>
          </p:nvSpPr>
          <p:spPr>
            <a:xfrm>
              <a:off x="3451825" y="2525325"/>
              <a:ext cx="656350" cy="757850"/>
            </a:xfrm>
            <a:custGeom>
              <a:avLst/>
              <a:gdLst/>
              <a:ahLst/>
              <a:cxnLst/>
              <a:rect l="l" t="t" r="r" b="b"/>
              <a:pathLst>
                <a:path w="26254" h="30314" extrusionOk="0">
                  <a:moveTo>
                    <a:pt x="13121" y="1"/>
                  </a:moveTo>
                  <a:lnTo>
                    <a:pt x="0" y="7585"/>
                  </a:lnTo>
                  <a:lnTo>
                    <a:pt x="0" y="22741"/>
                  </a:lnTo>
                  <a:lnTo>
                    <a:pt x="13121" y="30314"/>
                  </a:lnTo>
                  <a:lnTo>
                    <a:pt x="26253" y="22741"/>
                  </a:lnTo>
                  <a:lnTo>
                    <a:pt x="26253" y="7585"/>
                  </a:lnTo>
                  <a:lnTo>
                    <a:pt x="13121" y="1"/>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28"/>
            <p:cNvSpPr/>
            <p:nvPr/>
          </p:nvSpPr>
          <p:spPr>
            <a:xfrm>
              <a:off x="3513125" y="2596475"/>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28"/>
            <p:cNvSpPr/>
            <p:nvPr/>
          </p:nvSpPr>
          <p:spPr>
            <a:xfrm>
              <a:off x="3606600" y="2782800"/>
              <a:ext cx="346775" cy="213450"/>
            </a:xfrm>
            <a:custGeom>
              <a:avLst/>
              <a:gdLst/>
              <a:ahLst/>
              <a:cxnLst/>
              <a:rect l="l" t="t" r="r" b="b"/>
              <a:pathLst>
                <a:path w="13871" h="8538" extrusionOk="0">
                  <a:moveTo>
                    <a:pt x="5549" y="0"/>
                  </a:moveTo>
                  <a:cubicBezTo>
                    <a:pt x="5489" y="0"/>
                    <a:pt x="5430" y="0"/>
                    <a:pt x="5370" y="12"/>
                  </a:cubicBezTo>
                  <a:cubicBezTo>
                    <a:pt x="3096" y="96"/>
                    <a:pt x="1286" y="1977"/>
                    <a:pt x="1286" y="4275"/>
                  </a:cubicBezTo>
                  <a:cubicBezTo>
                    <a:pt x="1286" y="4703"/>
                    <a:pt x="1346" y="5132"/>
                    <a:pt x="1477" y="5525"/>
                  </a:cubicBezTo>
                  <a:cubicBezTo>
                    <a:pt x="655" y="5537"/>
                    <a:pt x="0" y="6204"/>
                    <a:pt x="0" y="7025"/>
                  </a:cubicBezTo>
                  <a:cubicBezTo>
                    <a:pt x="0" y="7859"/>
                    <a:pt x="679" y="8537"/>
                    <a:pt x="1512" y="8537"/>
                  </a:cubicBezTo>
                  <a:lnTo>
                    <a:pt x="11406" y="8537"/>
                  </a:lnTo>
                  <a:cubicBezTo>
                    <a:pt x="12764" y="8537"/>
                    <a:pt x="13871" y="7430"/>
                    <a:pt x="13871" y="6073"/>
                  </a:cubicBezTo>
                  <a:cubicBezTo>
                    <a:pt x="13871" y="4715"/>
                    <a:pt x="12764" y="3608"/>
                    <a:pt x="11406" y="3608"/>
                  </a:cubicBezTo>
                  <a:cubicBezTo>
                    <a:pt x="11287" y="3608"/>
                    <a:pt x="11168" y="3620"/>
                    <a:pt x="11061" y="3632"/>
                  </a:cubicBezTo>
                  <a:cubicBezTo>
                    <a:pt x="10585" y="3703"/>
                    <a:pt x="10168" y="3894"/>
                    <a:pt x="9823" y="4180"/>
                  </a:cubicBezTo>
                  <a:cubicBezTo>
                    <a:pt x="9811" y="3953"/>
                    <a:pt x="9787" y="3739"/>
                    <a:pt x="9751" y="3513"/>
                  </a:cubicBezTo>
                  <a:cubicBezTo>
                    <a:pt x="9728" y="3358"/>
                    <a:pt x="9680" y="3203"/>
                    <a:pt x="9644" y="3048"/>
                  </a:cubicBezTo>
                  <a:cubicBezTo>
                    <a:pt x="9263" y="1786"/>
                    <a:pt x="8311" y="762"/>
                    <a:pt x="7084" y="286"/>
                  </a:cubicBezTo>
                  <a:cubicBezTo>
                    <a:pt x="6954" y="239"/>
                    <a:pt x="6799" y="191"/>
                    <a:pt x="6656" y="143"/>
                  </a:cubicBezTo>
                  <a:cubicBezTo>
                    <a:pt x="6299" y="60"/>
                    <a:pt x="5930" y="0"/>
                    <a:pt x="5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28"/>
            <p:cNvSpPr/>
            <p:nvPr/>
          </p:nvSpPr>
          <p:spPr>
            <a:xfrm>
              <a:off x="4261150" y="2785463"/>
              <a:ext cx="1236000" cy="271200"/>
            </a:xfrm>
            <a:prstGeom prst="roundRect">
              <a:avLst>
                <a:gd name="adj" fmla="val 50000"/>
              </a:avLst>
            </a:pr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600" b="1" dirty="0">
                  <a:latin typeface="Roboto" panose="02000000000000000000" pitchFamily="2" charset="0"/>
                  <a:ea typeface="Roboto" panose="02000000000000000000" pitchFamily="2" charset="0"/>
                </a:rPr>
                <a:t>Decider</a:t>
              </a:r>
              <a:endParaRPr sz="1600" b="1" dirty="0">
                <a:solidFill>
                  <a:srgbClr val="FFFFFF"/>
                </a:solidFill>
                <a:latin typeface="Roboto" panose="02000000000000000000" pitchFamily="2" charset="0"/>
                <a:ea typeface="Roboto" panose="02000000000000000000" pitchFamily="2" charset="0"/>
              </a:endParaRPr>
            </a:p>
          </p:txBody>
        </p:sp>
        <p:sp>
          <p:nvSpPr>
            <p:cNvPr id="664" name="Google Shape;664;p28"/>
            <p:cNvSpPr txBox="1"/>
            <p:nvPr/>
          </p:nvSpPr>
          <p:spPr>
            <a:xfrm>
              <a:off x="5613925" y="2764218"/>
              <a:ext cx="4632822" cy="300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1200" dirty="0">
                  <a:solidFill>
                    <a:schemeClr val="tx1"/>
                  </a:solidFill>
                  <a:latin typeface="Roboto" panose="02000000000000000000" pitchFamily="2" charset="0"/>
                  <a:ea typeface="Roboto" panose="02000000000000000000" pitchFamily="2" charset="0"/>
                </a:rPr>
                <a:t>The individual with the power and/or financial authority to make the ultimate choice</a:t>
              </a:r>
              <a:endParaRPr lang="en-US" sz="1200" dirty="0">
                <a:solidFill>
                  <a:schemeClr val="tx1"/>
                </a:solidFill>
                <a:latin typeface="Roboto" panose="02000000000000000000" pitchFamily="2" charset="0"/>
                <a:ea typeface="Roboto" panose="02000000000000000000" pitchFamily="2" charset="0"/>
                <a:cs typeface="Roboto"/>
                <a:sym typeface="Roboto"/>
              </a:endParaRPr>
            </a:p>
          </p:txBody>
        </p:sp>
      </p:grpSp>
      <p:grpSp>
        <p:nvGrpSpPr>
          <p:cNvPr id="665" name="Google Shape;665;p28"/>
          <p:cNvGrpSpPr/>
          <p:nvPr/>
        </p:nvGrpSpPr>
        <p:grpSpPr>
          <a:xfrm>
            <a:off x="1539946" y="3212556"/>
            <a:ext cx="7450876" cy="757850"/>
            <a:chOff x="2922575" y="3259950"/>
            <a:chExt cx="7354322" cy="757850"/>
          </a:xfrm>
        </p:grpSpPr>
        <p:sp>
          <p:nvSpPr>
            <p:cNvPr id="666" name="Google Shape;666;p28"/>
            <p:cNvSpPr/>
            <p:nvPr/>
          </p:nvSpPr>
          <p:spPr>
            <a:xfrm>
              <a:off x="3523550" y="3638850"/>
              <a:ext cx="737600" cy="25"/>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28"/>
            <p:cNvSpPr/>
            <p:nvPr/>
          </p:nvSpPr>
          <p:spPr>
            <a:xfrm>
              <a:off x="4261150" y="3506688"/>
              <a:ext cx="1236000" cy="271200"/>
            </a:xfrm>
            <a:prstGeom prst="roundRect">
              <a:avLst>
                <a:gd name="adj" fmla="val 50000"/>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600" b="1" dirty="0">
                  <a:latin typeface="Roboto" panose="02000000000000000000" pitchFamily="2" charset="0"/>
                  <a:ea typeface="Roboto" panose="02000000000000000000" pitchFamily="2" charset="0"/>
                </a:rPr>
                <a:t>Buyer</a:t>
              </a:r>
              <a:endParaRPr sz="1600" b="1" dirty="0">
                <a:solidFill>
                  <a:srgbClr val="FFFFFF"/>
                </a:solidFill>
                <a:latin typeface="Roboto" panose="02000000000000000000" pitchFamily="2" charset="0"/>
                <a:ea typeface="Roboto" panose="02000000000000000000" pitchFamily="2" charset="0"/>
              </a:endParaRPr>
            </a:p>
          </p:txBody>
        </p:sp>
        <p:sp>
          <p:nvSpPr>
            <p:cNvPr id="671" name="Google Shape;671;p28"/>
            <p:cNvSpPr txBox="1"/>
            <p:nvPr/>
          </p:nvSpPr>
          <p:spPr>
            <a:xfrm>
              <a:off x="5613922" y="3488555"/>
              <a:ext cx="4662975" cy="300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1200" dirty="0">
                  <a:solidFill>
                    <a:schemeClr val="tx1"/>
                  </a:solidFill>
                  <a:latin typeface="Roboto" panose="02000000000000000000" pitchFamily="2" charset="0"/>
                  <a:ea typeface="Roboto" panose="02000000000000000000" pitchFamily="2" charset="0"/>
                </a:rPr>
                <a:t>The person who conducts the transaction, calls the supplier, visits the store, makes the payment and effects delivery</a:t>
              </a:r>
              <a:endParaRPr sz="1200" dirty="0">
                <a:solidFill>
                  <a:schemeClr val="tx1"/>
                </a:solidFill>
                <a:latin typeface="Roboto" panose="02000000000000000000" pitchFamily="2" charset="0"/>
                <a:ea typeface="Roboto" panose="02000000000000000000" pitchFamily="2" charset="0"/>
                <a:cs typeface="Roboto"/>
                <a:sym typeface="Roboto"/>
              </a:endParaRPr>
            </a:p>
          </p:txBody>
        </p:sp>
      </p:grpSp>
      <p:grpSp>
        <p:nvGrpSpPr>
          <p:cNvPr id="672" name="Google Shape;672;p28"/>
          <p:cNvGrpSpPr/>
          <p:nvPr/>
        </p:nvGrpSpPr>
        <p:grpSpPr>
          <a:xfrm>
            <a:off x="824096" y="3861293"/>
            <a:ext cx="7115093" cy="757550"/>
            <a:chOff x="2206725" y="3849300"/>
            <a:chExt cx="7115093" cy="757550"/>
          </a:xfrm>
        </p:grpSpPr>
        <p:sp>
          <p:nvSpPr>
            <p:cNvPr id="673" name="Google Shape;673;p28"/>
            <p:cNvSpPr/>
            <p:nvPr/>
          </p:nvSpPr>
          <p:spPr>
            <a:xfrm>
              <a:off x="2820775" y="4227925"/>
              <a:ext cx="1440375" cy="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28"/>
            <p:cNvSpPr/>
            <p:nvPr/>
          </p:nvSpPr>
          <p:spPr>
            <a:xfrm>
              <a:off x="4261150" y="4092338"/>
              <a:ext cx="1236000" cy="2712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600" b="1" dirty="0">
                  <a:latin typeface="Roboto" panose="02000000000000000000" pitchFamily="2" charset="0"/>
                  <a:ea typeface="Roboto" panose="02000000000000000000" pitchFamily="2" charset="0"/>
                </a:rPr>
                <a:t>User</a:t>
              </a:r>
              <a:endParaRPr sz="1600" b="1" dirty="0">
                <a:solidFill>
                  <a:srgbClr val="FFFFFF"/>
                </a:solidFill>
                <a:latin typeface="Roboto" panose="02000000000000000000" pitchFamily="2" charset="0"/>
                <a:ea typeface="Roboto" panose="02000000000000000000" pitchFamily="2" charset="0"/>
              </a:endParaRPr>
            </a:p>
          </p:txBody>
        </p:sp>
        <p:sp>
          <p:nvSpPr>
            <p:cNvPr id="678" name="Google Shape;678;p28"/>
            <p:cNvSpPr txBox="1"/>
            <p:nvPr/>
          </p:nvSpPr>
          <p:spPr>
            <a:xfrm>
              <a:off x="5568063" y="4077775"/>
              <a:ext cx="3753755" cy="300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1200" dirty="0">
                  <a:solidFill>
                    <a:schemeClr val="tx1"/>
                  </a:solidFill>
                  <a:latin typeface="Roboto" panose="02000000000000000000" pitchFamily="2" charset="0"/>
                  <a:ea typeface="Roboto" panose="02000000000000000000" pitchFamily="2" charset="0"/>
                </a:rPr>
                <a:t>The actual consumer/user of the product.</a:t>
              </a:r>
              <a:endParaRPr lang="en-US" sz="1200" dirty="0">
                <a:solidFill>
                  <a:schemeClr val="tx1"/>
                </a:solidFill>
                <a:latin typeface="Roboto" panose="02000000000000000000" pitchFamily="2" charset="0"/>
                <a:ea typeface="Roboto" panose="02000000000000000000" pitchFamily="2" charset="0"/>
                <a:cs typeface="Roboto"/>
                <a:sym typeface="Roboto"/>
              </a:endParaRPr>
            </a:p>
          </p:txBody>
        </p:sp>
      </p:grpSp>
      <p:sp>
        <p:nvSpPr>
          <p:cNvPr id="39" name="Google Shape;642;p28">
            <a:extLst>
              <a:ext uri="{FF2B5EF4-FFF2-40B4-BE49-F238E27FC236}">
                <a16:creationId xmlns:a16="http://schemas.microsoft.com/office/drawing/2014/main" id="{B3C1DC8D-D260-4B9E-8B34-B2A45DE17B55}"/>
              </a:ext>
            </a:extLst>
          </p:cNvPr>
          <p:cNvSpPr txBox="1">
            <a:spLocks/>
          </p:cNvSpPr>
          <p:nvPr/>
        </p:nvSpPr>
        <p:spPr>
          <a:xfrm>
            <a:off x="408216" y="524657"/>
            <a:ext cx="858260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a:lnSpc>
                <a:spcPct val="150000"/>
              </a:lnSpc>
            </a:pPr>
            <a:r>
              <a:rPr lang="en-US" sz="1600" b="0" i="0" u="none" strike="noStrike" dirty="0">
                <a:solidFill>
                  <a:srgbClr val="000000"/>
                </a:solidFill>
                <a:effectLst/>
                <a:latin typeface="Roboto" panose="02000000000000000000" pitchFamily="2" charset="0"/>
                <a:ea typeface="Roboto" panose="02000000000000000000" pitchFamily="2" charset="0"/>
              </a:rPr>
              <a:t>Buying centers</a:t>
            </a:r>
            <a:r>
              <a:rPr lang="en-US" sz="1600" b="0" i="0" dirty="0">
                <a:solidFill>
                  <a:srgbClr val="000000"/>
                </a:solidFill>
                <a:effectLst/>
                <a:latin typeface="Roboto" panose="02000000000000000000" pitchFamily="2" charset="0"/>
                <a:ea typeface="Roboto" panose="02000000000000000000" pitchFamily="2" charset="0"/>
              </a:rPr>
              <a:t> are groups of people within organizations who make purchasing decision</a:t>
            </a:r>
            <a:endParaRPr lang="en-US" sz="1600" b="0" dirty="0">
              <a:latin typeface="Roboto" panose="02000000000000000000" pitchFamily="2" charset="0"/>
              <a:ea typeface="Roboto" panose="020000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16D550-0C26-4AB6-B437-B241235E85C3}"/>
              </a:ext>
            </a:extLst>
          </p:cNvPr>
          <p:cNvSpPr txBox="1"/>
          <p:nvPr/>
        </p:nvSpPr>
        <p:spPr>
          <a:xfrm>
            <a:off x="132908" y="1503638"/>
            <a:ext cx="4167964" cy="3057247"/>
          </a:xfrm>
          <a:prstGeom prst="rect">
            <a:avLst/>
          </a:prstGeom>
          <a:noFill/>
        </p:spPr>
        <p:txBody>
          <a:bodyPr wrap="square" rtlCol="0">
            <a:spAutoFit/>
          </a:bodyPr>
          <a:lstStyle/>
          <a:p>
            <a:pPr>
              <a:lnSpc>
                <a:spcPct val="150000"/>
              </a:lnSpc>
            </a:pPr>
            <a:r>
              <a:rPr lang="en-US" sz="1800"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rPr>
              <a:t>Choice criteria can be economic, social, or personal </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Economic criteria </a:t>
            </a:r>
            <a:r>
              <a:rPr lang="en-US" dirty="0">
                <a:latin typeface="Roboto" panose="02000000000000000000" pitchFamily="2" charset="0"/>
                <a:ea typeface="Roboto" panose="02000000000000000000" pitchFamily="2" charset="0"/>
              </a:rPr>
              <a:t>include performance, reliability, price </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Social criteria </a:t>
            </a:r>
            <a:r>
              <a:rPr lang="en-US" dirty="0">
                <a:latin typeface="Roboto" panose="02000000000000000000" pitchFamily="2" charset="0"/>
                <a:ea typeface="Roboto" panose="02000000000000000000" pitchFamily="2" charset="0"/>
              </a:rPr>
              <a:t>include status and the need for social belonging </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Personal criteria </a:t>
            </a:r>
            <a:r>
              <a:rPr lang="en-US" dirty="0">
                <a:latin typeface="Roboto" panose="02000000000000000000" pitchFamily="2" charset="0"/>
                <a:ea typeface="Roboto" panose="02000000000000000000" pitchFamily="2" charset="0"/>
              </a:rPr>
              <a:t>concern how the product or service relates to the individual psychologically</a:t>
            </a:r>
          </a:p>
        </p:txBody>
      </p:sp>
      <p:sp>
        <p:nvSpPr>
          <p:cNvPr id="6" name="TextBox 5">
            <a:extLst>
              <a:ext uri="{FF2B5EF4-FFF2-40B4-BE49-F238E27FC236}">
                <a16:creationId xmlns:a16="http://schemas.microsoft.com/office/drawing/2014/main" id="{878330D5-9E9C-40F3-9F1D-B6333C0C3CDF}"/>
              </a:ext>
            </a:extLst>
          </p:cNvPr>
          <p:cNvSpPr txBox="1"/>
          <p:nvPr/>
        </p:nvSpPr>
        <p:spPr>
          <a:xfrm>
            <a:off x="297711" y="817359"/>
            <a:ext cx="2923953" cy="461665"/>
          </a:xfrm>
          <a:prstGeom prst="rect">
            <a:avLst/>
          </a:prstGeom>
          <a:solidFill>
            <a:schemeClr val="accent1"/>
          </a:solidFill>
        </p:spPr>
        <p:txBody>
          <a:bodyPr wrap="square" rtlCol="0">
            <a:spAutoFit/>
          </a:bodyPr>
          <a:lstStyle/>
          <a:p>
            <a:pPr algn="ctr"/>
            <a:r>
              <a:rPr lang="en-US" sz="2400" b="1" dirty="0">
                <a:latin typeface="Roboto" panose="02000000000000000000" pitchFamily="2" charset="0"/>
                <a:ea typeface="Roboto" panose="02000000000000000000" pitchFamily="2" charset="0"/>
              </a:rPr>
              <a:t>Choice Criteria</a:t>
            </a:r>
          </a:p>
        </p:txBody>
      </p:sp>
      <p:sp>
        <p:nvSpPr>
          <p:cNvPr id="8" name="TextBox 7">
            <a:extLst>
              <a:ext uri="{FF2B5EF4-FFF2-40B4-BE49-F238E27FC236}">
                <a16:creationId xmlns:a16="http://schemas.microsoft.com/office/drawing/2014/main" id="{467DC9D7-B58D-4F1D-A7B2-D09980274A74}"/>
              </a:ext>
            </a:extLst>
          </p:cNvPr>
          <p:cNvSpPr txBox="1"/>
          <p:nvPr/>
        </p:nvSpPr>
        <p:spPr>
          <a:xfrm>
            <a:off x="4572000" y="795752"/>
            <a:ext cx="4439092" cy="707886"/>
          </a:xfrm>
          <a:prstGeom prst="rect">
            <a:avLst/>
          </a:prstGeom>
          <a:solidFill>
            <a:schemeClr val="accent1"/>
          </a:solidFill>
        </p:spPr>
        <p:txBody>
          <a:bodyPr wrap="square" rtlCol="0">
            <a:spAutoFit/>
          </a:bodyPr>
          <a:lstStyle/>
          <a:p>
            <a:pPr algn="ctr"/>
            <a:r>
              <a:rPr lang="en-US" sz="2000" b="1" dirty="0">
                <a:latin typeface="Roboto" panose="02000000000000000000" pitchFamily="2" charset="0"/>
                <a:ea typeface="Roboto" panose="02000000000000000000" pitchFamily="2" charset="0"/>
              </a:rPr>
              <a:t>Factors affecting the consumer decision-making process</a:t>
            </a:r>
          </a:p>
        </p:txBody>
      </p:sp>
      <p:sp>
        <p:nvSpPr>
          <p:cNvPr id="10" name="TextBox 9">
            <a:extLst>
              <a:ext uri="{FF2B5EF4-FFF2-40B4-BE49-F238E27FC236}">
                <a16:creationId xmlns:a16="http://schemas.microsoft.com/office/drawing/2014/main" id="{26599D94-9C33-40A3-9231-22F8600E5D8E}"/>
              </a:ext>
            </a:extLst>
          </p:cNvPr>
          <p:cNvSpPr txBox="1"/>
          <p:nvPr/>
        </p:nvSpPr>
        <p:spPr>
          <a:xfrm>
            <a:off x="5225902" y="1684507"/>
            <a:ext cx="3327991" cy="1200329"/>
          </a:xfrm>
          <a:prstGeom prst="rect">
            <a:avLst/>
          </a:prstGeom>
          <a:noFill/>
        </p:spPr>
        <p:txBody>
          <a:bodyPr wrap="square" rtlCol="0">
            <a:spAutoFit/>
          </a:bodyPr>
          <a:lstStyle/>
          <a:p>
            <a:pPr>
              <a:lnSpc>
                <a:spcPct val="150000"/>
              </a:lnSpc>
            </a:pPr>
            <a:r>
              <a:rPr lang="en-US" sz="1600" dirty="0">
                <a:latin typeface="Roboto" panose="02000000000000000000" pitchFamily="2" charset="0"/>
                <a:ea typeface="Roboto" panose="02000000000000000000" pitchFamily="2" charset="0"/>
              </a:rPr>
              <a:t>1 The buying situation; </a:t>
            </a:r>
          </a:p>
          <a:p>
            <a:pPr>
              <a:lnSpc>
                <a:spcPct val="150000"/>
              </a:lnSpc>
            </a:pPr>
            <a:r>
              <a:rPr lang="en-US" sz="1600" dirty="0">
                <a:latin typeface="Roboto" panose="02000000000000000000" pitchFamily="2" charset="0"/>
                <a:ea typeface="Roboto" panose="02000000000000000000" pitchFamily="2" charset="0"/>
              </a:rPr>
              <a:t>2 personal influences; </a:t>
            </a:r>
          </a:p>
          <a:p>
            <a:pPr>
              <a:lnSpc>
                <a:spcPct val="150000"/>
              </a:lnSpc>
            </a:pPr>
            <a:r>
              <a:rPr lang="en-US" sz="1600" dirty="0">
                <a:latin typeface="Roboto" panose="02000000000000000000" pitchFamily="2" charset="0"/>
                <a:ea typeface="Roboto" panose="02000000000000000000" pitchFamily="2" charset="0"/>
              </a:rPr>
              <a:t>3 social influences</a:t>
            </a:r>
          </a:p>
        </p:txBody>
      </p:sp>
      <p:cxnSp>
        <p:nvCxnSpPr>
          <p:cNvPr id="11" name="Straight Connector 10">
            <a:extLst>
              <a:ext uri="{FF2B5EF4-FFF2-40B4-BE49-F238E27FC236}">
                <a16:creationId xmlns:a16="http://schemas.microsoft.com/office/drawing/2014/main" id="{3E902378-E906-430B-9D75-43FFDE311609}"/>
              </a:ext>
            </a:extLst>
          </p:cNvPr>
          <p:cNvCxnSpPr/>
          <p:nvPr/>
        </p:nvCxnSpPr>
        <p:spPr>
          <a:xfrm>
            <a:off x="4439093" y="1232047"/>
            <a:ext cx="0" cy="231630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56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94F61-BFA7-4621-891A-6C3324AC0156}"/>
              </a:ext>
            </a:extLst>
          </p:cNvPr>
          <p:cNvSpPr txBox="1"/>
          <p:nvPr/>
        </p:nvSpPr>
        <p:spPr>
          <a:xfrm>
            <a:off x="305685" y="814972"/>
            <a:ext cx="4625164" cy="584775"/>
          </a:xfrm>
          <a:prstGeom prst="rect">
            <a:avLst/>
          </a:prstGeom>
          <a:solidFill>
            <a:srgbClr val="00B0F0"/>
          </a:solidFill>
        </p:spPr>
        <p:txBody>
          <a:bodyPr wrap="square" rtlCol="0">
            <a:spAutoFit/>
          </a:bodyPr>
          <a:lstStyle/>
          <a:p>
            <a:pPr algn="ctr"/>
            <a:r>
              <a:rPr lang="en-US" sz="3200" b="1" dirty="0">
                <a:latin typeface="Roboto" panose="02000000000000000000" pitchFamily="2" charset="0"/>
                <a:ea typeface="Roboto" panose="02000000000000000000" pitchFamily="2" charset="0"/>
              </a:rPr>
              <a:t>Brand personality</a:t>
            </a:r>
            <a:endParaRPr lang="en-US" sz="2400" b="1"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455E887B-A51E-48A9-9B1B-EADCC591B9BE}"/>
              </a:ext>
            </a:extLst>
          </p:cNvPr>
          <p:cNvSpPr txBox="1"/>
          <p:nvPr/>
        </p:nvSpPr>
        <p:spPr>
          <a:xfrm>
            <a:off x="212651" y="1573619"/>
            <a:ext cx="4997302" cy="2267287"/>
          </a:xfrm>
          <a:prstGeom prst="rect">
            <a:avLst/>
          </a:prstGeom>
          <a:noFill/>
        </p:spPr>
        <p:txBody>
          <a:bodyPr wrap="square" rtlCol="0">
            <a:spAutoFit/>
          </a:bodyPr>
          <a:lstStyle/>
          <a:p>
            <a:pPr>
              <a:lnSpc>
                <a:spcPct val="150000"/>
              </a:lnSpc>
            </a:pPr>
            <a:r>
              <a:rPr lang="en-US" sz="1600" b="0" i="0" dirty="0">
                <a:solidFill>
                  <a:schemeClr val="tx1"/>
                </a:solidFill>
                <a:effectLst/>
                <a:latin typeface="Roboto" panose="02000000000000000000" pitchFamily="2" charset="0"/>
                <a:ea typeface="Roboto" panose="02000000000000000000" pitchFamily="2" charset="0"/>
              </a:rPr>
              <a:t>Brand personality is a framework that helps a company or organization shape the way people feel about its product, service, or mission. A company's brand personality elicits an emotional response in a specific consumer segment, with the intention of inciting positive actions that benefit the firm.</a:t>
            </a:r>
            <a:endParaRPr lang="en-US" sz="1600" dirty="0">
              <a:solidFill>
                <a:schemeClr val="tx1"/>
              </a:solidFill>
              <a:latin typeface="Roboto" panose="02000000000000000000" pitchFamily="2" charset="0"/>
              <a:ea typeface="Roboto" panose="02000000000000000000" pitchFamily="2" charset="0"/>
            </a:endParaRPr>
          </a:p>
        </p:txBody>
      </p:sp>
      <p:pic>
        <p:nvPicPr>
          <p:cNvPr id="1028" name="Picture 4" descr="Free Coca-cola Glass Bottle Macro Photography Stock Photo">
            <a:extLst>
              <a:ext uri="{FF2B5EF4-FFF2-40B4-BE49-F238E27FC236}">
                <a16:creationId xmlns:a16="http://schemas.microsoft.com/office/drawing/2014/main" id="{BB01AF94-9207-4E2A-A3F3-02BB14B65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014" y="0"/>
            <a:ext cx="384898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4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9421111C-12CB-4143-86C0-EAD16A53C71A}"/>
              </a:ext>
            </a:extLst>
          </p:cNvPr>
          <p:cNvSpPr/>
          <p:nvPr/>
        </p:nvSpPr>
        <p:spPr>
          <a:xfrm>
            <a:off x="191387" y="1286932"/>
            <a:ext cx="4157330" cy="2402958"/>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CB904B-043E-4069-8B39-9B322A6B2366}"/>
              </a:ext>
            </a:extLst>
          </p:cNvPr>
          <p:cNvSpPr txBox="1"/>
          <p:nvPr/>
        </p:nvSpPr>
        <p:spPr>
          <a:xfrm>
            <a:off x="95693" y="339435"/>
            <a:ext cx="4476307" cy="646331"/>
          </a:xfrm>
          <a:prstGeom prst="rect">
            <a:avLst/>
          </a:prstGeom>
          <a:noFill/>
        </p:spPr>
        <p:txBody>
          <a:bodyPr wrap="square" rtlCol="0">
            <a:spAutoFit/>
          </a:bodyPr>
          <a:lstStyle/>
          <a:p>
            <a:r>
              <a:rPr lang="en-US" sz="3600" b="1" dirty="0">
                <a:latin typeface="Roboto" panose="02000000000000000000" pitchFamily="2" charset="0"/>
                <a:ea typeface="Roboto" panose="02000000000000000000" pitchFamily="2" charset="0"/>
              </a:rPr>
              <a:t>The buying situation</a:t>
            </a:r>
          </a:p>
        </p:txBody>
      </p:sp>
      <p:sp>
        <p:nvSpPr>
          <p:cNvPr id="3" name="TextBox 2">
            <a:extLst>
              <a:ext uri="{FF2B5EF4-FFF2-40B4-BE49-F238E27FC236}">
                <a16:creationId xmlns:a16="http://schemas.microsoft.com/office/drawing/2014/main" id="{00441A9A-167B-41DA-A7A3-1096CD3EB64E}"/>
              </a:ext>
            </a:extLst>
          </p:cNvPr>
          <p:cNvSpPr txBox="1"/>
          <p:nvPr/>
        </p:nvSpPr>
        <p:spPr>
          <a:xfrm>
            <a:off x="595424" y="1834337"/>
            <a:ext cx="3753293" cy="1159292"/>
          </a:xfrm>
          <a:prstGeom prst="rect">
            <a:avLst/>
          </a:prstGeom>
          <a:noFill/>
        </p:spPr>
        <p:txBody>
          <a:bodyPr wrap="square" rtlCol="0">
            <a:spAutoFit/>
          </a:bodyPr>
          <a:lstStyle/>
          <a:p>
            <a:pPr marL="342900" indent="-342900">
              <a:lnSpc>
                <a:spcPct val="150000"/>
              </a:lnSpc>
              <a:buAutoNum type="alphaLcParenBoth"/>
            </a:pPr>
            <a:r>
              <a:rPr lang="en-US" sz="1600" b="1" dirty="0">
                <a:solidFill>
                  <a:schemeClr val="tx1"/>
                </a:solidFill>
                <a:latin typeface="Roboto" panose="02000000000000000000" pitchFamily="2" charset="0"/>
                <a:ea typeface="Roboto" panose="02000000000000000000" pitchFamily="2" charset="0"/>
              </a:rPr>
              <a:t>Extensive problem-solving; </a:t>
            </a:r>
          </a:p>
          <a:p>
            <a:pPr marL="342900" indent="-342900">
              <a:lnSpc>
                <a:spcPct val="150000"/>
              </a:lnSpc>
              <a:buAutoNum type="alphaLcParenBoth"/>
            </a:pPr>
            <a:r>
              <a:rPr lang="en-US" sz="1600" b="1" dirty="0">
                <a:solidFill>
                  <a:schemeClr val="tx1"/>
                </a:solidFill>
                <a:latin typeface="Roboto" panose="02000000000000000000" pitchFamily="2" charset="0"/>
                <a:ea typeface="Roboto" panose="02000000000000000000" pitchFamily="2" charset="0"/>
              </a:rPr>
              <a:t>Limited problem-solving; </a:t>
            </a:r>
          </a:p>
          <a:p>
            <a:pPr marL="342900" indent="-342900">
              <a:lnSpc>
                <a:spcPct val="150000"/>
              </a:lnSpc>
              <a:buAutoNum type="alphaLcParenBoth"/>
            </a:pPr>
            <a:r>
              <a:rPr lang="en-US" sz="1600" b="1" dirty="0">
                <a:solidFill>
                  <a:schemeClr val="tx1"/>
                </a:solidFill>
                <a:latin typeface="Roboto" panose="02000000000000000000" pitchFamily="2" charset="0"/>
                <a:ea typeface="Roboto" panose="02000000000000000000" pitchFamily="2" charset="0"/>
              </a:rPr>
              <a:t>Automatic response.</a:t>
            </a:r>
          </a:p>
        </p:txBody>
      </p:sp>
      <p:sp>
        <p:nvSpPr>
          <p:cNvPr id="5" name="TextBox 4">
            <a:extLst>
              <a:ext uri="{FF2B5EF4-FFF2-40B4-BE49-F238E27FC236}">
                <a16:creationId xmlns:a16="http://schemas.microsoft.com/office/drawing/2014/main" id="{2619964D-B843-414B-ABC2-D4AC44670279}"/>
              </a:ext>
            </a:extLst>
          </p:cNvPr>
          <p:cNvSpPr txBox="1"/>
          <p:nvPr/>
        </p:nvSpPr>
        <p:spPr>
          <a:xfrm>
            <a:off x="4348717" y="1286932"/>
            <a:ext cx="4699590" cy="28315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b="1" dirty="0">
                <a:latin typeface="Roboto" panose="02000000000000000000" pitchFamily="2" charset="0"/>
                <a:ea typeface="Roboto" panose="02000000000000000000" pitchFamily="2" charset="0"/>
              </a:rPr>
              <a:t>Extensive problem solving</a:t>
            </a:r>
            <a:r>
              <a:rPr lang="en-US" sz="1200" dirty="0">
                <a:latin typeface="Roboto" panose="02000000000000000000" pitchFamily="2" charset="0"/>
                <a:ea typeface="Roboto" panose="02000000000000000000" pitchFamily="2" charset="0"/>
              </a:rPr>
              <a:t>: When a problem or need is new, the means of solving that problem is expensive and uncertainty is high, a consumer is likely to conduct extensive problem solving </a:t>
            </a:r>
          </a:p>
          <a:p>
            <a:pPr marL="285750" indent="-285750">
              <a:lnSpc>
                <a:spcPct val="150000"/>
              </a:lnSpc>
              <a:buFont typeface="Arial" panose="020B0604020202020204" pitchFamily="34" charset="0"/>
              <a:buChar char="•"/>
            </a:pPr>
            <a:r>
              <a:rPr lang="en-US" sz="1200" b="1" dirty="0">
                <a:latin typeface="Roboto" panose="02000000000000000000" pitchFamily="2" charset="0"/>
                <a:ea typeface="Roboto" panose="02000000000000000000" pitchFamily="2" charset="0"/>
              </a:rPr>
              <a:t>Limited problem solving</a:t>
            </a:r>
            <a:r>
              <a:rPr lang="en-US" sz="1200" dirty="0">
                <a:latin typeface="Roboto" panose="02000000000000000000" pitchFamily="2" charset="0"/>
                <a:ea typeface="Roboto" panose="02000000000000000000" pitchFamily="2" charset="0"/>
              </a:rPr>
              <a:t> occurs when the consumer has some experience with the product in question and may be inclined to stay loyal to the brand previously purchased </a:t>
            </a:r>
          </a:p>
          <a:p>
            <a:pPr marL="285750" indent="-285750">
              <a:lnSpc>
                <a:spcPct val="150000"/>
              </a:lnSpc>
              <a:buFont typeface="Arial" panose="020B0604020202020204" pitchFamily="34" charset="0"/>
              <a:buChar char="•"/>
            </a:pPr>
            <a:r>
              <a:rPr lang="en-US" sz="1200" b="1" dirty="0">
                <a:latin typeface="Roboto" panose="02000000000000000000" pitchFamily="2" charset="0"/>
                <a:ea typeface="Roboto" panose="02000000000000000000" pitchFamily="2" charset="0"/>
              </a:rPr>
              <a:t>Automatic response </a:t>
            </a:r>
            <a:r>
              <a:rPr lang="en-US" sz="1200" dirty="0">
                <a:latin typeface="Roboto" panose="02000000000000000000" pitchFamily="2" charset="0"/>
                <a:ea typeface="Roboto" panose="02000000000000000000" pitchFamily="2" charset="0"/>
              </a:rPr>
              <a:t>happens when companies who have built up a large brand franchise will wish to move their customers to the state of automatic response</a:t>
            </a:r>
          </a:p>
        </p:txBody>
      </p:sp>
    </p:spTree>
    <p:extLst>
      <p:ext uri="{BB962C8B-B14F-4D97-AF65-F5344CB8AC3E}">
        <p14:creationId xmlns:p14="http://schemas.microsoft.com/office/powerpoint/2010/main" val="4266715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64BAA4-8004-4CFB-99E0-4D59F93D09E3}"/>
              </a:ext>
            </a:extLst>
          </p:cNvPr>
          <p:cNvSpPr txBox="1"/>
          <p:nvPr/>
        </p:nvSpPr>
        <p:spPr>
          <a:xfrm>
            <a:off x="2806994" y="202018"/>
            <a:ext cx="2923953" cy="400110"/>
          </a:xfrm>
          <a:prstGeom prst="rect">
            <a:avLst/>
          </a:prstGeom>
          <a:solidFill>
            <a:schemeClr val="bg2"/>
          </a:solidFill>
        </p:spPr>
        <p:txBody>
          <a:bodyPr wrap="square" rtlCol="0">
            <a:spAutoFit/>
          </a:bodyPr>
          <a:lstStyle/>
          <a:p>
            <a:pPr algn="ctr"/>
            <a:r>
              <a:rPr lang="en-US" sz="2000" b="1" dirty="0">
                <a:latin typeface="roboto" panose="02000000000000000000" pitchFamily="2" charset="0"/>
                <a:ea typeface="roboto" panose="02000000000000000000" pitchFamily="2" charset="0"/>
              </a:rPr>
              <a:t>Personal Influences</a:t>
            </a:r>
          </a:p>
        </p:txBody>
      </p:sp>
      <p:sp>
        <p:nvSpPr>
          <p:cNvPr id="6" name="TextBox 5">
            <a:extLst>
              <a:ext uri="{FF2B5EF4-FFF2-40B4-BE49-F238E27FC236}">
                <a16:creationId xmlns:a16="http://schemas.microsoft.com/office/drawing/2014/main" id="{515C2036-118E-4DCF-A1F9-DC0D12B5784D}"/>
              </a:ext>
            </a:extLst>
          </p:cNvPr>
          <p:cNvSpPr txBox="1"/>
          <p:nvPr/>
        </p:nvSpPr>
        <p:spPr>
          <a:xfrm>
            <a:off x="515679" y="717387"/>
            <a:ext cx="8112642" cy="702756"/>
          </a:xfrm>
          <a:prstGeom prst="rect">
            <a:avLst/>
          </a:prstGeom>
          <a:noFill/>
        </p:spPr>
        <p:txBody>
          <a:bodyPr wrap="square" rtlCol="0">
            <a:spAutoFit/>
          </a:bodyPr>
          <a:lstStyle/>
          <a:p>
            <a:pPr algn="just">
              <a:lnSpc>
                <a:spcPct val="150000"/>
              </a:lnSpc>
            </a:pPr>
            <a:r>
              <a:rPr lang="en-US" dirty="0">
                <a:latin typeface="roboto" panose="02000000000000000000" pitchFamily="2" charset="0"/>
                <a:ea typeface="roboto" panose="02000000000000000000" pitchFamily="2" charset="0"/>
              </a:rPr>
              <a:t>A second group of factors that influences the consumer decision making process concerns the psychology of the individuals</a:t>
            </a:r>
          </a:p>
        </p:txBody>
      </p:sp>
      <p:sp>
        <p:nvSpPr>
          <p:cNvPr id="8" name="TextBox 7">
            <a:extLst>
              <a:ext uri="{FF2B5EF4-FFF2-40B4-BE49-F238E27FC236}">
                <a16:creationId xmlns:a16="http://schemas.microsoft.com/office/drawing/2014/main" id="{32CCE3CA-BCC0-465A-B889-64CF20C13C10}"/>
              </a:ext>
            </a:extLst>
          </p:cNvPr>
          <p:cNvSpPr txBox="1"/>
          <p:nvPr/>
        </p:nvSpPr>
        <p:spPr>
          <a:xfrm>
            <a:off x="967561" y="1890345"/>
            <a:ext cx="2339163" cy="338554"/>
          </a:xfrm>
          <a:prstGeom prst="rect">
            <a:avLst/>
          </a:prstGeom>
          <a:solidFill>
            <a:schemeClr val="accent1"/>
          </a:solidFill>
        </p:spPr>
        <p:txBody>
          <a:bodyPr wrap="square" rtlCol="0">
            <a:spAutoFit/>
          </a:bodyPr>
          <a:lstStyle/>
          <a:p>
            <a:pPr algn="ctr"/>
            <a:r>
              <a:rPr lang="en-US" sz="1600" b="1" dirty="0">
                <a:latin typeface="roboto" panose="02000000000000000000" pitchFamily="2" charset="0"/>
                <a:ea typeface="roboto" panose="02000000000000000000" pitchFamily="2" charset="0"/>
              </a:rPr>
              <a:t>Dominant</a:t>
            </a:r>
          </a:p>
        </p:txBody>
      </p:sp>
      <p:sp>
        <p:nvSpPr>
          <p:cNvPr id="9" name="TextBox 8">
            <a:extLst>
              <a:ext uri="{FF2B5EF4-FFF2-40B4-BE49-F238E27FC236}">
                <a16:creationId xmlns:a16="http://schemas.microsoft.com/office/drawing/2014/main" id="{019D7B36-94E8-4427-B955-176735AE79D0}"/>
              </a:ext>
            </a:extLst>
          </p:cNvPr>
          <p:cNvSpPr txBox="1"/>
          <p:nvPr/>
        </p:nvSpPr>
        <p:spPr>
          <a:xfrm>
            <a:off x="967561" y="2493020"/>
            <a:ext cx="2339163" cy="338554"/>
          </a:xfrm>
          <a:prstGeom prst="rect">
            <a:avLst/>
          </a:prstGeom>
          <a:solidFill>
            <a:schemeClr val="accent1"/>
          </a:solidFill>
        </p:spPr>
        <p:txBody>
          <a:bodyPr wrap="square" rtlCol="0">
            <a:spAutoFit/>
          </a:bodyPr>
          <a:lstStyle/>
          <a:p>
            <a:pPr algn="ctr"/>
            <a:r>
              <a:rPr lang="en-US" sz="1600" b="1" dirty="0">
                <a:latin typeface="roboto" panose="02000000000000000000" pitchFamily="2" charset="0"/>
                <a:ea typeface="roboto" panose="02000000000000000000" pitchFamily="2" charset="0"/>
              </a:rPr>
              <a:t>Submissive</a:t>
            </a:r>
          </a:p>
        </p:txBody>
      </p:sp>
      <p:sp>
        <p:nvSpPr>
          <p:cNvPr id="10" name="TextBox 9">
            <a:extLst>
              <a:ext uri="{FF2B5EF4-FFF2-40B4-BE49-F238E27FC236}">
                <a16:creationId xmlns:a16="http://schemas.microsoft.com/office/drawing/2014/main" id="{89B58CAE-608A-4251-9D08-85826E0AEE67}"/>
              </a:ext>
            </a:extLst>
          </p:cNvPr>
          <p:cNvSpPr txBox="1"/>
          <p:nvPr/>
        </p:nvSpPr>
        <p:spPr>
          <a:xfrm>
            <a:off x="967562" y="3551515"/>
            <a:ext cx="2339163" cy="307777"/>
          </a:xfrm>
          <a:prstGeom prst="rect">
            <a:avLst/>
          </a:prstGeom>
          <a:solidFill>
            <a:schemeClr val="accent1"/>
          </a:solidFill>
        </p:spPr>
        <p:txBody>
          <a:bodyPr wrap="square" rtlCol="0">
            <a:spAutoFit/>
          </a:bodyPr>
          <a:lstStyle/>
          <a:p>
            <a:pPr algn="ctr"/>
            <a:r>
              <a:rPr lang="en-US" b="1" dirty="0"/>
              <a:t>Hostile</a:t>
            </a:r>
            <a:endParaRPr lang="en-US" b="1" dirty="0">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66C30491-66B3-405B-BC96-9E7AB04639B8}"/>
              </a:ext>
            </a:extLst>
          </p:cNvPr>
          <p:cNvSpPr txBox="1"/>
          <p:nvPr/>
        </p:nvSpPr>
        <p:spPr>
          <a:xfrm>
            <a:off x="967562" y="3037656"/>
            <a:ext cx="2339163" cy="307777"/>
          </a:xfrm>
          <a:prstGeom prst="rect">
            <a:avLst/>
          </a:prstGeom>
          <a:solidFill>
            <a:schemeClr val="accent1"/>
          </a:solidFill>
        </p:spPr>
        <p:txBody>
          <a:bodyPr wrap="square" rtlCol="0">
            <a:spAutoFit/>
          </a:bodyPr>
          <a:lstStyle/>
          <a:p>
            <a:pPr algn="ctr"/>
            <a:r>
              <a:rPr lang="en-US" b="1" dirty="0"/>
              <a:t>Warm</a:t>
            </a:r>
            <a:endParaRPr lang="en-US" b="1" dirty="0">
              <a:latin typeface="roboto" panose="02000000000000000000" pitchFamily="2" charset="0"/>
              <a:ea typeface="roboto" panose="02000000000000000000" pitchFamily="2" charset="0"/>
            </a:endParaRPr>
          </a:p>
        </p:txBody>
      </p:sp>
      <p:sp>
        <p:nvSpPr>
          <p:cNvPr id="7" name="Rectangle: Rounded Corners 6">
            <a:extLst>
              <a:ext uri="{FF2B5EF4-FFF2-40B4-BE49-F238E27FC236}">
                <a16:creationId xmlns:a16="http://schemas.microsoft.com/office/drawing/2014/main" id="{DD762C7C-F152-4CAA-BF48-6760B56576B8}"/>
              </a:ext>
            </a:extLst>
          </p:cNvPr>
          <p:cNvSpPr/>
          <p:nvPr/>
        </p:nvSpPr>
        <p:spPr>
          <a:xfrm>
            <a:off x="5635260" y="1890345"/>
            <a:ext cx="1371595" cy="70275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00000000000000000" pitchFamily="2" charset="0"/>
                <a:ea typeface="roboto" panose="02000000000000000000" pitchFamily="2" charset="0"/>
              </a:rPr>
              <a:t>Q1</a:t>
            </a:r>
          </a:p>
        </p:txBody>
      </p:sp>
      <p:sp>
        <p:nvSpPr>
          <p:cNvPr id="13" name="Rectangle: Rounded Corners 12">
            <a:extLst>
              <a:ext uri="{FF2B5EF4-FFF2-40B4-BE49-F238E27FC236}">
                <a16:creationId xmlns:a16="http://schemas.microsoft.com/office/drawing/2014/main" id="{87D0104E-B907-455F-B9C1-A99CEA8C74EA}"/>
              </a:ext>
            </a:extLst>
          </p:cNvPr>
          <p:cNvSpPr/>
          <p:nvPr/>
        </p:nvSpPr>
        <p:spPr>
          <a:xfrm>
            <a:off x="7006855" y="1890345"/>
            <a:ext cx="1371595" cy="7027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00000000000000000" pitchFamily="2" charset="0"/>
                <a:ea typeface="roboto" panose="02000000000000000000" pitchFamily="2" charset="0"/>
              </a:rPr>
              <a:t>Q4</a:t>
            </a:r>
          </a:p>
        </p:txBody>
      </p:sp>
      <p:sp>
        <p:nvSpPr>
          <p:cNvPr id="14" name="Rectangle: Rounded Corners 13">
            <a:extLst>
              <a:ext uri="{FF2B5EF4-FFF2-40B4-BE49-F238E27FC236}">
                <a16:creationId xmlns:a16="http://schemas.microsoft.com/office/drawing/2014/main" id="{155C2552-DDD3-488F-92CC-DE5929054183}"/>
              </a:ext>
            </a:extLst>
          </p:cNvPr>
          <p:cNvSpPr/>
          <p:nvPr/>
        </p:nvSpPr>
        <p:spPr>
          <a:xfrm>
            <a:off x="5635260" y="2593101"/>
            <a:ext cx="1371595" cy="70275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00000000000000000" pitchFamily="2" charset="0"/>
                <a:ea typeface="roboto" panose="02000000000000000000" pitchFamily="2" charset="0"/>
              </a:rPr>
              <a:t>Q2</a:t>
            </a:r>
          </a:p>
        </p:txBody>
      </p:sp>
      <p:sp>
        <p:nvSpPr>
          <p:cNvPr id="15" name="Rectangle: Rounded Corners 14">
            <a:extLst>
              <a:ext uri="{FF2B5EF4-FFF2-40B4-BE49-F238E27FC236}">
                <a16:creationId xmlns:a16="http://schemas.microsoft.com/office/drawing/2014/main" id="{52418D7D-63DB-4240-A11F-56586EFA9176}"/>
              </a:ext>
            </a:extLst>
          </p:cNvPr>
          <p:cNvSpPr/>
          <p:nvPr/>
        </p:nvSpPr>
        <p:spPr>
          <a:xfrm>
            <a:off x="7006855" y="2593101"/>
            <a:ext cx="1371595" cy="7027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00000000000000000" pitchFamily="2" charset="0"/>
                <a:ea typeface="roboto" panose="02000000000000000000" pitchFamily="2" charset="0"/>
              </a:rPr>
              <a:t>Q3</a:t>
            </a:r>
          </a:p>
        </p:txBody>
      </p:sp>
      <p:sp>
        <p:nvSpPr>
          <p:cNvPr id="12" name="TextBox 11">
            <a:extLst>
              <a:ext uri="{FF2B5EF4-FFF2-40B4-BE49-F238E27FC236}">
                <a16:creationId xmlns:a16="http://schemas.microsoft.com/office/drawing/2014/main" id="{847074B9-661D-48EE-9097-92D8E8876513}"/>
              </a:ext>
            </a:extLst>
          </p:cNvPr>
          <p:cNvSpPr txBox="1"/>
          <p:nvPr/>
        </p:nvSpPr>
        <p:spPr>
          <a:xfrm>
            <a:off x="4465674" y="2024163"/>
            <a:ext cx="1169586"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Dominant</a:t>
            </a:r>
          </a:p>
        </p:txBody>
      </p:sp>
      <p:sp>
        <p:nvSpPr>
          <p:cNvPr id="17" name="TextBox 16">
            <a:extLst>
              <a:ext uri="{FF2B5EF4-FFF2-40B4-BE49-F238E27FC236}">
                <a16:creationId xmlns:a16="http://schemas.microsoft.com/office/drawing/2014/main" id="{CBFADA2F-4D54-4B24-A48E-91FA86405FA1}"/>
              </a:ext>
            </a:extLst>
          </p:cNvPr>
          <p:cNvSpPr txBox="1"/>
          <p:nvPr/>
        </p:nvSpPr>
        <p:spPr>
          <a:xfrm>
            <a:off x="4465674" y="2793706"/>
            <a:ext cx="1169586"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Submissive</a:t>
            </a:r>
          </a:p>
        </p:txBody>
      </p:sp>
      <p:sp>
        <p:nvSpPr>
          <p:cNvPr id="18" name="TextBox 17">
            <a:extLst>
              <a:ext uri="{FF2B5EF4-FFF2-40B4-BE49-F238E27FC236}">
                <a16:creationId xmlns:a16="http://schemas.microsoft.com/office/drawing/2014/main" id="{C68B6577-65DF-4283-9927-CEDFA26FD45F}"/>
              </a:ext>
            </a:extLst>
          </p:cNvPr>
          <p:cNvSpPr txBox="1"/>
          <p:nvPr/>
        </p:nvSpPr>
        <p:spPr>
          <a:xfrm>
            <a:off x="7081284" y="3345433"/>
            <a:ext cx="1222736"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Warm</a:t>
            </a:r>
          </a:p>
        </p:txBody>
      </p:sp>
      <p:sp>
        <p:nvSpPr>
          <p:cNvPr id="19" name="TextBox 18">
            <a:extLst>
              <a:ext uri="{FF2B5EF4-FFF2-40B4-BE49-F238E27FC236}">
                <a16:creationId xmlns:a16="http://schemas.microsoft.com/office/drawing/2014/main" id="{7EB5D5A6-5DD9-40FC-906E-7BB189A511A2}"/>
              </a:ext>
            </a:extLst>
          </p:cNvPr>
          <p:cNvSpPr txBox="1"/>
          <p:nvPr/>
        </p:nvSpPr>
        <p:spPr>
          <a:xfrm>
            <a:off x="5709689" y="3345433"/>
            <a:ext cx="1222736"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Hostile</a:t>
            </a:r>
          </a:p>
        </p:txBody>
      </p:sp>
      <p:sp>
        <p:nvSpPr>
          <p:cNvPr id="20" name="TextBox 19">
            <a:extLst>
              <a:ext uri="{FF2B5EF4-FFF2-40B4-BE49-F238E27FC236}">
                <a16:creationId xmlns:a16="http://schemas.microsoft.com/office/drawing/2014/main" id="{3429D3E7-4249-462F-8A8A-07FC4C89018B}"/>
              </a:ext>
            </a:extLst>
          </p:cNvPr>
          <p:cNvSpPr txBox="1"/>
          <p:nvPr/>
        </p:nvSpPr>
        <p:spPr>
          <a:xfrm>
            <a:off x="5518297" y="3987654"/>
            <a:ext cx="3460898" cy="307777"/>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Dimensional model of buyer behavior</a:t>
            </a:r>
          </a:p>
        </p:txBody>
      </p:sp>
    </p:spTree>
    <p:extLst>
      <p:ext uri="{BB962C8B-B14F-4D97-AF65-F5344CB8AC3E}">
        <p14:creationId xmlns:p14="http://schemas.microsoft.com/office/powerpoint/2010/main" val="322457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1EE3E-C7EB-479C-97F5-B36BB5A91B79}"/>
              </a:ext>
            </a:extLst>
          </p:cNvPr>
          <p:cNvSpPr txBox="1"/>
          <p:nvPr/>
        </p:nvSpPr>
        <p:spPr>
          <a:xfrm>
            <a:off x="520997" y="528970"/>
            <a:ext cx="3083440" cy="523220"/>
          </a:xfrm>
          <a:prstGeom prst="rect">
            <a:avLst/>
          </a:prstGeom>
          <a:noFill/>
        </p:spPr>
        <p:txBody>
          <a:bodyPr wrap="square" rtlCol="0">
            <a:spAutoFit/>
          </a:bodyPr>
          <a:lstStyle/>
          <a:p>
            <a:r>
              <a:rPr lang="en-US" sz="2800" b="1" dirty="0">
                <a:latin typeface="roboto" panose="02000000000000000000" pitchFamily="2" charset="0"/>
                <a:ea typeface="roboto" panose="02000000000000000000" pitchFamily="2" charset="0"/>
              </a:rPr>
              <a:t>Social influences</a:t>
            </a:r>
            <a:endParaRPr lang="en-US" sz="2000" b="1" dirty="0">
              <a:latin typeface="roboto" panose="02000000000000000000" pitchFamily="2" charset="0"/>
              <a:ea typeface="roboto" panose="02000000000000000000" pitchFamily="2" charset="0"/>
            </a:endParaRPr>
          </a:p>
        </p:txBody>
      </p:sp>
      <p:sp>
        <p:nvSpPr>
          <p:cNvPr id="7" name="Rectangle: Rounded Corners 6">
            <a:extLst>
              <a:ext uri="{FF2B5EF4-FFF2-40B4-BE49-F238E27FC236}">
                <a16:creationId xmlns:a16="http://schemas.microsoft.com/office/drawing/2014/main" id="{F3320DA9-561C-471D-9ECA-264AF64A631B}"/>
              </a:ext>
            </a:extLst>
          </p:cNvPr>
          <p:cNvSpPr/>
          <p:nvPr/>
        </p:nvSpPr>
        <p:spPr>
          <a:xfrm>
            <a:off x="520996" y="1160127"/>
            <a:ext cx="3710761" cy="3124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7050" lvl="5" indent="-285750">
              <a:lnSpc>
                <a:spcPct val="150000"/>
              </a:lnSpc>
              <a:buFont typeface="Wingdings" panose="05000000000000000000" pitchFamily="2" charset="2"/>
              <a:buChar char="q"/>
            </a:pPr>
            <a:r>
              <a:rPr lang="en-US" sz="1600" b="1" dirty="0">
                <a:solidFill>
                  <a:schemeClr val="tx1"/>
                </a:solidFill>
                <a:latin typeface="roboto" panose="02000000000000000000" pitchFamily="2" charset="0"/>
                <a:ea typeface="roboto" panose="02000000000000000000" pitchFamily="2" charset="0"/>
              </a:rPr>
              <a:t>Social class </a:t>
            </a:r>
          </a:p>
          <a:p>
            <a:pPr marL="527050" lvl="5" indent="-285750">
              <a:lnSpc>
                <a:spcPct val="150000"/>
              </a:lnSpc>
              <a:buFont typeface="Wingdings" panose="05000000000000000000" pitchFamily="2" charset="2"/>
              <a:buChar char="q"/>
            </a:pPr>
            <a:r>
              <a:rPr lang="en-US" sz="1600" b="1" dirty="0">
                <a:solidFill>
                  <a:schemeClr val="tx1"/>
                </a:solidFill>
                <a:latin typeface="roboto" panose="02000000000000000000" pitchFamily="2" charset="0"/>
                <a:ea typeface="roboto" panose="02000000000000000000" pitchFamily="2" charset="0"/>
              </a:rPr>
              <a:t>Reference groups </a:t>
            </a:r>
          </a:p>
          <a:p>
            <a:pPr marL="527050" lvl="5" indent="-285750">
              <a:lnSpc>
                <a:spcPct val="150000"/>
              </a:lnSpc>
              <a:buFont typeface="Wingdings" panose="05000000000000000000" pitchFamily="2" charset="2"/>
              <a:buChar char="q"/>
            </a:pPr>
            <a:r>
              <a:rPr lang="en-US" sz="1600" b="1" dirty="0">
                <a:solidFill>
                  <a:schemeClr val="tx1"/>
                </a:solidFill>
                <a:latin typeface="roboto" panose="02000000000000000000" pitchFamily="2" charset="0"/>
                <a:ea typeface="roboto" panose="02000000000000000000" pitchFamily="2" charset="0"/>
              </a:rPr>
              <a:t>Culture and </a:t>
            </a:r>
          </a:p>
          <a:p>
            <a:pPr marL="527050" lvl="5" indent="-285750">
              <a:lnSpc>
                <a:spcPct val="150000"/>
              </a:lnSpc>
              <a:buFont typeface="Wingdings" panose="05000000000000000000" pitchFamily="2" charset="2"/>
              <a:buChar char="q"/>
            </a:pPr>
            <a:r>
              <a:rPr lang="en-US" sz="1600" b="1" dirty="0">
                <a:solidFill>
                  <a:schemeClr val="tx1"/>
                </a:solidFill>
                <a:latin typeface="roboto" panose="02000000000000000000" pitchFamily="2" charset="0"/>
                <a:ea typeface="roboto" panose="02000000000000000000" pitchFamily="2" charset="0"/>
              </a:rPr>
              <a:t>Family</a:t>
            </a:r>
            <a:endParaRPr lang="en-GB" altLang="en-US" sz="1600" b="1" dirty="0">
              <a:solidFill>
                <a:schemeClr val="tx1"/>
              </a:solidFill>
              <a:latin typeface="roboto" panose="02000000000000000000" pitchFamily="2" charset="0"/>
              <a:ea typeface="roboto" panose="02000000000000000000" pitchFamily="2" charset="0"/>
            </a:endParaRPr>
          </a:p>
        </p:txBody>
      </p:sp>
      <p:pic>
        <p:nvPicPr>
          <p:cNvPr id="2054" name="Picture 6" descr="Festival reflects Bangladeshi traditional culture” | YourCommonwealth">
            <a:extLst>
              <a:ext uri="{FF2B5EF4-FFF2-40B4-BE49-F238E27FC236}">
                <a16:creationId xmlns:a16="http://schemas.microsoft.com/office/drawing/2014/main" id="{24A3E4EA-30DD-4B57-8EA1-9ACFB0C7E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80" y="2846978"/>
            <a:ext cx="3446703" cy="18526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mbassy of Bangladesh Madrid - About Bangladesh - Culture Demographics">
            <a:extLst>
              <a:ext uri="{FF2B5EF4-FFF2-40B4-BE49-F238E27FC236}">
                <a16:creationId xmlns:a16="http://schemas.microsoft.com/office/drawing/2014/main" id="{CBF41EA3-5B22-4931-B46C-55731577D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80" y="522680"/>
            <a:ext cx="3446703" cy="204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5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3618E-8433-47DB-BD4B-C6A88369029C}"/>
              </a:ext>
            </a:extLst>
          </p:cNvPr>
          <p:cNvSpPr txBox="1"/>
          <p:nvPr/>
        </p:nvSpPr>
        <p:spPr>
          <a:xfrm>
            <a:off x="499729" y="1212111"/>
            <a:ext cx="3200400" cy="646331"/>
          </a:xfrm>
          <a:prstGeom prst="rect">
            <a:avLst/>
          </a:prstGeom>
          <a:noFill/>
        </p:spPr>
        <p:txBody>
          <a:bodyPr wrap="square" rtlCol="0">
            <a:spAutoFit/>
          </a:bodyPr>
          <a:lstStyle/>
          <a:p>
            <a:r>
              <a:rPr lang="en-US" sz="3600" b="1" dirty="0">
                <a:latin typeface="roboto" panose="02000000000000000000" pitchFamily="2" charset="0"/>
                <a:ea typeface="roboto" panose="02000000000000000000" pitchFamily="2" charset="0"/>
              </a:rPr>
              <a:t>Lifestyle</a:t>
            </a:r>
            <a:endParaRPr lang="en-US" sz="28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DDB6A895-DB55-437C-B982-B0F8F6EE02FA}"/>
              </a:ext>
            </a:extLst>
          </p:cNvPr>
          <p:cNvSpPr txBox="1"/>
          <p:nvPr/>
        </p:nvSpPr>
        <p:spPr>
          <a:xfrm>
            <a:off x="4976037" y="1068773"/>
            <a:ext cx="4465675" cy="30059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Young sophisticates</a:t>
            </a:r>
          </a:p>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Home-centered</a:t>
            </a:r>
          </a:p>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Traditional working-class:</a:t>
            </a:r>
          </a:p>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Middle-aged sophisticates</a:t>
            </a:r>
          </a:p>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Coronation Street housewives</a:t>
            </a:r>
          </a:p>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Self-confident</a:t>
            </a:r>
          </a:p>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Homely</a:t>
            </a:r>
          </a:p>
          <a:p>
            <a:pPr marL="285750" indent="-285750">
              <a:lnSpc>
                <a:spcPct val="150000"/>
              </a:lnSpc>
              <a:buFont typeface="Arial" panose="020B0604020202020204" pitchFamily="34" charset="0"/>
              <a:buChar char="•"/>
            </a:pPr>
            <a:r>
              <a:rPr lang="en-US" sz="1600" b="1" dirty="0">
                <a:latin typeface="roboto" panose="02000000000000000000" pitchFamily="2" charset="0"/>
                <a:ea typeface="roboto" panose="02000000000000000000" pitchFamily="2" charset="0"/>
              </a:rPr>
              <a:t>Penny-pinchers</a:t>
            </a:r>
          </a:p>
        </p:txBody>
      </p:sp>
      <p:sp>
        <p:nvSpPr>
          <p:cNvPr id="3" name="TextBox 2">
            <a:extLst>
              <a:ext uri="{FF2B5EF4-FFF2-40B4-BE49-F238E27FC236}">
                <a16:creationId xmlns:a16="http://schemas.microsoft.com/office/drawing/2014/main" id="{CFE013C4-5BF0-491F-8E00-9D769FCF5808}"/>
              </a:ext>
            </a:extLst>
          </p:cNvPr>
          <p:cNvSpPr txBox="1"/>
          <p:nvPr/>
        </p:nvSpPr>
        <p:spPr>
          <a:xfrm>
            <a:off x="345556" y="2058788"/>
            <a:ext cx="3508745" cy="1025922"/>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Lifestyle refers to the patterns of living as expressed in a person’s activities, interests and opinions</a:t>
            </a:r>
          </a:p>
        </p:txBody>
      </p:sp>
    </p:spTree>
    <p:extLst>
      <p:ext uri="{BB962C8B-B14F-4D97-AF65-F5344CB8AC3E}">
        <p14:creationId xmlns:p14="http://schemas.microsoft.com/office/powerpoint/2010/main" val="127863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C715D9-11F8-4F59-90CD-99F1222F931E}"/>
              </a:ext>
            </a:extLst>
          </p:cNvPr>
          <p:cNvSpPr txBox="1"/>
          <p:nvPr/>
        </p:nvSpPr>
        <p:spPr>
          <a:xfrm>
            <a:off x="1031358" y="1020726"/>
            <a:ext cx="2211572" cy="435934"/>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E02227B-CD89-4883-BF85-8B0719AA9A31}"/>
              </a:ext>
            </a:extLst>
          </p:cNvPr>
          <p:cNvSpPr txBox="1"/>
          <p:nvPr/>
        </p:nvSpPr>
        <p:spPr>
          <a:xfrm>
            <a:off x="324293" y="379442"/>
            <a:ext cx="4114800" cy="1077218"/>
          </a:xfrm>
          <a:prstGeom prst="rect">
            <a:avLst/>
          </a:prstGeom>
          <a:noFill/>
        </p:spPr>
        <p:txBody>
          <a:bodyPr wrap="square" rtlCol="0">
            <a:spAutoFit/>
          </a:bodyPr>
          <a:lstStyle/>
          <a:p>
            <a:r>
              <a:rPr lang="en-US" sz="3200" b="1" dirty="0">
                <a:latin typeface="roboto" panose="02000000000000000000" pitchFamily="2" charset="0"/>
                <a:ea typeface="roboto" panose="02000000000000000000" pitchFamily="2" charset="0"/>
              </a:rPr>
              <a:t>Organizational buyer behavior</a:t>
            </a:r>
          </a:p>
        </p:txBody>
      </p:sp>
      <p:sp>
        <p:nvSpPr>
          <p:cNvPr id="9" name="Rectangle: Rounded Corners 8">
            <a:extLst>
              <a:ext uri="{FF2B5EF4-FFF2-40B4-BE49-F238E27FC236}">
                <a16:creationId xmlns:a16="http://schemas.microsoft.com/office/drawing/2014/main" id="{DDC32AD1-A8BA-49E5-A414-284546FC98DB}"/>
              </a:ext>
            </a:extLst>
          </p:cNvPr>
          <p:cNvSpPr/>
          <p:nvPr/>
        </p:nvSpPr>
        <p:spPr>
          <a:xfrm>
            <a:off x="324293" y="1507165"/>
            <a:ext cx="3519377" cy="2615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mj-lt"/>
              <a:buAutoNum type="arabicPeriod"/>
            </a:pPr>
            <a:r>
              <a:rPr lang="en-US" sz="2000" b="1" dirty="0">
                <a:solidFill>
                  <a:schemeClr val="tx1"/>
                </a:solidFill>
                <a:latin typeface="roboto" panose="02000000000000000000" pitchFamily="2" charset="0"/>
                <a:ea typeface="roboto" panose="02000000000000000000" pitchFamily="2" charset="0"/>
              </a:rPr>
              <a:t>Structure.</a:t>
            </a:r>
          </a:p>
          <a:p>
            <a:pPr marL="457200" indent="-457200">
              <a:lnSpc>
                <a:spcPct val="150000"/>
              </a:lnSpc>
              <a:buFont typeface="+mj-lt"/>
              <a:buAutoNum type="arabicPeriod"/>
            </a:pPr>
            <a:r>
              <a:rPr lang="en-US" sz="2000" b="1" dirty="0">
                <a:solidFill>
                  <a:schemeClr val="tx1"/>
                </a:solidFill>
                <a:latin typeface="roboto" panose="02000000000000000000" pitchFamily="2" charset="0"/>
                <a:ea typeface="roboto" panose="02000000000000000000" pitchFamily="2" charset="0"/>
              </a:rPr>
              <a:t>Process.</a:t>
            </a:r>
          </a:p>
          <a:p>
            <a:pPr marL="457200" indent="-457200">
              <a:lnSpc>
                <a:spcPct val="150000"/>
              </a:lnSpc>
              <a:buFont typeface="+mj-lt"/>
              <a:buAutoNum type="arabicPeriod"/>
            </a:pPr>
            <a:r>
              <a:rPr lang="en-US" sz="2000" b="1" dirty="0">
                <a:solidFill>
                  <a:schemeClr val="tx1"/>
                </a:solidFill>
                <a:latin typeface="roboto" panose="02000000000000000000" pitchFamily="2" charset="0"/>
                <a:ea typeface="roboto" panose="02000000000000000000" pitchFamily="2" charset="0"/>
              </a:rPr>
              <a:t>Content</a:t>
            </a:r>
          </a:p>
        </p:txBody>
      </p:sp>
      <p:sp>
        <p:nvSpPr>
          <p:cNvPr id="2" name="TextBox 1">
            <a:extLst>
              <a:ext uri="{FF2B5EF4-FFF2-40B4-BE49-F238E27FC236}">
                <a16:creationId xmlns:a16="http://schemas.microsoft.com/office/drawing/2014/main" id="{B09FE223-A3A8-4674-A18F-0AF34C282434}"/>
              </a:ext>
            </a:extLst>
          </p:cNvPr>
          <p:cNvSpPr txBox="1"/>
          <p:nvPr/>
        </p:nvSpPr>
        <p:spPr>
          <a:xfrm>
            <a:off x="4274288" y="1456660"/>
            <a:ext cx="4646428" cy="2641749"/>
          </a:xfrm>
          <a:prstGeom prst="rect">
            <a:avLst/>
          </a:prstGeom>
          <a:noFill/>
        </p:spPr>
        <p:txBody>
          <a:bodyPr wrap="square" rtlCol="0">
            <a:spAutoFit/>
          </a:bodyPr>
          <a:lstStyle/>
          <a:p>
            <a:pPr>
              <a:lnSpc>
                <a:spcPct val="150000"/>
              </a:lnSpc>
            </a:pPr>
            <a:r>
              <a:rPr lang="en-US" b="1" dirty="0">
                <a:latin typeface="roboto" panose="02000000000000000000" pitchFamily="2" charset="0"/>
                <a:ea typeface="roboto" panose="02000000000000000000" pitchFamily="2" charset="0"/>
              </a:rPr>
              <a:t>Structure</a:t>
            </a:r>
            <a:r>
              <a:rPr lang="en-US" dirty="0">
                <a:latin typeface="roboto" panose="02000000000000000000" pitchFamily="2" charset="0"/>
                <a:ea typeface="roboto" panose="02000000000000000000" pitchFamily="2" charset="0"/>
              </a:rPr>
              <a:t> – who participates in the decision making process and their particular roles </a:t>
            </a:r>
          </a:p>
          <a:p>
            <a:pPr>
              <a:lnSpc>
                <a:spcPct val="150000"/>
              </a:lnSpc>
            </a:pPr>
            <a:r>
              <a:rPr lang="en-US" b="1" dirty="0">
                <a:latin typeface="roboto" panose="02000000000000000000" pitchFamily="2" charset="0"/>
                <a:ea typeface="roboto" panose="02000000000000000000" pitchFamily="2" charset="0"/>
              </a:rPr>
              <a:t>Process</a:t>
            </a:r>
            <a:r>
              <a:rPr lang="en-US" dirty="0">
                <a:latin typeface="roboto" panose="02000000000000000000" pitchFamily="2" charset="0"/>
                <a:ea typeface="roboto" panose="02000000000000000000" pitchFamily="2" charset="0"/>
              </a:rPr>
              <a:t> – the pattern of information getting, analysis, evaluation and decision- making which takes place as the purchasing organization moves towards a decision </a:t>
            </a:r>
          </a:p>
          <a:p>
            <a:pPr>
              <a:lnSpc>
                <a:spcPct val="150000"/>
              </a:lnSpc>
            </a:pPr>
            <a:r>
              <a:rPr lang="en-US" b="1" dirty="0">
                <a:latin typeface="roboto" panose="02000000000000000000" pitchFamily="2" charset="0"/>
                <a:ea typeface="roboto" panose="02000000000000000000" pitchFamily="2" charset="0"/>
              </a:rPr>
              <a:t>Content</a:t>
            </a:r>
            <a:r>
              <a:rPr lang="en-US" dirty="0">
                <a:latin typeface="roboto" panose="02000000000000000000" pitchFamily="2" charset="0"/>
                <a:ea typeface="roboto" panose="02000000000000000000" pitchFamily="2" charset="0"/>
              </a:rPr>
              <a:t> – the choice criteria used at different stages of the process and by different members of the decision- making unit </a:t>
            </a:r>
          </a:p>
        </p:txBody>
      </p:sp>
    </p:spTree>
    <p:extLst>
      <p:ext uri="{BB962C8B-B14F-4D97-AF65-F5344CB8AC3E}">
        <p14:creationId xmlns:p14="http://schemas.microsoft.com/office/powerpoint/2010/main" val="294465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a:extLst>
              <a:ext uri="{FF2B5EF4-FFF2-40B4-BE49-F238E27FC236}">
                <a16:creationId xmlns:a16="http://schemas.microsoft.com/office/drawing/2014/main" id="{1654A309-244F-43FD-9A89-25A77411C676}"/>
              </a:ext>
            </a:extLst>
          </p:cNvPr>
          <p:cNvSpPr/>
          <p:nvPr/>
        </p:nvSpPr>
        <p:spPr>
          <a:xfrm>
            <a:off x="206092" y="1194833"/>
            <a:ext cx="4290207" cy="2753833"/>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6318A9-138E-4D4F-9A33-775A73C793AF}"/>
              </a:ext>
            </a:extLst>
          </p:cNvPr>
          <p:cNvSpPr txBox="1"/>
          <p:nvPr/>
        </p:nvSpPr>
        <p:spPr>
          <a:xfrm>
            <a:off x="2509283" y="223284"/>
            <a:ext cx="4338083" cy="523220"/>
          </a:xfrm>
          <a:prstGeom prst="rect">
            <a:avLst/>
          </a:prstGeom>
          <a:solidFill>
            <a:schemeClr val="bg2">
              <a:lumMod val="90000"/>
            </a:schemeClr>
          </a:solidFill>
        </p:spPr>
        <p:txBody>
          <a:bodyPr wrap="square" rtlCol="0">
            <a:spAutoFit/>
          </a:bodyPr>
          <a:lstStyle/>
          <a:p>
            <a:pPr algn="ctr"/>
            <a:r>
              <a:rPr lang="en-US" sz="2800" b="1" dirty="0">
                <a:latin typeface="roboto" panose="02000000000000000000" pitchFamily="2" charset="0"/>
                <a:ea typeface="roboto" panose="02000000000000000000" pitchFamily="2" charset="0"/>
              </a:rPr>
              <a:t>Structure</a:t>
            </a:r>
            <a:endParaRPr lang="en-US" sz="20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22251305-F223-49B7-9531-5CB9907720E9}"/>
              </a:ext>
            </a:extLst>
          </p:cNvPr>
          <p:cNvSpPr txBox="1"/>
          <p:nvPr/>
        </p:nvSpPr>
        <p:spPr>
          <a:xfrm>
            <a:off x="522268" y="1735622"/>
            <a:ext cx="3974031" cy="1672253"/>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An essential point to understand in organizational buying is that the buyer or purchasing officer is often not the only person who influences the decision, or who actually has the authority to make the ultimate decision</a:t>
            </a:r>
            <a:endParaRPr lang="en-US" b="1"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73DFA351-924C-42AB-8D0A-3531424E6216}"/>
              </a:ext>
            </a:extLst>
          </p:cNvPr>
          <p:cNvSpPr txBox="1"/>
          <p:nvPr/>
        </p:nvSpPr>
        <p:spPr>
          <a:xfrm>
            <a:off x="4812476" y="1306917"/>
            <a:ext cx="4108240" cy="2641749"/>
          </a:xfrm>
          <a:prstGeom prst="rect">
            <a:avLst/>
          </a:prstGeom>
          <a:noFill/>
        </p:spPr>
        <p:txBody>
          <a:bodyPr wrap="square" rtlCol="0">
            <a:spAutoFit/>
          </a:bodyPr>
          <a:lstStyle/>
          <a:p>
            <a:pPr>
              <a:lnSpc>
                <a:spcPct val="150000"/>
              </a:lnSpc>
            </a:pPr>
            <a:r>
              <a:rPr lang="en-US" dirty="0" err="1">
                <a:latin typeface="roboto" panose="02000000000000000000" pitchFamily="2" charset="0"/>
                <a:ea typeface="roboto" panose="02000000000000000000" pitchFamily="2" charset="0"/>
              </a:rPr>
              <a:t>Bonoma</a:t>
            </a:r>
            <a:r>
              <a:rPr lang="en-US" dirty="0">
                <a:latin typeface="roboto" panose="02000000000000000000" pitchFamily="2" charset="0"/>
                <a:ea typeface="roboto" panose="02000000000000000000" pitchFamily="2" charset="0"/>
              </a:rPr>
              <a:t> and Webster have identified six roles in the structure of the decision making unit.</a:t>
            </a:r>
          </a:p>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Initiators</a:t>
            </a:r>
          </a:p>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Users</a:t>
            </a:r>
          </a:p>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Deciders</a:t>
            </a:r>
          </a:p>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Influencers</a:t>
            </a:r>
          </a:p>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Influencers</a:t>
            </a:r>
          </a:p>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Gatekeepers</a:t>
            </a:r>
          </a:p>
        </p:txBody>
      </p:sp>
    </p:spTree>
    <p:extLst>
      <p:ext uri="{BB962C8B-B14F-4D97-AF65-F5344CB8AC3E}">
        <p14:creationId xmlns:p14="http://schemas.microsoft.com/office/powerpoint/2010/main" val="81432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F74266FC-76EE-4FC9-A6A8-679D59BDAB82}"/>
              </a:ext>
            </a:extLst>
          </p:cNvPr>
          <p:cNvSpPr/>
          <p:nvPr/>
        </p:nvSpPr>
        <p:spPr>
          <a:xfrm>
            <a:off x="5194007" y="94268"/>
            <a:ext cx="3367858" cy="126927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Roboto" panose="02000000000000000000" pitchFamily="2" charset="0"/>
                <a:ea typeface="Roboto" panose="02000000000000000000" pitchFamily="2" charset="0"/>
              </a:rPr>
              <a:t>Process/Buy Phase</a:t>
            </a:r>
          </a:p>
        </p:txBody>
      </p:sp>
      <p:sp>
        <p:nvSpPr>
          <p:cNvPr id="7" name="Rectangle: Rounded Corners 6">
            <a:extLst>
              <a:ext uri="{FF2B5EF4-FFF2-40B4-BE49-F238E27FC236}">
                <a16:creationId xmlns:a16="http://schemas.microsoft.com/office/drawing/2014/main" id="{B22A7944-9212-4A97-B432-42D55FAF124D}"/>
              </a:ext>
            </a:extLst>
          </p:cNvPr>
          <p:cNvSpPr/>
          <p:nvPr/>
        </p:nvSpPr>
        <p:spPr>
          <a:xfrm>
            <a:off x="582132" y="94268"/>
            <a:ext cx="3253562" cy="382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1 Recognition of a problem (need)</a:t>
            </a:r>
          </a:p>
        </p:txBody>
      </p:sp>
      <p:sp>
        <p:nvSpPr>
          <p:cNvPr id="8" name="Rectangle: Rounded Corners 7">
            <a:extLst>
              <a:ext uri="{FF2B5EF4-FFF2-40B4-BE49-F238E27FC236}">
                <a16:creationId xmlns:a16="http://schemas.microsoft.com/office/drawing/2014/main" id="{7A0CD378-29A4-42E8-AC7A-6C2C1CC6189E}"/>
              </a:ext>
            </a:extLst>
          </p:cNvPr>
          <p:cNvSpPr/>
          <p:nvPr/>
        </p:nvSpPr>
        <p:spPr>
          <a:xfrm>
            <a:off x="582132" y="762790"/>
            <a:ext cx="3253563" cy="499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2 Determination of characteristics, specification and quantity of needed item</a:t>
            </a:r>
          </a:p>
        </p:txBody>
      </p:sp>
      <p:sp>
        <p:nvSpPr>
          <p:cNvPr id="9" name="Rectangle: Rounded Corners 8">
            <a:extLst>
              <a:ext uri="{FF2B5EF4-FFF2-40B4-BE49-F238E27FC236}">
                <a16:creationId xmlns:a16="http://schemas.microsoft.com/office/drawing/2014/main" id="{EB60EA22-1FEB-4660-B268-5E479E63BEAA}"/>
              </a:ext>
            </a:extLst>
          </p:cNvPr>
          <p:cNvSpPr/>
          <p:nvPr/>
        </p:nvSpPr>
        <p:spPr>
          <a:xfrm>
            <a:off x="582132" y="1594789"/>
            <a:ext cx="3253562" cy="382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3 Search for and qualification of potential sources</a:t>
            </a:r>
          </a:p>
        </p:txBody>
      </p:sp>
      <p:sp>
        <p:nvSpPr>
          <p:cNvPr id="10" name="Rectangle: Rounded Corners 9">
            <a:extLst>
              <a:ext uri="{FF2B5EF4-FFF2-40B4-BE49-F238E27FC236}">
                <a16:creationId xmlns:a16="http://schemas.microsoft.com/office/drawing/2014/main" id="{E61BB05C-5794-4948-810F-4521FBE2DF40}"/>
              </a:ext>
            </a:extLst>
          </p:cNvPr>
          <p:cNvSpPr/>
          <p:nvPr/>
        </p:nvSpPr>
        <p:spPr>
          <a:xfrm>
            <a:off x="582132" y="2293878"/>
            <a:ext cx="3253562" cy="382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4 Acquisition and analysis of proposals</a:t>
            </a:r>
          </a:p>
        </p:txBody>
      </p:sp>
      <p:sp>
        <p:nvSpPr>
          <p:cNvPr id="11" name="Rectangle: Rounded Corners 10">
            <a:extLst>
              <a:ext uri="{FF2B5EF4-FFF2-40B4-BE49-F238E27FC236}">
                <a16:creationId xmlns:a16="http://schemas.microsoft.com/office/drawing/2014/main" id="{4ABEEB44-A3D5-4793-8FD6-6F3F59C88D39}"/>
              </a:ext>
            </a:extLst>
          </p:cNvPr>
          <p:cNvSpPr/>
          <p:nvPr/>
        </p:nvSpPr>
        <p:spPr>
          <a:xfrm>
            <a:off x="582132" y="2980273"/>
            <a:ext cx="3253562" cy="382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5 Evaluation of proposals and selection of supplier(s)</a:t>
            </a:r>
          </a:p>
        </p:txBody>
      </p:sp>
      <p:sp>
        <p:nvSpPr>
          <p:cNvPr id="12" name="Rectangle: Rounded Corners 11">
            <a:extLst>
              <a:ext uri="{FF2B5EF4-FFF2-40B4-BE49-F238E27FC236}">
                <a16:creationId xmlns:a16="http://schemas.microsoft.com/office/drawing/2014/main" id="{36ED9B46-9F21-4E28-9F6B-E9A19B92A7D7}"/>
              </a:ext>
            </a:extLst>
          </p:cNvPr>
          <p:cNvSpPr/>
          <p:nvPr/>
        </p:nvSpPr>
        <p:spPr>
          <a:xfrm>
            <a:off x="582132" y="3658790"/>
            <a:ext cx="3253562" cy="382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6 Selection of an order routine</a:t>
            </a:r>
          </a:p>
        </p:txBody>
      </p:sp>
      <p:sp>
        <p:nvSpPr>
          <p:cNvPr id="13" name="Rectangle: Rounded Corners 12">
            <a:extLst>
              <a:ext uri="{FF2B5EF4-FFF2-40B4-BE49-F238E27FC236}">
                <a16:creationId xmlns:a16="http://schemas.microsoft.com/office/drawing/2014/main" id="{34A0B113-D116-4F19-8781-5CA296DD6DD8}"/>
              </a:ext>
            </a:extLst>
          </p:cNvPr>
          <p:cNvSpPr/>
          <p:nvPr/>
        </p:nvSpPr>
        <p:spPr>
          <a:xfrm>
            <a:off x="582132" y="4315371"/>
            <a:ext cx="3253562" cy="382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7 Performance feedback and evaluation</a:t>
            </a:r>
          </a:p>
        </p:txBody>
      </p:sp>
      <p:cxnSp>
        <p:nvCxnSpPr>
          <p:cNvPr id="15" name="Straight Arrow Connector 14">
            <a:extLst>
              <a:ext uri="{FF2B5EF4-FFF2-40B4-BE49-F238E27FC236}">
                <a16:creationId xmlns:a16="http://schemas.microsoft.com/office/drawing/2014/main" id="{AA0D466C-0E94-4697-B290-A30E8D194889}"/>
              </a:ext>
            </a:extLst>
          </p:cNvPr>
          <p:cNvCxnSpPr>
            <a:stCxn id="7" idx="2"/>
            <a:endCxn id="8" idx="0"/>
          </p:cNvCxnSpPr>
          <p:nvPr/>
        </p:nvCxnSpPr>
        <p:spPr>
          <a:xfrm>
            <a:off x="2208913" y="477041"/>
            <a:ext cx="1" cy="2857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46D347-509E-4325-AB46-8C711AF78051}"/>
              </a:ext>
            </a:extLst>
          </p:cNvPr>
          <p:cNvCxnSpPr/>
          <p:nvPr/>
        </p:nvCxnSpPr>
        <p:spPr>
          <a:xfrm>
            <a:off x="2208913" y="1277804"/>
            <a:ext cx="1" cy="2857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D7A65B1-7DEE-4F9A-B5C2-FE4F5AA6E617}"/>
              </a:ext>
            </a:extLst>
          </p:cNvPr>
          <p:cNvCxnSpPr/>
          <p:nvPr/>
        </p:nvCxnSpPr>
        <p:spPr>
          <a:xfrm>
            <a:off x="2208913" y="1986859"/>
            <a:ext cx="1" cy="2857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E1EC1AF-EC8E-4315-B96E-A9D6330085DF}"/>
              </a:ext>
            </a:extLst>
          </p:cNvPr>
          <p:cNvCxnSpPr/>
          <p:nvPr/>
        </p:nvCxnSpPr>
        <p:spPr>
          <a:xfrm>
            <a:off x="2208913" y="2697921"/>
            <a:ext cx="1" cy="2857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13F84D-4EA3-45F3-A5B9-3236818804A9}"/>
              </a:ext>
            </a:extLst>
          </p:cNvPr>
          <p:cNvCxnSpPr/>
          <p:nvPr/>
        </p:nvCxnSpPr>
        <p:spPr>
          <a:xfrm>
            <a:off x="2208913" y="3379012"/>
            <a:ext cx="1" cy="2857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AF5BD0-01A0-45C8-B6FB-3F0915F3155A}"/>
              </a:ext>
            </a:extLst>
          </p:cNvPr>
          <p:cNvCxnSpPr/>
          <p:nvPr/>
        </p:nvCxnSpPr>
        <p:spPr>
          <a:xfrm>
            <a:off x="2208913" y="4064865"/>
            <a:ext cx="1" cy="2857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Free A Nike Shoes on Top of the Box Stock Photo">
            <a:extLst>
              <a:ext uri="{FF2B5EF4-FFF2-40B4-BE49-F238E27FC236}">
                <a16:creationId xmlns:a16="http://schemas.microsoft.com/office/drawing/2014/main" id="{25A73994-07C6-4C8A-86F3-35F481DED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007" y="1506414"/>
            <a:ext cx="3367861" cy="34196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6C9CF9-D114-4977-A8E3-538FDB775212}"/>
              </a:ext>
            </a:extLst>
          </p:cNvPr>
          <p:cNvSpPr txBox="1"/>
          <p:nvPr/>
        </p:nvSpPr>
        <p:spPr>
          <a:xfrm>
            <a:off x="183412" y="4787541"/>
            <a:ext cx="4665034"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Fig: The organizational decision-making process (Buy phase) </a:t>
            </a:r>
          </a:p>
        </p:txBody>
      </p:sp>
    </p:spTree>
    <p:extLst>
      <p:ext uri="{BB962C8B-B14F-4D97-AF65-F5344CB8AC3E}">
        <p14:creationId xmlns:p14="http://schemas.microsoft.com/office/powerpoint/2010/main" val="311131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67032DF9-42F7-4E7B-9A43-9B58D1AE1031}"/>
              </a:ext>
            </a:extLst>
          </p:cNvPr>
          <p:cNvSpPr/>
          <p:nvPr/>
        </p:nvSpPr>
        <p:spPr>
          <a:xfrm>
            <a:off x="1" y="1701209"/>
            <a:ext cx="4178594" cy="16693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roboto" panose="02000000000000000000" pitchFamily="2" charset="0"/>
                <a:ea typeface="roboto" panose="02000000000000000000" pitchFamily="2" charset="0"/>
              </a:rPr>
              <a:t>This aspect of organizational buyer behavior refers to the choice criteria used by the members of DMU to evaluate supplier proposals</a:t>
            </a:r>
          </a:p>
        </p:txBody>
      </p:sp>
      <p:sp>
        <p:nvSpPr>
          <p:cNvPr id="2" name="TextBox 1">
            <a:extLst>
              <a:ext uri="{FF2B5EF4-FFF2-40B4-BE49-F238E27FC236}">
                <a16:creationId xmlns:a16="http://schemas.microsoft.com/office/drawing/2014/main" id="{E4198D97-7CDC-4BF8-9A92-7FB2AB1079C0}"/>
              </a:ext>
            </a:extLst>
          </p:cNvPr>
          <p:cNvSpPr txBox="1"/>
          <p:nvPr/>
        </p:nvSpPr>
        <p:spPr>
          <a:xfrm>
            <a:off x="2626242" y="223284"/>
            <a:ext cx="4072270" cy="523220"/>
          </a:xfrm>
          <a:prstGeom prst="rect">
            <a:avLst/>
          </a:prstGeom>
          <a:solidFill>
            <a:schemeClr val="bg2"/>
          </a:solidFill>
        </p:spPr>
        <p:txBody>
          <a:bodyPr wrap="square" rtlCol="0">
            <a:spAutoFit/>
          </a:bodyPr>
          <a:lstStyle/>
          <a:p>
            <a:pPr algn="ctr"/>
            <a:r>
              <a:rPr lang="en-US" sz="2800" b="1" dirty="0"/>
              <a:t>Content</a:t>
            </a:r>
            <a:endParaRPr lang="en-US" sz="2000" b="1"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89757316-417A-4BA7-8F4D-6128675C3BC6}"/>
              </a:ext>
            </a:extLst>
          </p:cNvPr>
          <p:cNvSpPr txBox="1"/>
          <p:nvPr/>
        </p:nvSpPr>
        <p:spPr>
          <a:xfrm>
            <a:off x="5231219" y="1402221"/>
            <a:ext cx="3104708" cy="226728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1600" dirty="0">
                <a:latin typeface="roboto" panose="02000000000000000000" pitchFamily="2" charset="0"/>
                <a:ea typeface="roboto" panose="02000000000000000000" pitchFamily="2" charset="0"/>
              </a:rPr>
              <a:t>Quality</a:t>
            </a:r>
          </a:p>
          <a:p>
            <a:pPr marL="285750" indent="-285750">
              <a:lnSpc>
                <a:spcPct val="150000"/>
              </a:lnSpc>
              <a:buFont typeface="Wingdings" panose="05000000000000000000" pitchFamily="2" charset="2"/>
              <a:buChar char="q"/>
            </a:pPr>
            <a:r>
              <a:rPr lang="en-US" sz="1600" dirty="0">
                <a:latin typeface="roboto" panose="02000000000000000000" pitchFamily="2" charset="0"/>
                <a:ea typeface="roboto" panose="02000000000000000000" pitchFamily="2" charset="0"/>
              </a:rPr>
              <a:t>Price and life-cycle costs</a:t>
            </a:r>
          </a:p>
          <a:p>
            <a:pPr marL="285750" indent="-285750">
              <a:lnSpc>
                <a:spcPct val="150000"/>
              </a:lnSpc>
              <a:buFont typeface="Wingdings" panose="05000000000000000000" pitchFamily="2" charset="2"/>
              <a:buChar char="q"/>
            </a:pPr>
            <a:r>
              <a:rPr lang="en-US" sz="1600" dirty="0">
                <a:latin typeface="roboto" panose="02000000000000000000" pitchFamily="2" charset="0"/>
                <a:ea typeface="roboto" panose="02000000000000000000" pitchFamily="2" charset="0"/>
              </a:rPr>
              <a:t>Continuity of supply</a:t>
            </a:r>
          </a:p>
          <a:p>
            <a:pPr marL="285750" indent="-285750">
              <a:lnSpc>
                <a:spcPct val="150000"/>
              </a:lnSpc>
              <a:buFont typeface="Wingdings" panose="05000000000000000000" pitchFamily="2" charset="2"/>
              <a:buChar char="q"/>
            </a:pPr>
            <a:r>
              <a:rPr lang="en-US" sz="1600" dirty="0">
                <a:latin typeface="roboto" panose="02000000000000000000" pitchFamily="2" charset="0"/>
                <a:ea typeface="roboto" panose="02000000000000000000" pitchFamily="2" charset="0"/>
              </a:rPr>
              <a:t>Perceived risk</a:t>
            </a:r>
          </a:p>
          <a:p>
            <a:pPr marL="285750" indent="-285750">
              <a:lnSpc>
                <a:spcPct val="150000"/>
              </a:lnSpc>
              <a:buFont typeface="Wingdings" panose="05000000000000000000" pitchFamily="2" charset="2"/>
              <a:buChar char="q"/>
            </a:pPr>
            <a:r>
              <a:rPr lang="en-US" sz="1600" dirty="0">
                <a:latin typeface="roboto" panose="02000000000000000000" pitchFamily="2" charset="0"/>
                <a:ea typeface="roboto" panose="02000000000000000000" pitchFamily="2" charset="0"/>
              </a:rPr>
              <a:t>Office politics</a:t>
            </a:r>
          </a:p>
          <a:p>
            <a:pPr marL="285750" indent="-285750">
              <a:lnSpc>
                <a:spcPct val="150000"/>
              </a:lnSpc>
              <a:buFont typeface="Wingdings" panose="05000000000000000000" pitchFamily="2" charset="2"/>
              <a:buChar char="q"/>
            </a:pPr>
            <a:r>
              <a:rPr lang="en-US" sz="1600" dirty="0">
                <a:latin typeface="roboto" panose="02000000000000000000" pitchFamily="2" charset="0"/>
                <a:ea typeface="roboto" panose="02000000000000000000" pitchFamily="2" charset="0"/>
              </a:rPr>
              <a:t>Personal liking/disliking</a:t>
            </a:r>
          </a:p>
        </p:txBody>
      </p:sp>
    </p:spTree>
    <p:extLst>
      <p:ext uri="{BB962C8B-B14F-4D97-AF65-F5344CB8AC3E}">
        <p14:creationId xmlns:p14="http://schemas.microsoft.com/office/powerpoint/2010/main" val="2964848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BCE876-8670-4FD9-83D2-73CF0170D6C8}"/>
              </a:ext>
            </a:extLst>
          </p:cNvPr>
          <p:cNvSpPr txBox="1"/>
          <p:nvPr/>
        </p:nvSpPr>
        <p:spPr>
          <a:xfrm>
            <a:off x="0" y="1656186"/>
            <a:ext cx="3487480" cy="1200329"/>
          </a:xfrm>
          <a:prstGeom prst="rect">
            <a:avLst/>
          </a:prstGeom>
          <a:solidFill>
            <a:schemeClr val="accent2">
              <a:lumMod val="60000"/>
              <a:lumOff val="40000"/>
            </a:schemeClr>
          </a:solidFill>
        </p:spPr>
        <p:txBody>
          <a:bodyPr wrap="square" rtlCol="0">
            <a:spAutoFit/>
          </a:bodyPr>
          <a:lstStyle/>
          <a:p>
            <a:pPr algn="ctr"/>
            <a:r>
              <a:rPr lang="en-US" sz="2400" b="1" dirty="0">
                <a:latin typeface="roboto" panose="02000000000000000000" pitchFamily="2" charset="0"/>
                <a:ea typeface="roboto" panose="02000000000000000000" pitchFamily="2" charset="0"/>
              </a:rPr>
              <a:t>Factors affecting organizational buyer behavior</a:t>
            </a:r>
          </a:p>
        </p:txBody>
      </p:sp>
      <p:pic>
        <p:nvPicPr>
          <p:cNvPr id="9" name="Picture 8">
            <a:extLst>
              <a:ext uri="{FF2B5EF4-FFF2-40B4-BE49-F238E27FC236}">
                <a16:creationId xmlns:a16="http://schemas.microsoft.com/office/drawing/2014/main" id="{58490498-8004-440A-8835-C7A2B7159C7F}"/>
              </a:ext>
            </a:extLst>
          </p:cNvPr>
          <p:cNvPicPr>
            <a:picLocks noChangeAspect="1"/>
          </p:cNvPicPr>
          <p:nvPr/>
        </p:nvPicPr>
        <p:blipFill rotWithShape="1">
          <a:blip r:embed="rId2"/>
          <a:srcRect l="4430" t="2481" r="4057"/>
          <a:stretch/>
        </p:blipFill>
        <p:spPr>
          <a:xfrm>
            <a:off x="3604437" y="127591"/>
            <a:ext cx="5539563" cy="5015909"/>
          </a:xfrm>
          <a:prstGeom prst="rect">
            <a:avLst/>
          </a:prstGeom>
        </p:spPr>
      </p:pic>
    </p:spTree>
    <p:extLst>
      <p:ext uri="{BB962C8B-B14F-4D97-AF65-F5344CB8AC3E}">
        <p14:creationId xmlns:p14="http://schemas.microsoft.com/office/powerpoint/2010/main" val="134916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5039EB-822F-4ABE-9D21-1FE8762422D5}"/>
              </a:ext>
            </a:extLst>
          </p:cNvPr>
          <p:cNvSpPr txBox="1"/>
          <p:nvPr/>
        </p:nvSpPr>
        <p:spPr>
          <a:xfrm>
            <a:off x="616687" y="861236"/>
            <a:ext cx="2371061" cy="400110"/>
          </a:xfrm>
          <a:prstGeom prst="rect">
            <a:avLst/>
          </a:prstGeom>
          <a:solidFill>
            <a:schemeClr val="accent1"/>
          </a:solidFill>
        </p:spPr>
        <p:txBody>
          <a:bodyPr wrap="square" rtlCol="0">
            <a:spAutoFit/>
          </a:bodyPr>
          <a:lstStyle/>
          <a:p>
            <a:r>
              <a:rPr lang="en-US" sz="2000" b="1" dirty="0">
                <a:latin typeface="roboto" panose="02000000000000000000" pitchFamily="2" charset="0"/>
                <a:ea typeface="roboto" panose="02000000000000000000" pitchFamily="2" charset="0"/>
              </a:rPr>
              <a:t>The product type</a:t>
            </a:r>
          </a:p>
        </p:txBody>
      </p:sp>
      <p:sp>
        <p:nvSpPr>
          <p:cNvPr id="5" name="TextBox 4">
            <a:extLst>
              <a:ext uri="{FF2B5EF4-FFF2-40B4-BE49-F238E27FC236}">
                <a16:creationId xmlns:a16="http://schemas.microsoft.com/office/drawing/2014/main" id="{E70D1316-C36B-4316-AEC6-13169FBBD784}"/>
              </a:ext>
            </a:extLst>
          </p:cNvPr>
          <p:cNvSpPr txBox="1"/>
          <p:nvPr/>
        </p:nvSpPr>
        <p:spPr>
          <a:xfrm>
            <a:off x="467833" y="1499191"/>
            <a:ext cx="6305107" cy="2318583"/>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Products can be classified according to four types: </a:t>
            </a:r>
          </a:p>
          <a:p>
            <a:pPr>
              <a:lnSpc>
                <a:spcPct val="150000"/>
              </a:lnSpc>
            </a:pPr>
            <a:r>
              <a:rPr lang="en-US" dirty="0">
                <a:latin typeface="roboto" panose="02000000000000000000" pitchFamily="2" charset="0"/>
                <a:ea typeface="roboto" panose="02000000000000000000" pitchFamily="2" charset="0"/>
              </a:rPr>
              <a:t>1 Materials to be used in the production process, e.g. steel; </a:t>
            </a:r>
          </a:p>
          <a:p>
            <a:pPr>
              <a:lnSpc>
                <a:spcPct val="150000"/>
              </a:lnSpc>
            </a:pPr>
            <a:r>
              <a:rPr lang="en-US" dirty="0">
                <a:latin typeface="roboto" panose="02000000000000000000" pitchFamily="2" charset="0"/>
                <a:ea typeface="roboto" panose="02000000000000000000" pitchFamily="2" charset="0"/>
              </a:rPr>
              <a:t>2 Components Product constituents to be incorporated in the finished product, e.g. alternator; </a:t>
            </a:r>
          </a:p>
          <a:p>
            <a:pPr>
              <a:lnSpc>
                <a:spcPct val="150000"/>
              </a:lnSpc>
            </a:pPr>
            <a:r>
              <a:rPr lang="en-US" dirty="0">
                <a:latin typeface="roboto" panose="02000000000000000000" pitchFamily="2" charset="0"/>
                <a:ea typeface="roboto" panose="02000000000000000000" pitchFamily="2" charset="0"/>
              </a:rPr>
              <a:t>3 Capital plant and equipment; </a:t>
            </a:r>
          </a:p>
          <a:p>
            <a:pPr>
              <a:lnSpc>
                <a:spcPct val="150000"/>
              </a:lnSpc>
            </a:pPr>
            <a:r>
              <a:rPr lang="en-US" dirty="0">
                <a:latin typeface="roboto" panose="02000000000000000000" pitchFamily="2" charset="0"/>
                <a:ea typeface="roboto" panose="02000000000000000000" pitchFamily="2" charset="0"/>
              </a:rPr>
              <a:t>4 Products and services for maintenance, repair and operation Production facilities (MROs), e.g. spanners, welding equipment and lubricants.</a:t>
            </a:r>
          </a:p>
        </p:txBody>
      </p:sp>
      <p:sp>
        <p:nvSpPr>
          <p:cNvPr id="8" name="Right Brace 7">
            <a:extLst>
              <a:ext uri="{FF2B5EF4-FFF2-40B4-BE49-F238E27FC236}">
                <a16:creationId xmlns:a16="http://schemas.microsoft.com/office/drawing/2014/main" id="{079D0BE0-4E08-4272-943D-1536602DCC5D}"/>
              </a:ext>
            </a:extLst>
          </p:cNvPr>
          <p:cNvSpPr/>
          <p:nvPr/>
        </p:nvSpPr>
        <p:spPr>
          <a:xfrm>
            <a:off x="6384851" y="2882620"/>
            <a:ext cx="542261" cy="98883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6AAF4258-9CE7-437C-8AB6-AFAFFEECF5AF}"/>
              </a:ext>
            </a:extLst>
          </p:cNvPr>
          <p:cNvSpPr txBox="1"/>
          <p:nvPr/>
        </p:nvSpPr>
        <p:spPr>
          <a:xfrm>
            <a:off x="7081284" y="2004803"/>
            <a:ext cx="2062716" cy="307777"/>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Product constituents</a:t>
            </a:r>
          </a:p>
        </p:txBody>
      </p:sp>
      <p:sp>
        <p:nvSpPr>
          <p:cNvPr id="10" name="Right Brace 9">
            <a:extLst>
              <a:ext uri="{FF2B5EF4-FFF2-40B4-BE49-F238E27FC236}">
                <a16:creationId xmlns:a16="http://schemas.microsoft.com/office/drawing/2014/main" id="{82C81194-4A56-4B1A-890C-25290B1C7246}"/>
              </a:ext>
            </a:extLst>
          </p:cNvPr>
          <p:cNvSpPr/>
          <p:nvPr/>
        </p:nvSpPr>
        <p:spPr>
          <a:xfrm>
            <a:off x="6384850" y="1696491"/>
            <a:ext cx="542261" cy="98883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2C7C58B-03CF-48FC-AA51-891877566F95}"/>
              </a:ext>
            </a:extLst>
          </p:cNvPr>
          <p:cNvSpPr txBox="1"/>
          <p:nvPr/>
        </p:nvSpPr>
        <p:spPr>
          <a:xfrm>
            <a:off x="7081284" y="3223146"/>
            <a:ext cx="2062716" cy="307777"/>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Production </a:t>
            </a:r>
            <a:r>
              <a:rPr lang="en-US" dirty="0" err="1">
                <a:latin typeface="roboto" panose="02000000000000000000" pitchFamily="2" charset="0"/>
                <a:ea typeface="roboto" panose="02000000000000000000" pitchFamily="2" charset="0"/>
              </a:rPr>
              <a:t>facilites</a:t>
            </a:r>
            <a:r>
              <a:rPr lang="en-US" dirty="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98364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3AAF9-0CCA-4A69-83F0-663340CEBAA5}"/>
              </a:ext>
            </a:extLst>
          </p:cNvPr>
          <p:cNvSpPr txBox="1"/>
          <p:nvPr/>
        </p:nvSpPr>
        <p:spPr>
          <a:xfrm>
            <a:off x="4306186" y="1274235"/>
            <a:ext cx="4537442" cy="2318583"/>
          </a:xfrm>
          <a:prstGeom prst="rect">
            <a:avLst/>
          </a:prstGeom>
          <a:noFill/>
        </p:spPr>
        <p:txBody>
          <a:bodyPr wrap="square" rtlCol="0">
            <a:spAutoFit/>
          </a:bodyPr>
          <a:lstStyle/>
          <a:p>
            <a:pPr algn="just">
              <a:lnSpc>
                <a:spcPct val="150000"/>
              </a:lnSpc>
            </a:pPr>
            <a:r>
              <a:rPr lang="en-US" i="0" dirty="0">
                <a:solidFill>
                  <a:schemeClr val="tx1"/>
                </a:solidFill>
                <a:effectLst/>
                <a:latin typeface="Roboto" panose="02000000000000000000" pitchFamily="2" charset="0"/>
                <a:ea typeface="Roboto" panose="02000000000000000000" pitchFamily="2" charset="0"/>
              </a:rPr>
              <a:t>Buy classes refer to buying situations that are distinguished on four characteristics: </a:t>
            </a:r>
          </a:p>
          <a:p>
            <a:pPr marL="342900" indent="-342900" algn="just">
              <a:lnSpc>
                <a:spcPct val="150000"/>
              </a:lnSpc>
              <a:buFont typeface="+mj-lt"/>
              <a:buAutoNum type="arabicPeriod"/>
            </a:pPr>
            <a:r>
              <a:rPr lang="en-US" i="0" dirty="0">
                <a:solidFill>
                  <a:schemeClr val="tx1"/>
                </a:solidFill>
                <a:effectLst/>
                <a:latin typeface="Roboto" panose="02000000000000000000" pitchFamily="2" charset="0"/>
                <a:ea typeface="Roboto" panose="02000000000000000000" pitchFamily="2" charset="0"/>
              </a:rPr>
              <a:t>newness to decision makers</a:t>
            </a:r>
          </a:p>
          <a:p>
            <a:pPr marL="342900" indent="-342900" algn="just">
              <a:lnSpc>
                <a:spcPct val="150000"/>
              </a:lnSpc>
              <a:buFont typeface="+mj-lt"/>
              <a:buAutoNum type="arabicPeriod"/>
            </a:pPr>
            <a:r>
              <a:rPr lang="en-US" i="0" dirty="0">
                <a:solidFill>
                  <a:schemeClr val="tx1"/>
                </a:solidFill>
                <a:effectLst/>
                <a:latin typeface="Roboto" panose="02000000000000000000" pitchFamily="2" charset="0"/>
                <a:ea typeface="Roboto" panose="02000000000000000000" pitchFamily="2" charset="0"/>
              </a:rPr>
              <a:t>number of alternatives to be considered</a:t>
            </a:r>
          </a:p>
          <a:p>
            <a:pPr marL="342900" indent="-342900" algn="just">
              <a:lnSpc>
                <a:spcPct val="150000"/>
              </a:lnSpc>
              <a:buFont typeface="+mj-lt"/>
              <a:buAutoNum type="arabicPeriod"/>
            </a:pPr>
            <a:r>
              <a:rPr lang="en-US" i="0" dirty="0">
                <a:solidFill>
                  <a:schemeClr val="tx1"/>
                </a:solidFill>
                <a:effectLst/>
                <a:latin typeface="Roboto" panose="02000000000000000000" pitchFamily="2" charset="0"/>
                <a:ea typeface="Roboto" panose="02000000000000000000" pitchFamily="2" charset="0"/>
              </a:rPr>
              <a:t>uncertainty inherent in the buying situation</a:t>
            </a:r>
          </a:p>
          <a:p>
            <a:pPr marL="342900" indent="-342900" algn="just">
              <a:lnSpc>
                <a:spcPct val="150000"/>
              </a:lnSpc>
              <a:buFont typeface="+mj-lt"/>
              <a:buAutoNum type="arabicPeriod"/>
            </a:pPr>
            <a:r>
              <a:rPr lang="en-US" i="0" dirty="0">
                <a:solidFill>
                  <a:schemeClr val="tx1"/>
                </a:solidFill>
                <a:effectLst/>
                <a:latin typeface="Roboto" panose="02000000000000000000" pitchFamily="2" charset="0"/>
                <a:ea typeface="Roboto" panose="02000000000000000000" pitchFamily="2" charset="0"/>
              </a:rPr>
              <a:t>the amount of information needed for making a buying decision</a:t>
            </a:r>
          </a:p>
        </p:txBody>
      </p:sp>
      <p:sp>
        <p:nvSpPr>
          <p:cNvPr id="3" name="TextBox 2">
            <a:extLst>
              <a:ext uri="{FF2B5EF4-FFF2-40B4-BE49-F238E27FC236}">
                <a16:creationId xmlns:a16="http://schemas.microsoft.com/office/drawing/2014/main" id="{228F364D-74E6-4591-88D2-F35BEE38DD35}"/>
              </a:ext>
            </a:extLst>
          </p:cNvPr>
          <p:cNvSpPr txBox="1"/>
          <p:nvPr/>
        </p:nvSpPr>
        <p:spPr>
          <a:xfrm>
            <a:off x="4774019" y="338293"/>
            <a:ext cx="3221665" cy="646331"/>
          </a:xfrm>
          <a:prstGeom prst="rect">
            <a:avLst/>
          </a:prstGeom>
          <a:solidFill>
            <a:schemeClr val="accent2"/>
          </a:solidFill>
        </p:spPr>
        <p:txBody>
          <a:bodyPr wrap="square" rtlCol="0">
            <a:spAutoFit/>
          </a:bodyPr>
          <a:lstStyle/>
          <a:p>
            <a:pPr algn="ctr"/>
            <a:r>
              <a:rPr lang="en-US" sz="3600" b="1" dirty="0">
                <a:latin typeface="Roboto" panose="02000000000000000000" pitchFamily="2" charset="0"/>
                <a:ea typeface="Roboto" panose="02000000000000000000" pitchFamily="2" charset="0"/>
              </a:rPr>
              <a:t>Buy class</a:t>
            </a:r>
          </a:p>
        </p:txBody>
      </p:sp>
      <p:pic>
        <p:nvPicPr>
          <p:cNvPr id="2052" name="Picture 4" descr="Free Stylish Woman Shopping for Fruit Stock Photo">
            <a:extLst>
              <a:ext uri="{FF2B5EF4-FFF2-40B4-BE49-F238E27FC236}">
                <a16:creationId xmlns:a16="http://schemas.microsoft.com/office/drawing/2014/main" id="{B09B5612-D06B-40E3-A33F-109D9161C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847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6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050FCC-CCC8-406E-926E-61EF5126F278}"/>
              </a:ext>
            </a:extLst>
          </p:cNvPr>
          <p:cNvSpPr txBox="1"/>
          <p:nvPr/>
        </p:nvSpPr>
        <p:spPr>
          <a:xfrm>
            <a:off x="170122" y="776177"/>
            <a:ext cx="3444948" cy="707886"/>
          </a:xfrm>
          <a:prstGeom prst="rect">
            <a:avLst/>
          </a:prstGeom>
          <a:solidFill>
            <a:schemeClr val="accent1"/>
          </a:solidFill>
        </p:spPr>
        <p:txBody>
          <a:bodyPr wrap="square" rtlCol="0">
            <a:spAutoFit/>
          </a:bodyPr>
          <a:lstStyle/>
          <a:p>
            <a:r>
              <a:rPr lang="en-US" sz="2000" b="1" dirty="0">
                <a:latin typeface="roboto" panose="02000000000000000000" pitchFamily="2" charset="0"/>
                <a:ea typeface="roboto" panose="02000000000000000000" pitchFamily="2" charset="0"/>
              </a:rPr>
              <a:t>Importance of purchase to the organization</a:t>
            </a:r>
          </a:p>
        </p:txBody>
      </p:sp>
      <p:sp>
        <p:nvSpPr>
          <p:cNvPr id="5" name="TextBox 4">
            <a:extLst>
              <a:ext uri="{FF2B5EF4-FFF2-40B4-BE49-F238E27FC236}">
                <a16:creationId xmlns:a16="http://schemas.microsoft.com/office/drawing/2014/main" id="{5034BE1F-F9DD-4069-BB9B-3396CAD42E19}"/>
              </a:ext>
            </a:extLst>
          </p:cNvPr>
          <p:cNvSpPr txBox="1"/>
          <p:nvPr/>
        </p:nvSpPr>
        <p:spPr>
          <a:xfrm>
            <a:off x="170122" y="1801513"/>
            <a:ext cx="3530010" cy="2318583"/>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A purchase is likely to be perceived as important to the buying organization when it involves large sums of money, when the cost of making the wrong decision, for example in lost production, is high and when there is considerable uncertainty about the outcome of alternative offerings</a:t>
            </a:r>
          </a:p>
        </p:txBody>
      </p:sp>
      <p:sp>
        <p:nvSpPr>
          <p:cNvPr id="6" name="TextBox 5">
            <a:extLst>
              <a:ext uri="{FF2B5EF4-FFF2-40B4-BE49-F238E27FC236}">
                <a16:creationId xmlns:a16="http://schemas.microsoft.com/office/drawing/2014/main" id="{580B88C0-F63A-4AE9-BCDC-E65598A8E726}"/>
              </a:ext>
            </a:extLst>
          </p:cNvPr>
          <p:cNvSpPr txBox="1"/>
          <p:nvPr/>
        </p:nvSpPr>
        <p:spPr>
          <a:xfrm>
            <a:off x="5055782" y="854159"/>
            <a:ext cx="3678864" cy="707886"/>
          </a:xfrm>
          <a:prstGeom prst="rect">
            <a:avLst/>
          </a:prstGeom>
          <a:solidFill>
            <a:schemeClr val="accent1"/>
          </a:solidFill>
        </p:spPr>
        <p:txBody>
          <a:bodyPr wrap="square" rtlCol="0">
            <a:spAutoFit/>
          </a:bodyPr>
          <a:lstStyle/>
          <a:p>
            <a:r>
              <a:rPr lang="en-US" sz="2000" b="1" dirty="0">
                <a:latin typeface="roboto" panose="02000000000000000000" pitchFamily="2" charset="0"/>
                <a:ea typeface="roboto" panose="02000000000000000000" pitchFamily="2" charset="0"/>
              </a:rPr>
              <a:t>Development in Purchasing Practice</a:t>
            </a:r>
          </a:p>
        </p:txBody>
      </p:sp>
      <p:sp>
        <p:nvSpPr>
          <p:cNvPr id="7" name="TextBox 6">
            <a:extLst>
              <a:ext uri="{FF2B5EF4-FFF2-40B4-BE49-F238E27FC236}">
                <a16:creationId xmlns:a16="http://schemas.microsoft.com/office/drawing/2014/main" id="{3154D84C-7EC0-44BE-855C-E1FD5F396737}"/>
              </a:ext>
            </a:extLst>
          </p:cNvPr>
          <p:cNvSpPr txBox="1"/>
          <p:nvPr/>
        </p:nvSpPr>
        <p:spPr>
          <a:xfrm>
            <a:off x="5055782" y="1801513"/>
            <a:ext cx="3918096" cy="2640916"/>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A number of trends have taken place within the purchasing function that have marketing implications for supplier firms. The advent of just-in-time purchasing and the increased tendency towards central purchasing, reverse marketing and leasing have all changed the nature of purchasing and altered the way in which suppliers compete.</a:t>
            </a:r>
          </a:p>
        </p:txBody>
      </p:sp>
      <p:cxnSp>
        <p:nvCxnSpPr>
          <p:cNvPr id="9" name="Straight Connector 8">
            <a:extLst>
              <a:ext uri="{FF2B5EF4-FFF2-40B4-BE49-F238E27FC236}">
                <a16:creationId xmlns:a16="http://schemas.microsoft.com/office/drawing/2014/main" id="{EF8372B1-86FC-4103-93BC-9154E03DF17A}"/>
              </a:ext>
            </a:extLst>
          </p:cNvPr>
          <p:cNvCxnSpPr>
            <a:cxnSpLocks/>
          </p:cNvCxnSpPr>
          <p:nvPr/>
        </p:nvCxnSpPr>
        <p:spPr>
          <a:xfrm>
            <a:off x="4540103" y="1716453"/>
            <a:ext cx="0" cy="248340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62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 name="Subtitle 2">
            <a:extLst>
              <a:ext uri="{FF2B5EF4-FFF2-40B4-BE49-F238E27FC236}">
                <a16:creationId xmlns:a16="http://schemas.microsoft.com/office/drawing/2014/main" id="{7C03C351-805B-48A2-9479-1DC3016122CB}"/>
              </a:ext>
            </a:extLst>
          </p:cNvPr>
          <p:cNvSpPr>
            <a:spLocks noGrp="1"/>
          </p:cNvSpPr>
          <p:nvPr>
            <p:ph type="subTitle" idx="1"/>
          </p:nvPr>
        </p:nvSpPr>
        <p:spPr>
          <a:xfrm>
            <a:off x="3725384" y="1289418"/>
            <a:ext cx="5276406" cy="3379812"/>
          </a:xfrm>
        </p:spPr>
        <p:txBody>
          <a:bodyPr/>
          <a:lstStyle/>
          <a:p>
            <a:pPr marL="400050" indent="-285750" algn="l">
              <a:lnSpc>
                <a:spcPct val="150000"/>
              </a:lnSpc>
              <a:buClrTx/>
              <a:buSzPct val="100000"/>
              <a:buFont typeface="Arial" panose="020B0604020202020204" pitchFamily="34" charset="0"/>
              <a:buChar char="•"/>
            </a:pPr>
            <a:r>
              <a:rPr lang="en-US" sz="1400" b="0" i="0" dirty="0">
                <a:solidFill>
                  <a:schemeClr val="tx1"/>
                </a:solidFill>
                <a:effectLst/>
                <a:latin typeface="Roboto" panose="02000000000000000000" pitchFamily="2" charset="0"/>
                <a:ea typeface="Roboto" panose="02000000000000000000" pitchFamily="2" charset="0"/>
              </a:rPr>
              <a:t>A</a:t>
            </a:r>
            <a:r>
              <a:rPr lang="en-US" sz="1400" b="1" i="0" dirty="0">
                <a:solidFill>
                  <a:schemeClr val="tx1"/>
                </a:solidFill>
                <a:effectLst/>
                <a:latin typeface="Roboto" panose="02000000000000000000" pitchFamily="2" charset="0"/>
                <a:ea typeface="Roboto" panose="02000000000000000000" pitchFamily="2" charset="0"/>
              </a:rPr>
              <a:t> new task purchase</a:t>
            </a:r>
            <a:r>
              <a:rPr lang="en-US" sz="1400" b="0" i="0" dirty="0">
                <a:solidFill>
                  <a:schemeClr val="tx1"/>
                </a:solidFill>
                <a:effectLst/>
                <a:latin typeface="Roboto" panose="02000000000000000000" pitchFamily="2" charset="0"/>
                <a:ea typeface="Roboto" panose="02000000000000000000" pitchFamily="2" charset="0"/>
              </a:rPr>
              <a:t> is a buying situation in which the customer has no previous experience with the purchase of a product within a given category.</a:t>
            </a:r>
          </a:p>
          <a:p>
            <a:pPr marL="400050" indent="-285750" algn="l">
              <a:lnSpc>
                <a:spcPct val="150000"/>
              </a:lnSpc>
              <a:buClrTx/>
              <a:buSzPct val="100000"/>
              <a:buFont typeface="Arial" panose="020B0604020202020204" pitchFamily="34" charset="0"/>
              <a:buChar char="•"/>
            </a:pPr>
            <a:r>
              <a:rPr lang="en-US" sz="1400" b="0" i="0" dirty="0">
                <a:solidFill>
                  <a:schemeClr val="tx1"/>
                </a:solidFill>
                <a:effectLst/>
                <a:latin typeface="Roboto" panose="02000000000000000000" pitchFamily="2" charset="0"/>
                <a:ea typeface="Roboto" panose="02000000000000000000" pitchFamily="2" charset="0"/>
              </a:rPr>
              <a:t>A </a:t>
            </a:r>
            <a:r>
              <a:rPr lang="en-US" sz="1400" b="1" i="0" dirty="0">
                <a:solidFill>
                  <a:schemeClr val="tx1"/>
                </a:solidFill>
                <a:effectLst/>
                <a:latin typeface="Roboto" panose="02000000000000000000" pitchFamily="2" charset="0"/>
                <a:ea typeface="Roboto" panose="02000000000000000000" pitchFamily="2" charset="0"/>
              </a:rPr>
              <a:t>modified rebuy</a:t>
            </a:r>
            <a:r>
              <a:rPr lang="en-US" sz="1400" b="0" i="0" dirty="0">
                <a:solidFill>
                  <a:schemeClr val="tx1"/>
                </a:solidFill>
                <a:effectLst/>
                <a:latin typeface="Roboto" panose="02000000000000000000" pitchFamily="2" charset="0"/>
                <a:ea typeface="Roboto" panose="02000000000000000000" pitchFamily="2" charset="0"/>
              </a:rPr>
              <a:t> is a buying situation in which the customer buys goods that have been purchased previously but changes the supplier or some term of a previous order.</a:t>
            </a:r>
          </a:p>
          <a:p>
            <a:pPr marL="400050" indent="-285750" algn="l">
              <a:lnSpc>
                <a:spcPct val="150000"/>
              </a:lnSpc>
              <a:buClrTx/>
              <a:buSzPct val="100000"/>
              <a:buFont typeface="Arial" panose="020B0604020202020204" pitchFamily="34" charset="0"/>
              <a:buChar char="•"/>
            </a:pPr>
            <a:r>
              <a:rPr lang="en-US" sz="1400" b="0" i="0" dirty="0">
                <a:solidFill>
                  <a:schemeClr val="tx1"/>
                </a:solidFill>
                <a:effectLst/>
                <a:latin typeface="Roboto" panose="02000000000000000000" pitchFamily="2" charset="0"/>
                <a:ea typeface="Roboto" panose="02000000000000000000" pitchFamily="2" charset="0"/>
              </a:rPr>
              <a:t>A </a:t>
            </a:r>
            <a:r>
              <a:rPr lang="en-US" sz="1400" b="1" i="0" dirty="0">
                <a:solidFill>
                  <a:schemeClr val="tx1"/>
                </a:solidFill>
                <a:effectLst/>
                <a:latin typeface="Roboto" panose="02000000000000000000" pitchFamily="2" charset="0"/>
                <a:ea typeface="Roboto" panose="02000000000000000000" pitchFamily="2" charset="0"/>
              </a:rPr>
              <a:t>straight rebuy</a:t>
            </a:r>
            <a:r>
              <a:rPr lang="en-US" sz="1400" b="0" i="0" dirty="0">
                <a:solidFill>
                  <a:schemeClr val="tx1"/>
                </a:solidFill>
                <a:effectLst/>
                <a:latin typeface="Roboto" panose="02000000000000000000" pitchFamily="2" charset="0"/>
                <a:ea typeface="Roboto" panose="02000000000000000000" pitchFamily="2" charset="0"/>
              </a:rPr>
              <a:t> is a buying situation in which the customer buys the same goods on the same terms from the same supplier</a:t>
            </a:r>
          </a:p>
        </p:txBody>
      </p:sp>
      <p:sp>
        <p:nvSpPr>
          <p:cNvPr id="6" name="AutoShape 6" descr="Successful Cold Calling Tips &amp; Examples - MTD Sales Training">
            <a:extLst>
              <a:ext uri="{FF2B5EF4-FFF2-40B4-BE49-F238E27FC236}">
                <a16:creationId xmlns:a16="http://schemas.microsoft.com/office/drawing/2014/main" id="{0C773174-BDE0-4DBD-B473-8F8920449D8F}"/>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Hexagon 6">
            <a:extLst>
              <a:ext uri="{FF2B5EF4-FFF2-40B4-BE49-F238E27FC236}">
                <a16:creationId xmlns:a16="http://schemas.microsoft.com/office/drawing/2014/main" id="{4D8DE727-F808-4DBC-98A4-4CBC388BC4BE}"/>
              </a:ext>
            </a:extLst>
          </p:cNvPr>
          <p:cNvSpPr/>
          <p:nvPr/>
        </p:nvSpPr>
        <p:spPr>
          <a:xfrm>
            <a:off x="4444409" y="45410"/>
            <a:ext cx="3710765" cy="112417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tx1"/>
                </a:solidFill>
                <a:effectLst/>
                <a:latin typeface="Roboto" panose="02000000000000000000" pitchFamily="2" charset="0"/>
                <a:ea typeface="Roboto" panose="02000000000000000000" pitchFamily="2" charset="0"/>
              </a:rPr>
              <a:t>Three buy classes</a:t>
            </a:r>
            <a:endParaRPr lang="en-US" sz="2400" b="1" dirty="0">
              <a:solidFill>
                <a:schemeClr val="tx1"/>
              </a:solidFill>
              <a:latin typeface="roboto" panose="02000000000000000000" pitchFamily="2" charset="0"/>
              <a:ea typeface="roboto" panose="02000000000000000000" pitchFamily="2" charset="0"/>
            </a:endParaRPr>
          </a:p>
        </p:txBody>
      </p:sp>
      <p:pic>
        <p:nvPicPr>
          <p:cNvPr id="3076" name="Picture 4" descr="white and brown starbucks cup">
            <a:extLst>
              <a:ext uri="{FF2B5EF4-FFF2-40B4-BE49-F238E27FC236}">
                <a16:creationId xmlns:a16="http://schemas.microsoft.com/office/drawing/2014/main" id="{813B2D67-BC6D-412A-A758-57399805F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583174"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581746" y="592766"/>
            <a:ext cx="3394112" cy="10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4000" dirty="0"/>
              <a:t>Centralized purchasing</a:t>
            </a:r>
            <a:endParaRPr sz="4000" dirty="0"/>
          </a:p>
        </p:txBody>
      </p:sp>
      <p:sp>
        <p:nvSpPr>
          <p:cNvPr id="350" name="Google Shape;350;p33"/>
          <p:cNvSpPr txBox="1">
            <a:spLocks noGrp="1"/>
          </p:cNvSpPr>
          <p:nvPr>
            <p:ph type="subTitle" idx="1"/>
          </p:nvPr>
        </p:nvSpPr>
        <p:spPr>
          <a:xfrm>
            <a:off x="127591" y="1871330"/>
            <a:ext cx="4444409" cy="183831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0" i="0" dirty="0">
                <a:solidFill>
                  <a:schemeClr val="tx1"/>
                </a:solidFill>
                <a:effectLst/>
                <a:latin typeface="Roboto" panose="02000000000000000000" pitchFamily="2" charset="0"/>
                <a:ea typeface="Roboto" panose="02000000000000000000" pitchFamily="2" charset="0"/>
              </a:rPr>
              <a:t>Central purchasing is a department within a business or organization that is responsible for making all necessary procurement. Central purchasing works with other departments and agencies to consolidate orders for products to make use of economies of scale for receiving cheaper prices</a:t>
            </a:r>
            <a:endParaRPr dirty="0">
              <a:solidFill>
                <a:schemeClr val="tx1"/>
              </a:solidFill>
              <a:latin typeface="Roboto" panose="02000000000000000000" pitchFamily="2" charset="0"/>
              <a:ea typeface="Roboto" panose="02000000000000000000" pitchFamily="2" charset="0"/>
            </a:endParaRPr>
          </a:p>
        </p:txBody>
      </p:sp>
      <p:pic>
        <p:nvPicPr>
          <p:cNvPr id="1030" name="Picture 6" descr="What to check before buying a laptop and recommended models - time.news -  Time News">
            <a:extLst>
              <a:ext uri="{FF2B5EF4-FFF2-40B4-BE49-F238E27FC236}">
                <a16:creationId xmlns:a16="http://schemas.microsoft.com/office/drawing/2014/main" id="{78735557-69E0-41F2-8354-C2AC11BD9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68461"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55783E77-7395-43FB-B8F0-19B0FE490A7D}"/>
              </a:ext>
            </a:extLst>
          </p:cNvPr>
          <p:cNvSpPr/>
          <p:nvPr/>
        </p:nvSpPr>
        <p:spPr>
          <a:xfrm>
            <a:off x="0" y="1648045"/>
            <a:ext cx="4125433" cy="164804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Roboto" panose="02000000000000000000" pitchFamily="2" charset="0"/>
                <a:ea typeface="Roboto" panose="02000000000000000000" pitchFamily="2" charset="0"/>
              </a:rPr>
              <a:t>Consumer decision-making process</a:t>
            </a:r>
          </a:p>
        </p:txBody>
      </p:sp>
      <p:sp>
        <p:nvSpPr>
          <p:cNvPr id="7" name="Rectangle: Rounded Corners 6">
            <a:extLst>
              <a:ext uri="{FF2B5EF4-FFF2-40B4-BE49-F238E27FC236}">
                <a16:creationId xmlns:a16="http://schemas.microsoft.com/office/drawing/2014/main" id="{B7F470BB-F0D4-4799-BADC-A39B8873FDDD}"/>
              </a:ext>
            </a:extLst>
          </p:cNvPr>
          <p:cNvSpPr/>
          <p:nvPr/>
        </p:nvSpPr>
        <p:spPr>
          <a:xfrm>
            <a:off x="5635257" y="660546"/>
            <a:ext cx="2690037"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panose="02000000000000000000" pitchFamily="2" charset="0"/>
                <a:ea typeface="Roboto" panose="02000000000000000000" pitchFamily="2" charset="0"/>
              </a:rPr>
              <a:t>Need Identification/ problem awareness</a:t>
            </a:r>
          </a:p>
        </p:txBody>
      </p:sp>
      <p:sp>
        <p:nvSpPr>
          <p:cNvPr id="8" name="Rectangle: Rounded Corners 7">
            <a:extLst>
              <a:ext uri="{FF2B5EF4-FFF2-40B4-BE49-F238E27FC236}">
                <a16:creationId xmlns:a16="http://schemas.microsoft.com/office/drawing/2014/main" id="{58513DBC-A517-4F01-B567-F357AADF16D0}"/>
              </a:ext>
            </a:extLst>
          </p:cNvPr>
          <p:cNvSpPr/>
          <p:nvPr/>
        </p:nvSpPr>
        <p:spPr>
          <a:xfrm>
            <a:off x="5635257" y="1426090"/>
            <a:ext cx="2690037"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panose="02000000000000000000" pitchFamily="2" charset="0"/>
                <a:ea typeface="Roboto" panose="02000000000000000000" pitchFamily="2" charset="0"/>
              </a:rPr>
              <a:t>Information gathering</a:t>
            </a:r>
          </a:p>
        </p:txBody>
      </p:sp>
      <p:sp>
        <p:nvSpPr>
          <p:cNvPr id="9" name="Rectangle: Rounded Corners 8">
            <a:extLst>
              <a:ext uri="{FF2B5EF4-FFF2-40B4-BE49-F238E27FC236}">
                <a16:creationId xmlns:a16="http://schemas.microsoft.com/office/drawing/2014/main" id="{F9752E3B-C350-4427-8BD0-1FEB9745248E}"/>
              </a:ext>
            </a:extLst>
          </p:cNvPr>
          <p:cNvSpPr/>
          <p:nvPr/>
        </p:nvSpPr>
        <p:spPr>
          <a:xfrm>
            <a:off x="5635257" y="2191634"/>
            <a:ext cx="2690037"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panose="02000000000000000000" pitchFamily="2" charset="0"/>
                <a:ea typeface="Roboto" panose="02000000000000000000" pitchFamily="2" charset="0"/>
              </a:rPr>
              <a:t>Evaluation of alternative solutions (products)</a:t>
            </a:r>
          </a:p>
        </p:txBody>
      </p:sp>
      <p:sp>
        <p:nvSpPr>
          <p:cNvPr id="10" name="Rectangle: Rounded Corners 9">
            <a:extLst>
              <a:ext uri="{FF2B5EF4-FFF2-40B4-BE49-F238E27FC236}">
                <a16:creationId xmlns:a16="http://schemas.microsoft.com/office/drawing/2014/main" id="{F31014D7-02A4-4DA9-9557-448957FD973B}"/>
              </a:ext>
            </a:extLst>
          </p:cNvPr>
          <p:cNvSpPr/>
          <p:nvPr/>
        </p:nvSpPr>
        <p:spPr>
          <a:xfrm>
            <a:off x="5635257" y="3009012"/>
            <a:ext cx="2690037"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panose="02000000000000000000" pitchFamily="2" charset="0"/>
                <a:ea typeface="Roboto" panose="02000000000000000000" pitchFamily="2" charset="0"/>
              </a:rPr>
              <a:t>Selection of an appropriate solution (product) </a:t>
            </a:r>
          </a:p>
        </p:txBody>
      </p:sp>
      <p:sp>
        <p:nvSpPr>
          <p:cNvPr id="11" name="Rectangle: Rounded Corners 10">
            <a:extLst>
              <a:ext uri="{FF2B5EF4-FFF2-40B4-BE49-F238E27FC236}">
                <a16:creationId xmlns:a16="http://schemas.microsoft.com/office/drawing/2014/main" id="{5D205790-82FA-4302-9D5B-9DA0F152B9B3}"/>
              </a:ext>
            </a:extLst>
          </p:cNvPr>
          <p:cNvSpPr/>
          <p:nvPr/>
        </p:nvSpPr>
        <p:spPr>
          <a:xfrm>
            <a:off x="5635257" y="3856958"/>
            <a:ext cx="2690037"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panose="02000000000000000000" pitchFamily="2" charset="0"/>
                <a:ea typeface="Roboto" panose="02000000000000000000" pitchFamily="2" charset="0"/>
              </a:rPr>
              <a:t>Post-purchase evaluation of decision</a:t>
            </a:r>
          </a:p>
        </p:txBody>
      </p:sp>
      <p:cxnSp>
        <p:nvCxnSpPr>
          <p:cNvPr id="13" name="Straight Arrow Connector 12">
            <a:extLst>
              <a:ext uri="{FF2B5EF4-FFF2-40B4-BE49-F238E27FC236}">
                <a16:creationId xmlns:a16="http://schemas.microsoft.com/office/drawing/2014/main" id="{D0BE0631-BC1C-49DC-BD88-DD564F67700C}"/>
              </a:ext>
            </a:extLst>
          </p:cNvPr>
          <p:cNvCxnSpPr>
            <a:stCxn id="7" idx="2"/>
            <a:endCxn id="8" idx="0"/>
          </p:cNvCxnSpPr>
          <p:nvPr/>
        </p:nvCxnSpPr>
        <p:spPr>
          <a:xfrm>
            <a:off x="6980276" y="1192174"/>
            <a:ext cx="0" cy="23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56EA36-F95B-45D3-8BE5-6E68F27BCA0A}"/>
              </a:ext>
            </a:extLst>
          </p:cNvPr>
          <p:cNvCxnSpPr>
            <a:stCxn id="8" idx="2"/>
            <a:endCxn id="9" idx="0"/>
          </p:cNvCxnSpPr>
          <p:nvPr/>
        </p:nvCxnSpPr>
        <p:spPr>
          <a:xfrm>
            <a:off x="6980276" y="1957718"/>
            <a:ext cx="0" cy="23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55BDD4-D9A0-4677-AA05-2BCF8EC84D43}"/>
              </a:ext>
            </a:extLst>
          </p:cNvPr>
          <p:cNvCxnSpPr>
            <a:stCxn id="9" idx="2"/>
            <a:endCxn id="10" idx="0"/>
          </p:cNvCxnSpPr>
          <p:nvPr/>
        </p:nvCxnSpPr>
        <p:spPr>
          <a:xfrm>
            <a:off x="6980276" y="2723262"/>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F53F335-3CB7-46B7-83CC-D345DEEC922B}"/>
              </a:ext>
            </a:extLst>
          </p:cNvPr>
          <p:cNvCxnSpPr>
            <a:stCxn id="10" idx="2"/>
            <a:endCxn id="11" idx="0"/>
          </p:cNvCxnSpPr>
          <p:nvPr/>
        </p:nvCxnSpPr>
        <p:spPr>
          <a:xfrm>
            <a:off x="6980276" y="3540640"/>
            <a:ext cx="0" cy="316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55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6007932-79FA-4D9A-B152-84E5FBD31C17}"/>
              </a:ext>
            </a:extLst>
          </p:cNvPr>
          <p:cNvSpPr/>
          <p:nvPr/>
        </p:nvSpPr>
        <p:spPr>
          <a:xfrm>
            <a:off x="0" y="574156"/>
            <a:ext cx="4433777" cy="4040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Google Shape;801;p34"/>
          <p:cNvSpPr txBox="1">
            <a:spLocks noGrp="1"/>
          </p:cNvSpPr>
          <p:nvPr>
            <p:ph type="subTitle" idx="4294967295"/>
          </p:nvPr>
        </p:nvSpPr>
        <p:spPr>
          <a:xfrm>
            <a:off x="159186" y="1011944"/>
            <a:ext cx="4009988" cy="452437"/>
          </a:xfrm>
          <a:prstGeom prst="rect">
            <a:avLst/>
          </a:prstGeom>
          <a:noFill/>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200" b="1" dirty="0"/>
              <a:t>Creeping commitment</a:t>
            </a:r>
            <a:endParaRPr sz="3200" b="1" dirty="0"/>
          </a:p>
        </p:txBody>
      </p:sp>
      <p:sp>
        <p:nvSpPr>
          <p:cNvPr id="802" name="Google Shape;802;p34"/>
          <p:cNvSpPr txBox="1">
            <a:spLocks noGrp="1"/>
          </p:cNvSpPr>
          <p:nvPr>
            <p:ph type="title" idx="4294967295"/>
          </p:nvPr>
        </p:nvSpPr>
        <p:spPr>
          <a:xfrm>
            <a:off x="281006" y="1858804"/>
            <a:ext cx="4009988" cy="1892594"/>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400" b="0" dirty="0"/>
              <a:t>A salesperson can benefit through the process of creeping commitment, whereby the buying organization becomes increasingly committed to one supplier through its involvement in the process and the technical assistance it provides.</a:t>
            </a:r>
            <a:endParaRPr sz="1400" b="0" dirty="0">
              <a:solidFill>
                <a:schemeClr val="tx1"/>
              </a:solidFill>
              <a:latin typeface="Roboto" panose="02000000000000000000" pitchFamily="2" charset="0"/>
              <a:ea typeface="Roboto" panose="02000000000000000000" pitchFamily="2" charset="0"/>
            </a:endParaRPr>
          </a:p>
        </p:txBody>
      </p:sp>
      <p:sp>
        <p:nvSpPr>
          <p:cNvPr id="11" name="Rectangle: Rounded Corners 10">
            <a:extLst>
              <a:ext uri="{FF2B5EF4-FFF2-40B4-BE49-F238E27FC236}">
                <a16:creationId xmlns:a16="http://schemas.microsoft.com/office/drawing/2014/main" id="{282B4AFC-F4E0-460E-BCAC-442FBBC7D528}"/>
              </a:ext>
            </a:extLst>
          </p:cNvPr>
          <p:cNvSpPr/>
          <p:nvPr/>
        </p:nvSpPr>
        <p:spPr>
          <a:xfrm>
            <a:off x="4869712" y="574156"/>
            <a:ext cx="4290994" cy="4040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Roboto" panose="02000000000000000000" pitchFamily="2" charset="0"/>
                <a:ea typeface="Roboto" panose="02000000000000000000" pitchFamily="2" charset="0"/>
              </a:rPr>
              <a:t>A financial lease is a longer-term arrangement that is fully amortized over the term of the contract. Lease payments, in total, usually exceed the purchase price of the item</a:t>
            </a:r>
          </a:p>
        </p:txBody>
      </p:sp>
      <p:sp>
        <p:nvSpPr>
          <p:cNvPr id="4" name="TextBox 3">
            <a:extLst>
              <a:ext uri="{FF2B5EF4-FFF2-40B4-BE49-F238E27FC236}">
                <a16:creationId xmlns:a16="http://schemas.microsoft.com/office/drawing/2014/main" id="{6CA7A65B-48B1-45C8-B3D2-E6749295848D}"/>
              </a:ext>
            </a:extLst>
          </p:cNvPr>
          <p:cNvSpPr txBox="1"/>
          <p:nvPr/>
        </p:nvSpPr>
        <p:spPr>
          <a:xfrm>
            <a:off x="5518299" y="879606"/>
            <a:ext cx="3147236" cy="584775"/>
          </a:xfrm>
          <a:prstGeom prst="rect">
            <a:avLst/>
          </a:prstGeom>
          <a:noFill/>
        </p:spPr>
        <p:txBody>
          <a:bodyPr wrap="square" rtlCol="0">
            <a:spAutoFit/>
          </a:bodyPr>
          <a:lstStyle/>
          <a:p>
            <a:r>
              <a:rPr lang="en-US" sz="3200" b="1" dirty="0">
                <a:latin typeface="Roboto" panose="02000000000000000000" pitchFamily="2" charset="0"/>
                <a:ea typeface="Roboto" panose="02000000000000000000" pitchFamily="2" charset="0"/>
              </a:rPr>
              <a:t>Financial lease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ard 5">
            <a:extLst>
              <a:ext uri="{FF2B5EF4-FFF2-40B4-BE49-F238E27FC236}">
                <a16:creationId xmlns:a16="http://schemas.microsoft.com/office/drawing/2014/main" id="{013C2A77-EDC5-474C-978A-4357773025DA}"/>
              </a:ext>
            </a:extLst>
          </p:cNvPr>
          <p:cNvSpPr/>
          <p:nvPr/>
        </p:nvSpPr>
        <p:spPr>
          <a:xfrm>
            <a:off x="0" y="1873594"/>
            <a:ext cx="4795285" cy="1994394"/>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FF88C54-0D03-4D44-B1DD-92C6B5902875}"/>
              </a:ext>
            </a:extLst>
          </p:cNvPr>
          <p:cNvSpPr txBox="1"/>
          <p:nvPr/>
        </p:nvSpPr>
        <p:spPr>
          <a:xfrm>
            <a:off x="0" y="503043"/>
            <a:ext cx="4986669" cy="1200329"/>
          </a:xfrm>
          <a:prstGeom prst="rect">
            <a:avLst/>
          </a:prstGeom>
          <a:noFill/>
        </p:spPr>
        <p:txBody>
          <a:bodyPr wrap="square" rtlCol="0">
            <a:spAutoFit/>
          </a:bodyPr>
          <a:lstStyle/>
          <a:p>
            <a:pPr algn="ctr"/>
            <a:r>
              <a:rPr lang="en-US" sz="3600" b="1" dirty="0">
                <a:latin typeface="Roboto" panose="02000000000000000000" pitchFamily="2" charset="0"/>
                <a:ea typeface="Roboto" panose="02000000000000000000" pitchFamily="2" charset="0"/>
              </a:rPr>
              <a:t>Just in time purchasing (JIT)</a:t>
            </a:r>
          </a:p>
        </p:txBody>
      </p:sp>
      <p:sp>
        <p:nvSpPr>
          <p:cNvPr id="3" name="TextBox 2">
            <a:extLst>
              <a:ext uri="{FF2B5EF4-FFF2-40B4-BE49-F238E27FC236}">
                <a16:creationId xmlns:a16="http://schemas.microsoft.com/office/drawing/2014/main" id="{A92E3067-1CBC-435E-BB8D-5FD447982AFD}"/>
              </a:ext>
            </a:extLst>
          </p:cNvPr>
          <p:cNvSpPr txBox="1"/>
          <p:nvPr/>
        </p:nvSpPr>
        <p:spPr>
          <a:xfrm>
            <a:off x="0" y="2214038"/>
            <a:ext cx="4933512" cy="1528624"/>
          </a:xfrm>
          <a:prstGeom prst="rect">
            <a:avLst/>
          </a:prstGeom>
          <a:noFill/>
        </p:spPr>
        <p:txBody>
          <a:bodyPr wrap="square" rtlCol="0">
            <a:spAutoFit/>
          </a:bodyPr>
          <a:lstStyle/>
          <a:p>
            <a:pPr algn="ctr">
              <a:lnSpc>
                <a:spcPct val="150000"/>
              </a:lnSpc>
            </a:pPr>
            <a:r>
              <a:rPr lang="en-US" sz="1600" dirty="0">
                <a:latin typeface="Roboto" panose="02000000000000000000" pitchFamily="2" charset="0"/>
                <a:ea typeface="Roboto" panose="02000000000000000000" pitchFamily="2" charset="0"/>
              </a:rPr>
              <a:t>The just in time (JIT) concept aims to minimize stocks by organizing a supply system which provides materials and components as they are required</a:t>
            </a:r>
            <a:endParaRPr lang="en-US" sz="1600" dirty="0">
              <a:solidFill>
                <a:schemeClr val="tx1"/>
              </a:solidFill>
              <a:latin typeface="Roboto" panose="02000000000000000000" pitchFamily="2" charset="0"/>
              <a:ea typeface="Roboto" panose="02000000000000000000" pitchFamily="2" charset="0"/>
            </a:endParaRPr>
          </a:p>
        </p:txBody>
      </p:sp>
      <p:pic>
        <p:nvPicPr>
          <p:cNvPr id="2050" name="Picture 2" descr="clear hour glass">
            <a:extLst>
              <a:ext uri="{FF2B5EF4-FFF2-40B4-BE49-F238E27FC236}">
                <a16:creationId xmlns:a16="http://schemas.microsoft.com/office/drawing/2014/main" id="{CCABA6E0-62D5-4101-9CF5-B2E328FB4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0"/>
            <a:ext cx="3657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3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3C5DF-FCEA-40AD-B6E3-0C020AC9ED1A}"/>
              </a:ext>
            </a:extLst>
          </p:cNvPr>
          <p:cNvSpPr txBox="1"/>
          <p:nvPr/>
        </p:nvSpPr>
        <p:spPr>
          <a:xfrm>
            <a:off x="723014" y="382772"/>
            <a:ext cx="2137144" cy="41467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26622F52-92A6-4817-BAE1-22F372507EA1}"/>
              </a:ext>
            </a:extLst>
          </p:cNvPr>
          <p:cNvSpPr txBox="1"/>
          <p:nvPr/>
        </p:nvSpPr>
        <p:spPr>
          <a:xfrm>
            <a:off x="547577" y="905992"/>
            <a:ext cx="8048846" cy="1025922"/>
          </a:xfrm>
          <a:prstGeom prst="rect">
            <a:avLst/>
          </a:prstGeom>
          <a:solidFill>
            <a:schemeClr val="bg1"/>
          </a:solidFill>
        </p:spPr>
        <p:txBody>
          <a:bodyPr wrap="square" rtlCol="0">
            <a:spAutoFit/>
          </a:bodyPr>
          <a:lstStyle/>
          <a:p>
            <a:pPr>
              <a:lnSpc>
                <a:spcPct val="150000"/>
              </a:lnSpc>
            </a:pPr>
            <a:r>
              <a:rPr lang="en-US" b="0" i="0" dirty="0">
                <a:solidFill>
                  <a:srgbClr val="151414"/>
                </a:solidFill>
                <a:effectLst/>
                <a:latin typeface="Roboto" panose="02000000000000000000" pitchFamily="2" charset="0"/>
                <a:ea typeface="Roboto" panose="02000000000000000000" pitchFamily="2" charset="0"/>
              </a:rPr>
              <a:t>Life cycle costing is the process of compiling all costs that the owner or producer of an asset will incur over its lifespan. These costs include the initial investment, future additional investments, and annually recurring costs, minus any salvage value</a:t>
            </a:r>
            <a:endParaRPr lang="en-US" dirty="0">
              <a:solidFill>
                <a:schemeClr val="tx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A4E76909-CA3B-4691-9A69-D249D7E2E8B6}"/>
              </a:ext>
            </a:extLst>
          </p:cNvPr>
          <p:cNvSpPr txBox="1"/>
          <p:nvPr/>
        </p:nvSpPr>
        <p:spPr>
          <a:xfrm>
            <a:off x="648586" y="374648"/>
            <a:ext cx="3200400" cy="523220"/>
          </a:xfrm>
          <a:prstGeom prst="rect">
            <a:avLst/>
          </a:prstGeom>
          <a:solidFill>
            <a:srgbClr val="00B0F0"/>
          </a:solidFill>
        </p:spPr>
        <p:txBody>
          <a:bodyPr wrap="square" rtlCol="0">
            <a:spAutoFit/>
          </a:bodyPr>
          <a:lstStyle/>
          <a:p>
            <a:pPr algn="ctr"/>
            <a:r>
              <a:rPr lang="en-US" sz="2800" b="1" i="0" dirty="0">
                <a:solidFill>
                  <a:srgbClr val="151414"/>
                </a:solidFill>
                <a:effectLst/>
                <a:latin typeface="Roboto" panose="02000000000000000000" pitchFamily="2" charset="0"/>
                <a:ea typeface="Roboto" panose="02000000000000000000" pitchFamily="2" charset="0"/>
              </a:rPr>
              <a:t>Life cycle </a:t>
            </a:r>
            <a:r>
              <a:rPr lang="en-US" sz="2800" b="1" dirty="0">
                <a:latin typeface="Roboto" panose="02000000000000000000" pitchFamily="2" charset="0"/>
                <a:ea typeface="Roboto" panose="02000000000000000000" pitchFamily="2" charset="0"/>
              </a:rPr>
              <a:t>costs</a:t>
            </a:r>
          </a:p>
        </p:txBody>
      </p:sp>
      <p:pic>
        <p:nvPicPr>
          <p:cNvPr id="3076" name="Picture 4" descr="Free From above composition of stack of USA dollar bills placed near medical protective masks produced in China illustrating concept of medical expenses and deficit during COVID 19 Stock Photo">
            <a:extLst>
              <a:ext uri="{FF2B5EF4-FFF2-40B4-BE49-F238E27FC236}">
                <a16:creationId xmlns:a16="http://schemas.microsoft.com/office/drawing/2014/main" id="{BF247443-878F-4CC7-BD59-E931DBDBE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014" y="2080770"/>
            <a:ext cx="5411972" cy="283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323428"/>
      </p:ext>
    </p:extLst>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1713</Words>
  <Application>Microsoft Office PowerPoint</Application>
  <PresentationFormat>On-screen Show (16:9)</PresentationFormat>
  <Paragraphs>171</Paragraphs>
  <Slides>30</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Roboto</vt:lpstr>
      <vt:lpstr>Montserrat SemiBold</vt:lpstr>
      <vt:lpstr>Roboto</vt:lpstr>
      <vt:lpstr>Montserrat Medium</vt:lpstr>
      <vt:lpstr>Roboto Black</vt:lpstr>
      <vt:lpstr>Arial</vt:lpstr>
      <vt:lpstr>Montserrat ExtraBold</vt:lpstr>
      <vt:lpstr>Wingdings</vt:lpstr>
      <vt:lpstr>Roboto Medium</vt:lpstr>
      <vt:lpstr>Montserrat</vt:lpstr>
      <vt:lpstr>Montserrat Black</vt:lpstr>
      <vt:lpstr>Digital Marketing Proposal by Slidesgo</vt:lpstr>
      <vt:lpstr>Consumer and Organizational Buyer Behavior</vt:lpstr>
      <vt:lpstr>PowerPoint Presentation</vt:lpstr>
      <vt:lpstr>PowerPoint Presentation</vt:lpstr>
      <vt:lpstr>PowerPoint Presentation</vt:lpstr>
      <vt:lpstr>Centralized purchasing</vt:lpstr>
      <vt:lpstr>PowerPoint Presentation</vt:lpstr>
      <vt:lpstr>A salesperson can benefit through the process of creeping commitment, whereby the buying organization becomes increasingly committed to one supplier through its involvement in the process and the technical assistance it provides.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Buying centers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hp</dc:creator>
  <cp:lastModifiedBy>DR. TANVIR ABIR</cp:lastModifiedBy>
  <cp:revision>28</cp:revision>
  <dcterms:modified xsi:type="dcterms:W3CDTF">2022-08-09T05:23:14Z</dcterms:modified>
</cp:coreProperties>
</file>