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20" dirty="0"/>
              <a:t>J.</a:t>
            </a:r>
            <a:r>
              <a:rPr sz="2400" spc="-70" dirty="0"/>
              <a:t> </a:t>
            </a:r>
            <a:r>
              <a:rPr sz="2400" spc="-20" dirty="0"/>
              <a:t>M.</a:t>
            </a:r>
            <a:r>
              <a:rPr sz="2400" spc="-65" dirty="0"/>
              <a:t> </a:t>
            </a:r>
            <a:r>
              <a:rPr sz="2400" spc="-35" dirty="0"/>
              <a:t>Raisul</a:t>
            </a:r>
            <a:r>
              <a:rPr sz="2400" spc="-6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25" dirty="0"/>
              <a:t> </a:t>
            </a:r>
            <a:r>
              <a:rPr spc="-80" dirty="0"/>
              <a:t>Lecturer,</a:t>
            </a:r>
            <a:r>
              <a:rPr spc="-75" dirty="0"/>
              <a:t> </a:t>
            </a:r>
            <a:r>
              <a:rPr spc="-50" dirty="0"/>
              <a:t>Department</a:t>
            </a:r>
            <a:r>
              <a:rPr spc="-80" dirty="0"/>
              <a:t> </a:t>
            </a:r>
            <a:r>
              <a:rPr spc="-15" dirty="0"/>
              <a:t>of</a:t>
            </a:r>
            <a:r>
              <a:rPr spc="-125" dirty="0"/>
              <a:t> </a:t>
            </a:r>
            <a:r>
              <a:rPr spc="-35" dirty="0"/>
              <a:t>Civil</a:t>
            </a:r>
            <a:r>
              <a:rPr spc="-135" dirty="0"/>
              <a:t> </a:t>
            </a:r>
            <a:r>
              <a:rPr spc="-50" dirty="0"/>
              <a:t>Engineering,</a:t>
            </a:r>
            <a:r>
              <a:rPr spc="-180" dirty="0"/>
              <a:t> </a:t>
            </a:r>
            <a:r>
              <a:rPr spc="-30" dirty="0"/>
              <a:t>DIU</a:t>
            </a:r>
            <a:endParaRPr sz="2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25-Jul-22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D252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20" dirty="0"/>
              <a:t>J.</a:t>
            </a:r>
            <a:r>
              <a:rPr sz="2400" spc="-70" dirty="0"/>
              <a:t> </a:t>
            </a:r>
            <a:r>
              <a:rPr sz="2400" spc="-20" dirty="0"/>
              <a:t>M.</a:t>
            </a:r>
            <a:r>
              <a:rPr sz="2400" spc="-65" dirty="0"/>
              <a:t> </a:t>
            </a:r>
            <a:r>
              <a:rPr sz="2400" spc="-35" dirty="0"/>
              <a:t>Raisul</a:t>
            </a:r>
            <a:r>
              <a:rPr sz="2400" spc="-6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25" dirty="0"/>
              <a:t> </a:t>
            </a:r>
            <a:r>
              <a:rPr spc="-80" dirty="0"/>
              <a:t>Lecturer,</a:t>
            </a:r>
            <a:r>
              <a:rPr spc="-75" dirty="0"/>
              <a:t> </a:t>
            </a:r>
            <a:r>
              <a:rPr spc="-50" dirty="0"/>
              <a:t>Department</a:t>
            </a:r>
            <a:r>
              <a:rPr spc="-80" dirty="0"/>
              <a:t> </a:t>
            </a:r>
            <a:r>
              <a:rPr spc="-15" dirty="0"/>
              <a:t>of</a:t>
            </a:r>
            <a:r>
              <a:rPr spc="-125" dirty="0"/>
              <a:t> </a:t>
            </a:r>
            <a:r>
              <a:rPr spc="-35" dirty="0"/>
              <a:t>Civil</a:t>
            </a:r>
            <a:r>
              <a:rPr spc="-135" dirty="0"/>
              <a:t> </a:t>
            </a:r>
            <a:r>
              <a:rPr spc="-50" dirty="0"/>
              <a:t>Engineering,</a:t>
            </a:r>
            <a:r>
              <a:rPr spc="-180" dirty="0"/>
              <a:t> </a:t>
            </a:r>
            <a:r>
              <a:rPr spc="-30" dirty="0"/>
              <a:t>DIU</a:t>
            </a:r>
            <a:endParaRPr sz="2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25-Jul-22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D252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20" dirty="0"/>
              <a:t>J.</a:t>
            </a:r>
            <a:r>
              <a:rPr sz="2400" spc="-70" dirty="0"/>
              <a:t> </a:t>
            </a:r>
            <a:r>
              <a:rPr sz="2400" spc="-20" dirty="0"/>
              <a:t>M.</a:t>
            </a:r>
            <a:r>
              <a:rPr sz="2400" spc="-65" dirty="0"/>
              <a:t> </a:t>
            </a:r>
            <a:r>
              <a:rPr sz="2400" spc="-35" dirty="0"/>
              <a:t>Raisul</a:t>
            </a:r>
            <a:r>
              <a:rPr sz="2400" spc="-6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25" dirty="0"/>
              <a:t> </a:t>
            </a:r>
            <a:r>
              <a:rPr spc="-80" dirty="0"/>
              <a:t>Lecturer,</a:t>
            </a:r>
            <a:r>
              <a:rPr spc="-75" dirty="0"/>
              <a:t> </a:t>
            </a:r>
            <a:r>
              <a:rPr spc="-50" dirty="0"/>
              <a:t>Department</a:t>
            </a:r>
            <a:r>
              <a:rPr spc="-80" dirty="0"/>
              <a:t> </a:t>
            </a:r>
            <a:r>
              <a:rPr spc="-15" dirty="0"/>
              <a:t>of</a:t>
            </a:r>
            <a:r>
              <a:rPr spc="-125" dirty="0"/>
              <a:t> </a:t>
            </a:r>
            <a:r>
              <a:rPr spc="-35" dirty="0"/>
              <a:t>Civil</a:t>
            </a:r>
            <a:r>
              <a:rPr spc="-135" dirty="0"/>
              <a:t> </a:t>
            </a:r>
            <a:r>
              <a:rPr spc="-50" dirty="0"/>
              <a:t>Engineering,</a:t>
            </a:r>
            <a:r>
              <a:rPr spc="-180" dirty="0"/>
              <a:t> </a:t>
            </a:r>
            <a:r>
              <a:rPr spc="-30" dirty="0"/>
              <a:t>DIU</a:t>
            </a:r>
            <a:endParaRPr sz="280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25-Jul-22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D252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20" dirty="0"/>
              <a:t>J.</a:t>
            </a:r>
            <a:r>
              <a:rPr sz="2400" spc="-70" dirty="0"/>
              <a:t> </a:t>
            </a:r>
            <a:r>
              <a:rPr sz="2400" spc="-20" dirty="0"/>
              <a:t>M.</a:t>
            </a:r>
            <a:r>
              <a:rPr sz="2400" spc="-65" dirty="0"/>
              <a:t> </a:t>
            </a:r>
            <a:r>
              <a:rPr sz="2400" spc="-35" dirty="0"/>
              <a:t>Raisul</a:t>
            </a:r>
            <a:r>
              <a:rPr sz="2400" spc="-6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25" dirty="0"/>
              <a:t> </a:t>
            </a:r>
            <a:r>
              <a:rPr spc="-80" dirty="0"/>
              <a:t>Lecturer,</a:t>
            </a:r>
            <a:r>
              <a:rPr spc="-75" dirty="0"/>
              <a:t> </a:t>
            </a:r>
            <a:r>
              <a:rPr spc="-50" dirty="0"/>
              <a:t>Department</a:t>
            </a:r>
            <a:r>
              <a:rPr spc="-80" dirty="0"/>
              <a:t> </a:t>
            </a:r>
            <a:r>
              <a:rPr spc="-15" dirty="0"/>
              <a:t>of</a:t>
            </a:r>
            <a:r>
              <a:rPr spc="-125" dirty="0"/>
              <a:t> </a:t>
            </a:r>
            <a:r>
              <a:rPr spc="-35" dirty="0"/>
              <a:t>Civil</a:t>
            </a:r>
            <a:r>
              <a:rPr spc="-135" dirty="0"/>
              <a:t> </a:t>
            </a:r>
            <a:r>
              <a:rPr spc="-50" dirty="0"/>
              <a:t>Engineering,</a:t>
            </a:r>
            <a:r>
              <a:rPr spc="-180" dirty="0"/>
              <a:t> </a:t>
            </a:r>
            <a:r>
              <a:rPr spc="-30" dirty="0"/>
              <a:t>DIU</a:t>
            </a:r>
            <a:endParaRPr sz="280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25-Jul-22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400800"/>
          </a:xfrm>
          <a:custGeom>
            <a:avLst/>
            <a:gdLst/>
            <a:ahLst/>
            <a:cxnLst/>
            <a:rect l="l" t="t" r="r" b="b"/>
            <a:pathLst>
              <a:path w="12192000" h="6400800">
                <a:moveTo>
                  <a:pt x="12192000" y="6397765"/>
                </a:moveTo>
                <a:lnTo>
                  <a:pt x="0" y="6397765"/>
                </a:lnTo>
                <a:lnTo>
                  <a:pt x="0" y="6400800"/>
                </a:lnTo>
                <a:lnTo>
                  <a:pt x="12192000" y="6400800"/>
                </a:lnTo>
                <a:lnTo>
                  <a:pt x="12192000" y="6397765"/>
                </a:lnTo>
                <a:close/>
              </a:path>
              <a:path w="12192000" h="6400800">
                <a:moveTo>
                  <a:pt x="12192000" y="0"/>
                </a:moveTo>
                <a:lnTo>
                  <a:pt x="0" y="0"/>
                </a:lnTo>
                <a:lnTo>
                  <a:pt x="0" y="6333744"/>
                </a:lnTo>
                <a:lnTo>
                  <a:pt x="12192000" y="6333744"/>
                </a:lnTo>
                <a:lnTo>
                  <a:pt x="12192000" y="0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46" y="6400797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12188952" y="0"/>
                </a:moveTo>
                <a:lnTo>
                  <a:pt x="0" y="0"/>
                </a:lnTo>
                <a:lnTo>
                  <a:pt x="0" y="457200"/>
                </a:lnTo>
                <a:lnTo>
                  <a:pt x="12188952" y="457200"/>
                </a:lnTo>
                <a:lnTo>
                  <a:pt x="12188952" y="0"/>
                </a:lnTo>
                <a:close/>
              </a:path>
            </a:pathLst>
          </a:custGeom>
          <a:solidFill>
            <a:srgbClr val="5F81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333745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12188952" y="0"/>
                </a:moveTo>
                <a:lnTo>
                  <a:pt x="0" y="0"/>
                </a:lnTo>
                <a:lnTo>
                  <a:pt x="0" y="64006"/>
                </a:lnTo>
                <a:lnTo>
                  <a:pt x="12188952" y="64006"/>
                </a:lnTo>
                <a:lnTo>
                  <a:pt x="12188952" y="0"/>
                </a:lnTo>
                <a:close/>
              </a:path>
            </a:pathLst>
          </a:custGeom>
          <a:solidFill>
            <a:srgbClr val="92A9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20" dirty="0"/>
              <a:t>J.</a:t>
            </a:r>
            <a:r>
              <a:rPr sz="2400" spc="-70" dirty="0"/>
              <a:t> </a:t>
            </a:r>
            <a:r>
              <a:rPr sz="2400" spc="-20" dirty="0"/>
              <a:t>M.</a:t>
            </a:r>
            <a:r>
              <a:rPr sz="2400" spc="-65" dirty="0"/>
              <a:t> </a:t>
            </a:r>
            <a:r>
              <a:rPr sz="2400" spc="-35" dirty="0"/>
              <a:t>Raisul</a:t>
            </a:r>
            <a:r>
              <a:rPr sz="2400" spc="-6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25" dirty="0"/>
              <a:t> </a:t>
            </a:r>
            <a:r>
              <a:rPr spc="-80" dirty="0"/>
              <a:t>Lecturer,</a:t>
            </a:r>
            <a:r>
              <a:rPr spc="-75" dirty="0"/>
              <a:t> </a:t>
            </a:r>
            <a:r>
              <a:rPr spc="-50" dirty="0"/>
              <a:t>Department</a:t>
            </a:r>
            <a:r>
              <a:rPr spc="-80" dirty="0"/>
              <a:t> </a:t>
            </a:r>
            <a:r>
              <a:rPr spc="-15" dirty="0"/>
              <a:t>of</a:t>
            </a:r>
            <a:r>
              <a:rPr spc="-125" dirty="0"/>
              <a:t> </a:t>
            </a:r>
            <a:r>
              <a:rPr spc="-35" dirty="0"/>
              <a:t>Civil</a:t>
            </a:r>
            <a:r>
              <a:rPr spc="-135" dirty="0"/>
              <a:t> </a:t>
            </a:r>
            <a:r>
              <a:rPr spc="-50" dirty="0"/>
              <a:t>Engineering,</a:t>
            </a:r>
            <a:r>
              <a:rPr spc="-180" dirty="0"/>
              <a:t> </a:t>
            </a:r>
            <a:r>
              <a:rPr spc="-30" dirty="0"/>
              <a:t>DIU</a:t>
            </a:r>
            <a:endParaRPr sz="280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25-Jul-22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400800"/>
          </a:xfrm>
          <a:custGeom>
            <a:avLst/>
            <a:gdLst/>
            <a:ahLst/>
            <a:cxnLst/>
            <a:rect l="l" t="t" r="r" b="b"/>
            <a:pathLst>
              <a:path w="12192000" h="6400800">
                <a:moveTo>
                  <a:pt x="12192000" y="6397765"/>
                </a:moveTo>
                <a:lnTo>
                  <a:pt x="0" y="6397765"/>
                </a:lnTo>
                <a:lnTo>
                  <a:pt x="0" y="6400800"/>
                </a:lnTo>
                <a:lnTo>
                  <a:pt x="12192000" y="6400800"/>
                </a:lnTo>
                <a:lnTo>
                  <a:pt x="12192000" y="6397765"/>
                </a:lnTo>
                <a:close/>
              </a:path>
              <a:path w="12192000" h="6400800">
                <a:moveTo>
                  <a:pt x="12192000" y="0"/>
                </a:moveTo>
                <a:lnTo>
                  <a:pt x="0" y="0"/>
                </a:lnTo>
                <a:lnTo>
                  <a:pt x="0" y="6333744"/>
                </a:lnTo>
                <a:lnTo>
                  <a:pt x="12192000" y="6333744"/>
                </a:lnTo>
                <a:lnTo>
                  <a:pt x="12192000" y="0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46" y="6400797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12188952" y="0"/>
                </a:moveTo>
                <a:lnTo>
                  <a:pt x="0" y="0"/>
                </a:lnTo>
                <a:lnTo>
                  <a:pt x="0" y="457200"/>
                </a:lnTo>
                <a:lnTo>
                  <a:pt x="12188952" y="457200"/>
                </a:lnTo>
                <a:lnTo>
                  <a:pt x="12188952" y="0"/>
                </a:lnTo>
                <a:close/>
              </a:path>
            </a:pathLst>
          </a:custGeom>
          <a:solidFill>
            <a:srgbClr val="5F81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333745"/>
            <a:ext cx="12189460" cy="64135"/>
          </a:xfrm>
          <a:custGeom>
            <a:avLst/>
            <a:gdLst/>
            <a:ahLst/>
            <a:cxnLst/>
            <a:rect l="l" t="t" r="r" b="b"/>
            <a:pathLst>
              <a:path w="12189460" h="64135">
                <a:moveTo>
                  <a:pt x="12188952" y="0"/>
                </a:moveTo>
                <a:lnTo>
                  <a:pt x="0" y="0"/>
                </a:lnTo>
                <a:lnTo>
                  <a:pt x="0" y="64006"/>
                </a:lnTo>
                <a:lnTo>
                  <a:pt x="12188952" y="64006"/>
                </a:lnTo>
                <a:lnTo>
                  <a:pt x="12188952" y="0"/>
                </a:lnTo>
                <a:close/>
              </a:path>
            </a:pathLst>
          </a:custGeom>
          <a:solidFill>
            <a:srgbClr val="92A9B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1480" y="0"/>
            <a:ext cx="11663172" cy="1680972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51510" y="76961"/>
            <a:ext cx="11192256" cy="1373124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651510" y="76961"/>
            <a:ext cx="11192510" cy="1373505"/>
          </a:xfrm>
          <a:custGeom>
            <a:avLst/>
            <a:gdLst/>
            <a:ahLst/>
            <a:cxnLst/>
            <a:rect l="l" t="t" r="r" b="b"/>
            <a:pathLst>
              <a:path w="11192510" h="1373505">
                <a:moveTo>
                  <a:pt x="0" y="257429"/>
                </a:moveTo>
                <a:lnTo>
                  <a:pt x="6743" y="224028"/>
                </a:lnTo>
                <a:lnTo>
                  <a:pt x="25133" y="196850"/>
                </a:lnTo>
                <a:lnTo>
                  <a:pt x="52412" y="178435"/>
                </a:lnTo>
                <a:lnTo>
                  <a:pt x="85813" y="171704"/>
                </a:lnTo>
                <a:lnTo>
                  <a:pt x="11020552" y="171704"/>
                </a:lnTo>
                <a:lnTo>
                  <a:pt x="11020552" y="85852"/>
                </a:lnTo>
                <a:lnTo>
                  <a:pt x="11027283" y="52451"/>
                </a:lnTo>
                <a:lnTo>
                  <a:pt x="11045698" y="25146"/>
                </a:lnTo>
                <a:lnTo>
                  <a:pt x="11073003" y="6731"/>
                </a:lnTo>
                <a:lnTo>
                  <a:pt x="11106404" y="0"/>
                </a:lnTo>
                <a:lnTo>
                  <a:pt x="11139805" y="6731"/>
                </a:lnTo>
                <a:lnTo>
                  <a:pt x="11167110" y="25146"/>
                </a:lnTo>
                <a:lnTo>
                  <a:pt x="11185525" y="52451"/>
                </a:lnTo>
                <a:lnTo>
                  <a:pt x="11192256" y="85852"/>
                </a:lnTo>
                <a:lnTo>
                  <a:pt x="11192256" y="1115695"/>
                </a:lnTo>
                <a:lnTo>
                  <a:pt x="11185525" y="1149096"/>
                </a:lnTo>
                <a:lnTo>
                  <a:pt x="11167110" y="1176274"/>
                </a:lnTo>
                <a:lnTo>
                  <a:pt x="11139805" y="1194689"/>
                </a:lnTo>
                <a:lnTo>
                  <a:pt x="11106404" y="1201420"/>
                </a:lnTo>
                <a:lnTo>
                  <a:pt x="171640" y="1201420"/>
                </a:lnTo>
                <a:lnTo>
                  <a:pt x="171640" y="1287272"/>
                </a:lnTo>
                <a:lnTo>
                  <a:pt x="164896" y="1320673"/>
                </a:lnTo>
                <a:lnTo>
                  <a:pt x="146507" y="1347978"/>
                </a:lnTo>
                <a:lnTo>
                  <a:pt x="119227" y="1366393"/>
                </a:lnTo>
                <a:lnTo>
                  <a:pt x="85826" y="1373124"/>
                </a:lnTo>
                <a:lnTo>
                  <a:pt x="52425" y="1366393"/>
                </a:lnTo>
                <a:lnTo>
                  <a:pt x="25146" y="1347978"/>
                </a:lnTo>
                <a:lnTo>
                  <a:pt x="6756" y="1320673"/>
                </a:lnTo>
                <a:lnTo>
                  <a:pt x="12" y="1287272"/>
                </a:lnTo>
                <a:lnTo>
                  <a:pt x="0" y="257429"/>
                </a:lnTo>
                <a:close/>
              </a:path>
            </a:pathLst>
          </a:custGeom>
          <a:ln w="198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662156" y="152909"/>
            <a:ext cx="191516" cy="10566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41616" y="281559"/>
            <a:ext cx="191439" cy="148590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823150" y="334390"/>
            <a:ext cx="0" cy="944244"/>
          </a:xfrm>
          <a:custGeom>
            <a:avLst/>
            <a:gdLst/>
            <a:ahLst/>
            <a:cxnLst/>
            <a:rect l="l" t="t" r="r" b="b"/>
            <a:pathLst>
              <a:path h="944244">
                <a:moveTo>
                  <a:pt x="0" y="0"/>
                </a:moveTo>
                <a:lnTo>
                  <a:pt x="0" y="94399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93186" y="320497"/>
            <a:ext cx="6405626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D252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84705" y="1880911"/>
            <a:ext cx="9176385" cy="3263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971545" y="6442919"/>
            <a:ext cx="7371080" cy="419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3150"/>
              </a:lnSpc>
            </a:pPr>
            <a:r>
              <a:rPr sz="2400" spc="-20" dirty="0"/>
              <a:t>J.</a:t>
            </a:r>
            <a:r>
              <a:rPr sz="2400" spc="-70" dirty="0"/>
              <a:t> </a:t>
            </a:r>
            <a:r>
              <a:rPr sz="2400" spc="-20" dirty="0"/>
              <a:t>M.</a:t>
            </a:r>
            <a:r>
              <a:rPr sz="2400" spc="-65" dirty="0"/>
              <a:t> </a:t>
            </a:r>
            <a:r>
              <a:rPr sz="2400" spc="-35" dirty="0"/>
              <a:t>Raisul</a:t>
            </a:r>
            <a:r>
              <a:rPr sz="2400" spc="-65" dirty="0"/>
              <a:t> </a:t>
            </a:r>
            <a:r>
              <a:rPr sz="2400" spc="-30" dirty="0"/>
              <a:t>Islam</a:t>
            </a:r>
            <a:r>
              <a:rPr sz="2400" spc="-65" dirty="0"/>
              <a:t> </a:t>
            </a:r>
            <a:r>
              <a:rPr sz="2400" spc="-35" dirty="0"/>
              <a:t>Shohag</a:t>
            </a:r>
            <a:r>
              <a:rPr sz="2800" spc="-35" dirty="0"/>
              <a:t>,</a:t>
            </a:r>
            <a:r>
              <a:rPr sz="2800" spc="-125" dirty="0"/>
              <a:t> </a:t>
            </a:r>
            <a:r>
              <a:rPr spc="-80" dirty="0"/>
              <a:t>Lecturer,</a:t>
            </a:r>
            <a:r>
              <a:rPr spc="-75" dirty="0"/>
              <a:t> </a:t>
            </a:r>
            <a:r>
              <a:rPr spc="-50" dirty="0"/>
              <a:t>Department</a:t>
            </a:r>
            <a:r>
              <a:rPr spc="-80" dirty="0"/>
              <a:t> </a:t>
            </a:r>
            <a:r>
              <a:rPr spc="-15" dirty="0"/>
              <a:t>of</a:t>
            </a:r>
            <a:r>
              <a:rPr spc="-125" dirty="0"/>
              <a:t> </a:t>
            </a:r>
            <a:r>
              <a:rPr spc="-35" dirty="0"/>
              <a:t>Civil</a:t>
            </a:r>
            <a:r>
              <a:rPr spc="-135" dirty="0"/>
              <a:t> </a:t>
            </a:r>
            <a:r>
              <a:rPr spc="-50" dirty="0"/>
              <a:t>Engineering,</a:t>
            </a:r>
            <a:r>
              <a:rPr spc="-180" dirty="0"/>
              <a:t> </a:t>
            </a:r>
            <a:r>
              <a:rPr spc="-30" dirty="0"/>
              <a:t>DIU</a:t>
            </a:r>
            <a:endParaRPr sz="280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25-Jul-22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5011" y="304800"/>
            <a:ext cx="11811001" cy="6334125"/>
          </a:xfrm>
          <a:custGeom>
            <a:avLst/>
            <a:gdLst/>
            <a:ahLst/>
            <a:cxnLst/>
            <a:rect l="l" t="t" r="r" b="b"/>
            <a:pathLst>
              <a:path w="12157075" h="6334125">
                <a:moveTo>
                  <a:pt x="0" y="6333744"/>
                </a:moveTo>
                <a:lnTo>
                  <a:pt x="12156743" y="6333744"/>
                </a:lnTo>
                <a:lnTo>
                  <a:pt x="12156743" y="0"/>
                </a:lnTo>
                <a:lnTo>
                  <a:pt x="0" y="0"/>
                </a:lnTo>
                <a:lnTo>
                  <a:pt x="0" y="6333744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397752"/>
            <a:ext cx="12192000" cy="3175"/>
          </a:xfrm>
          <a:custGeom>
            <a:avLst/>
            <a:gdLst/>
            <a:ahLst/>
            <a:cxnLst/>
            <a:rect l="l" t="t" r="r" b="b"/>
            <a:pathLst>
              <a:path w="12192000" h="3175">
                <a:moveTo>
                  <a:pt x="12192000" y="0"/>
                </a:moveTo>
                <a:lnTo>
                  <a:pt x="0" y="0"/>
                </a:lnTo>
                <a:lnTo>
                  <a:pt x="0" y="3047"/>
                </a:lnTo>
                <a:lnTo>
                  <a:pt x="12192000" y="3047"/>
                </a:lnTo>
                <a:lnTo>
                  <a:pt x="12192000" y="0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95827" y="481583"/>
            <a:ext cx="6167755" cy="854075"/>
          </a:xfrm>
          <a:prstGeom prst="rect">
            <a:avLst/>
          </a:prstGeom>
          <a:solidFill>
            <a:srgbClr val="FFFFFF"/>
          </a:solidFill>
          <a:ln w="25400">
            <a:solidFill>
              <a:srgbClr val="C0504D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06680">
              <a:lnSpc>
                <a:spcPct val="100000"/>
              </a:lnSpc>
            </a:pPr>
            <a:r>
              <a:rPr sz="5400" b="0" spc="-55" dirty="0">
                <a:solidFill>
                  <a:srgbClr val="FF0000"/>
                </a:solidFill>
                <a:latin typeface="Times New Roman"/>
                <a:cs typeface="Times New Roman"/>
              </a:rPr>
              <a:t>Welcome</a:t>
            </a:r>
            <a:r>
              <a:rPr sz="5400" b="0" spc="-1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5400" b="0" dirty="0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sz="5400" b="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5400" b="0" dirty="0">
                <a:solidFill>
                  <a:srgbClr val="FF0000"/>
                </a:solidFill>
                <a:latin typeface="Times New Roman"/>
                <a:cs typeface="Times New Roman"/>
              </a:rPr>
              <a:t>CE</a:t>
            </a:r>
            <a:r>
              <a:rPr sz="5400" b="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5400" b="0" dirty="0">
                <a:solidFill>
                  <a:srgbClr val="FF0000"/>
                </a:solidFill>
                <a:latin typeface="Times New Roman"/>
                <a:cs typeface="Times New Roman"/>
              </a:rPr>
              <a:t>413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60570" y="2920744"/>
            <a:ext cx="6629400" cy="1785104"/>
          </a:xfrm>
          <a:prstGeom prst="rect">
            <a:avLst/>
          </a:prstGeom>
          <a:solidFill>
            <a:srgbClr val="FFFFFF"/>
          </a:solidFill>
          <a:ln w="25400">
            <a:solidFill>
              <a:srgbClr val="9BBA58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065" algn="ctr"/>
            <a:r>
              <a:rPr lang="en-US" sz="4400" b="1" spc="-20" dirty="0" smtClean="0">
                <a:solidFill>
                  <a:srgbClr val="C00000"/>
                </a:solidFill>
                <a:latin typeface="Times New Roman"/>
                <a:cs typeface="Times New Roman"/>
              </a:rPr>
              <a:t>Md. Abu </a:t>
            </a:r>
            <a:r>
              <a:rPr lang="en-US" sz="4400" b="1" spc="-20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Hasan</a:t>
            </a:r>
            <a:endParaRPr lang="en-US" sz="4400" b="1" spc="-20" dirty="0" smtClean="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marL="12065" algn="ctr"/>
            <a:r>
              <a:rPr lang="en-US" sz="24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Senior </a:t>
            </a:r>
            <a:r>
              <a:rPr sz="2400" spc="-55" dirty="0" smtClean="0">
                <a:solidFill>
                  <a:srgbClr val="C00000"/>
                </a:solidFill>
                <a:latin typeface="Times New Roman"/>
                <a:cs typeface="Times New Roman"/>
              </a:rPr>
              <a:t>Lecturer</a:t>
            </a:r>
            <a:endParaRPr lang="en-US" sz="2400" spc="-55" dirty="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marL="12065" algn="ctr"/>
            <a:r>
              <a:rPr sz="2400" spc="-70" dirty="0" smtClean="0">
                <a:solidFill>
                  <a:srgbClr val="C00000"/>
                </a:solidFill>
                <a:latin typeface="Times New Roman"/>
                <a:cs typeface="Times New Roman"/>
              </a:rPr>
              <a:t>D</a:t>
            </a:r>
            <a:r>
              <a:rPr sz="2400" spc="-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epa</a:t>
            </a:r>
            <a:r>
              <a:rPr sz="2400" spc="-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rt</a:t>
            </a:r>
            <a:r>
              <a:rPr sz="2400" spc="-95" dirty="0" smtClean="0">
                <a:solidFill>
                  <a:srgbClr val="C00000"/>
                </a:solidFill>
                <a:latin typeface="Times New Roman"/>
                <a:cs typeface="Times New Roman"/>
              </a:rPr>
              <a:t>m</a:t>
            </a:r>
            <a:r>
              <a:rPr sz="2400" spc="-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en</a:t>
            </a:r>
            <a:r>
              <a:rPr sz="24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t</a:t>
            </a:r>
            <a:r>
              <a:rPr sz="2400" spc="-14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C00000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f</a:t>
            </a:r>
            <a:r>
              <a:rPr sz="2400" spc="-1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70" dirty="0" smtClean="0">
                <a:solidFill>
                  <a:srgbClr val="C00000"/>
                </a:solidFill>
                <a:latin typeface="Times New Roman"/>
                <a:cs typeface="Times New Roman"/>
              </a:rPr>
              <a:t>C</a:t>
            </a:r>
            <a:r>
              <a:rPr sz="2400" spc="-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400" spc="-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v</a:t>
            </a:r>
            <a:r>
              <a:rPr sz="2400" spc="-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4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l</a:t>
            </a:r>
            <a:r>
              <a:rPr sz="2400" spc="-14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65" dirty="0" smtClean="0">
                <a:solidFill>
                  <a:srgbClr val="C00000"/>
                </a:solidFill>
                <a:latin typeface="Times New Roman"/>
                <a:cs typeface="Times New Roman"/>
              </a:rPr>
              <a:t>E</a:t>
            </a:r>
            <a:r>
              <a:rPr sz="2400" spc="-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ng</a:t>
            </a:r>
            <a:r>
              <a:rPr sz="2400" spc="-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400" spc="-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nee</a:t>
            </a:r>
            <a:r>
              <a:rPr sz="2400" spc="-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r</a:t>
            </a:r>
            <a:r>
              <a:rPr sz="2400" spc="-60" dirty="0" smtClean="0">
                <a:solidFill>
                  <a:srgbClr val="C00000"/>
                </a:solidFill>
                <a:latin typeface="Times New Roman"/>
                <a:cs typeface="Times New Roman"/>
              </a:rPr>
              <a:t>in</a:t>
            </a:r>
            <a:r>
              <a:rPr sz="24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g</a:t>
            </a:r>
            <a:endParaRPr lang="en-US" sz="2400" dirty="0"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marL="12065" algn="ctr"/>
            <a:r>
              <a:rPr lang="en-US" sz="2400" spc="-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D</a:t>
            </a:r>
            <a:r>
              <a:rPr sz="2400" spc="-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a</a:t>
            </a:r>
            <a:r>
              <a:rPr sz="2400" spc="-165" dirty="0" smtClean="0">
                <a:solidFill>
                  <a:srgbClr val="C00000"/>
                </a:solidFill>
                <a:latin typeface="Times New Roman"/>
                <a:cs typeface="Times New Roman"/>
              </a:rPr>
              <a:t>f</a:t>
            </a:r>
            <a:r>
              <a:rPr sz="2400" spc="-70" dirty="0" smtClean="0">
                <a:solidFill>
                  <a:srgbClr val="C00000"/>
                </a:solidFill>
                <a:latin typeface="Times New Roman"/>
                <a:cs typeface="Times New Roman"/>
              </a:rPr>
              <a:t>f</a:t>
            </a:r>
            <a:r>
              <a:rPr sz="2400" spc="-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od</a:t>
            </a:r>
            <a:r>
              <a:rPr sz="2400" spc="-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4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l</a:t>
            </a:r>
            <a:r>
              <a:rPr sz="2400" spc="-95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400" spc="-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n</a:t>
            </a:r>
            <a:r>
              <a:rPr sz="2400" spc="-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t</a:t>
            </a:r>
            <a:r>
              <a:rPr sz="2400" spc="-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e</a:t>
            </a:r>
            <a:r>
              <a:rPr sz="2400" spc="-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r</a:t>
            </a:r>
            <a:r>
              <a:rPr sz="2400" spc="-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n</a:t>
            </a:r>
            <a:r>
              <a:rPr sz="2400" spc="-60" dirty="0" smtClean="0">
                <a:solidFill>
                  <a:srgbClr val="C00000"/>
                </a:solidFill>
                <a:latin typeface="Times New Roman"/>
                <a:cs typeface="Times New Roman"/>
              </a:rPr>
              <a:t>a</a:t>
            </a:r>
            <a:r>
              <a:rPr sz="2400" spc="-55" dirty="0" smtClean="0">
                <a:solidFill>
                  <a:srgbClr val="C00000"/>
                </a:solidFill>
                <a:latin typeface="Times New Roman"/>
                <a:cs typeface="Times New Roman"/>
              </a:rPr>
              <a:t>t</a:t>
            </a:r>
            <a:r>
              <a:rPr sz="2400" spc="-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400" spc="-60" dirty="0" smtClean="0">
                <a:solidFill>
                  <a:srgbClr val="C00000"/>
                </a:solidFill>
                <a:latin typeface="Times New Roman"/>
                <a:cs typeface="Times New Roman"/>
              </a:rPr>
              <a:t>o</a:t>
            </a:r>
            <a:r>
              <a:rPr sz="2400" spc="-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n</a:t>
            </a:r>
            <a:r>
              <a:rPr sz="2400" spc="-60" dirty="0" smtClean="0">
                <a:solidFill>
                  <a:srgbClr val="C00000"/>
                </a:solidFill>
                <a:latin typeface="Times New Roman"/>
                <a:cs typeface="Times New Roman"/>
              </a:rPr>
              <a:t>a</a:t>
            </a:r>
            <a:r>
              <a:rPr sz="24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l</a:t>
            </a:r>
            <a:r>
              <a:rPr sz="2400" spc="-2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70" dirty="0" smtClean="0">
                <a:solidFill>
                  <a:srgbClr val="C00000"/>
                </a:solidFill>
                <a:latin typeface="Times New Roman"/>
                <a:cs typeface="Times New Roman"/>
              </a:rPr>
              <a:t>U</a:t>
            </a:r>
            <a:r>
              <a:rPr sz="2400" spc="-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n</a:t>
            </a:r>
            <a:r>
              <a:rPr sz="2400" spc="-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400" spc="-50" dirty="0" smtClean="0">
                <a:solidFill>
                  <a:srgbClr val="C00000"/>
                </a:solidFill>
                <a:latin typeface="Times New Roman"/>
                <a:cs typeface="Times New Roman"/>
              </a:rPr>
              <a:t>ve</a:t>
            </a:r>
            <a:r>
              <a:rPr sz="2400" spc="-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r</a:t>
            </a:r>
            <a:r>
              <a:rPr sz="2400" spc="-65" dirty="0" smtClean="0">
                <a:solidFill>
                  <a:srgbClr val="C00000"/>
                </a:solidFill>
                <a:latin typeface="Times New Roman"/>
                <a:cs typeface="Times New Roman"/>
              </a:rPr>
              <a:t>s</a:t>
            </a:r>
            <a:r>
              <a:rPr sz="2400" spc="-45" dirty="0" smtClean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sz="2400" spc="-40" dirty="0" smtClean="0">
                <a:solidFill>
                  <a:srgbClr val="C00000"/>
                </a:solidFill>
                <a:latin typeface="Times New Roman"/>
                <a:cs typeface="Times New Roman"/>
              </a:rPr>
              <a:t>t</a:t>
            </a:r>
            <a:r>
              <a:rPr sz="2400" spc="-360" dirty="0" smtClean="0">
                <a:solidFill>
                  <a:srgbClr val="C00000"/>
                </a:solidFill>
                <a:latin typeface="Times New Roman"/>
                <a:cs typeface="Times New Roman"/>
              </a:rPr>
              <a:t>y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86300" y="1881591"/>
            <a:ext cx="2819400" cy="459100"/>
          </a:xfrm>
          <a:prstGeom prst="rect">
            <a:avLst/>
          </a:prstGeom>
          <a:solidFill>
            <a:srgbClr val="F79546"/>
          </a:solidFill>
        </p:spPr>
        <p:txBody>
          <a:bodyPr vert="horz" wrap="square" lIns="0" tIns="5080" rIns="0" bIns="0" rtlCol="0">
            <a:spAutoFit/>
          </a:bodyPr>
          <a:lstStyle/>
          <a:p>
            <a:pPr marL="92075" algn="ctr">
              <a:lnSpc>
                <a:spcPct val="100000"/>
              </a:lnSpc>
              <a:spcBef>
                <a:spcPts val="40"/>
              </a:spcBef>
            </a:pPr>
            <a:r>
              <a:rPr sz="2950" b="1" i="1" spc="280" dirty="0" smtClean="0">
                <a:latin typeface="Arial"/>
                <a:cs typeface="Arial"/>
              </a:rPr>
              <a:t>Lecture</a:t>
            </a:r>
            <a:r>
              <a:rPr sz="2950" b="1" i="1" spc="125" dirty="0" smtClean="0">
                <a:latin typeface="Arial"/>
                <a:cs typeface="Arial"/>
              </a:rPr>
              <a:t>-01</a:t>
            </a:r>
            <a:endParaRPr sz="2950" b="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0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Composite</a:t>
            </a:r>
            <a:r>
              <a:rPr spc="-70" dirty="0"/>
              <a:t> </a:t>
            </a:r>
            <a:r>
              <a:rPr spc="-5" dirty="0"/>
              <a:t>Structure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50619" y="1772411"/>
            <a:ext cx="7614284" cy="523240"/>
          </a:xfrm>
          <a:prstGeom prst="rect">
            <a:avLst/>
          </a:prstGeom>
          <a:solidFill>
            <a:srgbClr val="8D6974"/>
          </a:solidFill>
          <a:ln w="15240">
            <a:solidFill>
              <a:srgbClr val="664952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65"/>
              </a:spcBef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Why</a:t>
            </a:r>
            <a:r>
              <a:rPr sz="2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Steel</a:t>
            </a:r>
            <a:r>
              <a:rPr sz="2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Concrete</a:t>
            </a:r>
            <a:r>
              <a:rPr sz="28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composite</a:t>
            </a:r>
            <a:r>
              <a:rPr sz="28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structure</a:t>
            </a:r>
            <a:r>
              <a:rPr sz="28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used??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56182" y="2680842"/>
            <a:ext cx="9819640" cy="3159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Disadvantage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of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RCC</a:t>
            </a:r>
            <a:r>
              <a:rPr sz="2800" b="1" spc="4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and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Steel </a:t>
            </a:r>
            <a:r>
              <a:rPr sz="2800" b="1" spc="-20" dirty="0">
                <a:latin typeface="Times New Roman"/>
                <a:cs typeface="Times New Roman"/>
              </a:rPr>
              <a:t>structures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5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spc="-20" dirty="0">
                <a:latin typeface="Times New Roman"/>
                <a:cs typeface="Times New Roman"/>
              </a:rPr>
              <a:t>Large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size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Huge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self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weight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strength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ratio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Huge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time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consuming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Highly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fire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susceptible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Construction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cost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high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high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rise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structures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270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recover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</a:t>
            </a:r>
            <a:r>
              <a:rPr sz="2400" spc="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dvantages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Steel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Concre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posi</a:t>
            </a:r>
            <a:r>
              <a:rPr sz="2400" spc="-1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</a:t>
            </a:r>
            <a:r>
              <a:rPr sz="2400" dirty="0">
                <a:latin typeface="Times New Roman"/>
                <a:cs typeface="Times New Roman"/>
              </a:rPr>
              <a:t>ru</a:t>
            </a:r>
            <a:r>
              <a:rPr sz="2400" spc="-10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t</a:t>
            </a:r>
            <a:r>
              <a:rPr sz="2400" spc="-10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r</a:t>
            </a:r>
            <a:r>
              <a:rPr sz="2400" spc="-20" dirty="0">
                <a:latin typeface="Times New Roman"/>
                <a:cs typeface="Times New Roman"/>
              </a:rPr>
              <a:t>e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0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Composite</a:t>
            </a:r>
            <a:r>
              <a:rPr spc="-70" dirty="0"/>
              <a:t> </a:t>
            </a:r>
            <a:r>
              <a:rPr spc="-5" dirty="0"/>
              <a:t>Structure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39113" y="2016709"/>
            <a:ext cx="8086090" cy="3769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034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Times New Roman"/>
                <a:cs typeface="Times New Roman"/>
              </a:rPr>
              <a:t>Advantage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of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Steel</a:t>
            </a:r>
            <a:r>
              <a:rPr sz="2800" b="1" spc="-20" dirty="0">
                <a:latin typeface="Times New Roman"/>
                <a:cs typeface="Times New Roman"/>
              </a:rPr>
              <a:t> Concrete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composite</a:t>
            </a:r>
            <a:r>
              <a:rPr sz="2800" b="1" spc="-4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structures</a:t>
            </a:r>
            <a:endParaRPr sz="2800">
              <a:latin typeface="Times New Roman"/>
              <a:cs typeface="Times New Roman"/>
            </a:endParaRPr>
          </a:p>
          <a:p>
            <a:pPr marL="523240" indent="-343535">
              <a:lnSpc>
                <a:spcPct val="100000"/>
              </a:lnSpc>
              <a:spcBef>
                <a:spcPts val="20"/>
              </a:spcBef>
              <a:buFont typeface="Wingdings"/>
              <a:buChar char=""/>
              <a:tabLst>
                <a:tab pos="523875" algn="l"/>
              </a:tabLst>
            </a:pPr>
            <a:r>
              <a:rPr sz="2400" spc="-5" dirty="0">
                <a:latin typeface="Times New Roman"/>
                <a:cs typeface="Times New Roman"/>
              </a:rPr>
              <a:t>Small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size</a:t>
            </a:r>
            <a:endParaRPr sz="2400">
              <a:latin typeface="Times New Roman"/>
              <a:cs typeface="Times New Roman"/>
            </a:endParaRPr>
          </a:p>
          <a:p>
            <a:pPr marL="523240" indent="-343535">
              <a:lnSpc>
                <a:spcPct val="100000"/>
              </a:lnSpc>
              <a:buFont typeface="Wingdings"/>
              <a:buChar char=""/>
              <a:tabLst>
                <a:tab pos="523875" algn="l"/>
              </a:tabLst>
            </a:pPr>
            <a:r>
              <a:rPr sz="2400" dirty="0">
                <a:latin typeface="Times New Roman"/>
                <a:cs typeface="Times New Roman"/>
              </a:rPr>
              <a:t>Low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self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weight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strength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ratio</a:t>
            </a:r>
            <a:endParaRPr sz="2400">
              <a:latin typeface="Times New Roman"/>
              <a:cs typeface="Times New Roman"/>
            </a:endParaRPr>
          </a:p>
          <a:p>
            <a:pPr marL="523240" indent="-343535">
              <a:lnSpc>
                <a:spcPct val="100000"/>
              </a:lnSpc>
              <a:buFont typeface="Wingdings"/>
              <a:buChar char=""/>
              <a:tabLst>
                <a:tab pos="523875" algn="l"/>
              </a:tabLst>
            </a:pPr>
            <a:r>
              <a:rPr sz="2400" dirty="0">
                <a:latin typeface="Times New Roman"/>
                <a:cs typeface="Times New Roman"/>
              </a:rPr>
              <a:t>Low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time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consuming</a:t>
            </a:r>
            <a:endParaRPr sz="2400">
              <a:latin typeface="Times New Roman"/>
              <a:cs typeface="Times New Roman"/>
            </a:endParaRPr>
          </a:p>
          <a:p>
            <a:pPr marL="523240" indent="-343535">
              <a:lnSpc>
                <a:spcPct val="100000"/>
              </a:lnSpc>
              <a:buFont typeface="Wingdings"/>
              <a:buChar char=""/>
              <a:tabLst>
                <a:tab pos="523875" algn="l"/>
              </a:tabLst>
            </a:pPr>
            <a:r>
              <a:rPr sz="2400" dirty="0">
                <a:latin typeface="Times New Roman"/>
                <a:cs typeface="Times New Roman"/>
              </a:rPr>
              <a:t>Low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fire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susceptible</a:t>
            </a:r>
            <a:endParaRPr sz="2400">
              <a:latin typeface="Times New Roman"/>
              <a:cs typeface="Times New Roman"/>
            </a:endParaRPr>
          </a:p>
          <a:p>
            <a:pPr marL="523240" indent="-343535">
              <a:lnSpc>
                <a:spcPct val="100000"/>
              </a:lnSpc>
              <a:buFont typeface="Wingdings"/>
              <a:buChar char=""/>
              <a:tabLst>
                <a:tab pos="523875" algn="l"/>
              </a:tabLst>
            </a:pPr>
            <a:r>
              <a:rPr sz="2400" dirty="0">
                <a:latin typeface="Times New Roman"/>
                <a:cs typeface="Times New Roman"/>
              </a:rPr>
              <a:t>Construction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cost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low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high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rise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structures</a:t>
            </a:r>
            <a:endParaRPr sz="2400">
              <a:latin typeface="Times New Roman"/>
              <a:cs typeface="Times New Roman"/>
            </a:endParaRPr>
          </a:p>
          <a:p>
            <a:pPr marL="523240" indent="-343535">
              <a:lnSpc>
                <a:spcPct val="100000"/>
              </a:lnSpc>
              <a:buFont typeface="Wingdings"/>
              <a:buChar char=""/>
              <a:tabLst>
                <a:tab pos="523875" algn="l"/>
              </a:tabLst>
            </a:pPr>
            <a:r>
              <a:rPr sz="2400" dirty="0">
                <a:latin typeface="Times New Roman"/>
                <a:cs typeface="Times New Roman"/>
              </a:rPr>
              <a:t>More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headroom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For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these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advantages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Steel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Concrete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composite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structures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0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Composite</a:t>
            </a:r>
            <a:r>
              <a:rPr spc="-70" dirty="0"/>
              <a:t> </a:t>
            </a:r>
            <a:r>
              <a:rPr spc="-5" dirty="0"/>
              <a:t>Structure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72564" y="2206574"/>
            <a:ext cx="7946390" cy="11855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Disadvantage</a:t>
            </a:r>
            <a:r>
              <a:rPr sz="2800" b="1" spc="-4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of</a:t>
            </a:r>
            <a:r>
              <a:rPr sz="2800" b="1" spc="2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Steel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Concrete</a:t>
            </a:r>
            <a:r>
              <a:rPr sz="2800" b="1" spc="2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composite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structures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Corrosion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Highly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skilled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labour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78578" y="2133092"/>
            <a:ext cx="3470910" cy="859790"/>
            <a:chOff x="4378578" y="2133092"/>
            <a:chExt cx="3470910" cy="85979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08931" y="2164080"/>
              <a:ext cx="3440429" cy="82829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78578" y="2133092"/>
              <a:ext cx="3438905" cy="828675"/>
            </a:xfrm>
            <a:prstGeom prst="rect">
              <a:avLst/>
            </a:prstGeom>
          </p:spPr>
        </p:pic>
      </p:grpSp>
      <p:grpSp>
        <p:nvGrpSpPr>
          <p:cNvPr id="5" name="object 5"/>
          <p:cNvGrpSpPr/>
          <p:nvPr/>
        </p:nvGrpSpPr>
        <p:grpSpPr>
          <a:xfrm>
            <a:off x="5057013" y="3596132"/>
            <a:ext cx="2027555" cy="868680"/>
            <a:chOff x="5057013" y="3596132"/>
            <a:chExt cx="2027555" cy="868680"/>
          </a:xfrm>
        </p:grpSpPr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87112" y="3627120"/>
              <a:ext cx="1997201" cy="837438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063871" y="3602989"/>
              <a:ext cx="1746885" cy="824230"/>
            </a:xfrm>
            <a:custGeom>
              <a:avLst/>
              <a:gdLst/>
              <a:ahLst/>
              <a:cxnLst/>
              <a:rect l="l" t="t" r="r" b="b"/>
              <a:pathLst>
                <a:path w="1746884" h="824229">
                  <a:moveTo>
                    <a:pt x="856107" y="0"/>
                  </a:moveTo>
                  <a:lnTo>
                    <a:pt x="609600" y="0"/>
                  </a:lnTo>
                  <a:lnTo>
                    <a:pt x="609600" y="21971"/>
                  </a:lnTo>
                  <a:lnTo>
                    <a:pt x="634492" y="24257"/>
                  </a:lnTo>
                  <a:lnTo>
                    <a:pt x="655320" y="27940"/>
                  </a:lnTo>
                  <a:lnTo>
                    <a:pt x="690753" y="45593"/>
                  </a:lnTo>
                  <a:lnTo>
                    <a:pt x="699516" y="66675"/>
                  </a:lnTo>
                  <a:lnTo>
                    <a:pt x="696087" y="84963"/>
                  </a:lnTo>
                  <a:lnTo>
                    <a:pt x="685927" y="110871"/>
                  </a:lnTo>
                  <a:lnTo>
                    <a:pt x="669036" y="144272"/>
                  </a:lnTo>
                  <a:lnTo>
                    <a:pt x="645287" y="185166"/>
                  </a:lnTo>
                  <a:lnTo>
                    <a:pt x="499999" y="428625"/>
                  </a:lnTo>
                  <a:lnTo>
                    <a:pt x="354203" y="161290"/>
                  </a:lnTo>
                  <a:lnTo>
                    <a:pt x="333375" y="122174"/>
                  </a:lnTo>
                  <a:lnTo>
                    <a:pt x="309499" y="68326"/>
                  </a:lnTo>
                  <a:lnTo>
                    <a:pt x="306578" y="53594"/>
                  </a:lnTo>
                  <a:lnTo>
                    <a:pt x="307467" y="48006"/>
                  </a:lnTo>
                  <a:lnTo>
                    <a:pt x="339852" y="24511"/>
                  </a:lnTo>
                  <a:lnTo>
                    <a:pt x="369697" y="21971"/>
                  </a:lnTo>
                  <a:lnTo>
                    <a:pt x="386969" y="21971"/>
                  </a:lnTo>
                  <a:lnTo>
                    <a:pt x="386969" y="0"/>
                  </a:lnTo>
                  <a:lnTo>
                    <a:pt x="0" y="0"/>
                  </a:lnTo>
                  <a:lnTo>
                    <a:pt x="0" y="21971"/>
                  </a:lnTo>
                  <a:lnTo>
                    <a:pt x="18415" y="23368"/>
                  </a:lnTo>
                  <a:lnTo>
                    <a:pt x="34798" y="27051"/>
                  </a:lnTo>
                  <a:lnTo>
                    <a:pt x="75565" y="55118"/>
                  </a:lnTo>
                  <a:lnTo>
                    <a:pt x="115570" y="115443"/>
                  </a:lnTo>
                  <a:lnTo>
                    <a:pt x="141732" y="161290"/>
                  </a:lnTo>
                  <a:lnTo>
                    <a:pt x="331597" y="507238"/>
                  </a:lnTo>
                  <a:lnTo>
                    <a:pt x="331597" y="669163"/>
                  </a:lnTo>
                  <a:lnTo>
                    <a:pt x="329946" y="718185"/>
                  </a:lnTo>
                  <a:lnTo>
                    <a:pt x="314452" y="761365"/>
                  </a:lnTo>
                  <a:lnTo>
                    <a:pt x="276098" y="782066"/>
                  </a:lnTo>
                  <a:lnTo>
                    <a:pt x="244094" y="785241"/>
                  </a:lnTo>
                  <a:lnTo>
                    <a:pt x="201803" y="785241"/>
                  </a:lnTo>
                  <a:lnTo>
                    <a:pt x="201803" y="807212"/>
                  </a:lnTo>
                  <a:lnTo>
                    <a:pt x="654812" y="807212"/>
                  </a:lnTo>
                  <a:lnTo>
                    <a:pt x="654812" y="785241"/>
                  </a:lnTo>
                  <a:lnTo>
                    <a:pt x="609600" y="785241"/>
                  </a:lnTo>
                  <a:lnTo>
                    <a:pt x="568579" y="778637"/>
                  </a:lnTo>
                  <a:lnTo>
                    <a:pt x="536321" y="754126"/>
                  </a:lnTo>
                  <a:lnTo>
                    <a:pt x="526034" y="697484"/>
                  </a:lnTo>
                  <a:lnTo>
                    <a:pt x="525653" y="669163"/>
                  </a:lnTo>
                  <a:lnTo>
                    <a:pt x="525780" y="473710"/>
                  </a:lnTo>
                  <a:lnTo>
                    <a:pt x="552704" y="428625"/>
                  </a:lnTo>
                  <a:lnTo>
                    <a:pt x="730631" y="131318"/>
                  </a:lnTo>
                  <a:lnTo>
                    <a:pt x="756412" y="91821"/>
                  </a:lnTo>
                  <a:lnTo>
                    <a:pt x="794766" y="45212"/>
                  </a:lnTo>
                  <a:lnTo>
                    <a:pt x="837311" y="25527"/>
                  </a:lnTo>
                  <a:lnTo>
                    <a:pt x="856107" y="21971"/>
                  </a:lnTo>
                  <a:lnTo>
                    <a:pt x="856107" y="0"/>
                  </a:lnTo>
                  <a:close/>
                </a:path>
                <a:path w="1746884" h="824229">
                  <a:moveTo>
                    <a:pt x="1300607" y="529209"/>
                  </a:moveTo>
                  <a:lnTo>
                    <a:pt x="1298575" y="488950"/>
                  </a:lnTo>
                  <a:lnTo>
                    <a:pt x="1292479" y="450342"/>
                  </a:lnTo>
                  <a:lnTo>
                    <a:pt x="1282446" y="413385"/>
                  </a:lnTo>
                  <a:lnTo>
                    <a:pt x="1250188" y="345440"/>
                  </a:lnTo>
                  <a:lnTo>
                    <a:pt x="1202563" y="292100"/>
                  </a:lnTo>
                  <a:lnTo>
                    <a:pt x="1141349" y="255016"/>
                  </a:lnTo>
                  <a:lnTo>
                    <a:pt x="1125601" y="249466"/>
                  </a:lnTo>
                  <a:lnTo>
                    <a:pt x="1125601" y="488950"/>
                  </a:lnTo>
                  <a:lnTo>
                    <a:pt x="1125093" y="546989"/>
                  </a:lnTo>
                  <a:lnTo>
                    <a:pt x="1123696" y="601980"/>
                  </a:lnTo>
                  <a:lnTo>
                    <a:pt x="1121283" y="647700"/>
                  </a:lnTo>
                  <a:lnTo>
                    <a:pt x="1113663" y="711454"/>
                  </a:lnTo>
                  <a:lnTo>
                    <a:pt x="1093470" y="756793"/>
                  </a:lnTo>
                  <a:lnTo>
                    <a:pt x="1050925" y="781939"/>
                  </a:lnTo>
                  <a:lnTo>
                    <a:pt x="1038098" y="782828"/>
                  </a:lnTo>
                  <a:lnTo>
                    <a:pt x="1024763" y="781431"/>
                  </a:lnTo>
                  <a:lnTo>
                    <a:pt x="989330" y="760857"/>
                  </a:lnTo>
                  <a:lnTo>
                    <a:pt x="965454" y="716407"/>
                  </a:lnTo>
                  <a:lnTo>
                    <a:pt x="957707" y="668274"/>
                  </a:lnTo>
                  <a:lnTo>
                    <a:pt x="953516" y="608838"/>
                  </a:lnTo>
                  <a:lnTo>
                    <a:pt x="953008" y="577469"/>
                  </a:lnTo>
                  <a:lnTo>
                    <a:pt x="953389" y="520700"/>
                  </a:lnTo>
                  <a:lnTo>
                    <a:pt x="954659" y="470408"/>
                  </a:lnTo>
                  <a:lnTo>
                    <a:pt x="956818" y="426720"/>
                  </a:lnTo>
                  <a:lnTo>
                    <a:pt x="964184" y="358648"/>
                  </a:lnTo>
                  <a:lnTo>
                    <a:pt x="978535" y="313436"/>
                  </a:lnTo>
                  <a:lnTo>
                    <a:pt x="1012317" y="281940"/>
                  </a:lnTo>
                  <a:lnTo>
                    <a:pt x="1040511" y="276225"/>
                  </a:lnTo>
                  <a:lnTo>
                    <a:pt x="1052449" y="276987"/>
                  </a:lnTo>
                  <a:lnTo>
                    <a:pt x="1100328" y="311150"/>
                  </a:lnTo>
                  <a:lnTo>
                    <a:pt x="1119251" y="366649"/>
                  </a:lnTo>
                  <a:lnTo>
                    <a:pt x="1124966" y="436118"/>
                  </a:lnTo>
                  <a:lnTo>
                    <a:pt x="1125601" y="488950"/>
                  </a:lnTo>
                  <a:lnTo>
                    <a:pt x="1125601" y="249466"/>
                  </a:lnTo>
                  <a:lnTo>
                    <a:pt x="1108202" y="243332"/>
                  </a:lnTo>
                  <a:lnTo>
                    <a:pt x="1073785" y="236347"/>
                  </a:lnTo>
                  <a:lnTo>
                    <a:pt x="1038098" y="233934"/>
                  </a:lnTo>
                  <a:lnTo>
                    <a:pt x="980948" y="239522"/>
                  </a:lnTo>
                  <a:lnTo>
                    <a:pt x="930148" y="256159"/>
                  </a:lnTo>
                  <a:lnTo>
                    <a:pt x="885825" y="283972"/>
                  </a:lnTo>
                  <a:lnTo>
                    <a:pt x="847979" y="322961"/>
                  </a:lnTo>
                  <a:lnTo>
                    <a:pt x="817626" y="369316"/>
                  </a:lnTo>
                  <a:lnTo>
                    <a:pt x="795909" y="419608"/>
                  </a:lnTo>
                  <a:lnTo>
                    <a:pt x="782828" y="473710"/>
                  </a:lnTo>
                  <a:lnTo>
                    <a:pt x="778510" y="531622"/>
                  </a:lnTo>
                  <a:lnTo>
                    <a:pt x="782828" y="587883"/>
                  </a:lnTo>
                  <a:lnTo>
                    <a:pt x="795528" y="640715"/>
                  </a:lnTo>
                  <a:lnTo>
                    <a:pt x="816737" y="689991"/>
                  </a:lnTo>
                  <a:lnTo>
                    <a:pt x="846455" y="735838"/>
                  </a:lnTo>
                  <a:lnTo>
                    <a:pt x="875919" y="767588"/>
                  </a:lnTo>
                  <a:lnTo>
                    <a:pt x="909955" y="792226"/>
                  </a:lnTo>
                  <a:lnTo>
                    <a:pt x="948690" y="809752"/>
                  </a:lnTo>
                  <a:lnTo>
                    <a:pt x="991997" y="820293"/>
                  </a:lnTo>
                  <a:lnTo>
                    <a:pt x="1039876" y="823849"/>
                  </a:lnTo>
                  <a:lnTo>
                    <a:pt x="1088898" y="820039"/>
                  </a:lnTo>
                  <a:lnTo>
                    <a:pt x="1133475" y="808482"/>
                  </a:lnTo>
                  <a:lnTo>
                    <a:pt x="1173607" y="789178"/>
                  </a:lnTo>
                  <a:lnTo>
                    <a:pt x="1240536" y="727456"/>
                  </a:lnTo>
                  <a:lnTo>
                    <a:pt x="1266825" y="685165"/>
                  </a:lnTo>
                  <a:lnTo>
                    <a:pt x="1285621" y="638048"/>
                  </a:lnTo>
                  <a:lnTo>
                    <a:pt x="1296924" y="585978"/>
                  </a:lnTo>
                  <a:lnTo>
                    <a:pt x="1300607" y="529209"/>
                  </a:lnTo>
                  <a:close/>
                </a:path>
                <a:path w="1746884" h="824229">
                  <a:moveTo>
                    <a:pt x="1746885" y="742950"/>
                  </a:moveTo>
                  <a:lnTo>
                    <a:pt x="1660271" y="742950"/>
                  </a:lnTo>
                  <a:lnTo>
                    <a:pt x="1652397" y="742442"/>
                  </a:lnTo>
                  <a:lnTo>
                    <a:pt x="1617345" y="715899"/>
                  </a:lnTo>
                  <a:lnTo>
                    <a:pt x="1608836" y="658114"/>
                  </a:lnTo>
                  <a:lnTo>
                    <a:pt x="1608582" y="636905"/>
                  </a:lnTo>
                  <a:lnTo>
                    <a:pt x="1608455" y="250571"/>
                  </a:lnTo>
                  <a:lnTo>
                    <a:pt x="1381633" y="250571"/>
                  </a:lnTo>
                  <a:lnTo>
                    <a:pt x="1381633" y="272669"/>
                  </a:lnTo>
                  <a:lnTo>
                    <a:pt x="1398524" y="275717"/>
                  </a:lnTo>
                  <a:lnTo>
                    <a:pt x="1412240" y="280035"/>
                  </a:lnTo>
                  <a:lnTo>
                    <a:pt x="1438783" y="320294"/>
                  </a:lnTo>
                  <a:lnTo>
                    <a:pt x="1441704" y="371475"/>
                  </a:lnTo>
                  <a:lnTo>
                    <a:pt x="1441704" y="592328"/>
                  </a:lnTo>
                  <a:lnTo>
                    <a:pt x="1442453" y="636905"/>
                  </a:lnTo>
                  <a:lnTo>
                    <a:pt x="1448803" y="704469"/>
                  </a:lnTo>
                  <a:lnTo>
                    <a:pt x="1462024" y="746252"/>
                  </a:lnTo>
                  <a:lnTo>
                    <a:pt x="1486535" y="780034"/>
                  </a:lnTo>
                  <a:lnTo>
                    <a:pt x="1522349" y="807720"/>
                  </a:lnTo>
                  <a:lnTo>
                    <a:pt x="1564132" y="822071"/>
                  </a:lnTo>
                  <a:lnTo>
                    <a:pt x="1586992" y="823849"/>
                  </a:lnTo>
                  <a:lnTo>
                    <a:pt x="1611122" y="822452"/>
                  </a:lnTo>
                  <a:lnTo>
                    <a:pt x="1655699" y="811657"/>
                  </a:lnTo>
                  <a:lnTo>
                    <a:pt x="1696212" y="789686"/>
                  </a:lnTo>
                  <a:lnTo>
                    <a:pt x="1736090" y="755015"/>
                  </a:lnTo>
                  <a:lnTo>
                    <a:pt x="1746885" y="742950"/>
                  </a:lnTo>
                  <a:close/>
                </a:path>
              </a:pathLst>
            </a:custGeom>
            <a:solidFill>
              <a:srgbClr val="2424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19900" y="4335780"/>
              <a:ext cx="226822" cy="74421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724142" y="3853561"/>
              <a:ext cx="265430" cy="492759"/>
            </a:xfrm>
            <a:custGeom>
              <a:avLst/>
              <a:gdLst/>
              <a:ahLst/>
              <a:cxnLst/>
              <a:rect l="l" t="t" r="r" b="b"/>
              <a:pathLst>
                <a:path w="265429" h="492760">
                  <a:moveTo>
                    <a:pt x="262508" y="0"/>
                  </a:moveTo>
                  <a:lnTo>
                    <a:pt x="35686" y="0"/>
                  </a:lnTo>
                  <a:lnTo>
                    <a:pt x="35686" y="22097"/>
                  </a:lnTo>
                  <a:lnTo>
                    <a:pt x="52577" y="25145"/>
                  </a:lnTo>
                  <a:lnTo>
                    <a:pt x="66293" y="29463"/>
                  </a:lnTo>
                  <a:lnTo>
                    <a:pt x="92836" y="69722"/>
                  </a:lnTo>
                  <a:lnTo>
                    <a:pt x="95757" y="120903"/>
                  </a:lnTo>
                  <a:lnTo>
                    <a:pt x="95757" y="418591"/>
                  </a:lnTo>
                  <a:lnTo>
                    <a:pt x="64769" y="457707"/>
                  </a:lnTo>
                  <a:lnTo>
                    <a:pt x="29717" y="486028"/>
                  </a:lnTo>
                  <a:lnTo>
                    <a:pt x="0" y="492378"/>
                  </a:lnTo>
                  <a:lnTo>
                    <a:pt x="86613" y="492378"/>
                  </a:lnTo>
                  <a:lnTo>
                    <a:pt x="95757" y="482219"/>
                  </a:lnTo>
                  <a:lnTo>
                    <a:pt x="264922" y="482219"/>
                  </a:lnTo>
                  <a:lnTo>
                    <a:pt x="263271" y="464693"/>
                  </a:lnTo>
                  <a:lnTo>
                    <a:pt x="262635" y="440181"/>
                  </a:lnTo>
                  <a:lnTo>
                    <a:pt x="262508" y="0"/>
                  </a:lnTo>
                  <a:close/>
                </a:path>
              </a:pathLst>
            </a:custGeom>
            <a:solidFill>
              <a:srgbClr val="2424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063871" y="3602990"/>
              <a:ext cx="1983105" cy="824230"/>
            </a:xfrm>
            <a:custGeom>
              <a:avLst/>
              <a:gdLst/>
              <a:ahLst/>
              <a:cxnLst/>
              <a:rect l="l" t="t" r="r" b="b"/>
              <a:pathLst>
                <a:path w="1983104" h="824229">
                  <a:moveTo>
                    <a:pt x="1040511" y="276225"/>
                  </a:moveTo>
                  <a:lnTo>
                    <a:pt x="999870" y="289052"/>
                  </a:lnTo>
                  <a:lnTo>
                    <a:pt x="970406" y="333248"/>
                  </a:lnTo>
                  <a:lnTo>
                    <a:pt x="959865" y="389636"/>
                  </a:lnTo>
                  <a:lnTo>
                    <a:pt x="954658" y="470408"/>
                  </a:lnTo>
                  <a:lnTo>
                    <a:pt x="953388" y="520700"/>
                  </a:lnTo>
                  <a:lnTo>
                    <a:pt x="953007" y="577469"/>
                  </a:lnTo>
                  <a:lnTo>
                    <a:pt x="953515" y="608838"/>
                  </a:lnTo>
                  <a:lnTo>
                    <a:pt x="957706" y="668274"/>
                  </a:lnTo>
                  <a:lnTo>
                    <a:pt x="965453" y="716407"/>
                  </a:lnTo>
                  <a:lnTo>
                    <a:pt x="989329" y="760857"/>
                  </a:lnTo>
                  <a:lnTo>
                    <a:pt x="1024763" y="781431"/>
                  </a:lnTo>
                  <a:lnTo>
                    <a:pt x="1038098" y="782828"/>
                  </a:lnTo>
                  <a:lnTo>
                    <a:pt x="1050925" y="781939"/>
                  </a:lnTo>
                  <a:lnTo>
                    <a:pt x="1093469" y="756793"/>
                  </a:lnTo>
                  <a:lnTo>
                    <a:pt x="1113663" y="711454"/>
                  </a:lnTo>
                  <a:lnTo>
                    <a:pt x="1121282" y="647700"/>
                  </a:lnTo>
                  <a:lnTo>
                    <a:pt x="1123695" y="601980"/>
                  </a:lnTo>
                  <a:lnTo>
                    <a:pt x="1125092" y="546989"/>
                  </a:lnTo>
                  <a:lnTo>
                    <a:pt x="1125601" y="482854"/>
                  </a:lnTo>
                  <a:lnTo>
                    <a:pt x="1124965" y="436118"/>
                  </a:lnTo>
                  <a:lnTo>
                    <a:pt x="1122806" y="397383"/>
                  </a:lnTo>
                  <a:lnTo>
                    <a:pt x="1114298" y="343789"/>
                  </a:lnTo>
                  <a:lnTo>
                    <a:pt x="1091311" y="298577"/>
                  </a:lnTo>
                  <a:lnTo>
                    <a:pt x="1052449" y="276987"/>
                  </a:lnTo>
                  <a:lnTo>
                    <a:pt x="1040511" y="276225"/>
                  </a:lnTo>
                  <a:close/>
                </a:path>
                <a:path w="1983104" h="824229">
                  <a:moveTo>
                    <a:pt x="1381632" y="250571"/>
                  </a:moveTo>
                  <a:lnTo>
                    <a:pt x="1608454" y="250571"/>
                  </a:lnTo>
                  <a:lnTo>
                    <a:pt x="1608454" y="631063"/>
                  </a:lnTo>
                  <a:lnTo>
                    <a:pt x="1608835" y="658114"/>
                  </a:lnTo>
                  <a:lnTo>
                    <a:pt x="1611629" y="696595"/>
                  </a:lnTo>
                  <a:lnTo>
                    <a:pt x="1631950" y="734060"/>
                  </a:lnTo>
                  <a:lnTo>
                    <a:pt x="1660271" y="742950"/>
                  </a:lnTo>
                  <a:lnTo>
                    <a:pt x="1670684" y="742188"/>
                  </a:lnTo>
                  <a:lnTo>
                    <a:pt x="1711325" y="721995"/>
                  </a:lnTo>
                  <a:lnTo>
                    <a:pt x="1739900" y="690753"/>
                  </a:lnTo>
                  <a:lnTo>
                    <a:pt x="1756028" y="669163"/>
                  </a:lnTo>
                  <a:lnTo>
                    <a:pt x="1756028" y="371475"/>
                  </a:lnTo>
                  <a:lnTo>
                    <a:pt x="1753107" y="320294"/>
                  </a:lnTo>
                  <a:lnTo>
                    <a:pt x="1726564" y="280035"/>
                  </a:lnTo>
                  <a:lnTo>
                    <a:pt x="1695957" y="272669"/>
                  </a:lnTo>
                  <a:lnTo>
                    <a:pt x="1695957" y="250571"/>
                  </a:lnTo>
                  <a:lnTo>
                    <a:pt x="1922779" y="250571"/>
                  </a:lnTo>
                  <a:lnTo>
                    <a:pt x="1922779" y="686435"/>
                  </a:lnTo>
                  <a:lnTo>
                    <a:pt x="1923542" y="715264"/>
                  </a:lnTo>
                  <a:lnTo>
                    <a:pt x="1929510" y="755015"/>
                  </a:lnTo>
                  <a:lnTo>
                    <a:pt x="1966213" y="782955"/>
                  </a:lnTo>
                  <a:lnTo>
                    <a:pt x="1982851" y="785749"/>
                  </a:lnTo>
                  <a:lnTo>
                    <a:pt x="1982851" y="807212"/>
                  </a:lnTo>
                  <a:lnTo>
                    <a:pt x="1756028" y="807212"/>
                  </a:lnTo>
                  <a:lnTo>
                    <a:pt x="1756028" y="732790"/>
                  </a:lnTo>
                  <a:lnTo>
                    <a:pt x="1736089" y="755015"/>
                  </a:lnTo>
                  <a:lnTo>
                    <a:pt x="1696211" y="789686"/>
                  </a:lnTo>
                  <a:lnTo>
                    <a:pt x="1655699" y="811657"/>
                  </a:lnTo>
                  <a:lnTo>
                    <a:pt x="1611122" y="822452"/>
                  </a:lnTo>
                  <a:lnTo>
                    <a:pt x="1586992" y="823849"/>
                  </a:lnTo>
                  <a:lnTo>
                    <a:pt x="1564131" y="822071"/>
                  </a:lnTo>
                  <a:lnTo>
                    <a:pt x="1522349" y="807720"/>
                  </a:lnTo>
                  <a:lnTo>
                    <a:pt x="1486534" y="780034"/>
                  </a:lnTo>
                  <a:lnTo>
                    <a:pt x="1462024" y="746252"/>
                  </a:lnTo>
                  <a:lnTo>
                    <a:pt x="1448815" y="704469"/>
                  </a:lnTo>
                  <a:lnTo>
                    <a:pt x="1442465" y="636905"/>
                  </a:lnTo>
                  <a:lnTo>
                    <a:pt x="1441703" y="592328"/>
                  </a:lnTo>
                  <a:lnTo>
                    <a:pt x="1441703" y="371475"/>
                  </a:lnTo>
                  <a:lnTo>
                    <a:pt x="1440942" y="342900"/>
                  </a:lnTo>
                  <a:lnTo>
                    <a:pt x="1435227" y="303530"/>
                  </a:lnTo>
                  <a:lnTo>
                    <a:pt x="1398524" y="275717"/>
                  </a:lnTo>
                  <a:lnTo>
                    <a:pt x="1381632" y="272669"/>
                  </a:lnTo>
                  <a:lnTo>
                    <a:pt x="1381632" y="250571"/>
                  </a:lnTo>
                  <a:close/>
                </a:path>
                <a:path w="1983104" h="824229">
                  <a:moveTo>
                    <a:pt x="1038098" y="233934"/>
                  </a:moveTo>
                  <a:lnTo>
                    <a:pt x="1108202" y="243332"/>
                  </a:lnTo>
                  <a:lnTo>
                    <a:pt x="1173226" y="271399"/>
                  </a:lnTo>
                  <a:lnTo>
                    <a:pt x="1228216" y="316865"/>
                  </a:lnTo>
                  <a:lnTo>
                    <a:pt x="1268221" y="378079"/>
                  </a:lnTo>
                  <a:lnTo>
                    <a:pt x="1292478" y="450342"/>
                  </a:lnTo>
                  <a:lnTo>
                    <a:pt x="1298575" y="488950"/>
                  </a:lnTo>
                  <a:lnTo>
                    <a:pt x="1300606" y="529209"/>
                  </a:lnTo>
                  <a:lnTo>
                    <a:pt x="1296924" y="585978"/>
                  </a:lnTo>
                  <a:lnTo>
                    <a:pt x="1285620" y="638048"/>
                  </a:lnTo>
                  <a:lnTo>
                    <a:pt x="1266825" y="685165"/>
                  </a:lnTo>
                  <a:lnTo>
                    <a:pt x="1240536" y="727456"/>
                  </a:lnTo>
                  <a:lnTo>
                    <a:pt x="1209293" y="762127"/>
                  </a:lnTo>
                  <a:lnTo>
                    <a:pt x="1173606" y="789178"/>
                  </a:lnTo>
                  <a:lnTo>
                    <a:pt x="1133475" y="808482"/>
                  </a:lnTo>
                  <a:lnTo>
                    <a:pt x="1088898" y="820039"/>
                  </a:lnTo>
                  <a:lnTo>
                    <a:pt x="1039876" y="823849"/>
                  </a:lnTo>
                  <a:lnTo>
                    <a:pt x="991996" y="820293"/>
                  </a:lnTo>
                  <a:lnTo>
                    <a:pt x="948689" y="809752"/>
                  </a:lnTo>
                  <a:lnTo>
                    <a:pt x="909954" y="792226"/>
                  </a:lnTo>
                  <a:lnTo>
                    <a:pt x="875918" y="767461"/>
                  </a:lnTo>
                  <a:lnTo>
                    <a:pt x="846454" y="735838"/>
                  </a:lnTo>
                  <a:lnTo>
                    <a:pt x="816737" y="689991"/>
                  </a:lnTo>
                  <a:lnTo>
                    <a:pt x="795527" y="640715"/>
                  </a:lnTo>
                  <a:lnTo>
                    <a:pt x="782827" y="587883"/>
                  </a:lnTo>
                  <a:lnTo>
                    <a:pt x="778509" y="531622"/>
                  </a:lnTo>
                  <a:lnTo>
                    <a:pt x="782827" y="473710"/>
                  </a:lnTo>
                  <a:lnTo>
                    <a:pt x="795908" y="419608"/>
                  </a:lnTo>
                  <a:lnTo>
                    <a:pt x="817626" y="369316"/>
                  </a:lnTo>
                  <a:lnTo>
                    <a:pt x="847978" y="322961"/>
                  </a:lnTo>
                  <a:lnTo>
                    <a:pt x="885825" y="283972"/>
                  </a:lnTo>
                  <a:lnTo>
                    <a:pt x="930148" y="256159"/>
                  </a:lnTo>
                  <a:lnTo>
                    <a:pt x="980948" y="239522"/>
                  </a:lnTo>
                  <a:lnTo>
                    <a:pt x="1038098" y="233934"/>
                  </a:lnTo>
                  <a:close/>
                </a:path>
                <a:path w="1983104" h="824229">
                  <a:moveTo>
                    <a:pt x="0" y="0"/>
                  </a:moveTo>
                  <a:lnTo>
                    <a:pt x="386968" y="0"/>
                  </a:lnTo>
                  <a:lnTo>
                    <a:pt x="386968" y="21971"/>
                  </a:lnTo>
                  <a:lnTo>
                    <a:pt x="369696" y="21971"/>
                  </a:lnTo>
                  <a:lnTo>
                    <a:pt x="353440" y="22606"/>
                  </a:lnTo>
                  <a:lnTo>
                    <a:pt x="314451" y="37211"/>
                  </a:lnTo>
                  <a:lnTo>
                    <a:pt x="306577" y="53593"/>
                  </a:lnTo>
                  <a:lnTo>
                    <a:pt x="309499" y="68326"/>
                  </a:lnTo>
                  <a:lnTo>
                    <a:pt x="318515" y="91186"/>
                  </a:lnTo>
                  <a:lnTo>
                    <a:pt x="333375" y="122174"/>
                  </a:lnTo>
                  <a:lnTo>
                    <a:pt x="354202" y="161290"/>
                  </a:lnTo>
                  <a:lnTo>
                    <a:pt x="499999" y="428625"/>
                  </a:lnTo>
                  <a:lnTo>
                    <a:pt x="645287" y="185166"/>
                  </a:lnTo>
                  <a:lnTo>
                    <a:pt x="669036" y="144272"/>
                  </a:lnTo>
                  <a:lnTo>
                    <a:pt x="685926" y="110871"/>
                  </a:lnTo>
                  <a:lnTo>
                    <a:pt x="696087" y="84962"/>
                  </a:lnTo>
                  <a:lnTo>
                    <a:pt x="699515" y="66675"/>
                  </a:lnTo>
                  <a:lnTo>
                    <a:pt x="698500" y="58928"/>
                  </a:lnTo>
                  <a:lnTo>
                    <a:pt x="655319" y="27940"/>
                  </a:lnTo>
                  <a:lnTo>
                    <a:pt x="609600" y="21971"/>
                  </a:lnTo>
                  <a:lnTo>
                    <a:pt x="609600" y="0"/>
                  </a:lnTo>
                  <a:lnTo>
                    <a:pt x="856106" y="0"/>
                  </a:lnTo>
                  <a:lnTo>
                    <a:pt x="856106" y="21971"/>
                  </a:lnTo>
                  <a:lnTo>
                    <a:pt x="837311" y="25527"/>
                  </a:lnTo>
                  <a:lnTo>
                    <a:pt x="820801" y="30480"/>
                  </a:lnTo>
                  <a:lnTo>
                    <a:pt x="777748" y="63118"/>
                  </a:lnTo>
                  <a:lnTo>
                    <a:pt x="730630" y="131318"/>
                  </a:lnTo>
                  <a:lnTo>
                    <a:pt x="700658" y="181610"/>
                  </a:lnTo>
                  <a:lnTo>
                    <a:pt x="525652" y="473837"/>
                  </a:lnTo>
                  <a:lnTo>
                    <a:pt x="525652" y="669163"/>
                  </a:lnTo>
                  <a:lnTo>
                    <a:pt x="526033" y="697484"/>
                  </a:lnTo>
                  <a:lnTo>
                    <a:pt x="529336" y="736219"/>
                  </a:lnTo>
                  <a:lnTo>
                    <a:pt x="558038" y="773557"/>
                  </a:lnTo>
                  <a:lnTo>
                    <a:pt x="609600" y="785241"/>
                  </a:lnTo>
                  <a:lnTo>
                    <a:pt x="654812" y="785241"/>
                  </a:lnTo>
                  <a:lnTo>
                    <a:pt x="654812" y="807212"/>
                  </a:lnTo>
                  <a:lnTo>
                    <a:pt x="201802" y="807212"/>
                  </a:lnTo>
                  <a:lnTo>
                    <a:pt x="201802" y="785241"/>
                  </a:lnTo>
                  <a:lnTo>
                    <a:pt x="244093" y="785241"/>
                  </a:lnTo>
                  <a:lnTo>
                    <a:pt x="260984" y="784479"/>
                  </a:lnTo>
                  <a:lnTo>
                    <a:pt x="300608" y="772668"/>
                  </a:lnTo>
                  <a:lnTo>
                    <a:pt x="327913" y="734060"/>
                  </a:lnTo>
                  <a:lnTo>
                    <a:pt x="331596" y="669163"/>
                  </a:lnTo>
                  <a:lnTo>
                    <a:pt x="331596" y="507238"/>
                  </a:lnTo>
                  <a:lnTo>
                    <a:pt x="141731" y="161290"/>
                  </a:lnTo>
                  <a:lnTo>
                    <a:pt x="115569" y="115443"/>
                  </a:lnTo>
                  <a:lnTo>
                    <a:pt x="93471" y="80010"/>
                  </a:lnTo>
                  <a:lnTo>
                    <a:pt x="61849" y="40767"/>
                  </a:lnTo>
                  <a:lnTo>
                    <a:pt x="18414" y="23368"/>
                  </a:lnTo>
                  <a:lnTo>
                    <a:pt x="0" y="21971"/>
                  </a:lnTo>
                  <a:lnTo>
                    <a:pt x="0" y="0"/>
                  </a:lnTo>
                  <a:close/>
                </a:path>
              </a:pathLst>
            </a:custGeom>
            <a:ln w="1371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10456" y="0"/>
            <a:ext cx="3806190" cy="173964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05502" y="124409"/>
            <a:ext cx="2787015" cy="10172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500" b="0" spc="-105" dirty="0">
                <a:solidFill>
                  <a:srgbClr val="4A0000"/>
                </a:solidFill>
                <a:latin typeface="Times New Roman"/>
                <a:cs typeface="Times New Roman"/>
              </a:rPr>
              <a:t>S</a:t>
            </a:r>
            <a:r>
              <a:rPr sz="6500" b="0" spc="-100" dirty="0">
                <a:solidFill>
                  <a:srgbClr val="4A0000"/>
                </a:solidFill>
                <a:latin typeface="Times New Roman"/>
                <a:cs typeface="Times New Roman"/>
              </a:rPr>
              <a:t>y</a:t>
            </a:r>
            <a:r>
              <a:rPr sz="6500" b="0" spc="-95" dirty="0">
                <a:solidFill>
                  <a:srgbClr val="4A0000"/>
                </a:solidFill>
                <a:latin typeface="Times New Roman"/>
                <a:cs typeface="Times New Roman"/>
              </a:rPr>
              <a:t>lla</a:t>
            </a:r>
            <a:r>
              <a:rPr sz="6500" b="0" spc="-100" dirty="0">
                <a:solidFill>
                  <a:srgbClr val="4A0000"/>
                </a:solidFill>
                <a:latin typeface="Times New Roman"/>
                <a:cs typeface="Times New Roman"/>
              </a:rPr>
              <a:t>bu</a:t>
            </a:r>
            <a:r>
              <a:rPr sz="6500" b="0" dirty="0">
                <a:solidFill>
                  <a:srgbClr val="4A0000"/>
                </a:solidFill>
                <a:latin typeface="Times New Roman"/>
                <a:cs typeface="Times New Roman"/>
              </a:rPr>
              <a:t>s</a:t>
            </a:r>
            <a:endParaRPr sz="65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05755" y="1013586"/>
            <a:ext cx="2815590" cy="16675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771650" y="3419094"/>
            <a:ext cx="4876800" cy="2308860"/>
          </a:xfrm>
          <a:prstGeom prst="rect">
            <a:avLst/>
          </a:prstGeom>
          <a:solidFill>
            <a:srgbClr val="6D6D74"/>
          </a:solidFill>
          <a:ln w="25906">
            <a:solidFill>
              <a:srgbClr val="FFFFFF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434340" indent="-345440">
              <a:lnSpc>
                <a:spcPct val="100000"/>
              </a:lnSpc>
              <a:spcBef>
                <a:spcPts val="200"/>
              </a:spcBef>
              <a:buFont typeface="Wingdings"/>
              <a:buChar char=""/>
              <a:tabLst>
                <a:tab pos="434975" algn="l"/>
              </a:tabLst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</a:t>
            </a:r>
            <a:r>
              <a:rPr sz="24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composite</a:t>
            </a:r>
            <a:r>
              <a:rPr sz="24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structures</a:t>
            </a:r>
            <a:endParaRPr sz="2400">
              <a:latin typeface="Times New Roman"/>
              <a:cs typeface="Times New Roman"/>
            </a:endParaRPr>
          </a:p>
          <a:p>
            <a:pPr marL="434340" indent="-345440">
              <a:lnSpc>
                <a:spcPct val="100000"/>
              </a:lnSpc>
              <a:buFont typeface="Wingdings"/>
              <a:buChar char=""/>
              <a:tabLst>
                <a:tab pos="43497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Analysis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composite</a:t>
            </a:r>
            <a:r>
              <a:rPr sz="24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columns</a:t>
            </a:r>
            <a:endParaRPr sz="2400">
              <a:latin typeface="Times New Roman"/>
              <a:cs typeface="Times New Roman"/>
            </a:endParaRPr>
          </a:p>
          <a:p>
            <a:pPr marL="434340" indent="-345440">
              <a:lnSpc>
                <a:spcPct val="100000"/>
              </a:lnSpc>
              <a:buFont typeface="Wingdings"/>
              <a:buChar char=""/>
              <a:tabLst>
                <a:tab pos="434975" algn="l"/>
              </a:tabLst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composite</a:t>
            </a:r>
            <a:r>
              <a:rPr sz="24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columns</a:t>
            </a:r>
            <a:endParaRPr sz="2400">
              <a:latin typeface="Times New Roman"/>
              <a:cs typeface="Times New Roman"/>
            </a:endParaRPr>
          </a:p>
          <a:p>
            <a:pPr marL="434340" indent="-345440">
              <a:lnSpc>
                <a:spcPct val="100000"/>
              </a:lnSpc>
              <a:buFont typeface="Wingdings"/>
              <a:buChar char=""/>
              <a:tabLst>
                <a:tab pos="434975" algn="l"/>
              </a:tabLst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</a:t>
            </a:r>
            <a:r>
              <a:rPr sz="24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composite</a:t>
            </a:r>
            <a:r>
              <a:rPr sz="24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floor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endParaRPr sz="2400">
              <a:latin typeface="Times New Roman"/>
              <a:cs typeface="Times New Roman"/>
            </a:endParaRPr>
          </a:p>
          <a:p>
            <a:pPr marL="434340" indent="-34544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43497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Shear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wall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2400" spc="-165" dirty="0">
                <a:solidFill>
                  <a:srgbClr val="FFFFFF"/>
                </a:solidFill>
                <a:latin typeface="Times New Roman"/>
                <a:cs typeface="Times New Roman"/>
              </a:rPr>
              <a:t>’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4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uses</a:t>
            </a:r>
            <a:endParaRPr sz="2400">
              <a:latin typeface="Times New Roman"/>
              <a:cs typeface="Times New Roman"/>
            </a:endParaRPr>
          </a:p>
          <a:p>
            <a:pPr marL="434340" indent="-345440">
              <a:lnSpc>
                <a:spcPct val="100000"/>
              </a:lnSpc>
              <a:buFont typeface="Wingdings"/>
              <a:buChar char=""/>
              <a:tabLst>
                <a:tab pos="434975" algn="l"/>
              </a:tabLst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</a:t>
            </a:r>
            <a:r>
              <a:rPr sz="24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shear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wall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71650" y="2158745"/>
            <a:ext cx="5370830" cy="646430"/>
          </a:xfrm>
          <a:prstGeom prst="rect">
            <a:avLst/>
          </a:prstGeom>
          <a:solidFill>
            <a:srgbClr val="9C8263"/>
          </a:solidFill>
          <a:ln w="25906">
            <a:solidFill>
              <a:srgbClr val="FFFFFF"/>
            </a:solidFill>
          </a:ln>
        </p:spPr>
        <p:txBody>
          <a:bodyPr vert="horz" wrap="square" lIns="0" tIns="13398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55"/>
              </a:spcBef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CE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413: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alibri"/>
                <a:cs typeface="Calibri"/>
              </a:rPr>
              <a:t>Structural</a:t>
            </a:r>
            <a:r>
              <a:rPr sz="24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Analysis</a:t>
            </a:r>
            <a:r>
              <a:rPr sz="24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Design</a:t>
            </a:r>
            <a:r>
              <a:rPr sz="24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III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291828" y="2141220"/>
            <a:ext cx="1440180" cy="581025"/>
          </a:xfrm>
          <a:prstGeom prst="rect">
            <a:avLst/>
          </a:prstGeom>
          <a:solidFill>
            <a:srgbClr val="A7B787"/>
          </a:solidFill>
          <a:ln w="15240">
            <a:solidFill>
              <a:srgbClr val="798561"/>
            </a:solidFill>
          </a:ln>
        </p:spPr>
        <p:txBody>
          <a:bodyPr vert="horz" wrap="square" lIns="0" tIns="142875" rIns="0" bIns="0" rtlCol="0">
            <a:spAutoFit/>
          </a:bodyPr>
          <a:lstStyle/>
          <a:p>
            <a:pPr marL="98425">
              <a:lnSpc>
                <a:spcPct val="100000"/>
              </a:lnSpc>
              <a:spcBef>
                <a:spcPts val="1125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Credit-3.0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60801" y="82753"/>
            <a:ext cx="534987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dirty="0"/>
              <a:t>Course</a:t>
            </a:r>
            <a:r>
              <a:rPr sz="7200" spc="-190" dirty="0"/>
              <a:t> </a:t>
            </a:r>
            <a:r>
              <a:rPr sz="7200" dirty="0"/>
              <a:t>Plan</a:t>
            </a:r>
            <a:endParaRPr sz="7200"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608200" y="2143928"/>
          <a:ext cx="8841105" cy="3581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7785"/>
                <a:gridCol w="6243320"/>
              </a:tblGrid>
              <a:tr h="467021">
                <a:tc>
                  <a:txBody>
                    <a:bodyPr/>
                    <a:lstStyle/>
                    <a:p>
                      <a:pPr marR="591820" algn="ctr">
                        <a:lnSpc>
                          <a:spcPts val="262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620395" algn="ctr">
                        <a:lnSpc>
                          <a:spcPts val="262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Introduction</a:t>
                      </a:r>
                      <a:r>
                        <a:rPr sz="24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Composite</a:t>
                      </a:r>
                      <a:r>
                        <a:rPr sz="2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Structure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</a:tr>
              <a:tr h="566779">
                <a:tc>
                  <a:txBody>
                    <a:bodyPr/>
                    <a:lstStyle/>
                    <a:p>
                      <a:pPr marR="589915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652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117030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Different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kinds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composite</a:t>
                      </a:r>
                      <a:r>
                        <a:rPr sz="24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columns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6520" marB="0">
                    <a:solidFill>
                      <a:srgbClr val="D1D9DF"/>
                    </a:solidFill>
                  </a:tcPr>
                </a:tc>
              </a:tr>
              <a:tr h="522245">
                <a:tc>
                  <a:txBody>
                    <a:bodyPr/>
                    <a:lstStyle/>
                    <a:p>
                      <a:pPr marR="591820"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6604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95821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Fully</a:t>
                      </a:r>
                      <a:r>
                        <a:rPr sz="2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Encased</a:t>
                      </a:r>
                      <a:r>
                        <a:rPr sz="2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Composite</a:t>
                      </a:r>
                      <a:r>
                        <a:rPr sz="2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Column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(FEC)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66040" marB="0">
                    <a:solidFill>
                      <a:srgbClr val="D1D9DF"/>
                    </a:solidFill>
                  </a:tcPr>
                </a:tc>
              </a:tr>
              <a:tr h="557063">
                <a:tc>
                  <a:txBody>
                    <a:bodyPr/>
                    <a:lstStyle/>
                    <a:p>
                      <a:pPr marR="59182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2069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123825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Concrete</a:t>
                      </a:r>
                      <a:r>
                        <a:rPr sz="2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Filled</a:t>
                      </a:r>
                      <a:r>
                        <a:rPr sz="240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Tube</a:t>
                      </a:r>
                      <a:r>
                        <a:rPr sz="24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Column</a:t>
                      </a:r>
                      <a:r>
                        <a:rPr sz="2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(CFT)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2069" marB="0">
                    <a:solidFill>
                      <a:srgbClr val="D1D9DF"/>
                    </a:solidFill>
                  </a:tcPr>
                </a:tc>
              </a:tr>
              <a:tr h="593120">
                <a:tc>
                  <a:txBody>
                    <a:bodyPr/>
                    <a:lstStyle/>
                    <a:p>
                      <a:pPr marR="591820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72453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Partially</a:t>
                      </a:r>
                      <a:r>
                        <a:rPr sz="24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Encased</a:t>
                      </a:r>
                      <a:r>
                        <a:rPr sz="2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Composite</a:t>
                      </a:r>
                      <a:r>
                        <a:rPr sz="2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Column</a:t>
                      </a:r>
                      <a:r>
                        <a:rPr sz="2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(PEC)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solidFill>
                      <a:srgbClr val="D1D9DF"/>
                    </a:solidFill>
                  </a:tcPr>
                </a:tc>
              </a:tr>
              <a:tr h="498335">
                <a:tc>
                  <a:txBody>
                    <a:bodyPr/>
                    <a:lstStyle/>
                    <a:p>
                      <a:pPr marR="59309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Quiz</a:t>
                      </a:r>
                      <a:r>
                        <a:rPr sz="2400" b="1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619760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>
                    <a:solidFill>
                      <a:srgbClr val="D1D9DF"/>
                    </a:solidFill>
                  </a:tcPr>
                </a:tc>
              </a:tr>
              <a:tr h="376657">
                <a:tc>
                  <a:txBody>
                    <a:bodyPr/>
                    <a:lstStyle/>
                    <a:p>
                      <a:pPr marR="589915" algn="ctr">
                        <a:lnSpc>
                          <a:spcPts val="2820"/>
                        </a:lnSpc>
                        <a:spcBef>
                          <a:spcPts val="45"/>
                        </a:spcBef>
                      </a:pP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Assignment</a:t>
                      </a:r>
                      <a:r>
                        <a:rPr sz="2400" b="1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618490" algn="ctr">
                        <a:lnSpc>
                          <a:spcPts val="2820"/>
                        </a:lnSpc>
                        <a:spcBef>
                          <a:spcPts val="45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Group</a:t>
                      </a:r>
                      <a:r>
                        <a:rPr sz="24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5" dirty="0">
                          <a:latin typeface="Times New Roman"/>
                          <a:cs typeface="Times New Roman"/>
                        </a:rPr>
                        <a:t>wise</a:t>
                      </a: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different</a:t>
                      </a:r>
                      <a:r>
                        <a:rPr sz="24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topics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solidFill>
                      <a:srgbClr val="D1D9DF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2032254" y="1615731"/>
            <a:ext cx="6860540" cy="337820"/>
          </a:xfrm>
          <a:custGeom>
            <a:avLst/>
            <a:gdLst/>
            <a:ahLst/>
            <a:cxnLst/>
            <a:rect l="l" t="t" r="r" b="b"/>
            <a:pathLst>
              <a:path w="6860540" h="337819">
                <a:moveTo>
                  <a:pt x="6860540" y="0"/>
                </a:moveTo>
                <a:lnTo>
                  <a:pt x="2745105" y="0"/>
                </a:lnTo>
                <a:lnTo>
                  <a:pt x="0" y="0"/>
                </a:lnTo>
                <a:lnTo>
                  <a:pt x="0" y="337527"/>
                </a:lnTo>
                <a:lnTo>
                  <a:pt x="2745105" y="337527"/>
                </a:lnTo>
                <a:lnTo>
                  <a:pt x="6860540" y="337527"/>
                </a:lnTo>
                <a:lnTo>
                  <a:pt x="6860540" y="0"/>
                </a:lnTo>
                <a:close/>
              </a:path>
            </a:pathLst>
          </a:custGeom>
          <a:solidFill>
            <a:srgbClr val="D1D9D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802383" y="1967398"/>
          <a:ext cx="9222105" cy="37534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6410"/>
                <a:gridCol w="7465695"/>
              </a:tblGrid>
              <a:tr h="726872">
                <a:tc>
                  <a:txBody>
                    <a:bodyPr/>
                    <a:lstStyle/>
                    <a:p>
                      <a:pPr marL="203200">
                        <a:lnSpc>
                          <a:spcPts val="262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7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495934" algn="ctr">
                        <a:lnSpc>
                          <a:spcPts val="2620"/>
                        </a:lnSpc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Limitation</a:t>
                      </a:r>
                      <a:r>
                        <a:rPr sz="24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Codes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Fully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Encased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Composite</a:t>
                      </a:r>
                      <a:r>
                        <a:rPr sz="2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Column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499109" algn="ctr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(FEC)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</a:tr>
              <a:tr h="395668">
                <a:tc>
                  <a:txBody>
                    <a:bodyPr/>
                    <a:lstStyle/>
                    <a:p>
                      <a:pPr marL="203200">
                        <a:lnSpc>
                          <a:spcPts val="2805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650240">
                        <a:lnSpc>
                          <a:spcPts val="2805"/>
                        </a:lnSpc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Limitation</a:t>
                      </a:r>
                      <a:r>
                        <a:rPr sz="2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Codes</a:t>
                      </a:r>
                      <a:r>
                        <a:rPr sz="2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Concrete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Filled</a:t>
                      </a:r>
                      <a:r>
                        <a:rPr sz="24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Tube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Column</a:t>
                      </a: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(CFT)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</a:tr>
              <a:tr h="825436"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  <a:spcBef>
                          <a:spcPts val="149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89865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595630" marR="119380">
                        <a:lnSpc>
                          <a:spcPts val="2900"/>
                        </a:lnSpc>
                        <a:spcBef>
                          <a:spcPts val="9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Limitation</a:t>
                      </a:r>
                      <a:r>
                        <a:rPr sz="2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Codes</a:t>
                      </a:r>
                      <a:r>
                        <a:rPr sz="2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Partially</a:t>
                      </a:r>
                      <a:r>
                        <a:rPr sz="24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Encased</a:t>
                      </a:r>
                      <a:r>
                        <a:rPr sz="2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Composite</a:t>
                      </a:r>
                      <a:r>
                        <a:rPr sz="2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Column </a:t>
                      </a:r>
                      <a:r>
                        <a:rPr sz="2400" spc="-5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(PEC)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solidFill>
                      <a:srgbClr val="D1D9DF"/>
                    </a:solidFill>
                  </a:tcPr>
                </a:tc>
              </a:tr>
              <a:tr h="52089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87312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Design</a:t>
                      </a:r>
                      <a:r>
                        <a:rPr sz="2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Fully</a:t>
                      </a:r>
                      <a:r>
                        <a:rPr sz="2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Encased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Composite</a:t>
                      </a:r>
                      <a:r>
                        <a:rPr sz="2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Column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(FEC)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solidFill>
                      <a:srgbClr val="D1D9DF"/>
                    </a:solidFill>
                  </a:tcPr>
                </a:tc>
              </a:tr>
              <a:tr h="482345"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85" dirty="0">
                          <a:latin typeface="Times New Roman"/>
                          <a:cs typeface="Times New Roman"/>
                        </a:rPr>
                        <a:t>11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65405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494665"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Design</a:t>
                      </a:r>
                      <a:r>
                        <a:rPr sz="2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Concrete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Filled</a:t>
                      </a:r>
                      <a:r>
                        <a:rPr sz="2400" spc="-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Tube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Column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(CFT)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65405" marB="0">
                    <a:solidFill>
                      <a:srgbClr val="D1D9DF"/>
                    </a:solidFill>
                  </a:tcPr>
                </a:tc>
              </a:tr>
              <a:tr h="424129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80454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Design</a:t>
                      </a:r>
                      <a:r>
                        <a:rPr sz="2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Partially</a:t>
                      </a:r>
                      <a:r>
                        <a:rPr sz="24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Encased</a:t>
                      </a:r>
                      <a:r>
                        <a:rPr sz="2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Composite</a:t>
                      </a:r>
                      <a:r>
                        <a:rPr sz="2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Column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(PEC)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solidFill>
                      <a:srgbClr val="D1D9DF"/>
                    </a:solidFill>
                  </a:tcPr>
                </a:tc>
              </a:tr>
              <a:tr h="378143">
                <a:tc>
                  <a:txBody>
                    <a:bodyPr/>
                    <a:lstStyle/>
                    <a:p>
                      <a:pPr marL="220979">
                        <a:lnSpc>
                          <a:spcPts val="2820"/>
                        </a:lnSpc>
                        <a:spcBef>
                          <a:spcPts val="55"/>
                        </a:spcBef>
                      </a:pP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Quiz</a:t>
                      </a:r>
                      <a:r>
                        <a:rPr sz="2400" b="1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497840" algn="ctr">
                        <a:lnSpc>
                          <a:spcPts val="2820"/>
                        </a:lnSpc>
                        <a:spcBef>
                          <a:spcPts val="55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12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solidFill>
                      <a:srgbClr val="D1D9DF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519042" y="123520"/>
            <a:ext cx="535178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dirty="0"/>
              <a:t>Course</a:t>
            </a:r>
            <a:r>
              <a:rPr sz="7200" spc="-175" dirty="0"/>
              <a:t> </a:t>
            </a:r>
            <a:r>
              <a:rPr sz="7200" dirty="0"/>
              <a:t>Plan</a:t>
            </a:r>
            <a:endParaRPr sz="7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9042" y="123520"/>
            <a:ext cx="535178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dirty="0"/>
              <a:t>Course</a:t>
            </a:r>
            <a:r>
              <a:rPr sz="7200" spc="-175" dirty="0"/>
              <a:t> </a:t>
            </a:r>
            <a:r>
              <a:rPr sz="7200" dirty="0"/>
              <a:t>Plan</a:t>
            </a:r>
            <a:endParaRPr sz="7200"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584705" y="1880911"/>
          <a:ext cx="9175750" cy="32629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6625"/>
                <a:gridCol w="6969125"/>
              </a:tblGrid>
              <a:tr h="350698">
                <a:tc>
                  <a:txBody>
                    <a:bodyPr/>
                    <a:lstStyle/>
                    <a:p>
                      <a:pPr marR="307975" algn="ctr">
                        <a:lnSpc>
                          <a:spcPts val="262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13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573405" algn="ctr">
                        <a:lnSpc>
                          <a:spcPts val="262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Introduction</a:t>
                      </a:r>
                      <a:r>
                        <a:rPr sz="24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composite</a:t>
                      </a:r>
                      <a:r>
                        <a:rPr sz="2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floor</a:t>
                      </a:r>
                      <a:r>
                        <a:rPr sz="24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system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</a:tr>
              <a:tr h="364998">
                <a:tc>
                  <a:txBody>
                    <a:bodyPr/>
                    <a:lstStyle/>
                    <a:p>
                      <a:pPr marR="307975" algn="ctr">
                        <a:lnSpc>
                          <a:spcPts val="272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497205" algn="ctr">
                        <a:lnSpc>
                          <a:spcPts val="272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Design</a:t>
                      </a:r>
                      <a:r>
                        <a:rPr sz="2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limitations</a:t>
                      </a:r>
                      <a:r>
                        <a:rPr sz="24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composite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floor</a:t>
                      </a:r>
                      <a:r>
                        <a:rPr sz="2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system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</a:tr>
              <a:tr h="365941">
                <a:tc>
                  <a:txBody>
                    <a:bodyPr/>
                    <a:lstStyle/>
                    <a:p>
                      <a:pPr marR="307975" algn="ctr">
                        <a:lnSpc>
                          <a:spcPts val="273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15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501015" algn="ct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Introduction</a:t>
                      </a:r>
                      <a:r>
                        <a:rPr sz="24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Shear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Wall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</a:tr>
              <a:tr h="366055">
                <a:tc>
                  <a:txBody>
                    <a:bodyPr/>
                    <a:lstStyle/>
                    <a:p>
                      <a:pPr marR="307975" algn="ct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16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441325">
                        <a:lnSpc>
                          <a:spcPts val="2730"/>
                        </a:lnSpc>
                      </a:pP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Different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elements</a:t>
                      </a:r>
                      <a:r>
                        <a:rPr sz="2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2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failure</a:t>
                      </a:r>
                      <a:r>
                        <a:rPr sz="2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category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shear</a:t>
                      </a:r>
                      <a:r>
                        <a:rPr sz="2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wall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</a:tr>
              <a:tr h="365591">
                <a:tc>
                  <a:txBody>
                    <a:bodyPr/>
                    <a:lstStyle/>
                    <a:p>
                      <a:pPr marR="309245" algn="ctr">
                        <a:lnSpc>
                          <a:spcPts val="2730"/>
                        </a:lnSpc>
                      </a:pP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Quiz</a:t>
                      </a:r>
                      <a:r>
                        <a:rPr sz="2400" b="1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570230" algn="ctr">
                        <a:lnSpc>
                          <a:spcPts val="2730"/>
                        </a:lnSpc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13</a:t>
                      </a:r>
                      <a:r>
                        <a:rPr sz="2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16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</a:tr>
              <a:tr h="366119">
                <a:tc>
                  <a:txBody>
                    <a:bodyPr/>
                    <a:lstStyle/>
                    <a:p>
                      <a:pPr marR="306070" algn="ct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17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569595" algn="ct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Design</a:t>
                      </a:r>
                      <a:r>
                        <a:rPr sz="2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shear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wall</a:t>
                      </a:r>
                      <a:r>
                        <a:rPr sz="2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(Part</a:t>
                      </a:r>
                      <a:r>
                        <a:rPr sz="2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01)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</a:tr>
              <a:tr h="366044">
                <a:tc>
                  <a:txBody>
                    <a:bodyPr/>
                    <a:lstStyle/>
                    <a:p>
                      <a:pPr marR="307975" algn="ctr">
                        <a:lnSpc>
                          <a:spcPts val="273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18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642620" algn="ctr">
                        <a:lnSpc>
                          <a:spcPts val="273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Design</a:t>
                      </a:r>
                      <a:r>
                        <a:rPr sz="2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shear</a:t>
                      </a:r>
                      <a:r>
                        <a:rPr sz="2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wall</a:t>
                      </a:r>
                      <a:r>
                        <a:rPr sz="2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(Part</a:t>
                      </a:r>
                      <a:r>
                        <a:rPr sz="2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02)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</a:tr>
              <a:tr h="365887">
                <a:tc>
                  <a:txBody>
                    <a:bodyPr/>
                    <a:lstStyle/>
                    <a:p>
                      <a:pPr marR="309245" algn="ctr">
                        <a:lnSpc>
                          <a:spcPts val="2730"/>
                        </a:lnSpc>
                      </a:pP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Quiz</a:t>
                      </a:r>
                      <a:r>
                        <a:rPr sz="2400" b="1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570230" algn="ctr">
                        <a:lnSpc>
                          <a:spcPts val="2730"/>
                        </a:lnSpc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17</a:t>
                      </a:r>
                      <a:r>
                        <a:rPr sz="2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4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18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</a:tr>
              <a:tr h="351651">
                <a:tc>
                  <a:txBody>
                    <a:bodyPr/>
                    <a:lstStyle/>
                    <a:p>
                      <a:pPr marR="306705" algn="ctr">
                        <a:lnSpc>
                          <a:spcPts val="2670"/>
                        </a:lnSpc>
                      </a:pP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Presentation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567690" algn="ctr">
                        <a:lnSpc>
                          <a:spcPts val="2670"/>
                        </a:lnSpc>
                      </a:pPr>
                      <a:r>
                        <a:rPr sz="2400" b="1" spc="-15" dirty="0">
                          <a:latin typeface="Times New Roman"/>
                          <a:cs typeface="Times New Roman"/>
                        </a:rPr>
                        <a:t>Group</a:t>
                      </a:r>
                      <a:r>
                        <a:rPr sz="2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5" dirty="0">
                          <a:latin typeface="Times New Roman"/>
                          <a:cs typeface="Times New Roman"/>
                        </a:rPr>
                        <a:t>wise</a:t>
                      </a: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different</a:t>
                      </a:r>
                      <a:r>
                        <a:rPr sz="24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topic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936750" y="5355029"/>
          <a:ext cx="6662420" cy="3378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2120"/>
                <a:gridCol w="3670300"/>
              </a:tblGrid>
              <a:tr h="337879">
                <a:tc>
                  <a:txBody>
                    <a:bodyPr/>
                    <a:lstStyle/>
                    <a:p>
                      <a:pPr marL="127000">
                        <a:lnSpc>
                          <a:spcPts val="256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4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19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L="1831339">
                        <a:lnSpc>
                          <a:spcPts val="256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Review</a:t>
                      </a:r>
                      <a:r>
                        <a:rPr sz="2400" b="1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Class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50819" y="320497"/>
            <a:ext cx="686752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Assessment</a:t>
            </a:r>
            <a:r>
              <a:rPr spc="-20" dirty="0"/>
              <a:t> </a:t>
            </a:r>
            <a:r>
              <a:rPr spc="-5" dirty="0"/>
              <a:t>strategies: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471417" y="1751005"/>
          <a:ext cx="3284855" cy="39097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1435"/>
                <a:gridCol w="693420"/>
              </a:tblGrid>
              <a:tr h="546376">
                <a:tc>
                  <a:txBody>
                    <a:bodyPr/>
                    <a:lstStyle/>
                    <a:p>
                      <a:pPr marL="127000">
                        <a:lnSpc>
                          <a:spcPts val="3050"/>
                        </a:lnSpc>
                      </a:pP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Attendance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R="119380" algn="r">
                        <a:lnSpc>
                          <a:spcPts val="3050"/>
                        </a:lnSpc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07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1D9DF"/>
                    </a:solidFill>
                  </a:tcPr>
                </a:tc>
              </a:tr>
              <a:tr h="721042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Class</a:t>
                      </a:r>
                      <a:r>
                        <a:rPr sz="28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test/Quiz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13664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R="119380" algn="r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13664" marB="0">
                    <a:solidFill>
                      <a:srgbClr val="D1D9DF"/>
                    </a:solidFill>
                  </a:tcPr>
                </a:tc>
              </a:tr>
              <a:tr h="778637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800" b="1" spc="-15" dirty="0">
                          <a:latin typeface="Times New Roman"/>
                          <a:cs typeface="Times New Roman"/>
                        </a:rPr>
                        <a:t>Presentation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35255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R="119380" algn="r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08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35255" marB="0">
                    <a:solidFill>
                      <a:srgbClr val="D1D9DF"/>
                    </a:solidFill>
                  </a:tcPr>
                </a:tc>
              </a:tr>
              <a:tr h="760594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Assignment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7145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R="119380" algn="r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05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71450" marB="0">
                    <a:solidFill>
                      <a:srgbClr val="D1D9DF"/>
                    </a:solidFill>
                  </a:tcPr>
                </a:tc>
              </a:tr>
              <a:tr h="63002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Mid-term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17475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R="119380" algn="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25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17475" marB="0">
                    <a:solidFill>
                      <a:srgbClr val="D1D9DF"/>
                    </a:solidFill>
                  </a:tcPr>
                </a:tc>
              </a:tr>
              <a:tr h="473064">
                <a:tc>
                  <a:txBody>
                    <a:bodyPr/>
                    <a:lstStyle/>
                    <a:p>
                      <a:pPr marL="127000">
                        <a:lnSpc>
                          <a:spcPts val="3304"/>
                        </a:lnSpc>
                        <a:spcBef>
                          <a:spcPts val="320"/>
                        </a:spcBef>
                      </a:pP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Final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solidFill>
                      <a:srgbClr val="D1D9DF"/>
                    </a:solidFill>
                  </a:tcPr>
                </a:tc>
                <a:tc>
                  <a:txBody>
                    <a:bodyPr/>
                    <a:lstStyle/>
                    <a:p>
                      <a:pPr marR="119380" algn="r">
                        <a:lnSpc>
                          <a:spcPts val="3304"/>
                        </a:lnSpc>
                        <a:spcBef>
                          <a:spcPts val="32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40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solidFill>
                      <a:srgbClr val="D1D9D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0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Composite</a:t>
            </a:r>
            <a:r>
              <a:rPr spc="-70" dirty="0"/>
              <a:t> </a:t>
            </a:r>
            <a:r>
              <a:rPr spc="-5" dirty="0"/>
              <a:t>Structure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29183" y="1744421"/>
            <a:ext cx="8642985" cy="3074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235" dirty="0">
                <a:latin typeface="Times New Roman"/>
                <a:cs typeface="Times New Roman"/>
              </a:rPr>
              <a:t>T</a:t>
            </a:r>
            <a:r>
              <a:rPr sz="2400" spc="-70" dirty="0">
                <a:latin typeface="Times New Roman"/>
                <a:cs typeface="Times New Roman"/>
              </a:rPr>
              <a:t>w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-35" dirty="0">
                <a:latin typeface="Times New Roman"/>
                <a:cs typeface="Times New Roman"/>
              </a:rPr>
              <a:t>m</a:t>
            </a:r>
            <a:r>
              <a:rPr sz="2400" spc="-15" dirty="0">
                <a:latin typeface="Times New Roman"/>
                <a:cs typeface="Times New Roman"/>
              </a:rPr>
              <a:t>o</a:t>
            </a:r>
            <a:r>
              <a:rPr sz="2400" spc="-10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ate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spc="-10" dirty="0">
                <a:latin typeface="Times New Roman"/>
                <a:cs typeface="Times New Roman"/>
              </a:rPr>
              <a:t>ial</a:t>
            </a:r>
            <a:r>
              <a:rPr sz="2400" dirty="0">
                <a:latin typeface="Times New Roman"/>
                <a:cs typeface="Times New Roman"/>
              </a:rPr>
              <a:t>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</a:t>
            </a:r>
            <a:r>
              <a:rPr sz="2400" spc="-2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b</a:t>
            </a:r>
            <a:r>
              <a:rPr sz="2400" spc="-10" dirty="0">
                <a:latin typeface="Times New Roman"/>
                <a:cs typeface="Times New Roman"/>
              </a:rPr>
              <a:t>i</a:t>
            </a:r>
            <a:r>
              <a:rPr sz="2400" spc="-15" dirty="0">
                <a:latin typeface="Times New Roman"/>
                <a:cs typeface="Times New Roman"/>
              </a:rPr>
              <a:t>n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gain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ext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ength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bene</a:t>
            </a:r>
            <a:r>
              <a:rPr sz="2400" spc="-10" dirty="0">
                <a:latin typeface="Times New Roman"/>
                <a:cs typeface="Times New Roman"/>
              </a:rPr>
              <a:t>f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Wingdings"/>
              <a:buChar char=""/>
            </a:pP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"/>
            </a:pPr>
            <a:endParaRPr sz="3100">
              <a:latin typeface="Times New Roman"/>
              <a:cs typeface="Times New Roman"/>
            </a:endParaRPr>
          </a:p>
          <a:p>
            <a:pPr marL="1270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Examples-</a:t>
            </a:r>
            <a:endParaRPr sz="2400">
              <a:latin typeface="Times New Roman"/>
              <a:cs typeface="Times New Roman"/>
            </a:endParaRPr>
          </a:p>
          <a:p>
            <a:pPr marL="469900" lvl="1" indent="-344805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Reinforced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concrete</a:t>
            </a:r>
            <a:endParaRPr sz="2400">
              <a:latin typeface="Times New Roman"/>
              <a:cs typeface="Times New Roman"/>
            </a:endParaRPr>
          </a:p>
          <a:p>
            <a:pPr marL="469900" lvl="1" indent="-344805">
              <a:lnSpc>
                <a:spcPct val="100000"/>
              </a:lnSpc>
              <a:buFont typeface="Wingdings"/>
              <a:buChar char=""/>
              <a:tabLst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Composite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wood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plywood</a:t>
            </a:r>
            <a:endParaRPr sz="2400">
              <a:latin typeface="Times New Roman"/>
              <a:cs typeface="Times New Roman"/>
            </a:endParaRPr>
          </a:p>
          <a:p>
            <a:pPr marL="469900" lvl="1" indent="-344805">
              <a:lnSpc>
                <a:spcPct val="100000"/>
              </a:lnSpc>
              <a:buFont typeface="Wingdings"/>
              <a:buChar char=""/>
              <a:tabLst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Reinforced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Plastics</a:t>
            </a:r>
            <a:endParaRPr sz="2400">
              <a:latin typeface="Times New Roman"/>
              <a:cs typeface="Times New Roman"/>
            </a:endParaRPr>
          </a:p>
          <a:p>
            <a:pPr marL="469900" lvl="1" indent="-344805">
              <a:lnSpc>
                <a:spcPct val="100000"/>
              </a:lnSpc>
              <a:buFont typeface="Wingdings"/>
              <a:buChar char=""/>
              <a:tabLst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Steel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Concrete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composite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36864" y="2282951"/>
            <a:ext cx="3110483" cy="151638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41435" y="4250435"/>
            <a:ext cx="3101339" cy="16764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236464" y="3055620"/>
            <a:ext cx="3101340" cy="207568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0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Composite</a:t>
            </a:r>
            <a:r>
              <a:rPr spc="-70" dirty="0"/>
              <a:t> </a:t>
            </a:r>
            <a:r>
              <a:rPr spc="-5" dirty="0"/>
              <a:t>Structure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41320" y="1449324"/>
            <a:ext cx="6013704" cy="421386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561715" y="5672734"/>
            <a:ext cx="49695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Steel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Concrete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composite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structure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0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Composite</a:t>
            </a:r>
            <a:r>
              <a:rPr spc="-70" dirty="0"/>
              <a:t> </a:t>
            </a:r>
            <a:r>
              <a:rPr spc="-5" dirty="0"/>
              <a:t>Structure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35952" y="1926335"/>
            <a:ext cx="4578096" cy="314706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14983" y="1612391"/>
            <a:ext cx="5806440" cy="3954779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3561715" y="5711399"/>
            <a:ext cx="4969510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50"/>
              </a:lnSpc>
            </a:pPr>
            <a:r>
              <a:rPr sz="2800" spc="-5" dirty="0">
                <a:latin typeface="Times New Roman"/>
                <a:cs typeface="Times New Roman"/>
              </a:rPr>
              <a:t>Steel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Concrete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composite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structure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419</Words>
  <Application>Microsoft Office PowerPoint</Application>
  <PresentationFormat>Widescreen</PresentationFormat>
  <Paragraphs>118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Welcome To CE 413</vt:lpstr>
      <vt:lpstr>Syllabus</vt:lpstr>
      <vt:lpstr>Course Plan</vt:lpstr>
      <vt:lpstr>Course Plan</vt:lpstr>
      <vt:lpstr>Course Plan</vt:lpstr>
      <vt:lpstr>Assessment strategies:</vt:lpstr>
      <vt:lpstr>Composite Structure</vt:lpstr>
      <vt:lpstr>Composite Structure</vt:lpstr>
      <vt:lpstr>Composite Structure</vt:lpstr>
      <vt:lpstr>Composite Structure</vt:lpstr>
      <vt:lpstr>Composite Structure</vt:lpstr>
      <vt:lpstr>Composite Structure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Md. Imran Hasan Bappy</dc:title>
  <dc:creator>Md. Imran Hasan Bappy</dc:creator>
  <cp:lastModifiedBy>Windows User</cp:lastModifiedBy>
  <cp:revision>1</cp:revision>
  <dcterms:created xsi:type="dcterms:W3CDTF">2022-07-25T10:33:59Z</dcterms:created>
  <dcterms:modified xsi:type="dcterms:W3CDTF">2022-07-25T10:39:29Z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2022-07-25T00:00:00Z</vt:filetime>
  </property>
</Properties>
</file>