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716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A2AF-19F2-4D74-B409-0BC94D8B7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0" y="1122363"/>
            <a:ext cx="10287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01FFBD-D446-4751-88B0-414192598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3602038"/>
            <a:ext cx="10287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2953B-F86F-4D45-9A95-9A3174CD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862C4-599B-4258-AE91-170E1625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D19BF-8960-49AE-A7B7-23F19485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1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A4208-357A-4F6C-B29A-C75BF9181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140C64-AF76-448D-844E-3FF203A8E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923D7-CDCD-453C-BEDE-78B74230C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0136E-8DDC-4541-BDC7-6843A43A8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35AD3-198D-44BA-8495-E69513D6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8E5FDD-1377-4171-99B6-35C72FA9A1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15512" y="365125"/>
            <a:ext cx="2957513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5A55FC-CCDC-4BAD-A46F-194EA4A73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42975" y="365125"/>
            <a:ext cx="8701088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2BC60-4088-46A4-A956-A221A122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281CB-50B9-43C8-BB2D-E3C49402A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DDDCF-57D5-44AF-8D29-06E5511E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5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FE75E-AEC2-41DD-A2CA-BAF51D07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685C7-D463-4840-860E-E81F1C3C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C5F24-7BE1-48D9-A21C-EFD296EC2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2BC11-C0E7-4A56-8EAE-EC6092394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872C9-F0CA-41F2-97F9-9C581986D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00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70D72-DA1C-4851-B775-6F35667F7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31" y="1709739"/>
            <a:ext cx="118300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34187-9A01-451C-B91F-5857F5CB6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5831" y="4589464"/>
            <a:ext cx="11830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D140E-5C3E-404D-BC25-4F98AE555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F63C4-DBF1-496F-BEC4-F8B9FED0D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AAA0D-D06F-48FD-B7F9-0489EC52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C8B73-3A9A-428D-83B8-2CC4259D5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4F409-0719-4883-878F-80EE2AE6F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297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68612-47BF-468D-A139-B314B5A3C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43725" y="1825625"/>
            <a:ext cx="58293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E50A2-BDD3-45AB-B2E8-D2F67F734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2F680-35E4-4C91-9175-D49595CB1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19D07F-01AD-4F76-9764-0BEBEFFB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05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EB191-51D5-4914-B584-CA0C15F20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365126"/>
            <a:ext cx="1183005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BE344-F78A-447D-928F-36EDA758F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4762" y="1681163"/>
            <a:ext cx="580251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68178-59CF-4080-AC3A-93A17C39D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4762" y="2505075"/>
            <a:ext cx="580251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E60FE6-8781-4D7B-9D19-434F37FC3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3725" y="1681163"/>
            <a:ext cx="5831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B86CC1-AB9B-4FF0-80D4-27D3978B5D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3725" y="2505075"/>
            <a:ext cx="58310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C2C604-B844-443A-B6E8-067007BB2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E07896-692D-46B2-B391-0854C4D1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9616F0-D63C-42DA-8293-9434117F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4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B3D63-23FE-446B-A381-A3120EAF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BEA41C-549F-45DC-9FAC-E6060976C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EC4E8-042C-4467-AF71-18D5F399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466221-BAB7-48AF-841B-8D3B43362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014EBA-99E7-46F9-9606-A4782B5E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8AE37D-2726-47CB-9557-A1E578F1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2EAE6-963D-4CB5-A5D2-F46948ABA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7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C904-49C1-4C32-8810-BFD58BB91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3076E-A75A-431C-BCF2-732FC9B45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087" y="987426"/>
            <a:ext cx="694372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7114E-2807-4F21-88C4-23A9721536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CED87-5AE3-4D92-92BA-7A9E8C42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E8ACA-F1F3-4082-AFF4-79632F110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9283F-E1BE-4E42-AB42-66AE859D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3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088C-B0F3-428C-B542-898C2B33C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4762" y="457200"/>
            <a:ext cx="4423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D70526-5D0D-4EB3-99D8-8F51018C5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1087" y="987426"/>
            <a:ext cx="694372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D4992-EAB7-4BD1-BA4D-9BA0AB436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4762" y="2057400"/>
            <a:ext cx="4423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5C2D3-02CE-45D1-93D3-E3F4D89A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CC088-D13C-4E3D-8708-E997B07EA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D9D656-4EE6-4D69-ADAC-594356F87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58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A734EB-227F-4893-8595-FAEC140FF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365126"/>
            <a:ext cx="11830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ED297-42EE-45B7-9C7C-93A559D10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1825625"/>
            <a:ext cx="118300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E10CE-0E94-4601-9858-4375CA7BEE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297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2E81-0B75-4AC0-ABA0-80E19ACE9D94}" type="datetimeFigureOut">
              <a:rPr lang="en-US" smtClean="0"/>
              <a:t>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88517-483E-4082-ABE6-8C8E74075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43425" y="6356351"/>
            <a:ext cx="46291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31895-ABAE-4476-BF01-35FAD3582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86925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B49F6-A8B9-41A3-ACFE-47314489AB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3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E5AFC-0BBB-4B20-A661-D985DCB97F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Business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9D924-22DB-4E7C-90F1-AF4EC33EE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150" b="1" dirty="0"/>
              <a:t>Chapter-1 (Part-2)</a:t>
            </a:r>
            <a:endParaRPr lang="en-US" b="1" dirty="0"/>
          </a:p>
          <a:p>
            <a:r>
              <a:rPr lang="en-US" sz="3150" b="1" dirty="0"/>
              <a:t>Foundation of Business and Economics</a:t>
            </a:r>
          </a:p>
        </p:txBody>
      </p:sp>
    </p:spTree>
    <p:extLst>
      <p:ext uri="{BB962C8B-B14F-4D97-AF65-F5344CB8AC3E}">
        <p14:creationId xmlns:p14="http://schemas.microsoft.com/office/powerpoint/2010/main" val="3890605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CD88E-D62F-4AD5-AA74-D4F90123D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1C976-7B65-47E7-A278-9038082E8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2864" y="1463040"/>
            <a:ext cx="10029825" cy="4572000"/>
          </a:xfrm>
        </p:spPr>
        <p:txBody>
          <a:bodyPr>
            <a:normAutofit/>
          </a:bodyPr>
          <a:lstStyle/>
          <a:p>
            <a:r>
              <a:rPr lang="en-US" sz="2400" dirty="0"/>
              <a:t>Every Country has own economic system. Economic System means how a country choses to use its resources (labor, capital and natural) to produce goods and services for the nation. </a:t>
            </a:r>
          </a:p>
          <a:p>
            <a:r>
              <a:rPr lang="en-US" sz="2400" dirty="0"/>
              <a:t>Economic system is also called economic policy. Economic policy typically designed and implemented by the Government of the country.</a:t>
            </a:r>
          </a:p>
          <a:p>
            <a:r>
              <a:rPr lang="en-US" sz="2400" dirty="0"/>
              <a:t>For example, In Bangladesh, every year Budget announce is part of economic policy and responsibility of the ruling government. </a:t>
            </a:r>
          </a:p>
          <a:p>
            <a:r>
              <a:rPr lang="en-US" sz="2400" dirty="0"/>
              <a:t>Government decides the level of freedom of doing private business and rights of the society.</a:t>
            </a:r>
          </a:p>
        </p:txBody>
      </p:sp>
    </p:spTree>
    <p:extLst>
      <p:ext uri="{BB962C8B-B14F-4D97-AF65-F5344CB8AC3E}">
        <p14:creationId xmlns:p14="http://schemas.microsoft.com/office/powerpoint/2010/main" val="75808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A4EA-295E-47CF-BB3B-C6E0DA8D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Economic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DEF7D-D314-4D3E-88A0-2ACBAACB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There are 3 types of economic system exists in the world.</a:t>
            </a:r>
          </a:p>
          <a:p>
            <a:pPr marL="0" indent="0">
              <a:buNone/>
            </a:pPr>
            <a:r>
              <a:rPr lang="en-US" sz="3200" dirty="0"/>
              <a:t>1) Free Economy/Pure capitalism</a:t>
            </a:r>
          </a:p>
          <a:p>
            <a:pPr marL="0" indent="0">
              <a:buNone/>
            </a:pPr>
            <a:r>
              <a:rPr lang="en-US" sz="3200" dirty="0"/>
              <a:t>2) Planned Economy/Communism/ Controlled economy</a:t>
            </a:r>
          </a:p>
          <a:p>
            <a:pPr marL="0" indent="0">
              <a:buNone/>
            </a:pPr>
            <a:r>
              <a:rPr lang="en-US" sz="3200" dirty="0"/>
              <a:t>3) Mixed Economy</a:t>
            </a:r>
          </a:p>
        </p:txBody>
      </p:sp>
    </p:spTree>
    <p:extLst>
      <p:ext uri="{BB962C8B-B14F-4D97-AF65-F5344CB8AC3E}">
        <p14:creationId xmlns:p14="http://schemas.microsoft.com/office/powerpoint/2010/main" val="126660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5E19B-E1E3-4FB3-8AC7-DB64946F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703" y="145808"/>
            <a:ext cx="10025648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1) Free Economy/Pure capitalism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5168-2E2B-4871-8378-321932A8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916598"/>
            <a:ext cx="12449468" cy="594140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Characteristics of Free Economy:</a:t>
            </a:r>
          </a:p>
          <a:p>
            <a:pPr marL="0" indent="0">
              <a:buNone/>
            </a:pPr>
            <a:r>
              <a:rPr lang="en-US" sz="2000" dirty="0"/>
              <a:t>a) Example: Bangladesh, India, USA (Democratic Countries)</a:t>
            </a:r>
          </a:p>
          <a:p>
            <a:pPr marL="0" indent="0">
              <a:buNone/>
            </a:pPr>
            <a:r>
              <a:rPr lang="en-US" sz="2000" dirty="0"/>
              <a:t>b) Private business can produce almost all goods and services. Example: Hospitals, banks, School, college, university, Factories.</a:t>
            </a:r>
          </a:p>
          <a:p>
            <a:pPr marL="0" indent="0">
              <a:buNone/>
            </a:pPr>
            <a:r>
              <a:rPr lang="en-US" sz="2000" dirty="0"/>
              <a:t>c) There is no limitation in production and consumption. People can purchase commodities (rice, furniture, clothes, utensils </a:t>
            </a:r>
            <a:r>
              <a:rPr lang="en-US" sz="2000" dirty="0" err="1"/>
              <a:t>etc</a:t>
            </a:r>
            <a:r>
              <a:rPr lang="en-US" sz="2000" dirty="0"/>
              <a:t>) as much as they want.</a:t>
            </a:r>
          </a:p>
          <a:p>
            <a:pPr marL="0" indent="0">
              <a:buNone/>
            </a:pPr>
            <a:r>
              <a:rPr lang="en-US" sz="2000" dirty="0"/>
              <a:t>d) People can own property (car, flat, land) as much as they want.</a:t>
            </a:r>
          </a:p>
          <a:p>
            <a:pPr marL="0" indent="0">
              <a:buNone/>
            </a:pPr>
            <a:r>
              <a:rPr lang="en-US" sz="2000" dirty="0"/>
              <a:t>e) Absolute ‘</a:t>
            </a:r>
            <a:r>
              <a:rPr lang="en-US" sz="2000" b="1" dirty="0"/>
              <a:t>freedom of choice’ </a:t>
            </a:r>
            <a:r>
              <a:rPr lang="en-US" sz="2000" dirty="0"/>
              <a:t>in selecting school, occupation, career and use money that is earned</a:t>
            </a:r>
          </a:p>
          <a:p>
            <a:pPr marL="0" indent="0">
              <a:buNone/>
            </a:pPr>
            <a:r>
              <a:rPr lang="en-US" sz="2000" dirty="0"/>
              <a:t>f) ‘</a:t>
            </a:r>
            <a:r>
              <a:rPr lang="en-US" sz="2000" b="1" dirty="0"/>
              <a:t>Freedom of enterprise</a:t>
            </a:r>
            <a:r>
              <a:rPr lang="en-US" sz="2000" dirty="0"/>
              <a:t>’ also allows the freedom to start any legal business they wish</a:t>
            </a:r>
          </a:p>
          <a:p>
            <a:pPr marL="0" indent="0">
              <a:buNone/>
            </a:pPr>
            <a:r>
              <a:rPr lang="en-US" sz="2000" dirty="0"/>
              <a:t>g) ‘Perfect Competition’ exists in the market. That means, too many sellers for similar products and services; such as chips, mobile, furniture, schools, hospitals etc.</a:t>
            </a:r>
          </a:p>
          <a:p>
            <a:pPr marL="0" indent="0">
              <a:buNone/>
            </a:pPr>
            <a:r>
              <a:rPr lang="en-US" sz="2000" dirty="0"/>
              <a:t>h) Price of the product and services depends on demand and supply. (shortage of supply increases price, High demand of product also increase prices such as masks, sanitizers etc.</a:t>
            </a:r>
          </a:p>
          <a:p>
            <a:pPr marL="0" indent="0">
              <a:buNone/>
            </a:pPr>
            <a:r>
              <a:rPr lang="en-US" sz="2000" dirty="0" err="1"/>
              <a:t>i</a:t>
            </a:r>
            <a:r>
              <a:rPr lang="en-US" sz="2000" dirty="0"/>
              <a:t>) People can share their views and opinions in social media, face to face and can have freedom of celebration (Cultural, religious </a:t>
            </a:r>
            <a:r>
              <a:rPr lang="en-US" sz="2000" dirty="0" err="1"/>
              <a:t>etc</a:t>
            </a:r>
            <a:r>
              <a:rPr lang="en-US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441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5E19B-E1E3-4FB3-8AC7-DB64946F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988" y="131741"/>
            <a:ext cx="11619914" cy="784858"/>
          </a:xfrm>
        </p:spPr>
        <p:txBody>
          <a:bodyPr>
            <a:noAutofit/>
          </a:bodyPr>
          <a:lstStyle/>
          <a:p>
            <a:r>
              <a:rPr lang="en-US" sz="3200" dirty="0"/>
              <a:t>1) Planned Economy/Communism/ Controlled economy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15168-2E2B-4871-8378-321932A82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588" y="916598"/>
            <a:ext cx="12534314" cy="594140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2400" b="1" dirty="0"/>
              <a:t>Characteristics of Planned Economy: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a) Example: North Korea, Russia, China, Israel, Myanmar (Communist Countries)</a:t>
            </a:r>
          </a:p>
          <a:p>
            <a:pPr marL="0" indent="0">
              <a:buNone/>
            </a:pPr>
            <a:r>
              <a:rPr lang="en-US" dirty="0"/>
              <a:t>b) The Government owns almost all productive resources, financial enterprises, retail stores, hospitals and banks.</a:t>
            </a:r>
          </a:p>
          <a:p>
            <a:pPr marL="0" indent="0">
              <a:buNone/>
            </a:pPr>
            <a:r>
              <a:rPr lang="en-US" dirty="0"/>
              <a:t>c) There is strict limitation in production and consumption. People cannot purchase commodities (rice, furniture, clothes, utensils </a:t>
            </a:r>
            <a:r>
              <a:rPr lang="en-US" dirty="0" err="1"/>
              <a:t>etc</a:t>
            </a:r>
            <a:r>
              <a:rPr lang="en-US" dirty="0"/>
              <a:t>) as much as they want.</a:t>
            </a:r>
          </a:p>
          <a:p>
            <a:pPr marL="0" indent="0">
              <a:buNone/>
            </a:pPr>
            <a:r>
              <a:rPr lang="en-US" dirty="0"/>
              <a:t>d) People cannot own property (flat, land) as much as they want. Only the minimum amount for living can be rented (leased) from the government. (single flat for one family, maximum 1 car for single family)</a:t>
            </a:r>
          </a:p>
          <a:p>
            <a:pPr marL="0" indent="0">
              <a:buNone/>
            </a:pPr>
            <a:r>
              <a:rPr lang="en-US" dirty="0"/>
              <a:t>e) </a:t>
            </a:r>
            <a:r>
              <a:rPr lang="en-US" b="1" dirty="0"/>
              <a:t>No ‘freedom of choice</a:t>
            </a:r>
            <a:r>
              <a:rPr lang="en-US" dirty="0"/>
              <a:t>’ in selecting school, occupation, career and use money that is earned (mandatory joining in army in Israel, china, north Korea for young male students after high school pass)</a:t>
            </a:r>
          </a:p>
          <a:p>
            <a:pPr marL="0" indent="0">
              <a:buNone/>
            </a:pPr>
            <a:r>
              <a:rPr lang="en-US" dirty="0"/>
              <a:t>f) No ‘</a:t>
            </a:r>
            <a:r>
              <a:rPr lang="en-US" b="1" dirty="0"/>
              <a:t>Freedom of enterprise</a:t>
            </a:r>
            <a:r>
              <a:rPr lang="en-US" dirty="0"/>
              <a:t>’ does not allow the freedom to start any legal business they wish. Government will decide and give permission how much large will be your business and production.</a:t>
            </a:r>
          </a:p>
          <a:p>
            <a:pPr marL="0" indent="0">
              <a:buNone/>
            </a:pPr>
            <a:r>
              <a:rPr lang="en-US" dirty="0"/>
              <a:t>g) ‘Monopoly’ exists in the market. That means, one or few sellers for similar products and services</a:t>
            </a:r>
          </a:p>
          <a:p>
            <a:pPr marL="0" indent="0">
              <a:buNone/>
            </a:pPr>
            <a:r>
              <a:rPr lang="en-US" dirty="0"/>
              <a:t>h) Government and local administration set prices of almost all goods and services. 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) People can not share their views and opinions in social media, face to face and cannot have freedom of celebration (Cultural, religious </a:t>
            </a:r>
            <a:r>
              <a:rPr lang="en-US" dirty="0" err="1"/>
              <a:t>etc</a:t>
            </a:r>
            <a:r>
              <a:rPr lang="en-US" dirty="0"/>
              <a:t>) (no </a:t>
            </a:r>
            <a:r>
              <a:rPr lang="en-US" dirty="0" err="1"/>
              <a:t>facebook</a:t>
            </a:r>
            <a:r>
              <a:rPr lang="en-US" dirty="0"/>
              <a:t>, </a:t>
            </a:r>
            <a:r>
              <a:rPr lang="en-US" dirty="0" err="1"/>
              <a:t>youtube</a:t>
            </a:r>
            <a:r>
              <a:rPr lang="en-US" dirty="0"/>
              <a:t> in China)</a:t>
            </a:r>
          </a:p>
        </p:txBody>
      </p:sp>
    </p:spTree>
    <p:extLst>
      <p:ext uri="{BB962C8B-B14F-4D97-AF65-F5344CB8AC3E}">
        <p14:creationId xmlns:p14="http://schemas.microsoft.com/office/powerpoint/2010/main" val="33508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25A66-425E-4505-968B-A0E63C4B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3) Mixed Economy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52331-C965-4FD1-A53E-4F0F5C257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Characteristics</a:t>
            </a:r>
          </a:p>
          <a:p>
            <a:pPr marL="457200" indent="-457200">
              <a:buAutoNum type="alphaLcParenR"/>
            </a:pPr>
            <a:r>
              <a:rPr lang="en-US" sz="2400" b="1" dirty="0"/>
              <a:t>Both the government and private business enterprises produce and distribute goods and services.</a:t>
            </a:r>
          </a:p>
          <a:p>
            <a:pPr marL="457200" indent="-457200">
              <a:buAutoNum type="alphaLcParenR"/>
            </a:pPr>
            <a:r>
              <a:rPr lang="en-US" sz="2400" b="1" dirty="0"/>
              <a:t>Government usually plays role in supplying defense, roads, natural resources, agriculture etc.</a:t>
            </a:r>
          </a:p>
          <a:p>
            <a:pPr marL="457200" indent="-457200">
              <a:buAutoNum type="alphaLcParenR"/>
            </a:pPr>
            <a:r>
              <a:rPr lang="en-US" sz="2400" b="1" dirty="0"/>
              <a:t>Government makes policy regarding educational system, medical and financial sector.</a:t>
            </a:r>
          </a:p>
          <a:p>
            <a:pPr marL="457200" indent="-457200">
              <a:buAutoNum type="alphaLcParenR"/>
            </a:pPr>
            <a:r>
              <a:rPr lang="en-US" sz="2400" b="1" dirty="0"/>
              <a:t>Example: European countries (balance between number of government industry and private industry) 50:50/60:40</a:t>
            </a:r>
          </a:p>
        </p:txBody>
      </p:sp>
    </p:spTree>
    <p:extLst>
      <p:ext uri="{BB962C8B-B14F-4D97-AF65-F5344CB8AC3E}">
        <p14:creationId xmlns:p14="http://schemas.microsoft.com/office/powerpoint/2010/main" val="1864290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60B8B-34EA-4A8E-A5BD-CB8C70A11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8229" y="2649857"/>
            <a:ext cx="10025648" cy="128089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End of chapter 1</a:t>
            </a:r>
            <a:br>
              <a:rPr lang="en-US" sz="4000" b="1" dirty="0"/>
            </a:br>
            <a:r>
              <a:rPr lang="en-US" sz="4000" b="1" dirty="0"/>
              <a:t>prepare yourself for Quiz-2</a:t>
            </a:r>
          </a:p>
        </p:txBody>
      </p:sp>
    </p:spTree>
    <p:extLst>
      <p:ext uri="{BB962C8B-B14F-4D97-AF65-F5344CB8AC3E}">
        <p14:creationId xmlns:p14="http://schemas.microsoft.com/office/powerpoint/2010/main" val="37270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741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Introduction to Business</vt:lpstr>
      <vt:lpstr>Economic System</vt:lpstr>
      <vt:lpstr>Types of Economic System</vt:lpstr>
      <vt:lpstr>1) Free Economy/Pure capitalism </vt:lpstr>
      <vt:lpstr>1) Planned Economy/Communism/ Controlled economy  </vt:lpstr>
      <vt:lpstr>3) Mixed Economy </vt:lpstr>
      <vt:lpstr>End of chapter 1 prepare yourself for Quiz-2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</dc:title>
  <dc:creator>ADHARA_PC</dc:creator>
  <cp:lastModifiedBy>DEWAN GOLAM YAZDANI SHOWRAV</cp:lastModifiedBy>
  <cp:revision>17</cp:revision>
  <dcterms:created xsi:type="dcterms:W3CDTF">2020-06-06T19:20:40Z</dcterms:created>
  <dcterms:modified xsi:type="dcterms:W3CDTF">2024-01-30T15:09:16Z</dcterms:modified>
</cp:coreProperties>
</file>