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D21E918-21FD-4A8E-909B-AD3B128F6B38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1915-1480-4979-B0B6-01AB99A923B2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385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E918-21FD-4A8E-909B-AD3B128F6B38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1915-1480-4979-B0B6-01AB99A92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06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E918-21FD-4A8E-909B-AD3B128F6B38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1915-1480-4979-B0B6-01AB99A923B2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8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E918-21FD-4A8E-909B-AD3B128F6B38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1915-1480-4979-B0B6-01AB99A92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34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E918-21FD-4A8E-909B-AD3B128F6B38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1915-1480-4979-B0B6-01AB99A923B2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77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E918-21FD-4A8E-909B-AD3B128F6B38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1915-1480-4979-B0B6-01AB99A92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25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E918-21FD-4A8E-909B-AD3B128F6B38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1915-1480-4979-B0B6-01AB99A92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22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E918-21FD-4A8E-909B-AD3B128F6B38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1915-1480-4979-B0B6-01AB99A92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4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E918-21FD-4A8E-909B-AD3B128F6B38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1915-1480-4979-B0B6-01AB99A92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13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E918-21FD-4A8E-909B-AD3B128F6B38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1915-1480-4979-B0B6-01AB99A92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22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E918-21FD-4A8E-909B-AD3B128F6B38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1915-1480-4979-B0B6-01AB99A923B2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4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D21E918-21FD-4A8E-909B-AD3B128F6B38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F701915-1480-4979-B0B6-01AB99A923B2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6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rt.gov.bd/wp-content/uploads/2020/02/Digital-Security-Act-2020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ournalistic_ethics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en.wikipedia.org/wiki/Academic_integr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mprisonment" TargetMode="External"/><Relationship Id="rId5" Type="http://schemas.openxmlformats.org/officeDocument/2006/relationships/hyperlink" Target="https://en.wikipedia.org/wiki/Fine_(penalty)" TargetMode="External"/><Relationship Id="rId4" Type="http://schemas.openxmlformats.org/officeDocument/2006/relationships/hyperlink" Target="https://en.wikipedia.org/wiki/Expulsion_(academia)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Intellectual Property, ICT ACT and Digital security act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3366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Punishment for making any kind of propaganda or campaign against </a:t>
            </a:r>
            <a:br>
              <a:rPr lang="en-GB" sz="2400" dirty="0"/>
            </a:br>
            <a:r>
              <a:rPr lang="en-GB" sz="2400" dirty="0"/>
              <a:t>liberation war, spirit of liberation war, father of the nation, national anthem </a:t>
            </a:r>
            <a:br>
              <a:rPr lang="en-GB" sz="2400" dirty="0"/>
            </a:br>
            <a:r>
              <a:rPr lang="en-GB" sz="2400" dirty="0"/>
              <a:t>or national flag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448" y="2366206"/>
            <a:ext cx="7158275" cy="324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04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Digital or electronic fraud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198" y="2519410"/>
            <a:ext cx="7548350" cy="242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08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Transmission, publication, etc. of offensive, false or threatening data-</a:t>
            </a:r>
            <a:br>
              <a:rPr lang="en-GB" sz="2400" dirty="0"/>
            </a:br>
            <a:r>
              <a:rPr lang="en-GB" sz="2400" dirty="0"/>
              <a:t>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418" y="2312311"/>
            <a:ext cx="7545084" cy="309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97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[1] Link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https://www.cirt.gov.bd/wp-content/uploads/2020/02/Digital-Security-Act-2020.pdf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3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Intellectual Property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987236"/>
            <a:ext cx="9720073" cy="2331267"/>
          </a:xfrm>
        </p:spPr>
        <p:txBody>
          <a:bodyPr/>
          <a:lstStyle/>
          <a:p>
            <a:pPr marL="171450" indent="-171450"/>
            <a:r>
              <a:rPr lang="en-US" altLang="en-US" sz="2000" dirty="0">
                <a:solidFill>
                  <a:srgbClr val="C00000"/>
                </a:solidFill>
              </a:rPr>
              <a:t>What is Intellectual Property?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2000" dirty="0"/>
              <a:t>The intangible creative work, not its particular physical 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2000" dirty="0"/>
              <a:t>Value of intelligence and artistic work comes from creativity, ideas, research, skills, labor, non-material efforts and attributes the creator provides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2000" dirty="0"/>
              <a:t>Protected by copyrights, patent laws or trademarks.</a:t>
            </a:r>
          </a:p>
          <a:p>
            <a:endParaRPr lang="en-GB" dirty="0"/>
          </a:p>
        </p:txBody>
      </p:sp>
      <p:pic>
        <p:nvPicPr>
          <p:cNvPr id="2050" name="Picture 2" descr="What is Intellectual Property Theft and How to Prevent It | Ekran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23" y="4191000"/>
            <a:ext cx="78581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937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Copyright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941969"/>
            <a:ext cx="9720073" cy="4023360"/>
          </a:xfrm>
        </p:spPr>
        <p:txBody>
          <a:bodyPr/>
          <a:lstStyle/>
          <a:p>
            <a:pPr marL="0" indent="0"/>
            <a:r>
              <a:rPr lang="en-US" altLang="en-US" sz="2400" dirty="0"/>
              <a:t>What is “copy right”? ©</a:t>
            </a:r>
            <a:endParaRPr lang="en-US" altLang="en-US" sz="3200" dirty="0"/>
          </a:p>
          <a:p>
            <a:pPr marL="0" indent="0"/>
            <a:r>
              <a:rPr lang="en-US" altLang="en-US" sz="2400" dirty="0"/>
              <a:t>Copyright holders have exclusive rights:</a:t>
            </a:r>
          </a:p>
          <a:p>
            <a:pPr lvl="1"/>
            <a:r>
              <a:rPr lang="en-US" altLang="en-US" sz="2400" dirty="0"/>
              <a:t>To make copies</a:t>
            </a:r>
          </a:p>
          <a:p>
            <a:pPr lvl="1"/>
            <a:r>
              <a:rPr lang="en-US" altLang="en-US" sz="2400" dirty="0"/>
              <a:t>To produce derivative works, such as translations into other languages or movies based on books</a:t>
            </a:r>
          </a:p>
          <a:p>
            <a:pPr lvl="1"/>
            <a:r>
              <a:rPr lang="en-US" altLang="en-US" sz="2400" dirty="0"/>
              <a:t>To distribute copies</a:t>
            </a:r>
          </a:p>
          <a:p>
            <a:pPr lvl="1"/>
            <a:r>
              <a:rPr lang="en-US" altLang="en-US" sz="2400" dirty="0"/>
              <a:t>To perform the work in public (music, plays, etc.)</a:t>
            </a:r>
          </a:p>
          <a:p>
            <a:pPr lvl="1"/>
            <a:r>
              <a:rPr lang="en-US" altLang="en-US" sz="2400" dirty="0"/>
              <a:t>To display the work in public (art gallery, Web site)</a:t>
            </a:r>
          </a:p>
          <a:p>
            <a:endParaRPr lang="en-GB" dirty="0"/>
          </a:p>
        </p:txBody>
      </p:sp>
      <p:pic>
        <p:nvPicPr>
          <p:cNvPr id="1026" name="Picture 2" descr="https://www.investopedia.com/thmb/Z-aePAUnnNZkH-TDTXb7J7XeZX4=/1500x0/filters:no_upscale():max_bytes(150000):strip_icc()/copyright-4198743-01-FINAL-9b224a60e8b843b7a1d1c22fd9f1595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7"/>
          <a:stretch/>
        </p:blipFill>
        <p:spPr bwMode="auto">
          <a:xfrm>
            <a:off x="7636662" y="0"/>
            <a:ext cx="4555338" cy="279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633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Plagiarism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165" y="1878594"/>
            <a:ext cx="9720073" cy="233126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Plagiarism is the fraudulent representation of another person's language, thoughts, ideas, or expressions as one's own original work</a:t>
            </a:r>
            <a:r>
              <a:rPr lang="en-GB" dirty="0" smtClean="0"/>
              <a:t>.</a:t>
            </a:r>
          </a:p>
          <a:p>
            <a:r>
              <a:rPr lang="en-GB" dirty="0"/>
              <a:t>S</a:t>
            </a:r>
            <a:r>
              <a:rPr lang="en-GB" dirty="0" smtClean="0"/>
              <a:t>uch </a:t>
            </a:r>
            <a:r>
              <a:rPr lang="en-GB" dirty="0"/>
              <a:t>representations are generally considered to violate </a:t>
            </a:r>
            <a:r>
              <a:rPr lang="en-GB" dirty="0">
                <a:hlinkClick r:id="rId2" tooltip="Academic integrity"/>
              </a:rPr>
              <a:t>academic </a:t>
            </a:r>
            <a:r>
              <a:rPr lang="en-GB" dirty="0" smtClean="0">
                <a:hlinkClick r:id="rId2" tooltip="Academic integrity"/>
              </a:rPr>
              <a:t>Integrity</a:t>
            </a:r>
            <a:r>
              <a:rPr lang="en-GB" dirty="0"/>
              <a:t> and </a:t>
            </a:r>
            <a:r>
              <a:rPr lang="en-GB" dirty="0">
                <a:hlinkClick r:id="rId3" tooltip="Journalistic ethics"/>
              </a:rPr>
              <a:t>journalistic ethics</a:t>
            </a:r>
            <a:r>
              <a:rPr lang="en-GB" dirty="0"/>
              <a:t> as well as social norms of learning, teaching, research, fairness, respect and responsibility in many cultures</a:t>
            </a:r>
            <a:r>
              <a:rPr lang="en-GB" dirty="0" smtClean="0"/>
              <a:t>.</a:t>
            </a:r>
            <a:r>
              <a:rPr lang="en-GB" dirty="0"/>
              <a:t> It is subject to sanctions such as penalties, suspension, </a:t>
            </a:r>
            <a:r>
              <a:rPr lang="en-GB" dirty="0">
                <a:hlinkClick r:id="rId4" tooltip="Expulsion (academia)"/>
              </a:rPr>
              <a:t>expulsion</a:t>
            </a:r>
            <a:r>
              <a:rPr lang="en-GB" dirty="0"/>
              <a:t> </a:t>
            </a:r>
            <a:r>
              <a:rPr lang="en-GB" dirty="0" smtClean="0"/>
              <a:t>from institute</a:t>
            </a:r>
            <a:r>
              <a:rPr lang="en-GB" dirty="0"/>
              <a:t> or work</a:t>
            </a:r>
            <a:r>
              <a:rPr lang="en-GB" dirty="0" smtClean="0"/>
              <a:t>,</a:t>
            </a:r>
            <a:r>
              <a:rPr lang="en-GB" dirty="0"/>
              <a:t> substantial </a:t>
            </a:r>
            <a:r>
              <a:rPr lang="en-GB" dirty="0" smtClean="0">
                <a:hlinkClick r:id="rId5" tooltip="Fine (penalty)"/>
              </a:rPr>
              <a:t>fines</a:t>
            </a:r>
            <a:r>
              <a:rPr lang="en-GB" dirty="0"/>
              <a:t> and even </a:t>
            </a:r>
            <a:r>
              <a:rPr lang="en-GB" dirty="0">
                <a:hlinkClick r:id="rId6" tooltip="Imprisonment"/>
              </a:rPr>
              <a:t>imprisonment</a:t>
            </a:r>
            <a:r>
              <a:rPr lang="en-GB" dirty="0"/>
              <a:t>.</a:t>
            </a:r>
          </a:p>
        </p:txBody>
      </p:sp>
      <p:pic>
        <p:nvPicPr>
          <p:cNvPr id="3074" name="Picture 2" descr="Unintentional Plagiarism: Is it Avoidable? - The Big Ide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527" y="3824727"/>
            <a:ext cx="4720473" cy="303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46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ICT Act 2006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ICT Act 2006,  undertaken by the Parliament received approval from the </a:t>
            </a:r>
          </a:p>
          <a:p>
            <a:r>
              <a:rPr lang="en-GB" dirty="0" smtClean="0"/>
              <a:t>President on 23 Ashwin, 1413 corresponding to 8 October 2006. </a:t>
            </a:r>
          </a:p>
          <a:p>
            <a:endParaRPr lang="en-GB" dirty="0"/>
          </a:p>
          <a:p>
            <a:r>
              <a:rPr lang="en-GB" dirty="0" smtClean="0"/>
              <a:t>This act </a:t>
            </a:r>
            <a:r>
              <a:rPr lang="en-GB" dirty="0"/>
              <a:t>prepared to provide legal recognition and security of Information and </a:t>
            </a:r>
          </a:p>
          <a:p>
            <a:r>
              <a:rPr lang="en-GB" dirty="0"/>
              <a:t>Communication Technology and rules of relevant </a:t>
            </a:r>
            <a:r>
              <a:rPr lang="en-GB" dirty="0" smtClean="0"/>
              <a:t>subjects.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14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sz="2400" dirty="0" smtClean="0"/>
              <a:t>56</a:t>
            </a:r>
            <a:r>
              <a:rPr lang="en-GB" sz="2400" dirty="0"/>
              <a:t>. Punishment for hacking with computer </a:t>
            </a:r>
            <a:r>
              <a:rPr lang="en-GB" sz="2400" dirty="0" smtClean="0"/>
              <a:t>system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342396"/>
            <a:ext cx="8288115" cy="3035362"/>
          </a:xfrm>
          <a:prstGeom prst="rect">
            <a:avLst/>
          </a:prstGeom>
        </p:spPr>
      </p:pic>
      <p:pic>
        <p:nvPicPr>
          <p:cNvPr id="4098" name="Picture 2" descr="What is Computer Hacking? - Definition, Prevention &amp; History - Video &amp;  Lesson Transcript | Study.c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7" t="8449" b="8073"/>
          <a:stretch/>
        </p:blipFill>
        <p:spPr bwMode="auto">
          <a:xfrm>
            <a:off x="8691327" y="0"/>
            <a:ext cx="3500673" cy="184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56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57. Punishment for publishing fake, obscene or defaming information in electronic form.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936"/>
          <a:stretch/>
        </p:blipFill>
        <p:spPr>
          <a:xfrm>
            <a:off x="914776" y="2436607"/>
            <a:ext cx="9301690" cy="2651442"/>
          </a:xfrm>
          <a:prstGeom prst="rect">
            <a:avLst/>
          </a:prstGeom>
        </p:spPr>
      </p:pic>
      <p:pic>
        <p:nvPicPr>
          <p:cNvPr id="5122" name="Picture 2" descr="Should Publishing 'Fake News' be a Crime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982" y="5088049"/>
            <a:ext cx="2788591" cy="156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432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63</a:t>
            </a:r>
            <a:r>
              <a:rPr lang="en-GB" sz="2800" dirty="0" smtClean="0"/>
              <a:t>. Punishment </a:t>
            </a:r>
            <a:r>
              <a:rPr lang="en-GB" sz="2800" dirty="0"/>
              <a:t>for disclosure of confidentiality and privacy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84" y="2084832"/>
            <a:ext cx="8831293" cy="2636681"/>
          </a:xfrm>
          <a:prstGeom prst="rect">
            <a:avLst/>
          </a:prstGeom>
        </p:spPr>
      </p:pic>
      <p:pic>
        <p:nvPicPr>
          <p:cNvPr id="6146" name="Picture 2" descr="https://www.chinadaily.com.cn/china/images/attachement/jpg/site1/20100709/00221917e13e0da0acb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525" y="4323721"/>
            <a:ext cx="3655211" cy="253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675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Digital Security ACT 2020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7169258" cy="4023360"/>
          </a:xfrm>
        </p:spPr>
        <p:txBody>
          <a:bodyPr>
            <a:normAutofit/>
          </a:bodyPr>
          <a:lstStyle/>
          <a:p>
            <a:r>
              <a:rPr lang="en-GB" sz="1800" dirty="0"/>
              <a:t>An Act to make provisions for ensuring digital security and identification, </a:t>
            </a:r>
          </a:p>
          <a:p>
            <a:r>
              <a:rPr lang="en-GB" sz="1800" dirty="0"/>
              <a:t>prevention, suppression and trial of offences committed through digital </a:t>
            </a:r>
          </a:p>
          <a:p>
            <a:r>
              <a:rPr lang="en-GB" sz="1800" dirty="0"/>
              <a:t>device and for matters ancillary thereto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575" y="3020026"/>
            <a:ext cx="4056425" cy="37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53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41</TotalTime>
  <Words>300</Words>
  <Application>Microsoft Office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Tw Cen MT</vt:lpstr>
      <vt:lpstr>Tw Cen MT Condensed</vt:lpstr>
      <vt:lpstr>Wingdings 3</vt:lpstr>
      <vt:lpstr>Integral</vt:lpstr>
      <vt:lpstr>Intellectual Property, ICT ACT and Digital security act</vt:lpstr>
      <vt:lpstr>Intellectual Property</vt:lpstr>
      <vt:lpstr>Copyright</vt:lpstr>
      <vt:lpstr>Plagiarism</vt:lpstr>
      <vt:lpstr>ICT Act 2006</vt:lpstr>
      <vt:lpstr> 56. Punishment for hacking with computer system</vt:lpstr>
      <vt:lpstr>57. Punishment for publishing fake, obscene or defaming information in electronic form.</vt:lpstr>
      <vt:lpstr>63. Punishment for disclosure of confidentiality and privacy</vt:lpstr>
      <vt:lpstr>Digital Security ACT 2020</vt:lpstr>
      <vt:lpstr>Punishment for making any kind of propaganda or campaign against  liberation war, spirit of liberation war, father of the nation, national anthem  or national flag</vt:lpstr>
      <vt:lpstr>Digital or electronic fraud</vt:lpstr>
      <vt:lpstr>Transmission, publication, etc. of offensive, false or threatening data- information</vt:lpstr>
      <vt:lpstr>Reference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Tanvir</dc:creator>
  <cp:lastModifiedBy>Windows User</cp:lastModifiedBy>
  <cp:revision>8</cp:revision>
  <dcterms:created xsi:type="dcterms:W3CDTF">2023-01-15T17:13:03Z</dcterms:created>
  <dcterms:modified xsi:type="dcterms:W3CDTF">2023-01-16T02:48:15Z</dcterms:modified>
</cp:coreProperties>
</file>