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57" r:id="rId8"/>
    <p:sldId id="263" r:id="rId9"/>
    <p:sldId id="264" r:id="rId10"/>
    <p:sldId id="265" r:id="rId11"/>
    <p:sldId id="266" r:id="rId12"/>
    <p:sldId id="267" r:id="rId13"/>
    <p:sldId id="268" r:id="rId14"/>
    <p:sldId id="269" r:id="rId1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95ECE5-0818-44E1-9B63-7E09C1DF44BA}" v="407" dt="2021-08-19T08:22:40.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1" d="100"/>
          <a:sy n="81" d="100"/>
        </p:scale>
        <p:origin x="52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22/08/2021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22/08/2021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22/08/2021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22/08/2021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22/08/2021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literariness.org/tag/homi-k-bhabh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erriam-webster.com/dictionary/Palestine#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literariness.org/2016/04/06/postcolonialis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B970B396-DB09-44C9-98BA-E77383F35479}"/>
              </a:ext>
            </a:extLst>
          </p:cNvPr>
          <p:cNvPicPr>
            <a:picLocks noChangeAspect="1"/>
          </p:cNvPicPr>
          <p:nvPr/>
        </p:nvPicPr>
        <p:blipFill>
          <a:blip r:embed="rId2"/>
          <a:stretch>
            <a:fillRect/>
          </a:stretch>
        </p:blipFill>
        <p:spPr>
          <a:xfrm>
            <a:off x="972128" y="206663"/>
            <a:ext cx="10836562" cy="6363853"/>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 letter&#10;&#10;Description automatically generated">
            <a:extLst>
              <a:ext uri="{FF2B5EF4-FFF2-40B4-BE49-F238E27FC236}">
                <a16:creationId xmlns:a16="http://schemas.microsoft.com/office/drawing/2014/main" id="{DFDF7960-E464-4B95-8C9B-B256A52BF247}"/>
              </a:ext>
            </a:extLst>
          </p:cNvPr>
          <p:cNvPicPr>
            <a:picLocks noGrp="1" noChangeAspect="1"/>
          </p:cNvPicPr>
          <p:nvPr>
            <p:ph idx="1"/>
          </p:nvPr>
        </p:nvPicPr>
        <p:blipFill>
          <a:blip r:embed="rId2"/>
          <a:stretch>
            <a:fillRect/>
          </a:stretch>
        </p:blipFill>
        <p:spPr>
          <a:xfrm>
            <a:off x="100433" y="108101"/>
            <a:ext cx="11725039" cy="6504290"/>
          </a:xfrm>
        </p:spPr>
      </p:pic>
    </p:spTree>
    <p:extLst>
      <p:ext uri="{BB962C8B-B14F-4D97-AF65-F5344CB8AC3E}">
        <p14:creationId xmlns:p14="http://schemas.microsoft.com/office/powerpoint/2010/main" val="732718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5423-CB73-42F5-8159-BDAAF0BCF8BF}"/>
              </a:ext>
            </a:extLst>
          </p:cNvPr>
          <p:cNvSpPr>
            <a:spLocks noGrp="1"/>
          </p:cNvSpPr>
          <p:nvPr>
            <p:ph type="title"/>
          </p:nvPr>
        </p:nvSpPr>
        <p:spPr>
          <a:xfrm>
            <a:off x="838200" y="365125"/>
            <a:ext cx="10515600" cy="563563"/>
          </a:xfrm>
        </p:spPr>
        <p:txBody>
          <a:bodyPr>
            <a:normAutofit fontScale="90000"/>
          </a:bodyPr>
          <a:lstStyle/>
          <a:p>
            <a:pPr algn="ctr"/>
            <a:r>
              <a:rPr lang="en-GB" b="1" dirty="0">
                <a:solidFill>
                  <a:schemeClr val="accent6"/>
                </a:solidFill>
                <a:cs typeface="Calibri Light"/>
              </a:rPr>
              <a:t>New-Literatures</a:t>
            </a:r>
          </a:p>
        </p:txBody>
      </p:sp>
      <p:sp>
        <p:nvSpPr>
          <p:cNvPr id="3" name="Content Placeholder 2">
            <a:extLst>
              <a:ext uri="{FF2B5EF4-FFF2-40B4-BE49-F238E27FC236}">
                <a16:creationId xmlns:a16="http://schemas.microsoft.com/office/drawing/2014/main" id="{F11C80F1-F20C-4B1C-AF56-C08C26EAA5D5}"/>
              </a:ext>
            </a:extLst>
          </p:cNvPr>
          <p:cNvSpPr>
            <a:spLocks noGrp="1"/>
          </p:cNvSpPr>
          <p:nvPr>
            <p:ph idx="1"/>
          </p:nvPr>
        </p:nvSpPr>
        <p:spPr>
          <a:xfrm>
            <a:off x="160867" y="1257149"/>
            <a:ext cx="11713028" cy="5234290"/>
          </a:xfrm>
        </p:spPr>
        <p:txBody>
          <a:bodyPr vert="horz" lIns="91440" tIns="45720" rIns="91440" bIns="45720" rtlCol="0" anchor="t">
            <a:noAutofit/>
          </a:bodyPr>
          <a:lstStyle/>
          <a:p>
            <a:pPr algn="just"/>
            <a:r>
              <a:rPr lang="en-GB" sz="4800" dirty="0">
                <a:ea typeface="+mn-lt"/>
                <a:cs typeface="+mn-lt"/>
              </a:rPr>
              <a:t>The label of "New Literatures" includes the </a:t>
            </a:r>
            <a:r>
              <a:rPr lang="en-GB" sz="4800" b="1" dirty="0">
                <a:ea typeface="+mn-lt"/>
                <a:cs typeface="+mn-lt"/>
              </a:rPr>
              <a:t>literary productions</a:t>
            </a:r>
            <a:r>
              <a:rPr lang="en-GB" sz="4800" dirty="0">
                <a:ea typeface="+mn-lt"/>
                <a:cs typeface="+mn-lt"/>
              </a:rPr>
              <a:t> of a geographically and culturally vast and non-contiguous area that includes the former British colonies (for example, from Canada to Australia, from Singapore to </a:t>
            </a:r>
            <a:r>
              <a:rPr lang="en-GB" sz="4800" dirty="0" err="1">
                <a:ea typeface="+mn-lt"/>
                <a:cs typeface="+mn-lt"/>
              </a:rPr>
              <a:t>Pakistant</a:t>
            </a:r>
            <a:r>
              <a:rPr lang="en-GB" sz="4800" dirty="0">
                <a:ea typeface="+mn-lt"/>
                <a:cs typeface="+mn-lt"/>
              </a:rPr>
              <a:t> and India)</a:t>
            </a:r>
            <a:endParaRPr lang="en-GB" sz="4800" dirty="0">
              <a:cs typeface="Calibri" panose="020F0502020204030204"/>
            </a:endParaRPr>
          </a:p>
        </p:txBody>
      </p:sp>
    </p:spTree>
    <p:extLst>
      <p:ext uri="{BB962C8B-B14F-4D97-AF65-F5344CB8AC3E}">
        <p14:creationId xmlns:p14="http://schemas.microsoft.com/office/powerpoint/2010/main" val="3173095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F6EB-05F1-482F-9502-DA4C71AC1D3C}"/>
              </a:ext>
            </a:extLst>
          </p:cNvPr>
          <p:cNvSpPr>
            <a:spLocks noGrp="1"/>
          </p:cNvSpPr>
          <p:nvPr>
            <p:ph type="title"/>
          </p:nvPr>
        </p:nvSpPr>
        <p:spPr/>
        <p:txBody>
          <a:bodyPr/>
          <a:lstStyle/>
          <a:p>
            <a:pPr algn="ctr"/>
            <a:r>
              <a:rPr lang="en-GB" b="1" dirty="0">
                <a:solidFill>
                  <a:schemeClr val="tx2"/>
                </a:solidFill>
                <a:cs typeface="Calibri Light"/>
              </a:rPr>
              <a:t>Othering</a:t>
            </a:r>
          </a:p>
        </p:txBody>
      </p:sp>
      <p:pic>
        <p:nvPicPr>
          <p:cNvPr id="4" name="Picture 4" descr="Logo, company name&#10;&#10;Description automatically generated">
            <a:extLst>
              <a:ext uri="{FF2B5EF4-FFF2-40B4-BE49-F238E27FC236}">
                <a16:creationId xmlns:a16="http://schemas.microsoft.com/office/drawing/2014/main" id="{B80CEE68-B662-4452-B296-63C7520E4FB3}"/>
              </a:ext>
            </a:extLst>
          </p:cNvPr>
          <p:cNvPicPr>
            <a:picLocks noChangeAspect="1"/>
          </p:cNvPicPr>
          <p:nvPr/>
        </p:nvPicPr>
        <p:blipFill>
          <a:blip r:embed="rId2"/>
          <a:stretch>
            <a:fillRect/>
          </a:stretch>
        </p:blipFill>
        <p:spPr>
          <a:xfrm>
            <a:off x="1337734" y="1425845"/>
            <a:ext cx="9758436" cy="5276307"/>
          </a:xfrm>
          <a:prstGeom prst="rect">
            <a:avLst/>
          </a:prstGeom>
        </p:spPr>
      </p:pic>
    </p:spTree>
    <p:extLst>
      <p:ext uri="{BB962C8B-B14F-4D97-AF65-F5344CB8AC3E}">
        <p14:creationId xmlns:p14="http://schemas.microsoft.com/office/powerpoint/2010/main" val="4077889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7D2CCC1F-F995-4B6E-8DDD-113338CAD762}"/>
              </a:ext>
            </a:extLst>
          </p:cNvPr>
          <p:cNvPicPr>
            <a:picLocks noGrp="1" noChangeAspect="1"/>
          </p:cNvPicPr>
          <p:nvPr>
            <p:ph idx="1"/>
          </p:nvPr>
        </p:nvPicPr>
        <p:blipFill>
          <a:blip r:embed="rId2"/>
          <a:stretch>
            <a:fillRect/>
          </a:stretch>
        </p:blipFill>
        <p:spPr>
          <a:xfrm>
            <a:off x="633865" y="232492"/>
            <a:ext cx="11154077" cy="6388553"/>
          </a:xfrm>
        </p:spPr>
      </p:pic>
    </p:spTree>
    <p:extLst>
      <p:ext uri="{BB962C8B-B14F-4D97-AF65-F5344CB8AC3E}">
        <p14:creationId xmlns:p14="http://schemas.microsoft.com/office/powerpoint/2010/main" val="128667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 letter&#10;&#10;Description automatically generated">
            <a:extLst>
              <a:ext uri="{FF2B5EF4-FFF2-40B4-BE49-F238E27FC236}">
                <a16:creationId xmlns:a16="http://schemas.microsoft.com/office/drawing/2014/main" id="{0EAEFB12-3504-4357-AB9C-509C0C710A6D}"/>
              </a:ext>
            </a:extLst>
          </p:cNvPr>
          <p:cNvPicPr>
            <a:picLocks noGrp="1" noChangeAspect="1"/>
          </p:cNvPicPr>
          <p:nvPr>
            <p:ph idx="1"/>
          </p:nvPr>
        </p:nvPicPr>
        <p:blipFill>
          <a:blip r:embed="rId2"/>
          <a:stretch>
            <a:fillRect/>
          </a:stretch>
        </p:blipFill>
        <p:spPr>
          <a:xfrm>
            <a:off x="319469" y="265339"/>
            <a:ext cx="11468392" cy="6455910"/>
          </a:xfrm>
        </p:spPr>
      </p:pic>
    </p:spTree>
    <p:extLst>
      <p:ext uri="{BB962C8B-B14F-4D97-AF65-F5344CB8AC3E}">
        <p14:creationId xmlns:p14="http://schemas.microsoft.com/office/powerpoint/2010/main" val="143982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9817B-68D4-40E3-A31C-ED6293025EBE}"/>
              </a:ext>
            </a:extLst>
          </p:cNvPr>
          <p:cNvSpPr>
            <a:spLocks noGrp="1"/>
          </p:cNvSpPr>
          <p:nvPr>
            <p:ph type="title"/>
          </p:nvPr>
        </p:nvSpPr>
        <p:spPr/>
        <p:txBody>
          <a:bodyPr/>
          <a:lstStyle/>
          <a:p>
            <a:pPr algn="ctr"/>
            <a:r>
              <a:rPr lang="en-GB" b="1" dirty="0">
                <a:solidFill>
                  <a:schemeClr val="accent6"/>
                </a:solidFill>
                <a:cs typeface="Calibri Light"/>
              </a:rPr>
              <a:t>Ambivalence </a:t>
            </a:r>
          </a:p>
        </p:txBody>
      </p:sp>
      <p:sp>
        <p:nvSpPr>
          <p:cNvPr id="3" name="Content Placeholder 2">
            <a:extLst>
              <a:ext uri="{FF2B5EF4-FFF2-40B4-BE49-F238E27FC236}">
                <a16:creationId xmlns:a16="http://schemas.microsoft.com/office/drawing/2014/main" id="{00998098-CC4E-45F3-84B6-D1CAD45BA2C7}"/>
              </a:ext>
            </a:extLst>
          </p:cNvPr>
          <p:cNvSpPr>
            <a:spLocks noGrp="1"/>
          </p:cNvSpPr>
          <p:nvPr>
            <p:ph idx="1"/>
          </p:nvPr>
        </p:nvSpPr>
        <p:spPr/>
        <p:txBody>
          <a:bodyPr vert="horz" lIns="91440" tIns="45720" rIns="91440" bIns="45720" rtlCol="0" anchor="t">
            <a:normAutofit lnSpcReduction="10000"/>
          </a:bodyPr>
          <a:lstStyle/>
          <a:p>
            <a:r>
              <a:rPr lang="en-GB" dirty="0">
                <a:ea typeface="+mn-lt"/>
                <a:cs typeface="+mn-lt"/>
              </a:rPr>
              <a:t>Adapted into colonial discourse theory by </a:t>
            </a:r>
            <a:r>
              <a:rPr lang="en-GB" dirty="0">
                <a:ea typeface="+mn-lt"/>
                <a:cs typeface="+mn-lt"/>
                <a:hlinkClick r:id="rId2"/>
              </a:rPr>
              <a:t>Homi K Bhabha</a:t>
            </a:r>
            <a:r>
              <a:rPr lang="en-GB" dirty="0">
                <a:ea typeface="+mn-lt"/>
                <a:cs typeface="+mn-lt"/>
              </a:rPr>
              <a:t>, ambivalence describes the complex mix of attraction and repulsion that characterizes the relationship between colonizer and colonized.</a:t>
            </a:r>
          </a:p>
          <a:p>
            <a:r>
              <a:rPr lang="en-GB" dirty="0">
                <a:ea typeface="+mn-lt"/>
                <a:cs typeface="+mn-lt"/>
              </a:rPr>
              <a:t> The relationship is ambivalent because the colonized subject is never simply and completely opposed to the colonizer. Rather than assuming that some colonized subjects are ‘complicit’ and some ‘resistant’, ambivalence suggests that complicity and resistance exist in a fluctuating relation within the colonial subject.</a:t>
            </a:r>
          </a:p>
          <a:p>
            <a:r>
              <a:rPr lang="en-GB" dirty="0">
                <a:ea typeface="+mn-lt"/>
                <a:cs typeface="+mn-lt"/>
              </a:rPr>
              <a:t> Ambivalence also characterizes the way in which colonial discourse relates to the colonized subject, for it may be both exploitative and nurturing, or represent itself as nurturing, at the same time.</a:t>
            </a:r>
            <a:endParaRPr lang="en-GB">
              <a:cs typeface="Calibri"/>
            </a:endParaRPr>
          </a:p>
        </p:txBody>
      </p:sp>
    </p:spTree>
    <p:extLst>
      <p:ext uri="{BB962C8B-B14F-4D97-AF65-F5344CB8AC3E}">
        <p14:creationId xmlns:p14="http://schemas.microsoft.com/office/powerpoint/2010/main" val="16382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C2332-6779-45CA-94CB-92A7EC216BC2}"/>
              </a:ext>
            </a:extLst>
          </p:cNvPr>
          <p:cNvSpPr>
            <a:spLocks noGrp="1"/>
          </p:cNvSpPr>
          <p:nvPr>
            <p:ph type="title"/>
          </p:nvPr>
        </p:nvSpPr>
        <p:spPr>
          <a:xfrm>
            <a:off x="838200" y="365125"/>
            <a:ext cx="10515600" cy="782927"/>
          </a:xfrm>
        </p:spPr>
        <p:txBody>
          <a:bodyPr/>
          <a:lstStyle/>
          <a:p>
            <a:pPr algn="ctr"/>
            <a:r>
              <a:rPr lang="en-GB" b="1" dirty="0">
                <a:solidFill>
                  <a:schemeClr val="accent5"/>
                </a:solidFill>
                <a:cs typeface="Calibri Light"/>
              </a:rPr>
              <a:t>Diaspora</a:t>
            </a:r>
          </a:p>
        </p:txBody>
      </p:sp>
      <p:sp>
        <p:nvSpPr>
          <p:cNvPr id="3" name="Content Placeholder 2">
            <a:extLst>
              <a:ext uri="{FF2B5EF4-FFF2-40B4-BE49-F238E27FC236}">
                <a16:creationId xmlns:a16="http://schemas.microsoft.com/office/drawing/2014/main" id="{125C108A-5B53-47E0-84AC-267AE46E5D0E}"/>
              </a:ext>
            </a:extLst>
          </p:cNvPr>
          <p:cNvSpPr>
            <a:spLocks noGrp="1"/>
          </p:cNvSpPr>
          <p:nvPr>
            <p:ph idx="1"/>
          </p:nvPr>
        </p:nvSpPr>
        <p:spPr>
          <a:xfrm>
            <a:off x="838200" y="1248301"/>
            <a:ext cx="6613238" cy="5263428"/>
          </a:xfrm>
        </p:spPr>
        <p:txBody>
          <a:bodyPr vert="horz" lIns="91440" tIns="45720" rIns="91440" bIns="45720" rtlCol="0" anchor="t">
            <a:normAutofit/>
          </a:bodyPr>
          <a:lstStyle/>
          <a:p>
            <a:r>
              <a:rPr lang="en-GB" dirty="0">
                <a:ea typeface="+mn-lt"/>
                <a:cs typeface="+mn-lt"/>
              </a:rPr>
              <a:t>the Jews living outside Palestine or modern Israel</a:t>
            </a:r>
          </a:p>
          <a:p>
            <a:r>
              <a:rPr lang="en-GB" dirty="0">
                <a:ea typeface="+mn-lt"/>
                <a:cs typeface="+mn-lt"/>
              </a:rPr>
              <a:t>the settling of scattered colonies of Jews outside ancient </a:t>
            </a:r>
            <a:r>
              <a:rPr lang="en-GB" dirty="0">
                <a:ea typeface="+mn-lt"/>
                <a:cs typeface="+mn-lt"/>
                <a:hlinkClick r:id="rId2"/>
              </a:rPr>
              <a:t>Palestine</a:t>
            </a:r>
            <a:r>
              <a:rPr lang="en-GB" dirty="0">
                <a:ea typeface="+mn-lt"/>
                <a:cs typeface="+mn-lt"/>
              </a:rPr>
              <a:t> after the Babylonian exile</a:t>
            </a:r>
          </a:p>
          <a:p>
            <a:r>
              <a:rPr lang="en-GB" dirty="0">
                <a:ea typeface="+mn-lt"/>
                <a:cs typeface="+mn-lt"/>
              </a:rPr>
              <a:t>the area outside ancient Palestine settled by Jews</a:t>
            </a:r>
          </a:p>
          <a:p>
            <a:r>
              <a:rPr lang="en-GB" b="1" dirty="0">
                <a:ea typeface="+mn-lt"/>
                <a:cs typeface="+mn-lt"/>
              </a:rPr>
              <a:t> </a:t>
            </a:r>
            <a:r>
              <a:rPr lang="en-GB" dirty="0">
                <a:ea typeface="+mn-lt"/>
                <a:cs typeface="+mn-lt"/>
              </a:rPr>
              <a:t>people settled far from their ancestral homelands</a:t>
            </a:r>
          </a:p>
          <a:p>
            <a:r>
              <a:rPr lang="en-GB" dirty="0">
                <a:ea typeface="+mn-lt"/>
                <a:cs typeface="+mn-lt"/>
              </a:rPr>
              <a:t>the movement, migration, or scattering of a people away from an established or ancestral homeland</a:t>
            </a:r>
            <a:endParaRPr lang="en-GB" dirty="0">
              <a:cs typeface="Calibri"/>
            </a:endParaRPr>
          </a:p>
        </p:txBody>
      </p:sp>
      <p:pic>
        <p:nvPicPr>
          <p:cNvPr id="4" name="Picture 4" descr="Table&#10;&#10;Description automatically generated">
            <a:extLst>
              <a:ext uri="{FF2B5EF4-FFF2-40B4-BE49-F238E27FC236}">
                <a16:creationId xmlns:a16="http://schemas.microsoft.com/office/drawing/2014/main" id="{DB3E5770-3C56-48F7-AF24-689A66439483}"/>
              </a:ext>
            </a:extLst>
          </p:cNvPr>
          <p:cNvPicPr>
            <a:picLocks noChangeAspect="1"/>
          </p:cNvPicPr>
          <p:nvPr/>
        </p:nvPicPr>
        <p:blipFill>
          <a:blip r:embed="rId3"/>
          <a:stretch>
            <a:fillRect/>
          </a:stretch>
        </p:blipFill>
        <p:spPr>
          <a:xfrm>
            <a:off x="7202079" y="1148052"/>
            <a:ext cx="4901937" cy="5349838"/>
          </a:xfrm>
          <a:prstGeom prst="rect">
            <a:avLst/>
          </a:prstGeom>
        </p:spPr>
      </p:pic>
    </p:spTree>
    <p:extLst>
      <p:ext uri="{BB962C8B-B14F-4D97-AF65-F5344CB8AC3E}">
        <p14:creationId xmlns:p14="http://schemas.microsoft.com/office/powerpoint/2010/main" val="75000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6D8BFA0A-12F7-4063-A604-255E653D8AF8}"/>
              </a:ext>
            </a:extLst>
          </p:cNvPr>
          <p:cNvPicPr>
            <a:picLocks noChangeAspect="1"/>
          </p:cNvPicPr>
          <p:nvPr/>
        </p:nvPicPr>
        <p:blipFill>
          <a:blip r:embed="rId2"/>
          <a:stretch>
            <a:fillRect/>
          </a:stretch>
        </p:blipFill>
        <p:spPr>
          <a:xfrm>
            <a:off x="464127" y="336839"/>
            <a:ext cx="11067472" cy="6080412"/>
          </a:xfrm>
          <a:prstGeom prst="rect">
            <a:avLst/>
          </a:prstGeom>
        </p:spPr>
      </p:pic>
    </p:spTree>
    <p:extLst>
      <p:ext uri="{BB962C8B-B14F-4D97-AF65-F5344CB8AC3E}">
        <p14:creationId xmlns:p14="http://schemas.microsoft.com/office/powerpoint/2010/main" val="148467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22DF4B45-70A4-4712-B1DB-8991DEAA9147}"/>
              </a:ext>
            </a:extLst>
          </p:cNvPr>
          <p:cNvPicPr>
            <a:picLocks noGrp="1" noChangeAspect="1"/>
          </p:cNvPicPr>
          <p:nvPr>
            <p:ph idx="1"/>
          </p:nvPr>
        </p:nvPicPr>
        <p:blipFill>
          <a:blip r:embed="rId2"/>
          <a:stretch>
            <a:fillRect/>
          </a:stretch>
        </p:blipFill>
        <p:spPr>
          <a:xfrm>
            <a:off x="649432" y="427687"/>
            <a:ext cx="10650681" cy="5992668"/>
          </a:xfrm>
        </p:spPr>
      </p:pic>
    </p:spTree>
    <p:extLst>
      <p:ext uri="{BB962C8B-B14F-4D97-AF65-F5344CB8AC3E}">
        <p14:creationId xmlns:p14="http://schemas.microsoft.com/office/powerpoint/2010/main" val="722643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F80A9-7ED6-44CD-AA6B-A95B2A29EF9A}"/>
              </a:ext>
            </a:extLst>
          </p:cNvPr>
          <p:cNvSpPr>
            <a:spLocks noGrp="1"/>
          </p:cNvSpPr>
          <p:nvPr>
            <p:ph type="title"/>
          </p:nvPr>
        </p:nvSpPr>
        <p:spPr>
          <a:xfrm>
            <a:off x="838200" y="99580"/>
            <a:ext cx="10515600" cy="494291"/>
          </a:xfrm>
        </p:spPr>
        <p:txBody>
          <a:bodyPr>
            <a:normAutofit fontScale="90000"/>
          </a:bodyPr>
          <a:lstStyle/>
          <a:p>
            <a:pPr algn="ctr"/>
            <a:r>
              <a:rPr lang="en-GB" b="1" dirty="0">
                <a:solidFill>
                  <a:schemeClr val="accent4"/>
                </a:solidFill>
                <a:cs typeface="Calibri Light"/>
              </a:rPr>
              <a:t>Exoticism</a:t>
            </a:r>
          </a:p>
        </p:txBody>
      </p:sp>
      <p:sp>
        <p:nvSpPr>
          <p:cNvPr id="3" name="Content Placeholder 2">
            <a:extLst>
              <a:ext uri="{FF2B5EF4-FFF2-40B4-BE49-F238E27FC236}">
                <a16:creationId xmlns:a16="http://schemas.microsoft.com/office/drawing/2014/main" id="{E86F85C9-05C6-4C2F-9774-DFA50DC403EA}"/>
              </a:ext>
            </a:extLst>
          </p:cNvPr>
          <p:cNvSpPr>
            <a:spLocks noGrp="1"/>
          </p:cNvSpPr>
          <p:nvPr>
            <p:ph idx="1"/>
          </p:nvPr>
        </p:nvSpPr>
        <p:spPr>
          <a:xfrm>
            <a:off x="180110" y="659535"/>
            <a:ext cx="11831780" cy="5944609"/>
          </a:xfrm>
        </p:spPr>
        <p:txBody>
          <a:bodyPr vert="horz" lIns="91440" tIns="45720" rIns="91440" bIns="45720" rtlCol="0" anchor="t">
            <a:normAutofit fontScale="85000" lnSpcReduction="20000"/>
          </a:bodyPr>
          <a:lstStyle/>
          <a:p>
            <a:r>
              <a:rPr lang="en-GB" dirty="0">
                <a:ea typeface="+mn-lt"/>
                <a:cs typeface="+mn-lt"/>
              </a:rPr>
              <a:t>The word exotic was first used in 1599 to mean ‘alien, introduced from abroad, not indigenous. By 1651, its meaning has been extended to include ‘an exotic and foreign territory, an exotic habit and </a:t>
            </a:r>
            <a:r>
              <a:rPr lang="en-GB" dirty="0" err="1">
                <a:ea typeface="+mn-lt"/>
                <a:cs typeface="+mn-lt"/>
              </a:rPr>
              <a:t>demeanor</a:t>
            </a:r>
            <a:r>
              <a:rPr lang="en-GB" dirty="0">
                <a:ea typeface="+mn-lt"/>
                <a:cs typeface="+mn-lt"/>
              </a:rPr>
              <a:t> (manner or attitude). As a noun, the term meant ‘a foreigner’ or ‘a foreign plant not acclimatized’ (adapted/adjusted). </a:t>
            </a:r>
          </a:p>
          <a:p>
            <a:endParaRPr lang="en-GB" dirty="0">
              <a:ea typeface="+mn-lt"/>
              <a:cs typeface="+mn-lt"/>
            </a:endParaRPr>
          </a:p>
          <a:p>
            <a:r>
              <a:rPr lang="en-GB" dirty="0">
                <a:ea typeface="+mn-lt"/>
                <a:cs typeface="+mn-lt"/>
              </a:rPr>
              <a:t>The term </a:t>
            </a:r>
            <a:r>
              <a:rPr lang="en-GB" i="1" dirty="0">
                <a:ea typeface="+mn-lt"/>
                <a:cs typeface="+mn-lt"/>
              </a:rPr>
              <a:t>exoticism</a:t>
            </a:r>
            <a:r>
              <a:rPr lang="en-GB" dirty="0">
                <a:ea typeface="+mn-lt"/>
                <a:cs typeface="+mn-lt"/>
              </a:rPr>
              <a:t> describes a cultural phenomenon that projects Western fantasies about profound cultural differences. </a:t>
            </a:r>
            <a:endParaRPr lang="en-GB"/>
          </a:p>
          <a:p>
            <a:pPr marL="0" indent="0">
              <a:buNone/>
            </a:pPr>
            <a:endParaRPr lang="en-GB" dirty="0">
              <a:ea typeface="+mn-lt"/>
              <a:cs typeface="+mn-lt"/>
            </a:endParaRPr>
          </a:p>
          <a:p>
            <a:r>
              <a:rPr lang="en-GB" dirty="0">
                <a:ea typeface="+mn-lt"/>
                <a:cs typeface="+mn-lt"/>
              </a:rPr>
              <a:t>It adopts a cultural perspective that is firmly entrenched in the conventions and belief systems of Western civilization and therefore constructs the East as the archetypical location of otherness.</a:t>
            </a:r>
            <a:endParaRPr lang="en-GB" dirty="0">
              <a:cs typeface="Calibri" panose="020F0502020204030204"/>
            </a:endParaRPr>
          </a:p>
          <a:p>
            <a:endParaRPr lang="en-GB" dirty="0">
              <a:ea typeface="+mn-lt"/>
              <a:cs typeface="+mn-lt"/>
            </a:endParaRPr>
          </a:p>
          <a:p>
            <a:r>
              <a:rPr lang="en-GB" dirty="0">
                <a:ea typeface="+mn-lt"/>
                <a:cs typeface="+mn-lt"/>
              </a:rPr>
              <a:t>Exoticism demonstrates itself in </a:t>
            </a:r>
            <a:r>
              <a:rPr lang="en-GB" dirty="0" err="1">
                <a:ea typeface="+mn-lt"/>
                <a:cs typeface="+mn-lt"/>
              </a:rPr>
              <a:t>colorful</a:t>
            </a:r>
            <a:r>
              <a:rPr lang="en-GB" dirty="0">
                <a:ea typeface="+mn-lt"/>
                <a:cs typeface="+mn-lt"/>
              </a:rPr>
              <a:t> spectacles of otherness purporting to be an unmediated expression of natural drives and instincts. </a:t>
            </a:r>
          </a:p>
          <a:p>
            <a:pPr marL="0" indent="0">
              <a:buNone/>
            </a:pPr>
            <a:endParaRPr lang="en-GB" dirty="0">
              <a:ea typeface="+mn-lt"/>
              <a:cs typeface="+mn-lt"/>
            </a:endParaRPr>
          </a:p>
          <a:p>
            <a:r>
              <a:rPr lang="en-GB" dirty="0">
                <a:ea typeface="+mn-lt"/>
                <a:cs typeface="+mn-lt"/>
              </a:rPr>
              <a:t>Although exoticism is associated with notions of animality, it carefully distances itself from the violence and exploitation that characterize the related concept of </a:t>
            </a:r>
            <a:r>
              <a:rPr lang="en-GB" dirty="0" err="1">
                <a:ea typeface="+mn-lt"/>
                <a:cs typeface="+mn-lt"/>
              </a:rPr>
              <a:t>barbaris</a:t>
            </a:r>
            <a:endParaRPr lang="en-GB" dirty="0" err="1">
              <a:cs typeface="Calibri"/>
            </a:endParaRPr>
          </a:p>
          <a:p>
            <a:endParaRPr lang="en-GB" dirty="0">
              <a:cs typeface="Calibri"/>
            </a:endParaRPr>
          </a:p>
        </p:txBody>
      </p:sp>
    </p:spTree>
    <p:extLst>
      <p:ext uri="{BB962C8B-B14F-4D97-AF65-F5344CB8AC3E}">
        <p14:creationId xmlns:p14="http://schemas.microsoft.com/office/powerpoint/2010/main" val="1702024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newspaper&#10;&#10;Description automatically generated">
            <a:extLst>
              <a:ext uri="{FF2B5EF4-FFF2-40B4-BE49-F238E27FC236}">
                <a16:creationId xmlns:a16="http://schemas.microsoft.com/office/drawing/2014/main" id="{B8444A96-7248-4D99-B87D-4FC35D771521}"/>
              </a:ext>
            </a:extLst>
          </p:cNvPr>
          <p:cNvPicPr>
            <a:picLocks noChangeAspect="1"/>
          </p:cNvPicPr>
          <p:nvPr/>
        </p:nvPicPr>
        <p:blipFill>
          <a:blip r:embed="rId2"/>
          <a:stretch>
            <a:fillRect/>
          </a:stretch>
        </p:blipFill>
        <p:spPr>
          <a:xfrm>
            <a:off x="394854" y="264391"/>
            <a:ext cx="11506199" cy="6329218"/>
          </a:xfrm>
          <a:prstGeom prst="rect">
            <a:avLst/>
          </a:prstGeom>
        </p:spPr>
      </p:pic>
    </p:spTree>
    <p:extLst>
      <p:ext uri="{BB962C8B-B14F-4D97-AF65-F5344CB8AC3E}">
        <p14:creationId xmlns:p14="http://schemas.microsoft.com/office/powerpoint/2010/main" val="706410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10;&#10;Description automatically generated">
            <a:extLst>
              <a:ext uri="{FF2B5EF4-FFF2-40B4-BE49-F238E27FC236}">
                <a16:creationId xmlns:a16="http://schemas.microsoft.com/office/drawing/2014/main" id="{3A470315-32AF-4B1A-9C26-DC4410826222}"/>
              </a:ext>
            </a:extLst>
          </p:cNvPr>
          <p:cNvPicPr>
            <a:picLocks noGrp="1" noChangeAspect="1"/>
          </p:cNvPicPr>
          <p:nvPr>
            <p:ph idx="1"/>
          </p:nvPr>
        </p:nvPicPr>
        <p:blipFill>
          <a:blip r:embed="rId2"/>
          <a:stretch>
            <a:fillRect/>
          </a:stretch>
        </p:blipFill>
        <p:spPr>
          <a:xfrm>
            <a:off x="8112835" y="516590"/>
            <a:ext cx="4153706" cy="5524576"/>
          </a:xfrm>
        </p:spPr>
      </p:pic>
      <p:pic>
        <p:nvPicPr>
          <p:cNvPr id="5" name="Picture 5" descr="Text, letter&#10;&#10;Description automatically generated">
            <a:extLst>
              <a:ext uri="{FF2B5EF4-FFF2-40B4-BE49-F238E27FC236}">
                <a16:creationId xmlns:a16="http://schemas.microsoft.com/office/drawing/2014/main" id="{76B7A7AE-FFC2-4C17-95EC-6C663BE0F844}"/>
              </a:ext>
            </a:extLst>
          </p:cNvPr>
          <p:cNvPicPr>
            <a:picLocks noChangeAspect="1"/>
          </p:cNvPicPr>
          <p:nvPr/>
        </p:nvPicPr>
        <p:blipFill>
          <a:blip r:embed="rId3"/>
          <a:stretch>
            <a:fillRect/>
          </a:stretch>
        </p:blipFill>
        <p:spPr>
          <a:xfrm>
            <a:off x="-290176" y="88138"/>
            <a:ext cx="8222343" cy="6339114"/>
          </a:xfrm>
          <a:prstGeom prst="rect">
            <a:avLst/>
          </a:prstGeom>
        </p:spPr>
      </p:pic>
    </p:spTree>
    <p:extLst>
      <p:ext uri="{BB962C8B-B14F-4D97-AF65-F5344CB8AC3E}">
        <p14:creationId xmlns:p14="http://schemas.microsoft.com/office/powerpoint/2010/main" val="15471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B915-055B-455A-83C2-2519164827B1}"/>
              </a:ext>
            </a:extLst>
          </p:cNvPr>
          <p:cNvSpPr>
            <a:spLocks noGrp="1"/>
          </p:cNvSpPr>
          <p:nvPr>
            <p:ph type="title"/>
          </p:nvPr>
        </p:nvSpPr>
        <p:spPr>
          <a:xfrm>
            <a:off x="850295" y="111124"/>
            <a:ext cx="10503505" cy="771383"/>
          </a:xfrm>
        </p:spPr>
        <p:txBody>
          <a:bodyPr>
            <a:normAutofit fontScale="90000"/>
          </a:bodyPr>
          <a:lstStyle/>
          <a:p>
            <a:pPr algn="ctr"/>
            <a:br>
              <a:rPr lang="en-GB" b="1" dirty="0">
                <a:solidFill>
                  <a:srgbClr val="FFFF00"/>
                </a:solidFill>
                <a:cs typeface="Calibri Light"/>
              </a:rPr>
            </a:br>
            <a:r>
              <a:rPr lang="en-GB" b="1" dirty="0">
                <a:solidFill>
                  <a:srgbClr val="FFFF00"/>
                </a:solidFill>
                <a:cs typeface="Calibri Light"/>
              </a:rPr>
              <a:t>Mimicry  </a:t>
            </a:r>
            <a:br>
              <a:rPr lang="en-GB" dirty="0">
                <a:ea typeface="+mj-lt"/>
                <a:cs typeface="+mj-lt"/>
              </a:rPr>
            </a:br>
            <a:endParaRPr lang="en-GB" b="1" dirty="0">
              <a:solidFill>
                <a:srgbClr val="FFFF00"/>
              </a:solidFill>
              <a:cs typeface="Calibri Light"/>
            </a:endParaRPr>
          </a:p>
        </p:txBody>
      </p:sp>
      <p:sp>
        <p:nvSpPr>
          <p:cNvPr id="3" name="Content Placeholder 2">
            <a:extLst>
              <a:ext uri="{FF2B5EF4-FFF2-40B4-BE49-F238E27FC236}">
                <a16:creationId xmlns:a16="http://schemas.microsoft.com/office/drawing/2014/main" id="{88A25E13-71D1-48DC-9670-1F11AF9B4752}"/>
              </a:ext>
            </a:extLst>
          </p:cNvPr>
          <p:cNvSpPr>
            <a:spLocks noGrp="1"/>
          </p:cNvSpPr>
          <p:nvPr>
            <p:ph idx="1"/>
          </p:nvPr>
        </p:nvSpPr>
        <p:spPr>
          <a:xfrm>
            <a:off x="64655" y="879448"/>
            <a:ext cx="11827383" cy="5869838"/>
          </a:xfrm>
        </p:spPr>
        <p:txBody>
          <a:bodyPr vert="horz" lIns="91440" tIns="45720" rIns="91440" bIns="45720" rtlCol="0" anchor="t">
            <a:normAutofit/>
          </a:bodyPr>
          <a:lstStyle/>
          <a:p>
            <a:r>
              <a:rPr lang="en-GB" dirty="0">
                <a:ea typeface="+mn-lt"/>
                <a:cs typeface="+mn-lt"/>
              </a:rPr>
              <a:t>An increasingly important term in </a:t>
            </a:r>
            <a:r>
              <a:rPr lang="en-GB" dirty="0">
                <a:ea typeface="+mn-lt"/>
                <a:cs typeface="+mn-lt"/>
                <a:hlinkClick r:id="rId2"/>
              </a:rPr>
              <a:t>post-colonial theory</a:t>
            </a:r>
            <a:r>
              <a:rPr lang="en-GB" dirty="0">
                <a:ea typeface="+mn-lt"/>
                <a:cs typeface="+mn-lt"/>
              </a:rPr>
              <a:t>, because it has come to describe the ambivalent relationship between colonizer and colonized. </a:t>
            </a:r>
          </a:p>
          <a:p>
            <a:endParaRPr lang="en-GB" dirty="0">
              <a:ea typeface="+mn-lt"/>
              <a:cs typeface="+mn-lt"/>
            </a:endParaRPr>
          </a:p>
          <a:p>
            <a:r>
              <a:rPr lang="en-GB" dirty="0">
                <a:ea typeface="+mn-lt"/>
                <a:cs typeface="+mn-lt"/>
              </a:rPr>
              <a:t>When colonial discourse encourages the colonized subject to ‘mimic’ the colonizer, by adopting the colonizer’s cultural habits, assumptions, institutions and values, the result is never a simple reproduction of those traits. </a:t>
            </a:r>
          </a:p>
          <a:p>
            <a:endParaRPr lang="en-GB" dirty="0">
              <a:ea typeface="+mn-lt"/>
              <a:cs typeface="+mn-lt"/>
            </a:endParaRPr>
          </a:p>
          <a:p>
            <a:r>
              <a:rPr lang="en-GB" dirty="0">
                <a:ea typeface="+mn-lt"/>
                <a:cs typeface="+mn-lt"/>
              </a:rPr>
              <a:t>Rather, the result is a ‘blurred copy’ of the colonizer that can be quite threatening. This is because mimicry is never very far from mockery, since it can appear to parody whatever it mimics. </a:t>
            </a:r>
          </a:p>
          <a:p>
            <a:endParaRPr lang="en-GB" dirty="0">
              <a:ea typeface="+mn-lt"/>
              <a:cs typeface="+mn-lt"/>
            </a:endParaRPr>
          </a:p>
          <a:p>
            <a:r>
              <a:rPr lang="en-GB" dirty="0">
                <a:ea typeface="+mn-lt"/>
                <a:cs typeface="+mn-lt"/>
              </a:rPr>
              <a:t>Mimicry therefore locates a crack in the certainty of colonial dominance, an uncertainty in its control of the behaviour of the colonized.</a:t>
            </a:r>
            <a:endParaRPr lang="en-GB" dirty="0">
              <a:cs typeface="Calibri"/>
            </a:endParaRPr>
          </a:p>
        </p:txBody>
      </p:sp>
    </p:spTree>
    <p:extLst>
      <p:ext uri="{BB962C8B-B14F-4D97-AF65-F5344CB8AC3E}">
        <p14:creationId xmlns:p14="http://schemas.microsoft.com/office/powerpoint/2010/main" val="23220900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TotalTime>
  <Words>506</Words>
  <Application>Microsoft Office PowerPoint</Application>
  <PresentationFormat>Widescreen</PresentationFormat>
  <Paragraphs>31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Ambivalence </vt:lpstr>
      <vt:lpstr>Diaspora</vt:lpstr>
      <vt:lpstr>PowerPoint Presentation</vt:lpstr>
      <vt:lpstr>PowerPoint Presentation</vt:lpstr>
      <vt:lpstr>Exoticism</vt:lpstr>
      <vt:lpstr>PowerPoint Presentation</vt:lpstr>
      <vt:lpstr>PowerPoint Presentation</vt:lpstr>
      <vt:lpstr> Mimicry   </vt:lpstr>
      <vt:lpstr>PowerPoint Presentation</vt:lpstr>
      <vt:lpstr>New-Literatures</vt:lpstr>
      <vt:lpstr>Othering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HP</cp:lastModifiedBy>
  <cp:revision>141</cp:revision>
  <dcterms:created xsi:type="dcterms:W3CDTF">2021-08-19T07:08:06Z</dcterms:created>
  <dcterms:modified xsi:type="dcterms:W3CDTF">2021-08-22T08:37:13Z</dcterms:modified>
</cp:coreProperties>
</file>