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70" r:id="rId2"/>
    <p:sldId id="264" r:id="rId3"/>
    <p:sldId id="258" r:id="rId4"/>
    <p:sldId id="265" r:id="rId5"/>
    <p:sldId id="266" r:id="rId6"/>
    <p:sldId id="267" r:id="rId7"/>
    <p:sldId id="26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9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2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2994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05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1617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69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66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0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7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1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6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8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8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6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6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1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9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DC671-A85C-4E07-9745-469A4DB59A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ER Model drawing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6576F-93DB-4875-ABDD-464DEC40B5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Prepared By</a:t>
            </a:r>
          </a:p>
          <a:p>
            <a:r>
              <a:rPr lang="en-US" dirty="0"/>
              <a:t>Fatema Tuj Johora</a:t>
            </a:r>
          </a:p>
          <a:p>
            <a:r>
              <a:rPr lang="en-US" dirty="0"/>
              <a:t>Lecturer, CSE,DIU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060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09383-76CF-4D20-958D-8855629E9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 Model Drawing (Example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3D8EF-7241-4DBD-B371-EC65C4866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Draw an ER diagram for the given scenario;</a:t>
            </a:r>
          </a:p>
          <a:p>
            <a:r>
              <a:rPr lang="en-US" dirty="0"/>
              <a:t>Suppose that you are designing a schema to record information about reality shows on TV. Your database needs to record the following information:</a:t>
            </a:r>
          </a:p>
          <a:p>
            <a:r>
              <a:rPr lang="en-US" dirty="0"/>
              <a:t>_ For each </a:t>
            </a:r>
            <a:r>
              <a:rPr lang="en-US" dirty="0">
                <a:solidFill>
                  <a:srgbClr val="FF0000"/>
                </a:solidFill>
              </a:rPr>
              <a:t>reality show</a:t>
            </a:r>
            <a:r>
              <a:rPr lang="en-US" dirty="0"/>
              <a:t>, its name, genre, basic-info and participants name. Any reality show has at least two or more participants. </a:t>
            </a:r>
          </a:p>
          <a:p>
            <a:r>
              <a:rPr lang="en-US" dirty="0"/>
              <a:t>_ For each </a:t>
            </a:r>
            <a:r>
              <a:rPr lang="en-US" dirty="0">
                <a:solidFill>
                  <a:srgbClr val="FF0000"/>
                </a:solidFill>
              </a:rPr>
              <a:t>producer</a:t>
            </a:r>
            <a:r>
              <a:rPr lang="en-US" dirty="0"/>
              <a:t>, the company name, company country. A </a:t>
            </a:r>
            <a:r>
              <a:rPr lang="en-US" dirty="0">
                <a:solidFill>
                  <a:srgbClr val="FF0000"/>
                </a:solidFill>
              </a:rPr>
              <a:t>show</a:t>
            </a:r>
            <a:r>
              <a:rPr lang="en-US" dirty="0"/>
              <a:t> is produced by exactly one </a:t>
            </a:r>
            <a:r>
              <a:rPr lang="en-US" dirty="0">
                <a:solidFill>
                  <a:srgbClr val="FF0000"/>
                </a:solidFill>
              </a:rPr>
              <a:t>producer</a:t>
            </a:r>
            <a:r>
              <a:rPr lang="en-US" dirty="0"/>
              <a:t>. And one producer produces exactly one show.</a:t>
            </a:r>
          </a:p>
          <a:p>
            <a:r>
              <a:rPr lang="en-US" dirty="0"/>
              <a:t>_ For each television, its name, start year, head office.  A </a:t>
            </a:r>
            <a:r>
              <a:rPr lang="en-US" dirty="0">
                <a:solidFill>
                  <a:srgbClr val="FF0000"/>
                </a:solidFill>
              </a:rPr>
              <a:t>television</a:t>
            </a:r>
            <a:r>
              <a:rPr lang="en-US" dirty="0"/>
              <a:t> may broadcasts multiple </a:t>
            </a:r>
            <a:r>
              <a:rPr lang="en-US" dirty="0">
                <a:solidFill>
                  <a:srgbClr val="FF0000"/>
                </a:solidFill>
              </a:rPr>
              <a:t>shows</a:t>
            </a:r>
            <a:r>
              <a:rPr lang="en-US" dirty="0"/>
              <a:t>. Each show is broadcasted by exactly one television.</a:t>
            </a:r>
          </a:p>
          <a:p>
            <a:r>
              <a:rPr lang="en-US" dirty="0"/>
              <a:t>_ For each user, his/her username, password, and age. A </a:t>
            </a:r>
            <a:r>
              <a:rPr lang="en-US" dirty="0">
                <a:solidFill>
                  <a:srgbClr val="FF0000"/>
                </a:solidFill>
              </a:rPr>
              <a:t>user</a:t>
            </a:r>
            <a:r>
              <a:rPr lang="en-US" dirty="0"/>
              <a:t> may rate multiple </a:t>
            </a:r>
            <a:r>
              <a:rPr lang="en-US" dirty="0">
                <a:solidFill>
                  <a:srgbClr val="FF0000"/>
                </a:solidFill>
              </a:rPr>
              <a:t>shows,</a:t>
            </a:r>
            <a:r>
              <a:rPr lang="en-US" dirty="0"/>
              <a:t> and a show may be rated by multiple users. Each rating has a score of 0 to 10.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56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932688"/>
          </a:xfrm>
        </p:spPr>
        <p:txBody>
          <a:bodyPr/>
          <a:lstStyle/>
          <a:p>
            <a:r>
              <a:rPr lang="en-US" dirty="0"/>
              <a:t>          Example 1 Solution </a:t>
            </a:r>
          </a:p>
        </p:txBody>
      </p:sp>
      <p:pic>
        <p:nvPicPr>
          <p:cNvPr id="4" name="Picture 2" descr="C:\Users\Public\Pictures\Sample Pictures\maruf\ER model 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066800"/>
            <a:ext cx="8915400" cy="502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033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2F0F2-2591-43D1-979C-06C887897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7534B-5ED1-4EC6-8D1A-714509CAD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600" b="1" i="0" dirty="0">
                <a:solidFill>
                  <a:srgbClr val="333333"/>
                </a:solidFill>
                <a:effectLst/>
                <a:latin typeface="Times-Bold"/>
              </a:rPr>
              <a:t>2</a:t>
            </a:r>
            <a:r>
              <a:rPr lang="en-US" sz="2000" b="1" i="0" dirty="0">
                <a:solidFill>
                  <a:srgbClr val="333333"/>
                </a:solidFill>
                <a:effectLst/>
                <a:latin typeface="+mj-lt"/>
              </a:rPr>
              <a:t>: Draw ER model for the following scenario</a:t>
            </a:r>
          </a:p>
          <a:p>
            <a: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  <a:t>A university registrar’s office maintains data about the following entities:</a:t>
            </a:r>
            <a:b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</a:br>
            <a: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  <a:t>1. courses, including number, title, credits, syllabus, and prerequisites;</a:t>
            </a:r>
            <a:b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</a:br>
            <a: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  <a:t>2. course offerings, including course number, year, semester, section number,</a:t>
            </a:r>
            <a:b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</a:br>
            <a: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  <a:t>instructor(s), timings, and classroom;</a:t>
            </a:r>
            <a:b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</a:br>
            <a: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  <a:t>3. students, including student-id, name, and program;</a:t>
            </a:r>
            <a:b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</a:br>
            <a: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  <a:t>4. instructors, including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+mj-lt"/>
              </a:rPr>
              <a:t>identi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  <a:t>-cation number, name, department, and title.</a:t>
            </a:r>
            <a:b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</a:br>
            <a: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  <a:t>Further, the enrollment of students in courses and grades awarded to students in each course they</a:t>
            </a:r>
            <a:b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</a:br>
            <a: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  <a:t>are enrolled for must be appropriately modeled. Construct an E-R diagram for the registrar’s of-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+mj-lt"/>
              </a:rPr>
              <a:t>ce.Document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  <a:t> all assumptions that you make about the mapping constraints.</a:t>
            </a:r>
            <a:r>
              <a:rPr lang="en-US" sz="2000" dirty="0">
                <a:latin typeface="+mj-lt"/>
              </a:rPr>
              <a:t> </a:t>
            </a:r>
            <a:br>
              <a:rPr lang="en-US" sz="2000" dirty="0">
                <a:latin typeface="+mj-lt"/>
              </a:rPr>
            </a:br>
            <a:endParaRPr lang="en-US" sz="20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431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98C30-F092-4CA1-AFF4-6E4B835E5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 model for example 2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78EDC573-6274-47EC-A034-D812A07812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4441825"/>
          </a:xfrm>
        </p:spPr>
      </p:pic>
    </p:spTree>
    <p:extLst>
      <p:ext uri="{BB962C8B-B14F-4D97-AF65-F5344CB8AC3E}">
        <p14:creationId xmlns:p14="http://schemas.microsoft.com/office/powerpoint/2010/main" val="3892813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6D70D-54E2-47FA-88DD-66D570A75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9DC29-6E58-4E55-B827-371003243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b="1" i="0" dirty="0">
                <a:solidFill>
                  <a:srgbClr val="333333"/>
                </a:solidFill>
                <a:effectLst/>
                <a:latin typeface="+mj-lt"/>
              </a:rPr>
              <a:t> Draw ER model for the following scenario</a:t>
            </a:r>
          </a:p>
          <a:p>
            <a:endParaRPr lang="en-US" sz="1800" b="0" i="0" dirty="0">
              <a:solidFill>
                <a:srgbClr val="333333"/>
              </a:solidFill>
              <a:effectLst/>
              <a:latin typeface="Times-Roman"/>
            </a:endParaRPr>
          </a:p>
          <a:p>
            <a:r>
              <a:rPr lang="en-US" sz="1800" b="0" i="0" dirty="0">
                <a:solidFill>
                  <a:srgbClr val="333333"/>
                </a:solidFill>
                <a:effectLst/>
                <a:latin typeface="Times-Roman"/>
              </a:rPr>
              <a:t>Consider a university database for the scheduling of classrooms for -final exams. This</a:t>
            </a:r>
            <a:br>
              <a:rPr lang="en-US" sz="1800" b="0" i="0" dirty="0">
                <a:solidFill>
                  <a:srgbClr val="333333"/>
                </a:solidFill>
                <a:effectLst/>
                <a:latin typeface="Times-Roman"/>
              </a:rPr>
            </a:br>
            <a:r>
              <a:rPr lang="en-US" sz="1800" b="0" i="0" dirty="0">
                <a:solidFill>
                  <a:srgbClr val="333333"/>
                </a:solidFill>
                <a:effectLst/>
                <a:latin typeface="Times-Roman"/>
              </a:rPr>
              <a:t>database could be modeled as the single entity set exam, with attributes course-name, section umber, room-number, and time. Alternatively, one or more additional entity sets could be</a:t>
            </a:r>
            <a:br>
              <a:rPr lang="en-US" sz="1800" b="0" i="0" dirty="0">
                <a:solidFill>
                  <a:srgbClr val="333333"/>
                </a:solidFill>
                <a:effectLst/>
                <a:latin typeface="Times-Roman"/>
              </a:rPr>
            </a:br>
            <a:r>
              <a:rPr lang="en-US" sz="1800" b="0" i="0" dirty="0">
                <a:solidFill>
                  <a:srgbClr val="333333"/>
                </a:solidFill>
                <a:effectLst/>
                <a:latin typeface="Times-Roman"/>
              </a:rPr>
              <a:t>defined, along with relationship sets to replace some of the attributes of the exam entity set, as</a:t>
            </a:r>
            <a:br>
              <a:rPr lang="en-US" sz="1800" b="0" i="0" dirty="0">
                <a:solidFill>
                  <a:srgbClr val="333333"/>
                </a:solidFill>
                <a:effectLst/>
                <a:latin typeface="Times-Roman"/>
              </a:rPr>
            </a:br>
            <a:r>
              <a:rPr lang="en-US" sz="1800" b="0" i="0" dirty="0">
                <a:solidFill>
                  <a:srgbClr val="333333"/>
                </a:solidFill>
                <a:effectLst/>
                <a:latin typeface="Symbol" panose="05050102010706020507" pitchFamily="18" charset="2"/>
              </a:rPr>
              <a:t> 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Times-Roman"/>
              </a:rPr>
              <a:t>course with attributes name, department, and c-number</a:t>
            </a:r>
            <a:br>
              <a:rPr lang="en-US" sz="1800" b="0" i="0" dirty="0">
                <a:solidFill>
                  <a:srgbClr val="333333"/>
                </a:solidFill>
                <a:effectLst/>
                <a:latin typeface="Times-Roman"/>
              </a:rPr>
            </a:br>
            <a:r>
              <a:rPr lang="en-US" sz="1800" b="0" i="0" dirty="0">
                <a:solidFill>
                  <a:srgbClr val="333333"/>
                </a:solidFill>
                <a:effectLst/>
                <a:latin typeface="Symbol" panose="05050102010706020507" pitchFamily="18" charset="2"/>
              </a:rPr>
              <a:t> 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Times-Roman"/>
              </a:rPr>
              <a:t>section with attributes s-number and enrollment, and dependent as a</a:t>
            </a:r>
            <a:br>
              <a:rPr lang="en-US" sz="1800" b="0" i="0" dirty="0">
                <a:solidFill>
                  <a:srgbClr val="333333"/>
                </a:solidFill>
                <a:effectLst/>
                <a:latin typeface="Times-Roman"/>
              </a:rPr>
            </a:br>
            <a:r>
              <a:rPr lang="en-US" sz="1800" b="0" i="0" dirty="0">
                <a:solidFill>
                  <a:srgbClr val="333333"/>
                </a:solidFill>
                <a:effectLst/>
                <a:latin typeface="Times-Roman"/>
              </a:rPr>
              <a:t>weak entity set on course</a:t>
            </a:r>
            <a:br>
              <a:rPr lang="en-US" sz="1800" b="0" i="0" dirty="0">
                <a:solidFill>
                  <a:srgbClr val="333333"/>
                </a:solidFill>
                <a:effectLst/>
                <a:latin typeface="Times-Roman"/>
              </a:rPr>
            </a:br>
            <a:r>
              <a:rPr lang="en-US" sz="1800" b="0" i="0" dirty="0">
                <a:solidFill>
                  <a:srgbClr val="333333"/>
                </a:solidFill>
                <a:effectLst/>
                <a:latin typeface="Symbol" panose="05050102010706020507" pitchFamily="18" charset="2"/>
              </a:rPr>
              <a:t> 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Times-Roman"/>
              </a:rPr>
              <a:t>room with attributes r-number, capacity, and building</a:t>
            </a:r>
            <a:br>
              <a:rPr lang="en-US" sz="1800" b="0" i="0" dirty="0">
                <a:solidFill>
                  <a:srgbClr val="333333"/>
                </a:solidFill>
                <a:effectLst/>
                <a:latin typeface="Times-Roman"/>
              </a:rPr>
            </a:br>
            <a:r>
              <a:rPr lang="en-US" sz="1800" b="0" i="0" dirty="0">
                <a:solidFill>
                  <a:srgbClr val="333333"/>
                </a:solidFill>
                <a:effectLst/>
                <a:latin typeface="Times-Roman"/>
              </a:rPr>
              <a:t>Show an E-R diagram illustrating the use of all three additional entity sets listed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599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92892-C200-4881-8182-397D1C09C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15DCA21-50B6-4798-ACCB-780BC1AD93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8382000" cy="4419600"/>
          </a:xfrm>
        </p:spPr>
      </p:pic>
    </p:spTree>
    <p:extLst>
      <p:ext uri="{BB962C8B-B14F-4D97-AF65-F5344CB8AC3E}">
        <p14:creationId xmlns:p14="http://schemas.microsoft.com/office/powerpoint/2010/main" val="197607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     </a:t>
            </a:r>
            <a:r>
              <a:rPr lang="en-US" sz="4800" b="1" dirty="0">
                <a:solidFill>
                  <a:srgbClr val="FF0000"/>
                </a:solidFill>
              </a:rPr>
              <a:t>Thank  you</a:t>
            </a:r>
          </a:p>
        </p:txBody>
      </p:sp>
    </p:spTree>
    <p:extLst>
      <p:ext uri="{BB962C8B-B14F-4D97-AF65-F5344CB8AC3E}">
        <p14:creationId xmlns:p14="http://schemas.microsoft.com/office/powerpoint/2010/main" val="6711004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478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Symbol</vt:lpstr>
      <vt:lpstr>Times-Bold</vt:lpstr>
      <vt:lpstr>Times-Roman</vt:lpstr>
      <vt:lpstr>Trebuchet MS</vt:lpstr>
      <vt:lpstr>Wingdings 3</vt:lpstr>
      <vt:lpstr>Facet</vt:lpstr>
      <vt:lpstr>ER Model drawing</vt:lpstr>
      <vt:lpstr>ER Model Drawing (Example 1)</vt:lpstr>
      <vt:lpstr>          Example 1 Solution </vt:lpstr>
      <vt:lpstr>Example 2</vt:lpstr>
      <vt:lpstr>ER model for example 2</vt:lpstr>
      <vt:lpstr>Example 3</vt:lpstr>
      <vt:lpstr>Example 3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 Model from scenario</dc:title>
  <dc:creator>User</dc:creator>
  <cp:lastModifiedBy>Fatema Tuj Johora</cp:lastModifiedBy>
  <cp:revision>13</cp:revision>
  <dcterms:created xsi:type="dcterms:W3CDTF">2006-08-16T00:00:00Z</dcterms:created>
  <dcterms:modified xsi:type="dcterms:W3CDTF">2021-06-07T04:22:27Z</dcterms:modified>
</cp:coreProperties>
</file>