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8" roundtripDataSignature="AMtx7mguvi3lFTm1TGM11pcs1caNZU2p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759d6f08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759d6f0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4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4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4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4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5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5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rammarbook.com/punctuation/commas.asp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4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www.grammarbook.com/punctuation/commas.as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commas-save-lives.jpg" id="85" name="Google Shape;85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28600"/>
            <a:ext cx="8305800" cy="64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759d6f087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1759d6f087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3b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In sentences where two independent clauses are </a:t>
            </a:r>
            <a:r>
              <a:rPr lang="en-US">
                <a:solidFill>
                  <a:srgbClr val="FF0000"/>
                </a:solidFill>
              </a:rPr>
              <a:t>joined by connectors such as </a:t>
            </a:r>
            <a:r>
              <a:rPr i="1" lang="en-US">
                <a:solidFill>
                  <a:srgbClr val="FF0000"/>
                </a:solidFill>
              </a:rPr>
              <a:t>and, or, but</a:t>
            </a:r>
            <a:r>
              <a:rPr i="1" lang="en-US"/>
              <a:t>,</a:t>
            </a:r>
            <a:r>
              <a:rPr lang="en-US"/>
              <a:t> etc., put a comma at the end of the first clause.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 sz="2600"/>
              <a:t>Incorrect:</a:t>
            </a:r>
            <a:r>
              <a:rPr lang="en-US" sz="2600"/>
              <a:t> </a:t>
            </a:r>
            <a:r>
              <a:rPr i="1" lang="en-US" sz="2600"/>
              <a:t>He walked all the way home and he shut the door.</a:t>
            </a:r>
            <a:br>
              <a:rPr lang="en-US" sz="2600"/>
            </a:br>
            <a:r>
              <a:rPr b="1" i="1" lang="en-US" sz="2600"/>
              <a:t>Correct:</a:t>
            </a:r>
            <a:r>
              <a:rPr lang="en-US" sz="2600"/>
              <a:t> </a:t>
            </a:r>
            <a:r>
              <a:rPr i="1" lang="en-US" sz="2600"/>
              <a:t>He walked all the way home</a:t>
            </a:r>
            <a:r>
              <a:rPr i="1" lang="en-US" sz="2600">
                <a:solidFill>
                  <a:srgbClr val="FF0000"/>
                </a:solidFill>
              </a:rPr>
              <a:t>,</a:t>
            </a:r>
            <a:r>
              <a:rPr i="1" lang="en-US" sz="2600"/>
              <a:t> and he shut the door.</a:t>
            </a:r>
            <a:endParaRPr sz="2600"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/>
              <a:t>Some writers omit the comma if the clauses are both quite short: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 sz="2600"/>
              <a:t>Example:</a:t>
            </a:r>
            <a:r>
              <a:rPr lang="en-US" sz="2600"/>
              <a:t> </a:t>
            </a:r>
            <a:r>
              <a:rPr i="1" lang="en-US" sz="2600"/>
              <a:t>I paint and he writes.</a:t>
            </a:r>
            <a:endParaRPr sz="2600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3c</a:t>
            </a: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If the subject does not appear in front of the second verb, a comma is generally unnecessary.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 u="sng"/>
              <a:t>He</a:t>
            </a:r>
            <a:r>
              <a:rPr i="1" lang="en-US"/>
              <a:t> </a:t>
            </a:r>
            <a:r>
              <a:rPr i="1" lang="en-US" u="sng"/>
              <a:t>thought</a:t>
            </a:r>
            <a:r>
              <a:rPr i="1" lang="en-US"/>
              <a:t> quickly but still </a:t>
            </a:r>
            <a:r>
              <a:rPr i="1" lang="en-US" u="sng"/>
              <a:t>did</a:t>
            </a:r>
            <a:r>
              <a:rPr i="1" lang="en-US"/>
              <a:t> not </a:t>
            </a:r>
            <a:r>
              <a:rPr i="1" lang="en-US" u="sng"/>
              <a:t>answer</a:t>
            </a:r>
            <a:r>
              <a:rPr i="1" lang="en-US"/>
              <a:t> correctly.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But sometimes a comma in this situation is necessary to </a:t>
            </a:r>
            <a:r>
              <a:rPr lang="en-US">
                <a:solidFill>
                  <a:srgbClr val="FF0000"/>
                </a:solidFill>
              </a:rPr>
              <a:t>avoid confusion</a:t>
            </a:r>
            <a:r>
              <a:rPr lang="en-US"/>
              <a:t>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i="1" lang="en-US" sz="2800"/>
              <a:t>Confusing: </a:t>
            </a:r>
            <a:r>
              <a:rPr i="1" lang="en-US" sz="2800"/>
              <a:t>I saw that she was busy and prepared to leave.</a:t>
            </a:r>
            <a:endParaRPr/>
          </a:p>
          <a:p>
            <a:pPr indent="-342900" lvl="0" marL="3429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i="1" sz="2800"/>
          </a:p>
          <a:p>
            <a:pPr indent="-342900" lvl="0" marL="3429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i="1" lang="en-US" sz="2800"/>
              <a:t>Clearer with comma: </a:t>
            </a:r>
            <a:r>
              <a:rPr i="1" lang="en-US" sz="2800"/>
              <a:t>I saw that she was busy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and prepared to leave.</a:t>
            </a:r>
            <a:endParaRPr sz="2800"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Without a comma, the reader is liable to think that "she" was the one who was prepared to leave.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4a</a:t>
            </a:r>
            <a:endParaRPr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When starting a sentence with a </a:t>
            </a:r>
            <a:r>
              <a:rPr lang="en-US">
                <a:solidFill>
                  <a:srgbClr val="FF0000"/>
                </a:solidFill>
              </a:rPr>
              <a:t>dependent clause</a:t>
            </a:r>
            <a:r>
              <a:rPr lang="en-US"/>
              <a:t>, use a comma after it.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If you are not sure about this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let me know now.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Follow the same policy with </a:t>
            </a:r>
            <a:r>
              <a:rPr lang="en-US">
                <a:solidFill>
                  <a:srgbClr val="FF0000"/>
                </a:solidFill>
              </a:rPr>
              <a:t>introductory phrases</a:t>
            </a:r>
            <a:r>
              <a:rPr lang="en-US"/>
              <a:t>.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Having finally arrived in town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we went shopping.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However, if the introductory phrase is clear and brief (three or four words), the comma is optional.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When in town we go shopping.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But always add a comma if it would </a:t>
            </a:r>
            <a:r>
              <a:rPr lang="en-US">
                <a:solidFill>
                  <a:srgbClr val="FF0000"/>
                </a:solidFill>
              </a:rPr>
              <a:t>avoid confusion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Last Sunday, evening classes were canceled.</a:t>
            </a:r>
            <a:r>
              <a:rPr lang="en-US"/>
              <a:t> (The comma prevents a misreading.)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When an introductory phrase begins with a preposition, a comma may not be necessary even if the phrase contains more than three or four words.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Into the sparkling crystal ball he gazed.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such a phrase contains more than one preposition, a comma may be used </a:t>
            </a:r>
            <a:r>
              <a:rPr b="1" lang="en-US"/>
              <a:t>unless</a:t>
            </a:r>
            <a:r>
              <a:rPr lang="en-US"/>
              <a:t> a verb immediately follows the phrase.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Examples:</a:t>
            </a:r>
            <a:endParaRPr b="1" i="1"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en-US"/>
              <a:t>Between your house on Main Street and my house on Grand Avenue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the mayor's mansion stands proudly.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i="1"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en-US"/>
              <a:t>Between your house on Main Street and my house on Grand Avenue </a:t>
            </a:r>
            <a:r>
              <a:rPr i="1" lang="en-US">
                <a:solidFill>
                  <a:srgbClr val="FF0000"/>
                </a:solidFill>
              </a:rPr>
              <a:t>is </a:t>
            </a:r>
            <a:r>
              <a:rPr i="1" lang="en-US"/>
              <a:t>the mayor's mansion.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4b</a:t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 comma is usually unnecessary when the sentence starts with an independent clause followed by a dependent clause.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Let me know now if you are not sure about this.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2.jpg" id="193" name="Google Shape;193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04800"/>
            <a:ext cx="8229600" cy="6250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5334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457200" y="2057401"/>
            <a:ext cx="82296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http://www.grammarbook.com/punctuation/commas.asp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5</a:t>
            </a:r>
            <a:endParaRPr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Use commas to set off </a:t>
            </a:r>
            <a:r>
              <a:rPr lang="en-US">
                <a:solidFill>
                  <a:srgbClr val="FF0000"/>
                </a:solidFill>
              </a:rPr>
              <a:t>nonessential words, clauses, and phrases</a:t>
            </a:r>
            <a:r>
              <a:rPr lang="en-US"/>
              <a:t> (see Who, That, Which, Rule 2b).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Incorrect:</a:t>
            </a:r>
            <a:r>
              <a:rPr lang="en-US"/>
              <a:t> </a:t>
            </a:r>
            <a:r>
              <a:rPr i="1" lang="en-US"/>
              <a:t>Jill who is my sister shut the door.</a:t>
            </a:r>
            <a:br>
              <a:rPr lang="en-US"/>
            </a:b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Jill, who is my sister, shut the door.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Incorrect:</a:t>
            </a:r>
            <a:r>
              <a:rPr lang="en-US"/>
              <a:t> </a:t>
            </a:r>
            <a:r>
              <a:rPr i="1" lang="en-US"/>
              <a:t>The man knowing it was late hurried home.</a:t>
            </a:r>
            <a:br>
              <a:rPr lang="en-US"/>
            </a:b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The man, knowing it was late, hurried home.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the preceding examples, note the comma after </a:t>
            </a:r>
            <a:r>
              <a:rPr i="1" lang="en-US"/>
              <a:t>sister</a:t>
            </a:r>
            <a:r>
              <a:rPr lang="en-US"/>
              <a:t> and </a:t>
            </a:r>
            <a:r>
              <a:rPr i="1" lang="en-US"/>
              <a:t>late</a:t>
            </a:r>
            <a:r>
              <a:rPr lang="en-US"/>
              <a:t>. Nonessential words, clauses, and phrases that occur midsentence must be enclosed by commas. The closing comma is called an </a:t>
            </a:r>
            <a:r>
              <a:rPr b="1" lang="en-US">
                <a:solidFill>
                  <a:srgbClr val="FF0000"/>
                </a:solidFill>
              </a:rPr>
              <a:t>appositive comma</a:t>
            </a:r>
            <a:r>
              <a:rPr lang="en-US"/>
              <a:t>. Many writers forget to add this important comma. Following are two instances of the need for an appositive comma with one or more nouns.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Incorrect:</a:t>
            </a:r>
            <a:r>
              <a:rPr lang="en-US"/>
              <a:t> </a:t>
            </a:r>
            <a:r>
              <a:rPr i="1" lang="en-US"/>
              <a:t>My </a:t>
            </a:r>
            <a:r>
              <a:rPr i="1" lang="en-US">
                <a:solidFill>
                  <a:srgbClr val="FF0000"/>
                </a:solidFill>
              </a:rPr>
              <a:t>best</a:t>
            </a:r>
            <a:r>
              <a:rPr i="1" lang="en-US"/>
              <a:t> friend, Joe arrived.</a:t>
            </a:r>
            <a:br>
              <a:rPr lang="en-US"/>
            </a:b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My </a:t>
            </a:r>
            <a:r>
              <a:rPr i="1" lang="en-US">
                <a:solidFill>
                  <a:srgbClr val="FF0000"/>
                </a:solidFill>
              </a:rPr>
              <a:t>best</a:t>
            </a:r>
            <a:r>
              <a:rPr i="1" lang="en-US"/>
              <a:t> friend, Joe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arrived.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Incorrect:</a:t>
            </a:r>
            <a:r>
              <a:rPr lang="en-US"/>
              <a:t> </a:t>
            </a:r>
            <a:r>
              <a:rPr i="1" lang="en-US"/>
              <a:t>The three items, a book, a pen, and paper were on the table.</a:t>
            </a:r>
            <a:br>
              <a:rPr lang="en-US"/>
            </a:b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The three items, a book, a pen, and paper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were on the table.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6.</a:t>
            </a:r>
            <a:endParaRPr/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If something or someone is sufficiently identified, the description that follows is considered nonessential and should be surrounded by commas.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Examples: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en-US"/>
            </a:br>
            <a:r>
              <a:rPr i="1" lang="en-US">
                <a:solidFill>
                  <a:srgbClr val="FF0000"/>
                </a:solidFill>
              </a:rPr>
              <a:t>Freddy, </a:t>
            </a:r>
            <a:r>
              <a:rPr i="1" lang="en-US"/>
              <a:t>who has a limp</a:t>
            </a:r>
            <a:r>
              <a:rPr i="1" lang="en-US">
                <a:solidFill>
                  <a:srgbClr val="FF0000"/>
                </a:solidFill>
              </a:rPr>
              <a:t>, </a:t>
            </a:r>
            <a:r>
              <a:rPr i="1" lang="en-US"/>
              <a:t>was in an auto accident.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en-US"/>
            </a:br>
            <a:r>
              <a:rPr lang="en-US"/>
              <a:t>If we already know which Freddy is meant, the description is not essential.</a:t>
            </a:r>
            <a:br>
              <a:rPr lang="en-US"/>
            </a:br>
            <a:br>
              <a:rPr lang="en-US"/>
            </a:br>
            <a:r>
              <a:rPr i="1" lang="en-US">
                <a:solidFill>
                  <a:srgbClr val="FF0000"/>
                </a:solidFill>
              </a:rPr>
              <a:t>The boy </a:t>
            </a:r>
            <a:r>
              <a:rPr i="1" lang="en-US"/>
              <a:t>who has a limp was in an auto accident.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en-US"/>
            </a:br>
            <a:r>
              <a:rPr lang="en-US"/>
              <a:t>We do not know which boy is meant without further description; therefore, no commas are used.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My brother Bill is here.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My brother, Bill, is here.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Careful writers and readers understand that the first sentence means I have more than one brother. The commas in the second sentence mean that Bill is my only brother.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Why? In the first sentence, </a:t>
            </a:r>
            <a:r>
              <a:rPr i="1" lang="en-US"/>
              <a:t>Bill</a:t>
            </a:r>
            <a:r>
              <a:rPr lang="en-US"/>
              <a:t> is essential information: it identifies which of my two (or more) brothers I'm speaking of. This is why no commas enclose </a:t>
            </a:r>
            <a:r>
              <a:rPr i="1" lang="en-US"/>
              <a:t>Bill.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the second sentence, </a:t>
            </a:r>
            <a:r>
              <a:rPr i="1" lang="en-US"/>
              <a:t>Bill</a:t>
            </a:r>
            <a:r>
              <a:rPr lang="en-US"/>
              <a:t> is nonessential information—whom else but Bill could I mean?—hence the commas.</a:t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</a:rPr>
              <a:t>Comma misuse </a:t>
            </a:r>
            <a:r>
              <a:rPr lang="en-US"/>
              <a:t>is nothing to take lightly. It can lead to a train wreck like this: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Mark Twain's book,</a:t>
            </a:r>
            <a:r>
              <a:rPr lang="en-US"/>
              <a:t> Tom Sawyer, </a:t>
            </a:r>
            <a:r>
              <a:rPr i="1" lang="en-US"/>
              <a:t>is a delight.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Because of the commas, that sentence states that Twain wrote only one book. In fact, he wrote more than two dozen of them.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7a</a:t>
            </a:r>
            <a:endParaRPr/>
          </a:p>
        </p:txBody>
      </p:sp>
      <p:sp>
        <p:nvSpPr>
          <p:cNvPr id="229" name="Google Shape;229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a comma after certain words that introduce a sentence, such as </a:t>
            </a:r>
            <a:r>
              <a:rPr i="1" lang="en-US">
                <a:solidFill>
                  <a:srgbClr val="FF0000"/>
                </a:solidFill>
              </a:rPr>
              <a:t>well, yes, why, hello, hey,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etc.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Examples:</a:t>
            </a:r>
            <a:br>
              <a:rPr lang="en-US"/>
            </a:br>
            <a:r>
              <a:rPr i="1" lang="en-US"/>
              <a:t>Why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I can't believe this!</a:t>
            </a:r>
            <a:br>
              <a:rPr lang="en-US"/>
            </a:br>
            <a:r>
              <a:rPr i="1" lang="en-US"/>
              <a:t>No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you can't have a dollar.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7b</a:t>
            </a:r>
            <a:endParaRPr/>
          </a:p>
        </p:txBody>
      </p:sp>
      <p:sp>
        <p:nvSpPr>
          <p:cNvPr id="235" name="Google Shape;235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Use commas to set off </a:t>
            </a:r>
            <a:r>
              <a:rPr lang="en-US">
                <a:solidFill>
                  <a:srgbClr val="FF0000"/>
                </a:solidFill>
              </a:rPr>
              <a:t>expressions</a:t>
            </a:r>
            <a:r>
              <a:rPr lang="en-US"/>
              <a:t> that interrupt the sentence flow (</a:t>
            </a:r>
            <a:r>
              <a:rPr i="1" lang="en-US">
                <a:solidFill>
                  <a:srgbClr val="FF0000"/>
                </a:solidFill>
              </a:rPr>
              <a:t>nevertheless, after all, by the way, on the other hand, however,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etc.).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I am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by the way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very nervous about this.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8</a:t>
            </a:r>
            <a:endParaRPr/>
          </a:p>
        </p:txBody>
      </p:sp>
      <p:sp>
        <p:nvSpPr>
          <p:cNvPr id="241" name="Google Shape;241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Use commas to set off the </a:t>
            </a:r>
            <a:r>
              <a:rPr lang="en-US">
                <a:solidFill>
                  <a:srgbClr val="FF0000"/>
                </a:solidFill>
              </a:rPr>
              <a:t>name, nickname, term of endearment, or title of a person</a:t>
            </a:r>
            <a:r>
              <a:rPr lang="en-US"/>
              <a:t> directly addressed.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Examples:</a:t>
            </a:r>
            <a:br>
              <a:rPr lang="en-US"/>
            </a:br>
            <a:r>
              <a:rPr i="1" lang="en-US"/>
              <a:t>Will you, Aisha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do that assignment for me?</a:t>
            </a:r>
            <a:br>
              <a:rPr lang="en-US"/>
            </a:br>
            <a:r>
              <a:rPr i="1" lang="en-US"/>
              <a:t>Yes,</a:t>
            </a:r>
            <a:r>
              <a:rPr i="1" lang="en-US">
                <a:solidFill>
                  <a:srgbClr val="FF0000"/>
                </a:solidFill>
              </a:rPr>
              <a:t> </a:t>
            </a:r>
            <a:r>
              <a:rPr i="1" lang="en-US"/>
              <a:t>old friend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I will.</a:t>
            </a:r>
            <a:br>
              <a:rPr lang="en-US"/>
            </a:br>
            <a:r>
              <a:rPr i="1" lang="en-US"/>
              <a:t>Good day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Captain.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3.jpg" id="247" name="Google Shape;247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304800"/>
            <a:ext cx="8153400" cy="6371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9</a:t>
            </a:r>
            <a:endParaRPr/>
          </a:p>
        </p:txBody>
      </p:sp>
      <p:sp>
        <p:nvSpPr>
          <p:cNvPr id="253" name="Google Shape;253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a comma to separate </a:t>
            </a:r>
            <a:r>
              <a:rPr lang="en-US">
                <a:solidFill>
                  <a:srgbClr val="FF0000"/>
                </a:solidFill>
              </a:rPr>
              <a:t>the day of the month</a:t>
            </a:r>
            <a:r>
              <a:rPr lang="en-US"/>
              <a:t> from the year, and—what most people forget!—always put one after the year, also.</a:t>
            </a:r>
            <a:endParaRPr/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en-US" sz="2800"/>
              <a:t>Example:</a:t>
            </a:r>
            <a:r>
              <a:rPr lang="en-US" sz="2800"/>
              <a:t> </a:t>
            </a:r>
            <a:r>
              <a:rPr i="1" lang="en-US" sz="2800"/>
              <a:t>It was in the Sun's June 5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2003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edition.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No comma is necessary for just the month and year.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en-US" sz="2800"/>
              <a:t>Example:</a:t>
            </a:r>
            <a:r>
              <a:rPr lang="en-US" sz="2800"/>
              <a:t> </a:t>
            </a:r>
            <a:r>
              <a:rPr i="1" lang="en-US" sz="2800"/>
              <a:t>It was in a </a:t>
            </a:r>
            <a:r>
              <a:rPr i="1" lang="en-US" sz="2800">
                <a:solidFill>
                  <a:srgbClr val="FF0000"/>
                </a:solidFill>
              </a:rPr>
              <a:t>June 2003 </a:t>
            </a:r>
            <a:r>
              <a:rPr i="1" lang="en-US" sz="2800"/>
              <a:t>article.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1.</a:t>
            </a:r>
            <a:endParaRPr/>
          </a:p>
        </p:txBody>
      </p:sp>
      <p:sp>
        <p:nvSpPr>
          <p:cNvPr id="97" name="Google Shape;9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commas to separate words and word groups in a simple series of three or more items.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My estate goes to my husband, son, daughter-in-law</a:t>
            </a:r>
            <a:r>
              <a:rPr i="1" lang="en-US">
                <a:solidFill>
                  <a:srgbClr val="FF0000"/>
                </a:solidFill>
              </a:rPr>
              <a:t>, </a:t>
            </a:r>
            <a:r>
              <a:rPr i="1" lang="en-US"/>
              <a:t>and nephew.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10</a:t>
            </a:r>
            <a:endParaRPr/>
          </a:p>
        </p:txBody>
      </p:sp>
      <p:sp>
        <p:nvSpPr>
          <p:cNvPr id="259" name="Google Shape;259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a comma to separate </a:t>
            </a:r>
            <a:r>
              <a:rPr lang="en-US">
                <a:solidFill>
                  <a:srgbClr val="FF0000"/>
                </a:solidFill>
              </a:rPr>
              <a:t>a city from its state</a:t>
            </a:r>
            <a:r>
              <a:rPr lang="en-US"/>
              <a:t>, and remember to put one after the state, also.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I'm from the Akron</a:t>
            </a:r>
            <a:r>
              <a:rPr i="1" lang="en-US">
                <a:solidFill>
                  <a:srgbClr val="FF0000"/>
                </a:solidFill>
              </a:rPr>
              <a:t>, </a:t>
            </a:r>
            <a:r>
              <a:rPr i="1" lang="en-US"/>
              <a:t>Ohio</a:t>
            </a:r>
            <a:r>
              <a:rPr i="1" lang="en-US">
                <a:solidFill>
                  <a:srgbClr val="FF0000"/>
                </a:solidFill>
              </a:rPr>
              <a:t>, </a:t>
            </a:r>
            <a:r>
              <a:rPr i="1" lang="en-US"/>
              <a:t>area.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11</a:t>
            </a:r>
            <a:endParaRPr/>
          </a:p>
        </p:txBody>
      </p:sp>
      <p:sp>
        <p:nvSpPr>
          <p:cNvPr id="265" name="Google Shape;265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Traditionally, if a person's name is followed by </a:t>
            </a:r>
            <a:r>
              <a:rPr i="1" lang="en-US"/>
              <a:t>Sr.</a:t>
            </a:r>
            <a:r>
              <a:rPr lang="en-US"/>
              <a:t> or </a:t>
            </a:r>
            <a:r>
              <a:rPr i="1" lang="en-US"/>
              <a:t>Jr.</a:t>
            </a:r>
            <a:r>
              <a:rPr lang="en-US"/>
              <a:t>, a comma follows the last name: </a:t>
            </a:r>
            <a:r>
              <a:rPr i="1" lang="en-US"/>
              <a:t>Martin Luther King, Jr.</a:t>
            </a:r>
            <a:r>
              <a:rPr lang="en-US"/>
              <a:t> This comma is no longer considered mandatory. However, if a comma does precede </a:t>
            </a:r>
            <a:r>
              <a:rPr i="1" lang="en-US"/>
              <a:t>Sr.</a:t>
            </a:r>
            <a:r>
              <a:rPr lang="en-US"/>
              <a:t> or </a:t>
            </a:r>
            <a:r>
              <a:rPr i="1" lang="en-US"/>
              <a:t>Jr.,</a:t>
            </a:r>
            <a:r>
              <a:rPr lang="en-US"/>
              <a:t> another comma must follow the entire name when it appears midsentence.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Al Mooney Sr. is here.</a:t>
            </a:r>
            <a:br>
              <a:rPr lang="en-US"/>
            </a:br>
            <a:r>
              <a:rPr b="1" i="1" lang="en-US"/>
              <a:t>Correct:</a:t>
            </a:r>
            <a:r>
              <a:rPr lang="en-US"/>
              <a:t> </a:t>
            </a:r>
            <a:r>
              <a:rPr i="1" lang="en-US"/>
              <a:t>Al Mooney, Sr., is here.</a:t>
            </a:r>
            <a:br>
              <a:rPr lang="en-US"/>
            </a:br>
            <a:r>
              <a:rPr b="1" i="1" lang="en-US"/>
              <a:t>Incorrect:</a:t>
            </a:r>
            <a:r>
              <a:rPr lang="en-US"/>
              <a:t> </a:t>
            </a:r>
            <a:r>
              <a:rPr i="1" lang="en-US"/>
              <a:t>Al Mooney, Sr. is here.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12</a:t>
            </a:r>
            <a:endParaRPr/>
          </a:p>
        </p:txBody>
      </p:sp>
      <p:sp>
        <p:nvSpPr>
          <p:cNvPr id="271" name="Google Shape;271;p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Similarly, use commas to enclose degrees or titles used with names.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Al Mooney, M.D.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is here.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13a</a:t>
            </a:r>
            <a:endParaRPr/>
          </a:p>
        </p:txBody>
      </p:sp>
      <p:sp>
        <p:nvSpPr>
          <p:cNvPr id="277" name="Google Shape;27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Use commas to introduce or interrupt direct quotations.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Examples:</a:t>
            </a:r>
            <a:br>
              <a:rPr lang="en-US"/>
            </a:br>
            <a:r>
              <a:rPr i="1" lang="en-US"/>
              <a:t>He said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"I don't care."</a:t>
            </a:r>
            <a:br>
              <a:rPr lang="en-US"/>
            </a:br>
            <a:r>
              <a:rPr i="1" lang="en-US"/>
              <a:t>"Why," I asked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"don't you care?“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This rule is optional with one-word quotations.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He said "Stop."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13b</a:t>
            </a:r>
            <a:endParaRPr/>
          </a:p>
        </p:txBody>
      </p:sp>
      <p:sp>
        <p:nvSpPr>
          <p:cNvPr id="283" name="Google Shape;283;p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If the </a:t>
            </a:r>
            <a:r>
              <a:rPr lang="en-US">
                <a:solidFill>
                  <a:srgbClr val="FF0000"/>
                </a:solidFill>
              </a:rPr>
              <a:t>quotation comes before</a:t>
            </a:r>
            <a:r>
              <a:rPr lang="en-US"/>
              <a:t> </a:t>
            </a:r>
            <a:r>
              <a:rPr i="1" lang="en-US"/>
              <a:t>he said, she wrote, they reported, Dana insisted,</a:t>
            </a:r>
            <a:r>
              <a:rPr lang="en-US"/>
              <a:t> or a similar attribution, end the quoted material with a comma, even if it is only one word.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Examples:</a:t>
            </a:r>
            <a:br>
              <a:rPr lang="en-US"/>
            </a:br>
            <a:r>
              <a:rPr i="1" lang="en-US"/>
              <a:t>"I don't care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" he said.</a:t>
            </a:r>
            <a:br>
              <a:rPr lang="en-US"/>
            </a:br>
            <a:r>
              <a:rPr i="1" lang="en-US"/>
              <a:t>"Stop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" he said.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13c</a:t>
            </a:r>
            <a:endParaRPr/>
          </a:p>
        </p:txBody>
      </p:sp>
      <p:sp>
        <p:nvSpPr>
          <p:cNvPr id="289" name="Google Shape;289;p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If a </a:t>
            </a:r>
            <a:r>
              <a:rPr lang="en-US">
                <a:solidFill>
                  <a:srgbClr val="FF0000"/>
                </a:solidFill>
              </a:rPr>
              <a:t>quotation functions as a subject or object </a:t>
            </a:r>
            <a:r>
              <a:rPr lang="en-US"/>
              <a:t>in a sentence, it might not need a comma.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Examples:</a:t>
            </a:r>
            <a:br>
              <a:rPr lang="en-US"/>
            </a:br>
            <a:r>
              <a:rPr i="1" lang="en-US"/>
              <a:t>Is "I don't care" all you can say to me?</a:t>
            </a:r>
            <a:br>
              <a:rPr lang="en-US"/>
            </a:br>
            <a:r>
              <a:rPr i="1" lang="en-US"/>
              <a:t>Saying "Stop the car" was a mistake.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13d</a:t>
            </a:r>
            <a:endParaRPr/>
          </a:p>
        </p:txBody>
      </p:sp>
      <p:sp>
        <p:nvSpPr>
          <p:cNvPr id="295" name="Google Shape;295;p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If a </a:t>
            </a:r>
            <a:r>
              <a:rPr lang="en-US">
                <a:solidFill>
                  <a:srgbClr val="FF0000"/>
                </a:solidFill>
              </a:rPr>
              <a:t>quoted question</a:t>
            </a:r>
            <a:r>
              <a:rPr lang="en-US"/>
              <a:t> ends in midsentence, the question mark replaces a comma.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"Will you still be my friend?" she asked.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14</a:t>
            </a:r>
            <a:endParaRPr/>
          </a:p>
        </p:txBody>
      </p:sp>
      <p:sp>
        <p:nvSpPr>
          <p:cNvPr id="301" name="Google Shape;301;p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Use a comma to separate a statement from a question.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I can go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can't I?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15</a:t>
            </a:r>
            <a:endParaRPr/>
          </a:p>
        </p:txBody>
      </p:sp>
      <p:sp>
        <p:nvSpPr>
          <p:cNvPr id="307" name="Google Shape;307;p3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a comma to separate contrasting parts of a sentence.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That is my money, not yours.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16a</a:t>
            </a:r>
            <a:endParaRPr/>
          </a:p>
        </p:txBody>
      </p:sp>
      <p:sp>
        <p:nvSpPr>
          <p:cNvPr id="313" name="Google Shape;313;p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Use a comma before and after certain introductory words or terms, such as </a:t>
            </a:r>
            <a:r>
              <a:rPr i="1" lang="en-US">
                <a:solidFill>
                  <a:srgbClr val="FF0000"/>
                </a:solidFill>
              </a:rPr>
              <a:t>namely, that is, i.e., e.g.,</a:t>
            </a:r>
            <a:r>
              <a:rPr lang="en-US">
                <a:solidFill>
                  <a:srgbClr val="FF0000"/>
                </a:solidFill>
              </a:rPr>
              <a:t> and </a:t>
            </a:r>
            <a:r>
              <a:rPr i="1" lang="en-US">
                <a:solidFill>
                  <a:srgbClr val="FF0000"/>
                </a:solidFill>
              </a:rPr>
              <a:t>for instance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en-US"/>
              <a:t>when they are followed by a series of items.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You may be required to bring many items, e.g.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sleeping bags, pans, and warm clothing.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Oxford Comma</a:t>
            </a:r>
            <a:endParaRPr/>
          </a:p>
        </p:txBody>
      </p:sp>
      <p:sp>
        <p:nvSpPr>
          <p:cNvPr id="103" name="Google Shape;10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Note:</a:t>
            </a:r>
            <a:r>
              <a:rPr lang="en-US"/>
              <a:t> When the last comma in a series comes before </a:t>
            </a:r>
            <a:r>
              <a:rPr i="1" lang="en-US"/>
              <a:t>and</a:t>
            </a:r>
            <a:r>
              <a:rPr lang="en-US"/>
              <a:t> or </a:t>
            </a:r>
            <a:r>
              <a:rPr i="1" lang="en-US"/>
              <a:t>or</a:t>
            </a:r>
            <a:r>
              <a:rPr lang="en-US"/>
              <a:t> (after </a:t>
            </a:r>
            <a:r>
              <a:rPr i="1" lang="en-US"/>
              <a:t>daughter-in-law</a:t>
            </a:r>
            <a:r>
              <a:rPr lang="en-US"/>
              <a:t> in the above example), it is known as the </a:t>
            </a:r>
            <a:r>
              <a:rPr b="1" lang="en-US"/>
              <a:t>Oxford comma</a:t>
            </a:r>
            <a:r>
              <a:rPr lang="en-US"/>
              <a:t>. Most newspapers and magazines drop the Oxford comma in a simple series, apparently feeling it's unnecessary. However, omission of the Oxford comma can sometimes lead to misunderstandings.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16b</a:t>
            </a:r>
            <a:endParaRPr/>
          </a:p>
        </p:txBody>
      </p:sp>
      <p:sp>
        <p:nvSpPr>
          <p:cNvPr id="319" name="Google Shape;319;p4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 comma should precede </a:t>
            </a:r>
            <a:r>
              <a:rPr lang="en-US">
                <a:solidFill>
                  <a:srgbClr val="FF0000"/>
                </a:solidFill>
              </a:rPr>
              <a:t>the term </a:t>
            </a:r>
            <a:r>
              <a:rPr i="1" lang="en-US">
                <a:solidFill>
                  <a:srgbClr val="FF0000"/>
                </a:solidFill>
              </a:rPr>
              <a:t>etc.</a:t>
            </a:r>
            <a:r>
              <a:rPr lang="en-US"/>
              <a:t> Many authorities also recommend a comma after </a:t>
            </a:r>
            <a:r>
              <a:rPr i="1" lang="en-US"/>
              <a:t>etc</a:t>
            </a:r>
            <a:r>
              <a:rPr lang="en-US"/>
              <a:t>. when it is placed midsentence.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Sleeping bags, pans, warm clothing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etc.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are in the tent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1.jpg" id="325" name="Google Shape;325;p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28600"/>
            <a:ext cx="8673737" cy="63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31" name="Google Shape;331;p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There are two quiz-links given at the bottom of the webpage. Please take those quizzes and check your understanding.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http://www.grammarbook.com/punctuation/commas.asp</a:t>
            </a:r>
            <a:r>
              <a:rPr lang="en-US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Oxford Comma</a:t>
            </a:r>
            <a:endParaRPr/>
          </a:p>
        </p:txBody>
      </p:sp>
      <p:sp>
        <p:nvSpPr>
          <p:cNvPr id="109" name="Google Shape;109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We had coffee, cheese and crackers and grapes.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Example:</a:t>
            </a:r>
            <a:r>
              <a:rPr lang="en-US"/>
              <a:t> </a:t>
            </a:r>
            <a:r>
              <a:rPr i="1" lang="en-US"/>
              <a:t>We had coffee, cheese and crackers</a:t>
            </a:r>
            <a:r>
              <a:rPr i="1" lang="en-US">
                <a:solidFill>
                  <a:srgbClr val="FF0000"/>
                </a:solidFill>
              </a:rPr>
              <a:t>,</a:t>
            </a:r>
            <a:r>
              <a:rPr i="1" lang="en-US"/>
              <a:t> and grapes.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Adding a comma after </a:t>
            </a:r>
            <a:r>
              <a:rPr i="1" lang="en-US"/>
              <a:t>crackers</a:t>
            </a:r>
            <a:r>
              <a:rPr lang="en-US"/>
              <a:t> makes it clear that </a:t>
            </a:r>
            <a:r>
              <a:rPr i="1" lang="en-US"/>
              <a:t>cheese and crackers</a:t>
            </a:r>
            <a:r>
              <a:rPr lang="en-US"/>
              <a:t> represents one dish. In cases like this, clarity demands the Oxford comma.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Fiction and nonfiction books generally prefer the Oxford comma. </a:t>
            </a:r>
            <a:r>
              <a:rPr lang="en-US">
                <a:solidFill>
                  <a:srgbClr val="FF0000"/>
                </a:solidFill>
              </a:rPr>
              <a:t>Writers must decide Oxford or no Oxford and not switch back and forth,</a:t>
            </a:r>
            <a:r>
              <a:rPr lang="en-US"/>
              <a:t> except when omitting the Oxford comma could cause confusion as in the </a:t>
            </a:r>
            <a:r>
              <a:rPr i="1" lang="en-US"/>
              <a:t>cheese and crackers</a:t>
            </a:r>
            <a:r>
              <a:rPr lang="en-US"/>
              <a:t> example.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2.</a:t>
            </a:r>
            <a:endParaRPr/>
          </a:p>
        </p:txBody>
      </p:sp>
      <p:sp>
        <p:nvSpPr>
          <p:cNvPr id="121" name="Google Shape;121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Use a comma to separate two adjectives when the order of the adjectives is interchangeable.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en-US" sz="2800"/>
              <a:t>Example:</a:t>
            </a:r>
            <a:r>
              <a:rPr lang="en-US" sz="2800"/>
              <a:t> </a:t>
            </a:r>
            <a:r>
              <a:rPr i="1" lang="en-US" sz="2800"/>
              <a:t>He is a strong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healthy man.</a:t>
            </a:r>
            <a:br>
              <a:rPr lang="en-US" sz="2800"/>
            </a:br>
            <a:r>
              <a:rPr lang="en-US" sz="2800"/>
              <a:t>We could also say </a:t>
            </a:r>
            <a:r>
              <a:rPr i="1" lang="en-US" sz="2800"/>
              <a:t>healthy, strong man.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en-US" sz="2800"/>
              <a:t>Example:</a:t>
            </a:r>
            <a:r>
              <a:rPr lang="en-US" sz="2800"/>
              <a:t> </a:t>
            </a:r>
            <a:r>
              <a:rPr i="1" lang="en-US" sz="2800"/>
              <a:t>We stayed at an expensive summer resort.</a:t>
            </a:r>
            <a:br>
              <a:rPr lang="en-US" sz="2800"/>
            </a:br>
            <a:r>
              <a:rPr lang="en-US" sz="2800"/>
              <a:t>We would not say </a:t>
            </a:r>
            <a:r>
              <a:rPr i="1" lang="en-US" sz="2800"/>
              <a:t>summer expensive resort,</a:t>
            </a:r>
            <a:r>
              <a:rPr lang="en-US" sz="2800"/>
              <a:t> so no comma.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Another way to determine if a comma is needed is to mentally put </a:t>
            </a:r>
            <a:r>
              <a:rPr i="1" lang="en-US"/>
              <a:t>and</a:t>
            </a:r>
            <a:r>
              <a:rPr lang="en-US"/>
              <a:t> between the two adjectives. If the result still makes sense, add the comma. In the examples above, </a:t>
            </a:r>
            <a:r>
              <a:rPr i="1" lang="en-US"/>
              <a:t>a strong </a:t>
            </a:r>
            <a:r>
              <a:rPr b="1" i="1" lang="en-US"/>
              <a:t>and</a:t>
            </a:r>
            <a:r>
              <a:rPr i="1" lang="en-US"/>
              <a:t> healthy man</a:t>
            </a:r>
            <a:r>
              <a:rPr lang="en-US"/>
              <a:t> makes sense, but </a:t>
            </a:r>
            <a:r>
              <a:rPr i="1" lang="en-US"/>
              <a:t>an expensive </a:t>
            </a:r>
            <a:r>
              <a:rPr b="1" i="1" lang="en-US"/>
              <a:t>and</a:t>
            </a:r>
            <a:r>
              <a:rPr i="1" lang="en-US"/>
              <a:t> summer resort</a:t>
            </a:r>
            <a:r>
              <a:rPr lang="en-US"/>
              <a:t> does not.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3a</a:t>
            </a:r>
            <a:endParaRPr/>
          </a:p>
        </p:txBody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000"/>
              <a:t>Many inexperienced writers run two independent clauses together by using a comma instead of a period. This results in the dreaded </a:t>
            </a:r>
            <a:r>
              <a:rPr b="1" lang="en-US" sz="3000">
                <a:solidFill>
                  <a:srgbClr val="FF0000"/>
                </a:solidFill>
              </a:rPr>
              <a:t>run-on sentence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/>
              <a:t>or, more technically, a </a:t>
            </a:r>
            <a:r>
              <a:rPr b="1" lang="en-US" sz="3000">
                <a:solidFill>
                  <a:srgbClr val="FF0000"/>
                </a:solidFill>
              </a:rPr>
              <a:t>comma splice</a:t>
            </a:r>
            <a:r>
              <a:rPr b="1" lang="en-US" sz="3000"/>
              <a:t>.</a:t>
            </a:r>
            <a:endParaRPr/>
          </a:p>
          <a:p>
            <a:pPr indent="-180975" lvl="0" marL="342900" rtl="0" algn="l"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000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 sz="2800"/>
              <a:t>Incorrect:</a:t>
            </a:r>
            <a:r>
              <a:rPr lang="en-US" sz="2800"/>
              <a:t> </a:t>
            </a:r>
            <a:r>
              <a:rPr i="1" lang="en-US" sz="2800"/>
              <a:t>He walked all the way home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he shut the door.</a:t>
            </a:r>
            <a:endParaRPr/>
          </a:p>
          <a:p>
            <a:pPr indent="-19177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/>
              <a:t>There are several simple remedies: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en-US" sz="2800"/>
              <a:t>Correct:</a:t>
            </a:r>
            <a:r>
              <a:rPr lang="en-US" sz="2800"/>
              <a:t> </a:t>
            </a:r>
            <a:r>
              <a:rPr i="1" lang="en-US" sz="2800"/>
              <a:t>He walked all the way home</a:t>
            </a:r>
            <a:r>
              <a:rPr i="1" lang="en-US" sz="2800">
                <a:solidFill>
                  <a:srgbClr val="FF0000"/>
                </a:solidFill>
              </a:rPr>
              <a:t>.</a:t>
            </a:r>
            <a:r>
              <a:rPr i="1" lang="en-US" sz="2800"/>
              <a:t> He shut the door.</a:t>
            </a:r>
            <a:br>
              <a:rPr lang="en-US" sz="2800"/>
            </a:br>
            <a:r>
              <a:rPr b="1" i="1" lang="en-US" sz="2800"/>
              <a:t>Correct:</a:t>
            </a:r>
            <a:r>
              <a:rPr lang="en-US" sz="2800"/>
              <a:t> </a:t>
            </a:r>
            <a:r>
              <a:rPr i="1" lang="en-US" sz="2800"/>
              <a:t>After he walked all the way home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he shut the door.</a:t>
            </a:r>
            <a:br>
              <a:rPr lang="en-US" sz="2800"/>
            </a:br>
            <a:r>
              <a:rPr b="1" i="1" lang="en-US" sz="2800"/>
              <a:t>Correct:</a:t>
            </a:r>
            <a:r>
              <a:rPr lang="en-US" sz="2800"/>
              <a:t> </a:t>
            </a:r>
            <a:r>
              <a:rPr i="1" lang="en-US" sz="2800"/>
              <a:t>He walked all the way home</a:t>
            </a:r>
            <a:r>
              <a:rPr i="1" lang="en-US" sz="2800">
                <a:solidFill>
                  <a:srgbClr val="FF0000"/>
                </a:solidFill>
              </a:rPr>
              <a:t>,</a:t>
            </a:r>
            <a:r>
              <a:rPr i="1" lang="en-US" sz="2800"/>
              <a:t> and he shut the door.</a:t>
            </a:r>
            <a:endParaRPr sz="2800"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2017-11-22T03:02:45Z</dcterms:created>
  <dc:creator>su</dc:creator>
</cp:coreProperties>
</file>