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59" r:id="rId3"/>
    <p:sldId id="334" r:id="rId4"/>
    <p:sldId id="358" r:id="rId5"/>
    <p:sldId id="335" r:id="rId6"/>
    <p:sldId id="337" r:id="rId7"/>
    <p:sldId id="338" r:id="rId8"/>
    <p:sldId id="319" r:id="rId9"/>
    <p:sldId id="360" r:id="rId10"/>
    <p:sldId id="350" r:id="rId11"/>
    <p:sldId id="362" r:id="rId12"/>
    <p:sldId id="351" r:id="rId13"/>
    <p:sldId id="342" r:id="rId14"/>
    <p:sldId id="322" r:id="rId15"/>
    <p:sldId id="323" r:id="rId16"/>
    <p:sldId id="343" r:id="rId17"/>
    <p:sldId id="348" r:id="rId18"/>
    <p:sldId id="324" r:id="rId19"/>
    <p:sldId id="345" r:id="rId20"/>
    <p:sldId id="339" r:id="rId21"/>
    <p:sldId id="349" r:id="rId22"/>
    <p:sldId id="361" r:id="rId23"/>
    <p:sldId id="347" r:id="rId24"/>
    <p:sldId id="353" r:id="rId25"/>
    <p:sldId id="325" r:id="rId26"/>
    <p:sldId id="352" r:id="rId27"/>
    <p:sldId id="330" r:id="rId28"/>
    <p:sldId id="365" r:id="rId29"/>
    <p:sldId id="363" r:id="rId30"/>
    <p:sldId id="331" r:id="rId31"/>
    <p:sldId id="332" r:id="rId32"/>
    <p:sldId id="333" r:id="rId33"/>
    <p:sldId id="364" r:id="rId34"/>
    <p:sldId id="340" r:id="rId35"/>
    <p:sldId id="356" r:id="rId36"/>
    <p:sldId id="354" r:id="rId37"/>
    <p:sldId id="355" r:id="rId38"/>
    <p:sldId id="341" r:id="rId39"/>
    <p:sldId id="357" r:id="rId40"/>
  </p:sldIdLst>
  <p:sldSz cx="138176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10" y="84"/>
      </p:cViewPr>
      <p:guideLst>
        <p:guide orient="horz" pos="2880"/>
        <p:guide pos="29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03396" y="457200"/>
            <a:ext cx="10746480" cy="6859524"/>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2696509" y="2130475"/>
            <a:ext cx="8424583" cy="67710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2072640" y="4352544"/>
            <a:ext cx="9672320" cy="46166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90880" y="1787652"/>
            <a:ext cx="6010656" cy="4616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4" y="1787652"/>
            <a:ext cx="6010656" cy="4616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4586" y="713041"/>
            <a:ext cx="10668425" cy="553998"/>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1364313" y="1220255"/>
            <a:ext cx="10421646" cy="46166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697984" y="7228332"/>
            <a:ext cx="44216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0880" y="7228332"/>
            <a:ext cx="31780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9/12/2022</a:t>
            </a:fld>
            <a:endParaRPr lang="en-US"/>
          </a:p>
        </p:txBody>
      </p:sp>
      <p:sp>
        <p:nvSpPr>
          <p:cNvPr id="6" name="Holder 6"/>
          <p:cNvSpPr>
            <a:spLocks noGrp="1"/>
          </p:cNvSpPr>
          <p:nvPr>
            <p:ph type="sldNum" sz="quarter" idx="7"/>
          </p:nvPr>
        </p:nvSpPr>
        <p:spPr>
          <a:xfrm>
            <a:off x="9948672" y="7228332"/>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2384" y="2419272"/>
            <a:ext cx="4166616" cy="35722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661400" y="2576244"/>
            <a:ext cx="4648200" cy="3415284"/>
          </a:xfrm>
          <a:prstGeom prst="rect">
            <a:avLst/>
          </a:prstGeom>
          <a:blipFill>
            <a:blip r:embed="rId3" cstate="print"/>
            <a:stretch>
              <a:fillRect/>
            </a:stretch>
          </a:blipFill>
        </p:spPr>
        <p:txBody>
          <a:bodyPr wrap="square" lIns="0" tIns="0" rIns="0" bIns="0" rtlCol="0"/>
          <a:lstStyle/>
          <a:p>
            <a:endParaRPr/>
          </a:p>
        </p:txBody>
      </p:sp>
      <p:sp>
        <p:nvSpPr>
          <p:cNvPr id="5" name="object 2"/>
          <p:cNvSpPr txBox="1">
            <a:spLocks/>
          </p:cNvSpPr>
          <p:nvPr/>
        </p:nvSpPr>
        <p:spPr>
          <a:xfrm>
            <a:off x="1803400" y="400067"/>
            <a:ext cx="10363200" cy="1688283"/>
          </a:xfrm>
          <a:prstGeom prst="rect">
            <a:avLst/>
          </a:prstGeom>
        </p:spPr>
        <p:txBody>
          <a:bodyPr vert="horz" wrap="square" lIns="0" tIns="13335" rIns="0" bIns="0" rtlCol="0">
            <a:spAutoFit/>
          </a:bodyPr>
          <a:lstStyle>
            <a:lvl1pPr>
              <a:defRPr>
                <a:latin typeface="+mj-lt"/>
                <a:ea typeface="+mj-ea"/>
                <a:cs typeface="+mj-cs"/>
              </a:defRPr>
            </a:lvl1pPr>
          </a:lstStyle>
          <a:p>
            <a:pPr marR="5080" algn="ctr">
              <a:spcBef>
                <a:spcPts val="105"/>
              </a:spcBef>
            </a:pPr>
            <a:r>
              <a:rPr lang="en-US" sz="5400" b="1" u="sng" kern="0" dirty="0">
                <a:solidFill>
                  <a:sysClr val="windowText" lastClr="000000"/>
                </a:solidFill>
              </a:rPr>
              <a:t>Lesson 3 </a:t>
            </a:r>
          </a:p>
          <a:p>
            <a:pPr marR="5080" algn="ctr">
              <a:spcBef>
                <a:spcPts val="105"/>
              </a:spcBef>
            </a:pPr>
            <a:r>
              <a:rPr lang="en-US" sz="5400" kern="0" dirty="0">
                <a:solidFill>
                  <a:sysClr val="windowText" lastClr="000000"/>
                </a:solidFill>
              </a:rPr>
              <a:t>Environmental Issues and  Priorities</a:t>
            </a:r>
          </a:p>
        </p:txBody>
      </p:sp>
      <p:sp>
        <p:nvSpPr>
          <p:cNvPr id="6" name="object 4"/>
          <p:cNvSpPr txBox="1"/>
          <p:nvPr/>
        </p:nvSpPr>
        <p:spPr>
          <a:xfrm>
            <a:off x="3983070" y="3886200"/>
            <a:ext cx="5314188" cy="2650084"/>
          </a:xfrm>
          <a:prstGeom prst="rect">
            <a:avLst/>
          </a:prstGeom>
        </p:spPr>
        <p:txBody>
          <a:bodyPr vert="horz" wrap="square" lIns="0" tIns="13335" rIns="0" bIns="0" rtlCol="0">
            <a:spAutoFit/>
          </a:bodyPr>
          <a:lstStyle/>
          <a:p>
            <a:pPr marR="151753" algn="ctr"/>
            <a:r>
              <a:rPr sz="2800" u="sng" dirty="0">
                <a:uFill>
                  <a:solidFill>
                    <a:srgbClr val="000000"/>
                  </a:solidFill>
                </a:uFill>
                <a:latin typeface="Arial MT"/>
                <a:cs typeface="Arial MT"/>
              </a:rPr>
              <a:t>Course</a:t>
            </a:r>
            <a:r>
              <a:rPr sz="2800" u="sng" spc="-125" dirty="0">
                <a:uFill>
                  <a:solidFill>
                    <a:srgbClr val="000000"/>
                  </a:solidFill>
                </a:uFill>
                <a:latin typeface="Arial MT"/>
                <a:cs typeface="Arial MT"/>
              </a:rPr>
              <a:t> </a:t>
            </a:r>
            <a:r>
              <a:rPr sz="2800" u="sng" spc="-55" dirty="0">
                <a:uFill>
                  <a:solidFill>
                    <a:srgbClr val="000000"/>
                  </a:solidFill>
                </a:uFill>
                <a:latin typeface="Arial MT"/>
                <a:cs typeface="Arial MT"/>
              </a:rPr>
              <a:t>Teacher</a:t>
            </a:r>
            <a:endParaRPr lang="en-US" sz="2800" u="sng" spc="-55" dirty="0">
              <a:uFill>
                <a:solidFill>
                  <a:srgbClr val="000000"/>
                </a:solidFill>
              </a:uFill>
              <a:latin typeface="Arial MT"/>
              <a:cs typeface="Arial MT"/>
            </a:endParaRPr>
          </a:p>
          <a:p>
            <a:pPr marR="151753" algn="ctr"/>
            <a:endParaRPr lang="en-US" sz="3200" b="1" dirty="0">
              <a:solidFill>
                <a:srgbClr val="FF0000"/>
              </a:solidFill>
              <a:latin typeface="Arial"/>
              <a:cs typeface="Arial"/>
            </a:endParaRPr>
          </a:p>
          <a:p>
            <a:pPr marR="149848" algn="ctr">
              <a:spcBef>
                <a:spcPts val="110"/>
              </a:spcBef>
            </a:pPr>
            <a:r>
              <a:rPr sz="3200" b="1" dirty="0">
                <a:solidFill>
                  <a:srgbClr val="FF0000"/>
                </a:solidFill>
                <a:latin typeface="Arial"/>
                <a:cs typeface="Arial"/>
              </a:rPr>
              <a:t>Md.</a:t>
            </a:r>
            <a:r>
              <a:rPr sz="3200" b="1" spc="-40" dirty="0">
                <a:solidFill>
                  <a:srgbClr val="FF0000"/>
                </a:solidFill>
                <a:latin typeface="Arial"/>
                <a:cs typeface="Arial"/>
              </a:rPr>
              <a:t> </a:t>
            </a:r>
            <a:r>
              <a:rPr lang="en-US" sz="3200" b="1" spc="-40" dirty="0">
                <a:solidFill>
                  <a:srgbClr val="FF0000"/>
                </a:solidFill>
                <a:latin typeface="Arial"/>
                <a:cs typeface="Arial"/>
              </a:rPr>
              <a:t>Abu </a:t>
            </a:r>
            <a:r>
              <a:rPr lang="en-US" sz="3200" b="1" spc="-40" dirty="0" err="1">
                <a:solidFill>
                  <a:srgbClr val="FF0000"/>
                </a:solidFill>
                <a:latin typeface="Arial"/>
                <a:cs typeface="Arial"/>
              </a:rPr>
              <a:t>Hasan</a:t>
            </a:r>
            <a:endParaRPr lang="en-US" sz="3200" b="1" spc="-40" dirty="0">
              <a:solidFill>
                <a:srgbClr val="FF0000"/>
              </a:solidFill>
              <a:latin typeface="Arial"/>
              <a:cs typeface="Arial"/>
            </a:endParaRPr>
          </a:p>
          <a:p>
            <a:pPr marR="149848" algn="ctr">
              <a:spcBef>
                <a:spcPts val="110"/>
              </a:spcBef>
            </a:pPr>
            <a:r>
              <a:rPr lang="en-US" sz="2400" b="1" spc="-40" dirty="0">
                <a:latin typeface="Arial"/>
                <a:cs typeface="Arial"/>
              </a:rPr>
              <a:t>Senior </a:t>
            </a:r>
            <a:r>
              <a:rPr sz="2400" b="1" dirty="0">
                <a:latin typeface="Arial MT"/>
                <a:cs typeface="Arial MT"/>
              </a:rPr>
              <a:t>Lecturer </a:t>
            </a:r>
            <a:r>
              <a:rPr sz="2400" b="1" spc="5" dirty="0">
                <a:latin typeface="Arial MT"/>
                <a:cs typeface="Arial MT"/>
              </a:rPr>
              <a:t> </a:t>
            </a:r>
            <a:endParaRPr lang="en-US" sz="2400" b="1" spc="5" dirty="0">
              <a:latin typeface="Arial MT"/>
              <a:cs typeface="Arial MT"/>
            </a:endParaRPr>
          </a:p>
          <a:p>
            <a:pPr marR="149848" algn="ctr">
              <a:spcBef>
                <a:spcPts val="110"/>
              </a:spcBef>
            </a:pPr>
            <a:endParaRPr lang="en-US" sz="2400" b="1" spc="5" dirty="0">
              <a:latin typeface="Arial MT"/>
              <a:cs typeface="Arial MT"/>
            </a:endParaRPr>
          </a:p>
          <a:p>
            <a:pPr marR="149848" algn="ctr">
              <a:spcBef>
                <a:spcPts val="110"/>
              </a:spcBef>
            </a:pPr>
            <a:r>
              <a:rPr sz="2800" spc="-5" dirty="0">
                <a:latin typeface="Arial MT"/>
                <a:cs typeface="Arial MT"/>
              </a:rPr>
              <a:t>Department</a:t>
            </a:r>
            <a:r>
              <a:rPr sz="2800" spc="-30" dirty="0">
                <a:latin typeface="Arial MT"/>
                <a:cs typeface="Arial MT"/>
              </a:rPr>
              <a:t> </a:t>
            </a:r>
            <a:r>
              <a:rPr sz="2800" dirty="0">
                <a:latin typeface="Arial MT"/>
                <a:cs typeface="Arial MT"/>
              </a:rPr>
              <a:t>of</a:t>
            </a:r>
            <a:r>
              <a:rPr sz="2800" spc="-25" dirty="0">
                <a:latin typeface="Arial MT"/>
                <a:cs typeface="Arial MT"/>
              </a:rPr>
              <a:t> </a:t>
            </a:r>
            <a:r>
              <a:rPr sz="2800" dirty="0">
                <a:latin typeface="Arial MT"/>
                <a:cs typeface="Arial MT"/>
              </a:rPr>
              <a:t>Civil </a:t>
            </a:r>
            <a:r>
              <a:rPr sz="2800" spc="-5" dirty="0">
                <a:latin typeface="Arial MT"/>
                <a:cs typeface="Arial MT"/>
              </a:rPr>
              <a:t>Engineering</a:t>
            </a:r>
            <a:endParaRPr lang="en-US" sz="2800" spc="-5"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p:cNvSpPr txBox="1"/>
          <p:nvPr/>
        </p:nvSpPr>
        <p:spPr>
          <a:xfrm>
            <a:off x="736600" y="1219200"/>
            <a:ext cx="12039600" cy="5648021"/>
          </a:xfrm>
          <a:prstGeom prst="rect">
            <a:avLst/>
          </a:prstGeom>
        </p:spPr>
        <p:txBody>
          <a:bodyPr vert="horz" wrap="square" lIns="0" tIns="13335" rIns="0" bIns="0" rtlCol="0">
            <a:spAutoFit/>
          </a:bodyPr>
          <a:lstStyle/>
          <a:p>
            <a:pPr marL="355600" marR="5080" indent="-342900" algn="just">
              <a:lnSpc>
                <a:spcPts val="4000"/>
              </a:lnSpc>
              <a:spcBef>
                <a:spcPts val="105"/>
              </a:spcBef>
              <a:buFont typeface="Arial"/>
              <a:buChar char="•"/>
              <a:tabLst>
                <a:tab pos="354965" algn="l"/>
                <a:tab pos="355600" algn="l"/>
              </a:tabLst>
            </a:pPr>
            <a:r>
              <a:rPr lang="en-US" sz="2800" b="1" dirty="0">
                <a:latin typeface="Arial"/>
                <a:cs typeface="Arial"/>
              </a:rPr>
              <a:t>Global warming</a:t>
            </a:r>
            <a:r>
              <a:rPr lang="en-US" sz="2800" dirty="0">
                <a:latin typeface="Arial"/>
                <a:cs typeface="Arial"/>
              </a:rPr>
              <a:t>, the phenomenon of increasing average air temperatures near Earth’s surface over the past one to two centuries, happens mostly in the troposphere. Troposphere is the lowest level of the atmosphere, which extends from Earth’s surface up to a height of 10 miles. This layer contains most of Earth’s clouds and is where living things and their habitats and weather primarily occur.</a:t>
            </a:r>
          </a:p>
          <a:p>
            <a:pPr marL="355600" marR="5080" indent="-342900" algn="just">
              <a:lnSpc>
                <a:spcPts val="4000"/>
              </a:lnSpc>
              <a:spcBef>
                <a:spcPts val="105"/>
              </a:spcBef>
              <a:buFont typeface="Arial"/>
              <a:buChar char="•"/>
              <a:tabLst>
                <a:tab pos="354965" algn="l"/>
                <a:tab pos="355600" algn="l"/>
              </a:tabLst>
            </a:pPr>
            <a:endParaRPr lang="en-US" sz="2800" dirty="0">
              <a:latin typeface="Arial"/>
              <a:cs typeface="Arial"/>
            </a:endParaRPr>
          </a:p>
          <a:p>
            <a:pPr marL="355600" marR="5080" indent="-342900" algn="just">
              <a:lnSpc>
                <a:spcPts val="4000"/>
              </a:lnSpc>
              <a:spcBef>
                <a:spcPts val="105"/>
              </a:spcBef>
              <a:buFont typeface="Arial"/>
              <a:buChar char="•"/>
              <a:tabLst>
                <a:tab pos="354965" algn="l"/>
                <a:tab pos="355600" algn="l"/>
              </a:tabLst>
            </a:pPr>
            <a:r>
              <a:rPr lang="en-US" sz="2800" dirty="0">
                <a:latin typeface="Arial"/>
                <a:cs typeface="Arial"/>
              </a:rPr>
              <a:t>According to a report  by the </a:t>
            </a:r>
            <a:r>
              <a:rPr lang="en-US" sz="2800" dirty="0">
                <a:uFill>
                  <a:solidFill>
                    <a:srgbClr val="0000FF"/>
                  </a:solidFill>
                </a:uFill>
                <a:latin typeface="Arial"/>
                <a:cs typeface="Arial"/>
              </a:rPr>
              <a:t>Intergovernmental Panel on Climate  Change</a:t>
            </a:r>
            <a:r>
              <a:rPr lang="en-US" sz="2800" dirty="0">
                <a:latin typeface="Arial"/>
                <a:cs typeface="Arial"/>
              </a:rPr>
              <a:t> (IPCC) global surface temperature  increased 0.74 ± 0.18 °</a:t>
            </a:r>
            <a:r>
              <a:rPr lang="en-US" sz="2800" dirty="0">
                <a:uFill>
                  <a:solidFill>
                    <a:srgbClr val="0000FF"/>
                  </a:solidFill>
                </a:uFill>
                <a:latin typeface="Arial"/>
                <a:cs typeface="Arial"/>
              </a:rPr>
              <a:t>C</a:t>
            </a:r>
            <a:r>
              <a:rPr lang="en-US" sz="2800" dirty="0">
                <a:latin typeface="Arial"/>
                <a:cs typeface="Arial"/>
              </a:rPr>
              <a:t> (1.33 ± 0.32 °</a:t>
            </a:r>
            <a:r>
              <a:rPr lang="en-US" sz="2800" dirty="0">
                <a:uFill>
                  <a:solidFill>
                    <a:srgbClr val="0000FF"/>
                  </a:solidFill>
                </a:uFill>
                <a:latin typeface="Arial"/>
                <a:cs typeface="Arial"/>
              </a:rPr>
              <a:t>F</a:t>
            </a:r>
            <a:r>
              <a:rPr lang="en-US" sz="2800" dirty="0">
                <a:latin typeface="Arial"/>
                <a:cs typeface="Arial"/>
              </a:rPr>
              <a:t>)  between the start and the end of the 20th  century.</a:t>
            </a:r>
          </a:p>
          <a:p>
            <a:pPr marL="12700" marR="5080" algn="just">
              <a:lnSpc>
                <a:spcPts val="4000"/>
              </a:lnSpc>
              <a:spcBef>
                <a:spcPts val="105"/>
              </a:spcBef>
              <a:tabLst>
                <a:tab pos="354965" algn="l"/>
                <a:tab pos="355600" algn="l"/>
              </a:tabLst>
            </a:pPr>
            <a:endParaRPr lang="en-US" sz="2800" dirty="0">
              <a:latin typeface="Arial"/>
              <a:cs typeface="Arial"/>
            </a:endParaRPr>
          </a:p>
        </p:txBody>
      </p:sp>
      <p:sp>
        <p:nvSpPr>
          <p:cNvPr id="6" name="object 2"/>
          <p:cNvSpPr txBox="1">
            <a:spLocks noGrp="1"/>
          </p:cNvSpPr>
          <p:nvPr>
            <p:ph type="title"/>
          </p:nvPr>
        </p:nvSpPr>
        <p:spPr>
          <a:xfrm>
            <a:off x="4927601" y="304800"/>
            <a:ext cx="4114799" cy="627736"/>
          </a:xfrm>
          <a:prstGeom prst="rect">
            <a:avLst/>
          </a:prstGeom>
        </p:spPr>
        <p:txBody>
          <a:bodyPr vert="horz" wrap="square" lIns="0" tIns="12065" rIns="0" bIns="0" rtlCol="0">
            <a:spAutoFit/>
          </a:bodyPr>
          <a:lstStyle/>
          <a:p>
            <a:pPr marL="12700">
              <a:spcBef>
                <a:spcPts val="95"/>
              </a:spcBef>
            </a:pPr>
            <a:r>
              <a:rPr sz="4000" u="sng" dirty="0"/>
              <a:t>Global </a:t>
            </a:r>
            <a:r>
              <a:rPr lang="en-US" sz="4000" u="sng" dirty="0"/>
              <a:t>W</a:t>
            </a:r>
            <a:r>
              <a:rPr sz="4000" u="sng" dirty="0"/>
              <a:t>arming</a:t>
            </a:r>
          </a:p>
        </p:txBody>
      </p:sp>
    </p:spTree>
    <p:extLst>
      <p:ext uri="{BB962C8B-B14F-4D97-AF65-F5344CB8AC3E}">
        <p14:creationId xmlns:p14="http://schemas.microsoft.com/office/powerpoint/2010/main" val="341576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79400" y="304800"/>
            <a:ext cx="4114799" cy="627736"/>
          </a:xfrm>
          <a:prstGeom prst="rect">
            <a:avLst/>
          </a:prstGeom>
        </p:spPr>
        <p:txBody>
          <a:bodyPr vert="horz" wrap="square" lIns="0" tIns="12065" rIns="0" bIns="0" rtlCol="0">
            <a:spAutoFit/>
          </a:bodyPr>
          <a:lstStyle/>
          <a:p>
            <a:pPr marL="12700">
              <a:spcBef>
                <a:spcPts val="95"/>
              </a:spcBef>
            </a:pPr>
            <a:r>
              <a:rPr sz="4000" u="sng" dirty="0"/>
              <a:t>Global </a:t>
            </a:r>
            <a:r>
              <a:rPr lang="en-US" sz="4000" u="sng" dirty="0"/>
              <a:t>W</a:t>
            </a:r>
            <a:r>
              <a:rPr sz="4000" u="sng" dirty="0"/>
              <a:t>arming</a:t>
            </a:r>
          </a:p>
        </p:txBody>
      </p:sp>
      <p:pic>
        <p:nvPicPr>
          <p:cNvPr id="1026" name="Picture 2" descr="Layers of the Earth's Atmosphere - Facts with Diagram">
            <a:extLst>
              <a:ext uri="{FF2B5EF4-FFF2-40B4-BE49-F238E27FC236}">
                <a16:creationId xmlns:a16="http://schemas.microsoft.com/office/drawing/2014/main" id="{0BBD50BE-9668-3DF3-F385-DF5D82344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0"/>
            <a:ext cx="6494463"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2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p:cNvSpPr txBox="1"/>
          <p:nvPr/>
        </p:nvSpPr>
        <p:spPr>
          <a:xfrm>
            <a:off x="660400" y="1447800"/>
            <a:ext cx="12039600" cy="5181547"/>
          </a:xfrm>
          <a:prstGeom prst="rect">
            <a:avLst/>
          </a:prstGeom>
        </p:spPr>
        <p:txBody>
          <a:bodyPr vert="horz" wrap="square" lIns="0" tIns="13335" rIns="0" bIns="0" rtlCol="0">
            <a:spAutoFit/>
          </a:bodyPr>
          <a:lstStyle/>
          <a:p>
            <a:pPr marL="469900" marR="5080" indent="-457200" algn="just">
              <a:lnSpc>
                <a:spcPts val="4000"/>
              </a:lnSpc>
              <a:spcBef>
                <a:spcPts val="105"/>
              </a:spcBef>
              <a:buFont typeface="Wingdings" panose="05000000000000000000" pitchFamily="2" charset="2"/>
              <a:buChar char="Ø"/>
              <a:tabLst>
                <a:tab pos="354965" algn="l"/>
                <a:tab pos="355600" algn="l"/>
              </a:tabLst>
            </a:pPr>
            <a:r>
              <a:rPr lang="en-US" sz="2800" dirty="0">
                <a:latin typeface="Arial"/>
                <a:cs typeface="Arial"/>
              </a:rPr>
              <a:t>Human activity affects global surface temperatures by changing Earth’s radiative balance—the “give and take” between what comes in during the day and what Earth emits at night. </a:t>
            </a:r>
          </a:p>
          <a:p>
            <a:pPr marL="355600" marR="5080" indent="-342900" algn="just">
              <a:lnSpc>
                <a:spcPts val="4000"/>
              </a:lnSpc>
              <a:spcBef>
                <a:spcPts val="105"/>
              </a:spcBef>
              <a:buFont typeface="Arial"/>
              <a:buChar char="•"/>
              <a:tabLst>
                <a:tab pos="354965" algn="l"/>
                <a:tab pos="355600" algn="l"/>
              </a:tabLst>
            </a:pPr>
            <a:endParaRPr lang="en-US" sz="2800" dirty="0">
              <a:latin typeface="Arial"/>
              <a:cs typeface="Arial"/>
            </a:endParaRPr>
          </a:p>
          <a:p>
            <a:pPr marL="469900" marR="5080" indent="-457200" algn="just">
              <a:lnSpc>
                <a:spcPts val="4000"/>
              </a:lnSpc>
              <a:spcBef>
                <a:spcPts val="105"/>
              </a:spcBef>
              <a:buFont typeface="Wingdings" panose="05000000000000000000" pitchFamily="2" charset="2"/>
              <a:buChar char="Ø"/>
              <a:tabLst>
                <a:tab pos="354965" algn="l"/>
                <a:tab pos="355600" algn="l"/>
              </a:tabLst>
            </a:pPr>
            <a:r>
              <a:rPr lang="en-US" sz="2800" dirty="0">
                <a:latin typeface="Arial"/>
                <a:cs typeface="Arial"/>
              </a:rPr>
              <a:t>Increases in greenhouse gases—i.e., trace gases such as carbon dioxide and methane that absorb heat energy emitted from Earth’s surface and reradiate it back—generated by industry and transportation cause the atmosphere to retain more heat, which increases temperatures and alters precipitation patterns.</a:t>
            </a:r>
          </a:p>
          <a:p>
            <a:pPr marL="355600" marR="5080" indent="-342900" algn="just">
              <a:lnSpc>
                <a:spcPts val="4000"/>
              </a:lnSpc>
              <a:spcBef>
                <a:spcPts val="105"/>
              </a:spcBef>
              <a:buFont typeface="Arial"/>
              <a:buChar char="•"/>
              <a:tabLst>
                <a:tab pos="354965" algn="l"/>
                <a:tab pos="355600" algn="l"/>
              </a:tabLst>
            </a:pPr>
            <a:endParaRPr lang="en-US" sz="2800" dirty="0">
              <a:latin typeface="Arial"/>
              <a:cs typeface="Arial"/>
            </a:endParaRPr>
          </a:p>
        </p:txBody>
      </p:sp>
      <p:sp>
        <p:nvSpPr>
          <p:cNvPr id="6" name="object 2"/>
          <p:cNvSpPr txBox="1">
            <a:spLocks noGrp="1"/>
          </p:cNvSpPr>
          <p:nvPr>
            <p:ph type="title"/>
          </p:nvPr>
        </p:nvSpPr>
        <p:spPr>
          <a:xfrm>
            <a:off x="4089400" y="304800"/>
            <a:ext cx="6934200" cy="627736"/>
          </a:xfrm>
          <a:prstGeom prst="rect">
            <a:avLst/>
          </a:prstGeom>
        </p:spPr>
        <p:txBody>
          <a:bodyPr vert="horz" wrap="square" lIns="0" tIns="12065" rIns="0" bIns="0" rtlCol="0">
            <a:spAutoFit/>
          </a:bodyPr>
          <a:lstStyle/>
          <a:p>
            <a:pPr marL="12700">
              <a:spcBef>
                <a:spcPts val="95"/>
              </a:spcBef>
            </a:pPr>
            <a:r>
              <a:rPr lang="en-US" sz="4000" u="sng" dirty="0"/>
              <a:t>Causes of </a:t>
            </a:r>
            <a:r>
              <a:rPr sz="4000" u="sng" dirty="0"/>
              <a:t>Global </a:t>
            </a:r>
            <a:r>
              <a:rPr lang="en-US" sz="4000" u="sng" dirty="0"/>
              <a:t>W</a:t>
            </a:r>
            <a:r>
              <a:rPr sz="4000" u="sng" dirty="0"/>
              <a:t>arming</a:t>
            </a:r>
          </a:p>
        </p:txBody>
      </p:sp>
    </p:spTree>
    <p:extLst>
      <p:ext uri="{BB962C8B-B14F-4D97-AF65-F5344CB8AC3E}">
        <p14:creationId xmlns:p14="http://schemas.microsoft.com/office/powerpoint/2010/main" val="179212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3479800" y="152400"/>
            <a:ext cx="7010400" cy="62773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en-US" sz="4000" u="sng" dirty="0"/>
              <a:t>Causes of </a:t>
            </a:r>
            <a:r>
              <a:rPr lang="en-US" sz="4000" u="sng" kern="0" dirty="0">
                <a:solidFill>
                  <a:sysClr val="windowText" lastClr="000000"/>
                </a:solidFill>
              </a:rPr>
              <a:t>Global Warming</a:t>
            </a:r>
          </a:p>
        </p:txBody>
      </p:sp>
      <p:pic>
        <p:nvPicPr>
          <p:cNvPr id="1026" name="Picture 2" descr="https://cdn.britannica.com/75/135075-050-91B7C71E/Methane-cycl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838200"/>
            <a:ext cx="113823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8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8400" y="304800"/>
            <a:ext cx="6629399" cy="627736"/>
          </a:xfrm>
          <a:prstGeom prst="rect">
            <a:avLst/>
          </a:prstGeom>
        </p:spPr>
        <p:txBody>
          <a:bodyPr vert="horz" wrap="square" lIns="0" tIns="12065" rIns="0" bIns="0" rtlCol="0">
            <a:spAutoFit/>
          </a:bodyPr>
          <a:lstStyle/>
          <a:p>
            <a:pPr marL="12700">
              <a:spcBef>
                <a:spcPts val="95"/>
              </a:spcBef>
            </a:pPr>
            <a:r>
              <a:rPr lang="en-US" sz="4000" u="sng" dirty="0">
                <a:latin typeface="Arial"/>
                <a:cs typeface="Arial"/>
              </a:rPr>
              <a:t>Effects of </a:t>
            </a:r>
            <a:r>
              <a:rPr sz="4000" u="sng" dirty="0"/>
              <a:t>Global </a:t>
            </a:r>
            <a:r>
              <a:rPr lang="en-US" sz="4000" u="sng" dirty="0"/>
              <a:t>W</a:t>
            </a:r>
            <a:r>
              <a:rPr sz="4000" u="sng" dirty="0"/>
              <a:t>arming</a:t>
            </a:r>
          </a:p>
        </p:txBody>
      </p:sp>
      <p:sp>
        <p:nvSpPr>
          <p:cNvPr id="3" name="object 3"/>
          <p:cNvSpPr txBox="1"/>
          <p:nvPr/>
        </p:nvSpPr>
        <p:spPr>
          <a:xfrm>
            <a:off x="1041400" y="1073705"/>
            <a:ext cx="11963400" cy="5251438"/>
          </a:xfrm>
          <a:prstGeom prst="rect">
            <a:avLst/>
          </a:prstGeom>
        </p:spPr>
        <p:txBody>
          <a:bodyPr vert="horz" wrap="square" lIns="0" tIns="118110" rIns="0" bIns="0" rtlCol="0">
            <a:spAutoFit/>
          </a:bodyPr>
          <a:lstStyle/>
          <a:p>
            <a:pPr marL="12700">
              <a:spcBef>
                <a:spcPts val="930"/>
              </a:spcBef>
              <a:tabLst>
                <a:tab pos="354965" algn="l"/>
                <a:tab pos="355600" algn="l"/>
              </a:tabLst>
            </a:pPr>
            <a:r>
              <a:rPr lang="en-US" sz="3200" dirty="0">
                <a:latin typeface="Arial"/>
                <a:cs typeface="Arial"/>
              </a:rPr>
              <a:t>What are the </a:t>
            </a:r>
            <a:r>
              <a:rPr sz="3200" dirty="0">
                <a:latin typeface="Arial"/>
                <a:cs typeface="Arial"/>
              </a:rPr>
              <a:t>Effects of Global Warming</a:t>
            </a:r>
            <a:r>
              <a:rPr lang="en-US" sz="3200" dirty="0">
                <a:latin typeface="Arial"/>
                <a:cs typeface="Arial"/>
              </a:rPr>
              <a:t>?</a:t>
            </a:r>
          </a:p>
          <a:p>
            <a:pPr marL="12700">
              <a:spcBef>
                <a:spcPts val="930"/>
              </a:spcBef>
              <a:tabLst>
                <a:tab pos="354965" algn="l"/>
                <a:tab pos="355600" algn="l"/>
              </a:tabLst>
            </a:pPr>
            <a:endParaRPr sz="1400" dirty="0">
              <a:solidFill>
                <a:srgbClr val="FF0000"/>
              </a:solidFill>
              <a:latin typeface="Arial"/>
              <a:cs typeface="Arial"/>
            </a:endParaRPr>
          </a:p>
          <a:p>
            <a:pPr marL="756285" marR="5080" lvl="1" indent="-286385">
              <a:spcBef>
                <a:spcPts val="620"/>
              </a:spcBef>
              <a:buChar char="–"/>
              <a:tabLst>
                <a:tab pos="756920" algn="l"/>
              </a:tabLst>
            </a:pPr>
            <a:r>
              <a:rPr sz="2400" dirty="0">
                <a:latin typeface="Arial"/>
                <a:cs typeface="Arial"/>
              </a:rPr>
              <a:t>Earth’s average temperature will increase by 1.4 – 5.8</a:t>
            </a:r>
            <a:r>
              <a:rPr lang="en-US" sz="2400" dirty="0">
                <a:latin typeface="Arial"/>
                <a:cs typeface="Arial"/>
              </a:rPr>
              <a:t> °</a:t>
            </a:r>
            <a:r>
              <a:rPr lang="en-US" sz="2400" dirty="0">
                <a:uFill>
                  <a:solidFill>
                    <a:srgbClr val="0000FF"/>
                  </a:solidFill>
                </a:uFill>
                <a:latin typeface="Arial"/>
                <a:cs typeface="Arial"/>
              </a:rPr>
              <a:t>C</a:t>
            </a:r>
            <a:r>
              <a:rPr sz="2400" dirty="0">
                <a:latin typeface="Arial"/>
                <a:cs typeface="Arial"/>
              </a:rPr>
              <a:t> by  the year 2100 (IPCC)</a:t>
            </a:r>
          </a:p>
          <a:p>
            <a:pPr marL="756285" marR="478790" lvl="1" indent="-286385">
              <a:spcBef>
                <a:spcPts val="575"/>
              </a:spcBef>
              <a:buChar char="–"/>
              <a:tabLst>
                <a:tab pos="756920" algn="l"/>
              </a:tabLst>
            </a:pPr>
            <a:r>
              <a:rPr sz="2400" dirty="0">
                <a:latin typeface="Arial"/>
                <a:cs typeface="Arial"/>
              </a:rPr>
              <a:t>Sea level will rise, caused by the melting of glaciers and  polar ice , with increased temperature</a:t>
            </a:r>
          </a:p>
          <a:p>
            <a:pPr marL="756285" lvl="1" indent="-286385">
              <a:spcBef>
                <a:spcPts val="575"/>
              </a:spcBef>
              <a:buChar char="–"/>
              <a:tabLst>
                <a:tab pos="756920" algn="l"/>
              </a:tabLst>
            </a:pPr>
            <a:r>
              <a:rPr sz="2400" dirty="0">
                <a:latin typeface="Arial"/>
                <a:cs typeface="Arial"/>
              </a:rPr>
              <a:t>Increased flooding in coastal wetlands</a:t>
            </a:r>
          </a:p>
          <a:p>
            <a:pPr marL="756285" lvl="1" indent="-286385">
              <a:spcBef>
                <a:spcPts val="575"/>
              </a:spcBef>
              <a:buChar char="–"/>
              <a:tabLst>
                <a:tab pos="756920" algn="l"/>
              </a:tabLst>
            </a:pPr>
            <a:r>
              <a:rPr sz="2400" dirty="0">
                <a:latin typeface="Arial"/>
                <a:cs typeface="Arial"/>
              </a:rPr>
              <a:t>Worst impact on agriculture, ecosystem</a:t>
            </a:r>
          </a:p>
          <a:p>
            <a:pPr marL="756285" marR="423545" lvl="1" indent="-286385">
              <a:spcBef>
                <a:spcPts val="580"/>
              </a:spcBef>
              <a:buChar char="–"/>
              <a:tabLst>
                <a:tab pos="756920" algn="l"/>
              </a:tabLst>
            </a:pPr>
            <a:r>
              <a:rPr sz="2400" dirty="0">
                <a:latin typeface="Arial"/>
                <a:cs typeface="Arial"/>
              </a:rPr>
              <a:t>Worldwide average rainfall will increase, but the rainfall  pattern will be disrupted</a:t>
            </a:r>
          </a:p>
          <a:p>
            <a:pPr marL="756285" lvl="1" indent="-286385">
              <a:spcBef>
                <a:spcPts val="575"/>
              </a:spcBef>
              <a:buChar char="–"/>
              <a:tabLst>
                <a:tab pos="756920" algn="l"/>
              </a:tabLst>
            </a:pPr>
            <a:r>
              <a:rPr sz="2400" dirty="0">
                <a:latin typeface="Arial"/>
                <a:cs typeface="Arial"/>
              </a:rPr>
              <a:t>Impact on bio-diversity</a:t>
            </a:r>
          </a:p>
          <a:p>
            <a:pPr marL="756285" lvl="1" indent="-286385">
              <a:spcBef>
                <a:spcPts val="575"/>
              </a:spcBef>
              <a:buChar char="–"/>
              <a:tabLst>
                <a:tab pos="756920" algn="l"/>
              </a:tabLst>
            </a:pPr>
            <a:r>
              <a:rPr sz="2400" dirty="0">
                <a:latin typeface="Arial"/>
                <a:cs typeface="Arial"/>
              </a:rPr>
              <a:t>Threats to human health</a:t>
            </a:r>
          </a:p>
          <a:p>
            <a:pPr marL="756285" marR="653415" lvl="1" indent="-286385">
              <a:spcBef>
                <a:spcPts val="575"/>
              </a:spcBef>
              <a:buChar char="–"/>
              <a:tabLst>
                <a:tab pos="756920" algn="l"/>
              </a:tabLst>
            </a:pPr>
            <a:r>
              <a:rPr sz="2400" dirty="0">
                <a:latin typeface="Arial"/>
                <a:cs typeface="Arial"/>
              </a:rPr>
              <a:t>15-17% of Bangladesh could be under water for a </a:t>
            </a:r>
            <a:r>
              <a:rPr sz="2400" dirty="0">
                <a:solidFill>
                  <a:srgbClr val="FF0000"/>
                </a:solidFill>
                <a:latin typeface="Arial"/>
                <a:cs typeface="Arial"/>
              </a:rPr>
              <a:t>one  metre sea level rise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400" y="1651575"/>
            <a:ext cx="12573000" cy="4766690"/>
          </a:xfrm>
          <a:prstGeom prst="rect">
            <a:avLst/>
          </a:prstGeom>
        </p:spPr>
        <p:txBody>
          <a:bodyPr vert="horz" wrap="square" lIns="0" tIns="118110" rIns="0" bIns="0" rtlCol="0">
            <a:spAutoFit/>
          </a:bodyPr>
          <a:lstStyle/>
          <a:p>
            <a:pPr marL="355600" indent="-342900" algn="just">
              <a:spcBef>
                <a:spcPts val="930"/>
              </a:spcBef>
              <a:buChar char="•"/>
              <a:tabLst>
                <a:tab pos="354965" algn="l"/>
                <a:tab pos="355600" algn="l"/>
              </a:tabLst>
            </a:pPr>
            <a:r>
              <a:rPr sz="3200" dirty="0">
                <a:latin typeface="Arial"/>
                <a:cs typeface="Arial"/>
              </a:rPr>
              <a:t>Response</a:t>
            </a:r>
            <a:r>
              <a:rPr lang="en-US" sz="3200" dirty="0">
                <a:latin typeface="Arial"/>
                <a:cs typeface="Arial"/>
              </a:rPr>
              <a:t> (International)</a:t>
            </a:r>
            <a:r>
              <a:rPr sz="3200" dirty="0">
                <a:latin typeface="Arial"/>
                <a:cs typeface="Arial"/>
              </a:rPr>
              <a:t>:</a:t>
            </a:r>
          </a:p>
          <a:p>
            <a:pPr marL="812800" marR="415925" lvl="1" indent="-342900" algn="just">
              <a:spcBef>
                <a:spcPts val="620"/>
              </a:spcBef>
              <a:buFont typeface="Wingdings" panose="05000000000000000000" pitchFamily="2" charset="2"/>
              <a:buChar char="§"/>
              <a:tabLst>
                <a:tab pos="756920" algn="l"/>
              </a:tabLst>
            </a:pPr>
            <a:r>
              <a:rPr sz="2400" dirty="0">
                <a:solidFill>
                  <a:srgbClr val="00B0F0"/>
                </a:solidFill>
                <a:latin typeface="Arial"/>
                <a:cs typeface="Arial"/>
              </a:rPr>
              <a:t>Kyoto </a:t>
            </a:r>
            <a:r>
              <a:rPr lang="en-US" sz="2400" dirty="0">
                <a:solidFill>
                  <a:srgbClr val="00B0F0"/>
                </a:solidFill>
                <a:latin typeface="Arial"/>
                <a:cs typeface="Arial"/>
              </a:rPr>
              <a:t>P</a:t>
            </a:r>
            <a:r>
              <a:rPr sz="2400" dirty="0">
                <a:solidFill>
                  <a:srgbClr val="00B0F0"/>
                </a:solidFill>
                <a:latin typeface="Arial"/>
                <a:cs typeface="Arial"/>
              </a:rPr>
              <a:t>rotocol, 1997 </a:t>
            </a:r>
            <a:r>
              <a:rPr lang="en-US" sz="2400" dirty="0">
                <a:latin typeface="Arial"/>
                <a:cs typeface="Arial"/>
              </a:rPr>
              <a:t>(in December 1997 in Kyoto, Japan) is</a:t>
            </a:r>
            <a:r>
              <a:rPr sz="2400" dirty="0">
                <a:latin typeface="Arial"/>
                <a:cs typeface="Arial"/>
              </a:rPr>
              <a:t> an </a:t>
            </a:r>
            <a:r>
              <a:rPr lang="en-US" sz="2400" dirty="0">
                <a:latin typeface="Arial"/>
                <a:cs typeface="Arial"/>
              </a:rPr>
              <a:t>international </a:t>
            </a:r>
            <a:r>
              <a:rPr sz="2400" dirty="0">
                <a:latin typeface="Arial"/>
                <a:cs typeface="Arial"/>
              </a:rPr>
              <a:t>agreement is </a:t>
            </a:r>
            <a:r>
              <a:rPr lang="en-US" sz="2400" dirty="0">
                <a:latin typeface="Arial"/>
                <a:cs typeface="Arial"/>
              </a:rPr>
              <a:t>adopted in 1997 that aimed to reduce carbon dioxide emissions and the presence of greenhouse gases.</a:t>
            </a:r>
          </a:p>
          <a:p>
            <a:pPr marL="1213485" marR="415925" lvl="2" indent="-286385" algn="just">
              <a:spcBef>
                <a:spcPts val="620"/>
              </a:spcBef>
              <a:buChar char="–"/>
              <a:tabLst>
                <a:tab pos="756920" algn="l"/>
              </a:tabLst>
            </a:pPr>
            <a:r>
              <a:rPr sz="2400" dirty="0">
                <a:latin typeface="Arial"/>
                <a:cs typeface="Arial"/>
              </a:rPr>
              <a:t>Switch over to non fossil fuel energy sources such as solar, nuclear, wind, hydro etc. from fossil fuel energy source</a:t>
            </a:r>
          </a:p>
          <a:p>
            <a:pPr marL="1213485" lvl="2" indent="-286385" algn="just">
              <a:spcBef>
                <a:spcPts val="575"/>
              </a:spcBef>
              <a:buChar char="–"/>
              <a:tabLst>
                <a:tab pos="756920" algn="l"/>
              </a:tabLst>
            </a:pPr>
            <a:r>
              <a:rPr sz="2400" dirty="0">
                <a:latin typeface="Arial"/>
                <a:cs typeface="Arial"/>
              </a:rPr>
              <a:t>Increase afforestation and decrease deforestation</a:t>
            </a:r>
          </a:p>
          <a:p>
            <a:pPr marL="1213485" lvl="2" indent="-286385" algn="just">
              <a:spcBef>
                <a:spcPts val="575"/>
              </a:spcBef>
              <a:buChar char="–"/>
              <a:tabLst>
                <a:tab pos="756920" algn="l"/>
              </a:tabLst>
            </a:pPr>
            <a:r>
              <a:rPr sz="2400" dirty="0">
                <a:latin typeface="Arial"/>
                <a:cs typeface="Arial"/>
              </a:rPr>
              <a:t>Carbon </a:t>
            </a:r>
            <a:r>
              <a:rPr lang="en-US" sz="2400" dirty="0">
                <a:latin typeface="Arial"/>
                <a:cs typeface="Arial"/>
              </a:rPr>
              <a:t>emission limit set and </a:t>
            </a:r>
          </a:p>
          <a:p>
            <a:pPr marL="1213485" lvl="2" indent="-286385" algn="just">
              <a:spcBef>
                <a:spcPts val="575"/>
              </a:spcBef>
              <a:buChar char="–"/>
              <a:tabLst>
                <a:tab pos="756920" algn="l"/>
              </a:tabLst>
            </a:pPr>
            <a:r>
              <a:rPr sz="2400" dirty="0">
                <a:latin typeface="Arial"/>
                <a:cs typeface="Arial"/>
              </a:rPr>
              <a:t>Carbon Trading</a:t>
            </a:r>
          </a:p>
          <a:p>
            <a:pPr marL="812800" marR="300355" lvl="1" indent="-342900" algn="just">
              <a:spcBef>
                <a:spcPts val="575"/>
              </a:spcBef>
              <a:buFont typeface="Wingdings" panose="05000000000000000000" pitchFamily="2" charset="2"/>
              <a:buChar char="§"/>
              <a:tabLst>
                <a:tab pos="756920" algn="l"/>
              </a:tabLst>
            </a:pPr>
            <a:r>
              <a:rPr sz="2400" dirty="0">
                <a:solidFill>
                  <a:srgbClr val="00B0F0"/>
                </a:solidFill>
                <a:latin typeface="Arial"/>
                <a:cs typeface="Arial"/>
              </a:rPr>
              <a:t>Copenh</a:t>
            </a:r>
            <a:r>
              <a:rPr lang="en-US" sz="2400" dirty="0">
                <a:solidFill>
                  <a:srgbClr val="00B0F0"/>
                </a:solidFill>
                <a:latin typeface="Arial"/>
                <a:cs typeface="Arial"/>
              </a:rPr>
              <a:t>a</a:t>
            </a:r>
            <a:r>
              <a:rPr sz="2400" dirty="0">
                <a:solidFill>
                  <a:srgbClr val="00B0F0"/>
                </a:solidFill>
                <a:latin typeface="Arial"/>
                <a:cs typeface="Arial"/>
              </a:rPr>
              <a:t>gen summit, 2009 </a:t>
            </a:r>
            <a:r>
              <a:rPr sz="2400" dirty="0">
                <a:latin typeface="Arial"/>
                <a:cs typeface="Arial"/>
              </a:rPr>
              <a:t>attempted to make legally  binding to the developed nations to reduce greenhouse  gas emission without any legal accord</a:t>
            </a:r>
            <a:endParaRPr lang="en-US" sz="2400" dirty="0">
              <a:latin typeface="Arial"/>
              <a:cs typeface="Arial"/>
            </a:endParaRPr>
          </a:p>
        </p:txBody>
      </p:sp>
      <p:sp>
        <p:nvSpPr>
          <p:cNvPr id="3" name="TextBox 2"/>
          <p:cNvSpPr txBox="1"/>
          <p:nvPr/>
        </p:nvSpPr>
        <p:spPr>
          <a:xfrm>
            <a:off x="812800" y="1066800"/>
            <a:ext cx="10439400" cy="584775"/>
          </a:xfrm>
          <a:prstGeom prst="rect">
            <a:avLst/>
          </a:prstGeom>
          <a:noFill/>
        </p:spPr>
        <p:txBody>
          <a:bodyPr wrap="square" rtlCol="0">
            <a:spAutoFit/>
          </a:bodyPr>
          <a:lstStyle/>
          <a:p>
            <a:r>
              <a:rPr lang="en-US" sz="3200" b="1" dirty="0"/>
              <a:t>What responses are taken to control global warming? </a:t>
            </a:r>
          </a:p>
        </p:txBody>
      </p:sp>
      <p:sp>
        <p:nvSpPr>
          <p:cNvPr id="4" name="object 2"/>
          <p:cNvSpPr txBox="1">
            <a:spLocks/>
          </p:cNvSpPr>
          <p:nvPr/>
        </p:nvSpPr>
        <p:spPr>
          <a:xfrm>
            <a:off x="3403600" y="304800"/>
            <a:ext cx="7315199" cy="689291"/>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400" u="sng" kern="0" dirty="0">
                <a:solidFill>
                  <a:sysClr val="windowText" lastClr="000000"/>
                </a:solidFill>
              </a:rPr>
              <a:t>Responses on Global Warming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3251200" y="304800"/>
            <a:ext cx="6857999"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000" u="sng" kern="0" dirty="0">
                <a:solidFill>
                  <a:sysClr val="windowText" lastClr="000000"/>
                </a:solidFill>
              </a:rPr>
              <a:t>Responses on Global Warming</a:t>
            </a:r>
          </a:p>
        </p:txBody>
      </p:sp>
      <p:pic>
        <p:nvPicPr>
          <p:cNvPr id="2052" name="Picture 4" descr="https://cdn.britannica.com/74/192874-050-6808C188/adoption-status-country-Paris-Agreement-delegates-world-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066800"/>
            <a:ext cx="1041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400" y="1651575"/>
            <a:ext cx="12573000" cy="4166525"/>
          </a:xfrm>
          <a:prstGeom prst="rect">
            <a:avLst/>
          </a:prstGeom>
        </p:spPr>
        <p:txBody>
          <a:bodyPr vert="horz" wrap="square" lIns="0" tIns="118110" rIns="0" bIns="0" rtlCol="0">
            <a:spAutoFit/>
          </a:bodyPr>
          <a:lstStyle/>
          <a:p>
            <a:pPr marL="355600" indent="-342900" algn="just">
              <a:spcBef>
                <a:spcPts val="930"/>
              </a:spcBef>
              <a:buChar char="•"/>
              <a:tabLst>
                <a:tab pos="354965" algn="l"/>
                <a:tab pos="355600" algn="l"/>
              </a:tabLst>
            </a:pPr>
            <a:r>
              <a:rPr sz="3200" dirty="0">
                <a:latin typeface="Arial"/>
                <a:cs typeface="Arial"/>
              </a:rPr>
              <a:t>Response</a:t>
            </a:r>
            <a:r>
              <a:rPr lang="en-US" sz="3200" dirty="0">
                <a:latin typeface="Arial"/>
                <a:cs typeface="Arial"/>
              </a:rPr>
              <a:t> (International)</a:t>
            </a:r>
            <a:r>
              <a:rPr sz="3200" dirty="0">
                <a:latin typeface="Arial"/>
                <a:cs typeface="Arial"/>
              </a:rPr>
              <a:t>:</a:t>
            </a:r>
          </a:p>
          <a:p>
            <a:pPr marL="812800" marR="300355" lvl="1" indent="-342900" algn="just">
              <a:spcBef>
                <a:spcPts val="575"/>
              </a:spcBef>
              <a:buFont typeface="Wingdings" panose="05000000000000000000" pitchFamily="2" charset="2"/>
              <a:buChar char="§"/>
              <a:tabLst>
                <a:tab pos="756920" algn="l"/>
              </a:tabLst>
            </a:pPr>
            <a:r>
              <a:rPr lang="en-US" sz="2400" dirty="0">
                <a:latin typeface="Arial"/>
                <a:cs typeface="Arial"/>
              </a:rPr>
              <a:t>Giving voice to a growing conviction of most of the scientific community, the </a:t>
            </a:r>
            <a:r>
              <a:rPr lang="en-US" sz="2400" dirty="0">
                <a:solidFill>
                  <a:srgbClr val="00B0F0"/>
                </a:solidFill>
                <a:latin typeface="Arial"/>
                <a:cs typeface="Arial"/>
              </a:rPr>
              <a:t>Intergovernmental Panel on Climate Change (IPCC) </a:t>
            </a:r>
            <a:r>
              <a:rPr lang="en-US" sz="2400" dirty="0">
                <a:latin typeface="Arial"/>
                <a:cs typeface="Arial"/>
              </a:rPr>
              <a:t>was formed in </a:t>
            </a:r>
            <a:r>
              <a:rPr lang="en-US" sz="2400" dirty="0">
                <a:solidFill>
                  <a:srgbClr val="00B0F0"/>
                </a:solidFill>
                <a:latin typeface="Arial"/>
                <a:cs typeface="Arial"/>
              </a:rPr>
              <a:t>1988</a:t>
            </a:r>
            <a:r>
              <a:rPr lang="en-US" sz="2400" dirty="0">
                <a:latin typeface="Arial"/>
                <a:cs typeface="Arial"/>
              </a:rPr>
              <a:t> by the World Meteorological Organization (WMO) and the United Nations Environment Program (UNEP).</a:t>
            </a:r>
          </a:p>
          <a:p>
            <a:pPr marL="469900" marR="300355" lvl="1" algn="just">
              <a:spcBef>
                <a:spcPts val="575"/>
              </a:spcBef>
              <a:tabLst>
                <a:tab pos="756920" algn="l"/>
              </a:tabLst>
            </a:pPr>
            <a:endParaRPr lang="en-US" sz="2400" dirty="0">
              <a:latin typeface="Arial"/>
              <a:cs typeface="Arial"/>
            </a:endParaRPr>
          </a:p>
          <a:p>
            <a:pPr marL="812800" marR="300355" lvl="1" indent="-342900" algn="just">
              <a:spcBef>
                <a:spcPts val="575"/>
              </a:spcBef>
              <a:buFont typeface="Wingdings" panose="05000000000000000000" pitchFamily="2" charset="2"/>
              <a:buChar char="§"/>
              <a:tabLst>
                <a:tab pos="756920" algn="l"/>
              </a:tabLst>
            </a:pPr>
            <a:r>
              <a:rPr lang="en-US" sz="2400" dirty="0">
                <a:solidFill>
                  <a:srgbClr val="00B0F0"/>
                </a:solidFill>
                <a:latin typeface="Arial"/>
                <a:cs typeface="Arial"/>
              </a:rPr>
              <a:t>Paris Agreement, 2015 </a:t>
            </a:r>
            <a:r>
              <a:rPr lang="en-US" sz="2400" dirty="0">
                <a:latin typeface="Arial"/>
                <a:cs typeface="Arial"/>
              </a:rPr>
              <a:t>sets out a global framework to avoid dangerous climate change by limiting global warming to well below 2°C and pursuing efforts to limit it to 1.5°C (2.7 °F). It also aims to strengthen countries' ability to deal with the impacts of climate change and support them in their efforts.</a:t>
            </a:r>
            <a:endParaRPr sz="2400" dirty="0">
              <a:latin typeface="Arial"/>
              <a:cs typeface="Arial"/>
            </a:endParaRPr>
          </a:p>
        </p:txBody>
      </p:sp>
      <p:sp>
        <p:nvSpPr>
          <p:cNvPr id="3" name="TextBox 2"/>
          <p:cNvSpPr txBox="1"/>
          <p:nvPr/>
        </p:nvSpPr>
        <p:spPr>
          <a:xfrm>
            <a:off x="1193800" y="1066800"/>
            <a:ext cx="10058400" cy="584775"/>
          </a:xfrm>
          <a:prstGeom prst="rect">
            <a:avLst/>
          </a:prstGeom>
          <a:noFill/>
        </p:spPr>
        <p:txBody>
          <a:bodyPr wrap="square" rtlCol="0">
            <a:spAutoFit/>
          </a:bodyPr>
          <a:lstStyle/>
          <a:p>
            <a:r>
              <a:rPr lang="en-US" sz="3200" b="1" dirty="0"/>
              <a:t>What responses are taken to control global warming? </a:t>
            </a:r>
          </a:p>
        </p:txBody>
      </p:sp>
      <p:sp>
        <p:nvSpPr>
          <p:cNvPr id="4" name="object 2"/>
          <p:cNvSpPr txBox="1">
            <a:spLocks/>
          </p:cNvSpPr>
          <p:nvPr/>
        </p:nvSpPr>
        <p:spPr>
          <a:xfrm>
            <a:off x="2946400" y="304800"/>
            <a:ext cx="7848599"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000" u="sng" kern="0" dirty="0">
                <a:solidFill>
                  <a:sysClr val="windowText" lastClr="000000"/>
                </a:solidFill>
              </a:rPr>
              <a:t>Responses on Global Warming</a:t>
            </a:r>
          </a:p>
        </p:txBody>
      </p:sp>
    </p:spTree>
    <p:extLst>
      <p:ext uri="{BB962C8B-B14F-4D97-AF65-F5344CB8AC3E}">
        <p14:creationId xmlns:p14="http://schemas.microsoft.com/office/powerpoint/2010/main" val="329121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2174643"/>
            <a:ext cx="12115800" cy="4851456"/>
          </a:xfrm>
          <a:prstGeom prst="rect">
            <a:avLst/>
          </a:prstGeom>
        </p:spPr>
        <p:txBody>
          <a:bodyPr vert="horz" wrap="square" lIns="0" tIns="67945" rIns="0" bIns="0" rtlCol="0">
            <a:spAutoFit/>
          </a:bodyPr>
          <a:lstStyle/>
          <a:p>
            <a:pPr marL="355600" marR="1209675" indent="-342900" algn="just">
              <a:lnSpc>
                <a:spcPts val="4200"/>
              </a:lnSpc>
              <a:buChar char="•"/>
              <a:tabLst>
                <a:tab pos="354965" algn="l"/>
                <a:tab pos="355600" algn="l"/>
              </a:tabLst>
            </a:pPr>
            <a:r>
              <a:rPr sz="2800" b="1" dirty="0">
                <a:latin typeface="Arial"/>
                <a:cs typeface="Arial"/>
              </a:rPr>
              <a:t>Responses</a:t>
            </a:r>
            <a:r>
              <a:rPr lang="en-US" sz="2800" b="1" dirty="0">
                <a:latin typeface="Arial"/>
                <a:cs typeface="Arial"/>
              </a:rPr>
              <a:t> (Bangladesh</a:t>
            </a:r>
            <a:r>
              <a:rPr sz="2800" b="1" dirty="0">
                <a:latin typeface="Arial"/>
                <a:cs typeface="Arial"/>
              </a:rPr>
              <a:t>: </a:t>
            </a:r>
            <a:r>
              <a:rPr sz="2800" dirty="0">
                <a:latin typeface="Arial"/>
                <a:cs typeface="Arial"/>
              </a:rPr>
              <a:t>Adaptation and Mitigation  measures for Bangladesh</a:t>
            </a:r>
          </a:p>
          <a:p>
            <a:pPr marL="812800" marR="5080" lvl="1" indent="-342900" algn="just">
              <a:lnSpc>
                <a:spcPts val="4200"/>
              </a:lnSpc>
              <a:buFont typeface="Wingdings" panose="05000000000000000000" pitchFamily="2" charset="2"/>
              <a:buChar char="§"/>
              <a:tabLst>
                <a:tab pos="756920" algn="l"/>
              </a:tabLst>
            </a:pPr>
            <a:r>
              <a:rPr sz="2400" dirty="0">
                <a:latin typeface="Arial"/>
                <a:cs typeface="Arial"/>
              </a:rPr>
              <a:t>BD Govt. has formulated the National Adaptation Program of Action </a:t>
            </a:r>
            <a:r>
              <a:rPr sz="2400" dirty="0">
                <a:solidFill>
                  <a:srgbClr val="00B0F0"/>
                </a:solidFill>
                <a:latin typeface="Arial"/>
                <a:cs typeface="Arial"/>
              </a:rPr>
              <a:t>(NAPA) in 2005</a:t>
            </a:r>
            <a:r>
              <a:rPr sz="2400" dirty="0">
                <a:latin typeface="Arial"/>
                <a:cs typeface="Arial"/>
              </a:rPr>
              <a:t> and  Bangladesh Climate Change Strategy and Action  Plan </a:t>
            </a:r>
            <a:r>
              <a:rPr sz="2400" dirty="0">
                <a:solidFill>
                  <a:srgbClr val="00B0F0"/>
                </a:solidFill>
                <a:latin typeface="Arial"/>
                <a:cs typeface="Arial"/>
              </a:rPr>
              <a:t>(BCCSAP) in 2008</a:t>
            </a:r>
            <a:endParaRPr lang="en-US" sz="2400" dirty="0">
              <a:solidFill>
                <a:srgbClr val="00B0F0"/>
              </a:solidFill>
              <a:latin typeface="Arial"/>
              <a:cs typeface="Arial"/>
            </a:endParaRPr>
          </a:p>
          <a:p>
            <a:pPr marL="756285" marR="5080" lvl="1" indent="-286385" algn="just">
              <a:lnSpc>
                <a:spcPts val="4200"/>
              </a:lnSpc>
              <a:buChar char="–"/>
              <a:tabLst>
                <a:tab pos="756920" algn="l"/>
              </a:tabLst>
            </a:pPr>
            <a:endParaRPr sz="2400" dirty="0">
              <a:solidFill>
                <a:srgbClr val="00B0F0"/>
              </a:solidFill>
              <a:latin typeface="Arial"/>
              <a:cs typeface="Arial"/>
            </a:endParaRPr>
          </a:p>
          <a:p>
            <a:pPr marL="812800" marR="33020" lvl="1" indent="-342900" algn="just">
              <a:lnSpc>
                <a:spcPts val="4200"/>
              </a:lnSpc>
              <a:buFont typeface="Wingdings" panose="05000000000000000000" pitchFamily="2" charset="2"/>
              <a:buChar char="§"/>
              <a:tabLst>
                <a:tab pos="756920" algn="l"/>
              </a:tabLst>
            </a:pPr>
            <a:r>
              <a:rPr sz="2400" dirty="0">
                <a:solidFill>
                  <a:srgbClr val="00B0F0"/>
                </a:solidFill>
                <a:latin typeface="Arial"/>
                <a:cs typeface="Arial"/>
              </a:rPr>
              <a:t>BCCSAP, 2009 has identified six priority areas</a:t>
            </a:r>
            <a:r>
              <a:rPr sz="2400" dirty="0">
                <a:latin typeface="Arial"/>
                <a:cs typeface="Arial"/>
              </a:rPr>
              <a:t>:  </a:t>
            </a:r>
            <a:r>
              <a:rPr lang="en-US" sz="2400" dirty="0">
                <a:latin typeface="Arial"/>
                <a:cs typeface="Arial"/>
              </a:rPr>
              <a:t>(</a:t>
            </a:r>
            <a:r>
              <a:rPr lang="en-US" sz="2400" dirty="0" err="1">
                <a:latin typeface="Arial"/>
                <a:cs typeface="Arial"/>
              </a:rPr>
              <a:t>i</a:t>
            </a:r>
            <a:r>
              <a:rPr lang="en-US" sz="2400" dirty="0">
                <a:latin typeface="Arial"/>
                <a:cs typeface="Arial"/>
              </a:rPr>
              <a:t>) </a:t>
            </a:r>
            <a:r>
              <a:rPr sz="2400" dirty="0">
                <a:latin typeface="Arial"/>
                <a:cs typeface="Arial"/>
              </a:rPr>
              <a:t>food security, social protection and health;  </a:t>
            </a:r>
            <a:r>
              <a:rPr lang="en-US" sz="2400" dirty="0">
                <a:latin typeface="Arial"/>
                <a:cs typeface="Arial"/>
              </a:rPr>
              <a:t>(ii) </a:t>
            </a:r>
            <a:r>
              <a:rPr sz="2400" dirty="0">
                <a:latin typeface="Arial"/>
                <a:cs typeface="Arial"/>
              </a:rPr>
              <a:t>disaster management; </a:t>
            </a:r>
            <a:r>
              <a:rPr lang="en-US" sz="2400" dirty="0">
                <a:latin typeface="Arial"/>
                <a:cs typeface="Arial"/>
              </a:rPr>
              <a:t>(iii) </a:t>
            </a:r>
            <a:r>
              <a:rPr sz="2400" dirty="0">
                <a:latin typeface="Arial"/>
                <a:cs typeface="Arial"/>
              </a:rPr>
              <a:t>infrastructure; </a:t>
            </a:r>
            <a:r>
              <a:rPr lang="en-US" sz="2400" dirty="0">
                <a:latin typeface="Arial"/>
                <a:cs typeface="Arial"/>
              </a:rPr>
              <a:t>(iv) </a:t>
            </a:r>
            <a:r>
              <a:rPr sz="2400" dirty="0">
                <a:latin typeface="Arial"/>
                <a:cs typeface="Arial"/>
              </a:rPr>
              <a:t>research  and knowledge management; </a:t>
            </a:r>
            <a:r>
              <a:rPr lang="en-US" sz="2400" dirty="0">
                <a:latin typeface="Arial"/>
                <a:cs typeface="Arial"/>
              </a:rPr>
              <a:t>(v) </a:t>
            </a:r>
            <a:r>
              <a:rPr sz="2400" dirty="0">
                <a:latin typeface="Arial"/>
                <a:cs typeface="Arial"/>
              </a:rPr>
              <a:t>mitigation and low  carbon development; </a:t>
            </a:r>
            <a:r>
              <a:rPr lang="en-US" sz="2400" dirty="0">
                <a:latin typeface="Arial"/>
                <a:cs typeface="Arial"/>
              </a:rPr>
              <a:t>(vi) </a:t>
            </a:r>
            <a:r>
              <a:rPr sz="2400" dirty="0">
                <a:latin typeface="Arial"/>
                <a:cs typeface="Arial"/>
              </a:rPr>
              <a:t>capacity building and  institutional strengthening</a:t>
            </a:r>
          </a:p>
        </p:txBody>
      </p:sp>
      <p:sp>
        <p:nvSpPr>
          <p:cNvPr id="3" name="TextBox 2"/>
          <p:cNvSpPr txBox="1"/>
          <p:nvPr/>
        </p:nvSpPr>
        <p:spPr>
          <a:xfrm>
            <a:off x="949702" y="1261202"/>
            <a:ext cx="12005590" cy="584775"/>
          </a:xfrm>
          <a:prstGeom prst="rect">
            <a:avLst/>
          </a:prstGeom>
          <a:noFill/>
        </p:spPr>
        <p:txBody>
          <a:bodyPr wrap="square" rtlCol="0">
            <a:spAutoFit/>
          </a:bodyPr>
          <a:lstStyle/>
          <a:p>
            <a:r>
              <a:rPr lang="en-US" sz="3200" b="1" dirty="0"/>
              <a:t>What responses are taken in Bangladesh to control global warming? </a:t>
            </a:r>
          </a:p>
        </p:txBody>
      </p:sp>
      <p:sp>
        <p:nvSpPr>
          <p:cNvPr id="4" name="object 2"/>
          <p:cNvSpPr txBox="1">
            <a:spLocks/>
          </p:cNvSpPr>
          <p:nvPr/>
        </p:nvSpPr>
        <p:spPr>
          <a:xfrm>
            <a:off x="2946401" y="304800"/>
            <a:ext cx="8001000" cy="62773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en-US" sz="4000" b="1" u="sng" kern="0" dirty="0">
                <a:solidFill>
                  <a:sysClr val="windowText" lastClr="000000"/>
                </a:solidFill>
              </a:rPr>
              <a:t>Responses on Global Warming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4927601" y="76200"/>
            <a:ext cx="4114799"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000" u="sng" kern="0" dirty="0">
                <a:solidFill>
                  <a:sysClr val="windowText" lastClr="000000"/>
                </a:solidFill>
              </a:rPr>
              <a:t>Global Warming</a:t>
            </a:r>
          </a:p>
        </p:txBody>
      </p:sp>
      <p:pic>
        <p:nvPicPr>
          <p:cNvPr id="2050" name="Picture 2" descr="https://cdn.britannica.com/40/104240-050-5C0AAF97/changes-surface-temperatures-climate-change-scenario-A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703936"/>
            <a:ext cx="8326531" cy="696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9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nvironmental Issues - Solutions To The Issues">
            <a:extLst>
              <a:ext uri="{FF2B5EF4-FFF2-40B4-BE49-F238E27FC236}">
                <a16:creationId xmlns:a16="http://schemas.microsoft.com/office/drawing/2014/main" id="{4DFE880F-30C6-7130-CF59-71575C593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21" y="457200"/>
            <a:ext cx="12491357"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26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600" y="228600"/>
            <a:ext cx="8001000" cy="999530"/>
          </a:xfrm>
          <a:prstGeom prst="rect">
            <a:avLst/>
          </a:prstGeom>
          <a:noFill/>
        </p:spPr>
        <p:txBody>
          <a:bodyPr wrap="square" lIns="91440" tIns="45720" rIns="91440" bIns="45720" numCol="1">
            <a:prstTxWarp prst="textChevronInverted">
              <a:avLst/>
            </a:prstTxWarp>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Break for refreshment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454" y="1752600"/>
            <a:ext cx="9657292" cy="5562600"/>
          </a:xfrm>
          <a:prstGeom prst="rect">
            <a:avLst/>
          </a:prstGeom>
        </p:spPr>
      </p:pic>
    </p:spTree>
    <p:extLst>
      <p:ext uri="{BB962C8B-B14F-4D97-AF65-F5344CB8AC3E}">
        <p14:creationId xmlns:p14="http://schemas.microsoft.com/office/powerpoint/2010/main" val="131495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5080000" y="284747"/>
            <a:ext cx="3810000" cy="62773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en-US" sz="4000" b="1" u="sng" kern="0" dirty="0">
                <a:solidFill>
                  <a:sysClr val="windowText" lastClr="000000"/>
                </a:solidFill>
              </a:rPr>
              <a:t>Greenhouse Gas</a:t>
            </a:r>
          </a:p>
        </p:txBody>
      </p:sp>
      <p:sp>
        <p:nvSpPr>
          <p:cNvPr id="3" name="Rectangle 2"/>
          <p:cNvSpPr/>
          <p:nvPr/>
        </p:nvSpPr>
        <p:spPr>
          <a:xfrm>
            <a:off x="1270000" y="1371600"/>
            <a:ext cx="11277600" cy="6124754"/>
          </a:xfrm>
          <a:prstGeom prst="rect">
            <a:avLst/>
          </a:prstGeom>
        </p:spPr>
        <p:txBody>
          <a:bodyPr wrap="square">
            <a:spAutoFit/>
          </a:bodyPr>
          <a:lstStyle/>
          <a:p>
            <a:pPr algn="just"/>
            <a:r>
              <a:rPr lang="en-US" sz="2800" dirty="0"/>
              <a:t>A greenhouse gas is a gas that absorbs and emits radiant energy within the thermal infrared range, causing the greenhouse effect. So-called greenhouse gases are, mainly </a:t>
            </a:r>
          </a:p>
          <a:p>
            <a:pPr algn="just"/>
            <a:endParaRPr lang="en-US" sz="2800" dirty="0"/>
          </a:p>
          <a:p>
            <a:pPr marL="457200" indent="-457200" algn="l">
              <a:buFont typeface="Wingdings" panose="05000000000000000000" pitchFamily="2" charset="2"/>
              <a:buChar char="Ø"/>
            </a:pPr>
            <a:r>
              <a:rPr lang="en-US" sz="2800" b="0" i="0" dirty="0">
                <a:effectLst/>
              </a:rPr>
              <a:t>Carbon dioxide (CO</a:t>
            </a:r>
            <a:r>
              <a:rPr lang="en-US" sz="2800" b="1" i="0" baseline="-25000" dirty="0">
                <a:effectLst/>
              </a:rPr>
              <a:t>2</a:t>
            </a:r>
            <a:r>
              <a:rPr lang="en-US" sz="2800" b="0" i="0" dirty="0">
                <a:effectLst/>
              </a:rPr>
              <a:t>)</a:t>
            </a:r>
          </a:p>
          <a:p>
            <a:pPr marL="457200" indent="-457200" algn="l">
              <a:buFont typeface="Wingdings" panose="05000000000000000000" pitchFamily="2" charset="2"/>
              <a:buChar char="Ø"/>
            </a:pPr>
            <a:r>
              <a:rPr lang="en-US" sz="2800" b="0" i="0" dirty="0">
                <a:effectLst/>
              </a:rPr>
              <a:t>Methane (CH</a:t>
            </a:r>
            <a:r>
              <a:rPr lang="en-US" sz="2800" b="1" i="0" baseline="-25000" dirty="0">
                <a:effectLst/>
              </a:rPr>
              <a:t>4</a:t>
            </a:r>
            <a:r>
              <a:rPr lang="en-US" sz="2800" b="0" i="0" dirty="0">
                <a:effectLst/>
              </a:rPr>
              <a:t>)</a:t>
            </a:r>
          </a:p>
          <a:p>
            <a:pPr marL="457200" indent="-457200" algn="l">
              <a:buFont typeface="Wingdings" panose="05000000000000000000" pitchFamily="2" charset="2"/>
              <a:buChar char="Ø"/>
            </a:pPr>
            <a:r>
              <a:rPr lang="en-US" sz="2800" b="0" i="0" dirty="0">
                <a:effectLst/>
              </a:rPr>
              <a:t>Nitrous oxide (N</a:t>
            </a:r>
            <a:r>
              <a:rPr lang="en-US" sz="2800" b="1" i="0" baseline="-25000" dirty="0">
                <a:effectLst/>
              </a:rPr>
              <a:t>2</a:t>
            </a:r>
            <a:r>
              <a:rPr lang="en-US" sz="2800" b="0" i="0" dirty="0">
                <a:effectLst/>
              </a:rPr>
              <a:t>O)</a:t>
            </a:r>
          </a:p>
          <a:p>
            <a:pPr marL="457200" indent="-457200" algn="l">
              <a:buFont typeface="Wingdings" panose="05000000000000000000" pitchFamily="2" charset="2"/>
              <a:buChar char="Ø"/>
            </a:pPr>
            <a:r>
              <a:rPr lang="en-US" sz="2800" b="0" i="0" dirty="0">
                <a:effectLst/>
              </a:rPr>
              <a:t>Industrial gases:</a:t>
            </a:r>
          </a:p>
          <a:p>
            <a:pPr marL="742950" lvl="1" indent="-285750" algn="l">
              <a:buFont typeface="Arial" panose="020B0604020202020204" pitchFamily="34" charset="0"/>
              <a:buChar char="•"/>
            </a:pPr>
            <a:r>
              <a:rPr lang="en-US" sz="2800" b="0" i="0" dirty="0">
                <a:effectLst/>
              </a:rPr>
              <a:t>Hydrofluorocarbons (HFCs)</a:t>
            </a:r>
          </a:p>
          <a:p>
            <a:pPr marL="742950" lvl="1" indent="-285750" algn="l">
              <a:buFont typeface="Arial" panose="020B0604020202020204" pitchFamily="34" charset="0"/>
              <a:buChar char="•"/>
            </a:pPr>
            <a:r>
              <a:rPr lang="en-US" sz="2800" b="0" i="0" dirty="0">
                <a:effectLst/>
              </a:rPr>
              <a:t>Perfluorocarbons (PFCs)</a:t>
            </a:r>
          </a:p>
          <a:p>
            <a:pPr marL="742950" lvl="1" indent="-285750" algn="l">
              <a:buFont typeface="Arial" panose="020B0604020202020204" pitchFamily="34" charset="0"/>
              <a:buChar char="•"/>
            </a:pPr>
            <a:r>
              <a:rPr lang="en-US" sz="2800" b="0" i="0" dirty="0">
                <a:effectLst/>
              </a:rPr>
              <a:t>Sulfur hexafluoride (SF</a:t>
            </a:r>
            <a:r>
              <a:rPr lang="en-US" sz="2800" b="1" i="0" baseline="-25000" dirty="0">
                <a:effectLst/>
              </a:rPr>
              <a:t>6</a:t>
            </a:r>
            <a:r>
              <a:rPr lang="en-US" sz="2800" b="0" i="0" dirty="0">
                <a:effectLst/>
              </a:rPr>
              <a:t>)</a:t>
            </a:r>
          </a:p>
          <a:p>
            <a:pPr marL="742950" lvl="1" indent="-285750" algn="l">
              <a:buFont typeface="Arial" panose="020B0604020202020204" pitchFamily="34" charset="0"/>
              <a:buChar char="•"/>
            </a:pPr>
            <a:r>
              <a:rPr lang="en-US" sz="2800" b="0" i="0" dirty="0">
                <a:effectLst/>
              </a:rPr>
              <a:t>Nitrogen trifluoride (NF</a:t>
            </a:r>
            <a:r>
              <a:rPr lang="en-US" sz="2800" b="1" i="0" baseline="-25000" dirty="0">
                <a:effectLst/>
              </a:rPr>
              <a:t>3</a:t>
            </a:r>
            <a:r>
              <a:rPr lang="en-US" sz="2800" b="0" i="0" dirty="0">
                <a:effectLst/>
              </a:rPr>
              <a:t>)</a:t>
            </a:r>
          </a:p>
          <a:p>
            <a:pPr marL="457200" indent="-457200" algn="just">
              <a:buFont typeface="Arial" panose="020B0604020202020204" pitchFamily="34" charset="0"/>
              <a:buChar char="•"/>
            </a:pPr>
            <a:endParaRPr lang="en-US" sz="2800" dirty="0"/>
          </a:p>
          <a:p>
            <a:pPr algn="just"/>
            <a:endParaRPr lang="en-US" sz="2800" dirty="0"/>
          </a:p>
        </p:txBody>
      </p:sp>
    </p:spTree>
    <p:extLst>
      <p:ext uri="{BB962C8B-B14F-4D97-AF65-F5344CB8AC3E}">
        <p14:creationId xmlns:p14="http://schemas.microsoft.com/office/powerpoint/2010/main" val="2065846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3784600" y="228600"/>
            <a:ext cx="6248399"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000" b="1" u="sng" kern="0" dirty="0">
                <a:solidFill>
                  <a:sysClr val="windowText" lastClr="000000"/>
                </a:solidFill>
              </a:rPr>
              <a:t>Greenhouse Effect on Earth </a:t>
            </a:r>
          </a:p>
        </p:txBody>
      </p:sp>
      <p:pic>
        <p:nvPicPr>
          <p:cNvPr id="1026" name="Picture 2" descr="Image of the Earth showing the steps involved in the Greenhouse Effect. 1. Solar radiation passes through the clear atmosphere.  2. Most radiation is absorbed by the Earth's surface and warms it.  3. Some solar radiation is reflected by the Earth and the atmosphere.  4. Some of the infrared radiation passes through the atmosphere, and some is absorbed and re-emitted in all directions by greenhouse gas molecules. The effect of this is to warm the Earth's surface and the lower atmosphere.  5. Infrared radiation is emitted from the Earth's surface.">
            <a:extLst>
              <a:ext uri="{FF2B5EF4-FFF2-40B4-BE49-F238E27FC236}">
                <a16:creationId xmlns:a16="http://schemas.microsoft.com/office/drawing/2014/main" id="{F33E9F67-47B2-4732-AC23-D343C1920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76"/>
          <a:stretch/>
        </p:blipFill>
        <p:spPr bwMode="auto">
          <a:xfrm>
            <a:off x="889000" y="990600"/>
            <a:ext cx="12344400" cy="6439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4ACF3D-16F2-4E87-3F64-F7A832182956}"/>
              </a:ext>
            </a:extLst>
          </p:cNvPr>
          <p:cNvSpPr txBox="1"/>
          <p:nvPr/>
        </p:nvSpPr>
        <p:spPr>
          <a:xfrm>
            <a:off x="3149598" y="7450315"/>
            <a:ext cx="8864601" cy="307777"/>
          </a:xfrm>
          <a:prstGeom prst="rect">
            <a:avLst/>
          </a:prstGeom>
          <a:noFill/>
        </p:spPr>
        <p:txBody>
          <a:bodyPr wrap="square">
            <a:spAutoFit/>
          </a:bodyPr>
          <a:lstStyle/>
          <a:p>
            <a:pPr algn="r"/>
            <a:r>
              <a:rPr lang="en-US" sz="1400" b="0" i="0" dirty="0">
                <a:solidFill>
                  <a:srgbClr val="333333"/>
                </a:solidFill>
                <a:effectLst/>
                <a:latin typeface="Arial" panose="020B0604020202020204" pitchFamily="34" charset="0"/>
              </a:rPr>
              <a:t>Source: Adapted from U.S. Environmental Protection Agency (public domain)</a:t>
            </a:r>
            <a:endParaRPr lang="en-US" sz="1400" dirty="0"/>
          </a:p>
        </p:txBody>
      </p:sp>
    </p:spTree>
    <p:extLst>
      <p:ext uri="{BB962C8B-B14F-4D97-AF65-F5344CB8AC3E}">
        <p14:creationId xmlns:p14="http://schemas.microsoft.com/office/powerpoint/2010/main" val="269367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3784600" y="381000"/>
            <a:ext cx="6248399" cy="627736"/>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000" b="1" u="sng" kern="0" dirty="0">
                <a:solidFill>
                  <a:sysClr val="windowText" lastClr="000000"/>
                </a:solidFill>
              </a:rPr>
              <a:t>Greenhouse Effect on Earth </a:t>
            </a:r>
          </a:p>
        </p:txBody>
      </p:sp>
      <p:sp>
        <p:nvSpPr>
          <p:cNvPr id="2" name="Rectangle 1"/>
          <p:cNvSpPr/>
          <p:nvPr/>
        </p:nvSpPr>
        <p:spPr>
          <a:xfrm>
            <a:off x="927099" y="1524000"/>
            <a:ext cx="11963400" cy="4401205"/>
          </a:xfrm>
          <a:prstGeom prst="rect">
            <a:avLst/>
          </a:prstGeom>
        </p:spPr>
        <p:txBody>
          <a:bodyPr wrap="square">
            <a:spAutoFit/>
          </a:bodyPr>
          <a:lstStyle/>
          <a:p>
            <a:pPr marL="342900" indent="-342900" algn="just">
              <a:buFont typeface="Arial" panose="020B0604020202020204" pitchFamily="34" charset="0"/>
              <a:buChar char="•"/>
            </a:pPr>
            <a:r>
              <a:rPr lang="en-US" sz="2800" dirty="0">
                <a:latin typeface="Georgia" panose="02040502050405020303" pitchFamily="18" charset="0"/>
              </a:rPr>
              <a:t>Solar radiation passes through the atmosphere to the earth.</a:t>
            </a:r>
          </a:p>
          <a:p>
            <a:pPr marL="342900" indent="-342900" algn="just">
              <a:buFont typeface="Arial" panose="020B0604020202020204" pitchFamily="34" charset="0"/>
              <a:buChar char="•"/>
            </a:pPr>
            <a:endParaRPr lang="en-US" sz="2800" dirty="0">
              <a:latin typeface="Georgia" panose="02040502050405020303" pitchFamily="18" charset="0"/>
            </a:endParaRPr>
          </a:p>
          <a:p>
            <a:pPr marL="342900" indent="-342900" algn="just">
              <a:buFont typeface="Arial" panose="020B0604020202020204" pitchFamily="34" charset="0"/>
              <a:buChar char="•"/>
            </a:pPr>
            <a:r>
              <a:rPr lang="en-US" sz="2800" dirty="0">
                <a:latin typeface="Georgia" panose="02040502050405020303" pitchFamily="18" charset="0"/>
              </a:rPr>
              <a:t>Some incoming sunlight is reflected by Earth's atmosphere and surface, but most is absorbed by the surface, which is warmed.</a:t>
            </a:r>
          </a:p>
          <a:p>
            <a:pPr marL="342900" indent="-342900" algn="just">
              <a:buFont typeface="Arial" panose="020B0604020202020204" pitchFamily="34" charset="0"/>
              <a:buChar char="•"/>
            </a:pPr>
            <a:endParaRPr lang="en-US" sz="2800" dirty="0">
              <a:latin typeface="Georgia" panose="02040502050405020303" pitchFamily="18" charset="0"/>
            </a:endParaRPr>
          </a:p>
          <a:p>
            <a:pPr marL="342900" indent="-342900" algn="just">
              <a:buFont typeface="Arial" panose="020B0604020202020204" pitchFamily="34" charset="0"/>
              <a:buChar char="•"/>
            </a:pPr>
            <a:r>
              <a:rPr lang="en-US" sz="2800" dirty="0">
                <a:latin typeface="Georgia" panose="02040502050405020303" pitchFamily="18" charset="0"/>
              </a:rPr>
              <a:t>Some Infrared (IR) radiation escapes to space, but some is absorbed by the atmosphere's greenhouse gases (especially carbon dioxide, water </a:t>
            </a:r>
            <a:r>
              <a:rPr lang="en-US" sz="2800" dirty="0" err="1">
                <a:latin typeface="Georgia" panose="02040502050405020303" pitchFamily="18" charset="0"/>
              </a:rPr>
              <a:t>vapour</a:t>
            </a:r>
            <a:r>
              <a:rPr lang="en-US" sz="2800" dirty="0">
                <a:latin typeface="Georgia" panose="02040502050405020303" pitchFamily="18" charset="0"/>
              </a:rPr>
              <a:t>, and methane) and reradiated in all directions, some to space and some back toward the surface, where it further warms the surface and the lower atmosphere.</a:t>
            </a:r>
            <a:endParaRPr lang="en-US" sz="2800" b="0" i="0" dirty="0">
              <a:effectLst/>
              <a:latin typeface="Georgia" panose="02040502050405020303" pitchFamily="18" charset="0"/>
            </a:endParaRPr>
          </a:p>
        </p:txBody>
      </p:sp>
    </p:spTree>
    <p:extLst>
      <p:ext uri="{BB962C8B-B14F-4D97-AF65-F5344CB8AC3E}">
        <p14:creationId xmlns:p14="http://schemas.microsoft.com/office/powerpoint/2010/main" val="122918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06238" y="177557"/>
            <a:ext cx="4596130" cy="646331"/>
          </a:xfrm>
          <a:prstGeom prst="rect">
            <a:avLst/>
          </a:prstGeom>
        </p:spPr>
        <p:txBody>
          <a:bodyPr wrap="none">
            <a:spAutoFit/>
          </a:bodyPr>
          <a:lstStyle/>
          <a:p>
            <a:r>
              <a:rPr lang="en-US" sz="3600" b="1" u="sng" dirty="0">
                <a:latin typeface="Arial"/>
                <a:cs typeface="Arial"/>
              </a:rPr>
              <a:t>Adaptation Policies </a:t>
            </a:r>
            <a:endParaRPr lang="en-US" sz="3600" b="1" u="sng" dirty="0"/>
          </a:p>
        </p:txBody>
      </p:sp>
      <p:sp>
        <p:nvSpPr>
          <p:cNvPr id="5" name="Rectangle 4"/>
          <p:cNvSpPr/>
          <p:nvPr/>
        </p:nvSpPr>
        <p:spPr>
          <a:xfrm>
            <a:off x="1217043" y="1066800"/>
            <a:ext cx="11963400" cy="5293757"/>
          </a:xfrm>
          <a:prstGeom prst="rect">
            <a:avLst/>
          </a:prstGeom>
        </p:spPr>
        <p:txBody>
          <a:bodyPr wrap="square">
            <a:spAutoFit/>
          </a:bodyPr>
          <a:lstStyle/>
          <a:p>
            <a:pPr algn="just">
              <a:spcAft>
                <a:spcPts val="1200"/>
              </a:spcAft>
            </a:pPr>
            <a:r>
              <a:rPr lang="en-US" sz="2800" b="1" dirty="0">
                <a:solidFill>
                  <a:srgbClr val="202122"/>
                </a:solidFill>
                <a:latin typeface="Arial" panose="020B0604020202020204" pitchFamily="34" charset="0"/>
              </a:rPr>
              <a:t>Climate change adaptation</a:t>
            </a:r>
            <a:r>
              <a:rPr lang="en-US" sz="2800" dirty="0">
                <a:solidFill>
                  <a:srgbClr val="202122"/>
                </a:solidFill>
                <a:latin typeface="Arial" panose="020B0604020202020204" pitchFamily="34" charset="0"/>
              </a:rPr>
              <a:t> is the process of adjusting to current or expected </a:t>
            </a:r>
            <a:r>
              <a:rPr lang="en-US" sz="2800" dirty="0">
                <a:solidFill>
                  <a:srgbClr val="0645AD"/>
                </a:solidFill>
                <a:latin typeface="Arial" panose="020B0604020202020204" pitchFamily="34" charset="0"/>
              </a:rPr>
              <a:t>climate change</a:t>
            </a:r>
            <a:r>
              <a:rPr lang="en-US" sz="2800" dirty="0">
                <a:solidFill>
                  <a:srgbClr val="202122"/>
                </a:solidFill>
                <a:latin typeface="Arial" panose="020B0604020202020204" pitchFamily="34" charset="0"/>
              </a:rPr>
              <a:t> and its effects.</a:t>
            </a:r>
            <a:r>
              <a:rPr lang="en-US" sz="2800" baseline="30000" dirty="0">
                <a:solidFill>
                  <a:srgbClr val="0645AD"/>
                </a:solidFill>
                <a:latin typeface="Arial" panose="020B0604020202020204" pitchFamily="34" charset="0"/>
              </a:rPr>
              <a:t> </a:t>
            </a:r>
            <a:r>
              <a:rPr lang="en-US" sz="2800" dirty="0">
                <a:solidFill>
                  <a:srgbClr val="202122"/>
                </a:solidFill>
                <a:latin typeface="Arial" panose="020B0604020202020204" pitchFamily="34" charset="0"/>
              </a:rPr>
              <a:t>It is one of the ways to respond to climate change, along with </a:t>
            </a:r>
            <a:r>
              <a:rPr lang="en-US" sz="2800" dirty="0">
                <a:solidFill>
                  <a:srgbClr val="0645AD"/>
                </a:solidFill>
                <a:latin typeface="Arial" panose="020B0604020202020204" pitchFamily="34" charset="0"/>
              </a:rPr>
              <a:t>mitigation</a:t>
            </a:r>
            <a:r>
              <a:rPr lang="en-US" sz="2800" dirty="0">
                <a:solidFill>
                  <a:srgbClr val="202122"/>
                </a:solidFill>
                <a:latin typeface="Arial" panose="020B0604020202020204" pitchFamily="34" charset="0"/>
              </a:rPr>
              <a:t>.</a:t>
            </a:r>
            <a:r>
              <a:rPr lang="en-US" sz="2800" baseline="30000" dirty="0">
                <a:solidFill>
                  <a:srgbClr val="0645AD"/>
                </a:solidFill>
                <a:latin typeface="Arial" panose="020B0604020202020204" pitchFamily="34" charset="0"/>
              </a:rPr>
              <a:t> </a:t>
            </a:r>
          </a:p>
          <a:p>
            <a:pPr algn="just">
              <a:spcAft>
                <a:spcPts val="1200"/>
              </a:spcAft>
            </a:pPr>
            <a:r>
              <a:rPr lang="en-US" sz="2800" dirty="0">
                <a:solidFill>
                  <a:srgbClr val="202122"/>
                </a:solidFill>
                <a:latin typeface="Arial" panose="020B0604020202020204" pitchFamily="34" charset="0"/>
              </a:rPr>
              <a:t>For humans, adaptation aims to moderate or avoid harm, and exploit opportunities; for natural systems, humans may intervene to help adjustment.</a:t>
            </a:r>
            <a:r>
              <a:rPr lang="en-US" sz="2800" baseline="30000" dirty="0">
                <a:solidFill>
                  <a:srgbClr val="0645AD"/>
                </a:solidFill>
                <a:latin typeface="Arial" panose="020B0604020202020204" pitchFamily="34" charset="0"/>
              </a:rPr>
              <a:t> </a:t>
            </a:r>
          </a:p>
          <a:p>
            <a:pPr algn="just">
              <a:spcAft>
                <a:spcPts val="1200"/>
              </a:spcAft>
            </a:pPr>
            <a:r>
              <a:rPr lang="en-US" sz="2800" dirty="0">
                <a:solidFill>
                  <a:srgbClr val="202122"/>
                </a:solidFill>
                <a:latin typeface="Arial" panose="020B0604020202020204" pitchFamily="34" charset="0"/>
              </a:rPr>
              <a:t>Adaptation actions can be either incremental (actions where the central aim is to maintain the essence and integrity of a system) or transformative (actions that change the fundamental attributes of a system in response to climate change and its impacts).</a:t>
            </a:r>
          </a:p>
          <a:p>
            <a:pPr algn="just">
              <a:spcAft>
                <a:spcPts val="1200"/>
              </a:spcAft>
            </a:pPr>
            <a:endParaRPr lang="en-US" sz="2800" dirty="0">
              <a:solidFill>
                <a:srgbClr val="202122"/>
              </a:solidFill>
              <a:latin typeface="Arial" panose="020B0604020202020204" pitchFamily="34" charset="0"/>
            </a:endParaRPr>
          </a:p>
        </p:txBody>
      </p:sp>
    </p:spTree>
    <p:extLst>
      <p:ext uri="{BB962C8B-B14F-4D97-AF65-F5344CB8AC3E}">
        <p14:creationId xmlns:p14="http://schemas.microsoft.com/office/powerpoint/2010/main" val="128750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06238" y="177557"/>
            <a:ext cx="4596130" cy="646331"/>
          </a:xfrm>
          <a:prstGeom prst="rect">
            <a:avLst/>
          </a:prstGeom>
        </p:spPr>
        <p:txBody>
          <a:bodyPr wrap="none">
            <a:spAutoFit/>
          </a:bodyPr>
          <a:lstStyle/>
          <a:p>
            <a:r>
              <a:rPr lang="en-US" sz="3600" b="1" u="sng" dirty="0">
                <a:latin typeface="Arial"/>
                <a:cs typeface="Arial"/>
              </a:rPr>
              <a:t>Adaptation Policies </a:t>
            </a:r>
            <a:endParaRPr lang="en-US" sz="3600" b="1" u="sng" dirty="0"/>
          </a:p>
        </p:txBody>
      </p:sp>
      <p:sp>
        <p:nvSpPr>
          <p:cNvPr id="5" name="Rectangle 4"/>
          <p:cNvSpPr/>
          <p:nvPr/>
        </p:nvSpPr>
        <p:spPr>
          <a:xfrm>
            <a:off x="1217043" y="914400"/>
            <a:ext cx="11963400" cy="5963171"/>
          </a:xfrm>
          <a:prstGeom prst="rect">
            <a:avLst/>
          </a:prstGeom>
        </p:spPr>
        <p:txBody>
          <a:bodyPr wrap="square">
            <a:spAutoFit/>
          </a:bodyPr>
          <a:lstStyle/>
          <a:p>
            <a:pPr algn="just">
              <a:spcAft>
                <a:spcPts val="900"/>
              </a:spcAft>
            </a:pPr>
            <a:r>
              <a:rPr lang="en-US" sz="3200" b="1" u="sng" dirty="0">
                <a:solidFill>
                  <a:srgbClr val="202122"/>
                </a:solidFill>
                <a:latin typeface="Arial" panose="020B0604020202020204" pitchFamily="34" charset="0"/>
              </a:rPr>
              <a:t>Importance</a:t>
            </a:r>
          </a:p>
          <a:p>
            <a:pPr algn="just">
              <a:spcAft>
                <a:spcPts val="900"/>
              </a:spcAft>
            </a:pPr>
            <a:r>
              <a:rPr lang="en-US" sz="2400" dirty="0">
                <a:solidFill>
                  <a:srgbClr val="202122"/>
                </a:solidFill>
                <a:latin typeface="Arial" panose="020B0604020202020204" pitchFamily="34" charset="0"/>
              </a:rPr>
              <a:t>The need for adaptation varies from place to place, depending on the sensitivity and vulnerability to environmental impacts.</a:t>
            </a:r>
          </a:p>
          <a:p>
            <a:pPr algn="just">
              <a:spcAft>
                <a:spcPts val="900"/>
              </a:spcAft>
            </a:pPr>
            <a:r>
              <a:rPr lang="en-US" sz="2400" baseline="30000" dirty="0">
                <a:solidFill>
                  <a:srgbClr val="0645AD"/>
                </a:solidFill>
                <a:latin typeface="Arial" panose="020B0604020202020204" pitchFamily="34" charset="0"/>
              </a:rPr>
              <a:t> </a:t>
            </a:r>
            <a:r>
              <a:rPr lang="en-US" sz="2400" dirty="0">
                <a:solidFill>
                  <a:srgbClr val="202122"/>
                </a:solidFill>
                <a:latin typeface="Arial" panose="020B0604020202020204" pitchFamily="34" charset="0"/>
              </a:rPr>
              <a:t>Adaptation is especially important in </a:t>
            </a:r>
            <a:r>
              <a:rPr lang="en-US" sz="2400" dirty="0">
                <a:solidFill>
                  <a:srgbClr val="0645AD"/>
                </a:solidFill>
                <a:latin typeface="Arial" panose="020B0604020202020204" pitchFamily="34" charset="0"/>
              </a:rPr>
              <a:t>developing countries</a:t>
            </a:r>
            <a:r>
              <a:rPr lang="en-US" sz="2400" dirty="0">
                <a:solidFill>
                  <a:srgbClr val="202122"/>
                </a:solidFill>
                <a:latin typeface="Arial" panose="020B0604020202020204" pitchFamily="34" charset="0"/>
              </a:rPr>
              <a:t> since those countries are most </a:t>
            </a:r>
            <a:r>
              <a:rPr lang="en-US" sz="2400" dirty="0">
                <a:solidFill>
                  <a:srgbClr val="0645AD"/>
                </a:solidFill>
                <a:latin typeface="Arial" panose="020B0604020202020204" pitchFamily="34" charset="0"/>
              </a:rPr>
              <a:t>vulnerable to climate change</a:t>
            </a:r>
            <a:r>
              <a:rPr lang="en-US" sz="2400" dirty="0">
                <a:solidFill>
                  <a:srgbClr val="202122"/>
                </a:solidFill>
                <a:latin typeface="Arial" panose="020B0604020202020204" pitchFamily="34" charset="0"/>
              </a:rPr>
              <a:t> and are bearing the brunt of the effects of global warming.</a:t>
            </a:r>
            <a:r>
              <a:rPr lang="en-US" sz="2400" baseline="30000" dirty="0">
                <a:solidFill>
                  <a:srgbClr val="0645AD"/>
                </a:solidFill>
                <a:latin typeface="Arial" panose="020B0604020202020204" pitchFamily="34" charset="0"/>
              </a:rPr>
              <a:t> </a:t>
            </a:r>
            <a:r>
              <a:rPr lang="en-US" sz="2400" dirty="0">
                <a:solidFill>
                  <a:srgbClr val="202122"/>
                </a:solidFill>
                <a:latin typeface="Arial" panose="020B0604020202020204" pitchFamily="34" charset="0"/>
              </a:rPr>
              <a:t> Human </a:t>
            </a:r>
            <a:r>
              <a:rPr lang="en-US" sz="2400" dirty="0">
                <a:solidFill>
                  <a:srgbClr val="0645AD"/>
                </a:solidFill>
                <a:latin typeface="Arial" panose="020B0604020202020204" pitchFamily="34" charset="0"/>
              </a:rPr>
              <a:t>adaptive capacity</a:t>
            </a:r>
            <a:r>
              <a:rPr lang="en-US" sz="2400" dirty="0">
                <a:solidFill>
                  <a:srgbClr val="202122"/>
                </a:solidFill>
                <a:latin typeface="Arial" panose="020B0604020202020204" pitchFamily="34" charset="0"/>
              </a:rPr>
              <a:t> is unevenly distributed across different regions and populations, and developing countries generally have less capacity to adapt. </a:t>
            </a:r>
          </a:p>
          <a:p>
            <a:pPr algn="just">
              <a:spcAft>
                <a:spcPts val="900"/>
              </a:spcAft>
            </a:pPr>
            <a:r>
              <a:rPr lang="en-US" sz="2400" dirty="0">
                <a:solidFill>
                  <a:srgbClr val="202122"/>
                </a:solidFill>
                <a:latin typeface="Arial" panose="020B0604020202020204" pitchFamily="34" charset="0"/>
              </a:rPr>
              <a:t>Adaptive capacity is closely linked to </a:t>
            </a:r>
            <a:r>
              <a:rPr lang="en-US" sz="2400" dirty="0">
                <a:solidFill>
                  <a:srgbClr val="0645AD"/>
                </a:solidFill>
                <a:latin typeface="Arial" panose="020B0604020202020204" pitchFamily="34" charset="0"/>
              </a:rPr>
              <a:t>social</a:t>
            </a:r>
            <a:r>
              <a:rPr lang="en-US" sz="2400" dirty="0">
                <a:solidFill>
                  <a:srgbClr val="202122"/>
                </a:solidFill>
                <a:latin typeface="Arial" panose="020B0604020202020204" pitchFamily="34" charset="0"/>
              </a:rPr>
              <a:t> and </a:t>
            </a:r>
            <a:r>
              <a:rPr lang="en-US" sz="2400" dirty="0">
                <a:solidFill>
                  <a:srgbClr val="0645AD"/>
                </a:solidFill>
                <a:latin typeface="Arial" panose="020B0604020202020204" pitchFamily="34" charset="0"/>
              </a:rPr>
              <a:t>economic development.</a:t>
            </a:r>
            <a:r>
              <a:rPr lang="en-US" sz="2400" dirty="0">
                <a:solidFill>
                  <a:srgbClr val="202122"/>
                </a:solidFill>
                <a:latin typeface="Arial" panose="020B0604020202020204" pitchFamily="34" charset="0"/>
              </a:rPr>
              <a:t> </a:t>
            </a:r>
          </a:p>
          <a:p>
            <a:pPr algn="just">
              <a:spcAft>
                <a:spcPts val="900"/>
              </a:spcAft>
            </a:pPr>
            <a:r>
              <a:rPr lang="en-US" sz="2400" dirty="0">
                <a:solidFill>
                  <a:srgbClr val="202122"/>
                </a:solidFill>
                <a:latin typeface="Arial" panose="020B0604020202020204" pitchFamily="34" charset="0"/>
              </a:rPr>
              <a:t>In general higher levels of development mean higher adaptive capacity, but some development locks people in to certain patterns or behaviors. And the most developed areas may have low adaptation capacity to new hazards, not previously experienced, relative to more familiar hazards. </a:t>
            </a:r>
          </a:p>
          <a:p>
            <a:pPr algn="just">
              <a:spcAft>
                <a:spcPts val="900"/>
              </a:spcAft>
            </a:pPr>
            <a:r>
              <a:rPr lang="en-US" sz="2400" dirty="0">
                <a:solidFill>
                  <a:srgbClr val="202122"/>
                </a:solidFill>
                <a:latin typeface="Arial" panose="020B0604020202020204" pitchFamily="34" charset="0"/>
              </a:rPr>
              <a:t>The economic costs of adaptation to climate change are likely to cost billions of dollars annually for the next several decades.</a:t>
            </a:r>
            <a:endParaRPr lang="en-US" sz="2400" b="0" i="0" dirty="0">
              <a:solidFill>
                <a:srgbClr val="202122"/>
              </a:solidFill>
              <a:effectLst/>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8600" y="2209800"/>
            <a:ext cx="10668000" cy="5163593"/>
          </a:xfrm>
          <a:prstGeom prst="rect">
            <a:avLst/>
          </a:prstGeom>
        </p:spPr>
        <p:txBody>
          <a:bodyPr vert="horz" wrap="square" lIns="0" tIns="13335" rIns="0" bIns="0" rtlCol="0">
            <a:spAutoFit/>
          </a:bodyPr>
          <a:lstStyle/>
          <a:p>
            <a:pPr marL="355600" marR="5080" indent="-342900">
              <a:spcBef>
                <a:spcPts val="105"/>
              </a:spcBef>
              <a:buChar char="•"/>
              <a:tabLst>
                <a:tab pos="354965" algn="l"/>
                <a:tab pos="355600" algn="l"/>
              </a:tabLst>
            </a:pPr>
            <a:r>
              <a:rPr sz="3200" dirty="0">
                <a:latin typeface="Arial"/>
                <a:cs typeface="Arial"/>
              </a:rPr>
              <a:t>Adaptation policies and measures are required  in the following areas:</a:t>
            </a:r>
          </a:p>
          <a:p>
            <a:pPr marL="756285" lvl="1" indent="-286385">
              <a:spcBef>
                <a:spcPts val="685"/>
              </a:spcBef>
              <a:buChar char="–"/>
              <a:tabLst>
                <a:tab pos="756920" algn="l"/>
              </a:tabLst>
            </a:pPr>
            <a:r>
              <a:rPr sz="2800" dirty="0">
                <a:latin typeface="Arial"/>
                <a:cs typeface="Arial"/>
              </a:rPr>
              <a:t>Agriculture, forestry and fisheries</a:t>
            </a:r>
          </a:p>
          <a:p>
            <a:pPr marL="756285" lvl="1" indent="-286385">
              <a:spcBef>
                <a:spcPts val="675"/>
              </a:spcBef>
              <a:buChar char="–"/>
              <a:tabLst>
                <a:tab pos="756920" algn="l"/>
              </a:tabLst>
            </a:pPr>
            <a:r>
              <a:rPr sz="2800" dirty="0">
                <a:latin typeface="Arial"/>
                <a:cs typeface="Arial"/>
              </a:rPr>
              <a:t>Water supplies</a:t>
            </a:r>
          </a:p>
          <a:p>
            <a:pPr marL="756285" lvl="1" indent="-286385">
              <a:spcBef>
                <a:spcPts val="670"/>
              </a:spcBef>
              <a:buChar char="–"/>
              <a:tabLst>
                <a:tab pos="756920" algn="l"/>
              </a:tabLst>
            </a:pPr>
            <a:r>
              <a:rPr sz="2800" dirty="0">
                <a:latin typeface="Arial"/>
                <a:cs typeface="Arial"/>
              </a:rPr>
              <a:t>Extreme events</a:t>
            </a:r>
          </a:p>
          <a:p>
            <a:pPr marL="756285" lvl="1" indent="-286385">
              <a:spcBef>
                <a:spcPts val="670"/>
              </a:spcBef>
              <a:buChar char="–"/>
              <a:tabLst>
                <a:tab pos="756920" algn="l"/>
              </a:tabLst>
            </a:pPr>
            <a:r>
              <a:rPr sz="2800" dirty="0">
                <a:latin typeface="Arial"/>
                <a:cs typeface="Arial"/>
              </a:rPr>
              <a:t>Capacity building including research</a:t>
            </a:r>
          </a:p>
          <a:p>
            <a:pPr marL="756285" lvl="1" indent="-286385">
              <a:spcBef>
                <a:spcPts val="675"/>
              </a:spcBef>
              <a:buChar char="–"/>
              <a:tabLst>
                <a:tab pos="756920" algn="l"/>
              </a:tabLst>
            </a:pPr>
            <a:r>
              <a:rPr sz="2800" dirty="0">
                <a:latin typeface="Arial"/>
                <a:cs typeface="Arial"/>
              </a:rPr>
              <a:t>Coastal zones</a:t>
            </a:r>
          </a:p>
          <a:p>
            <a:pPr marL="756285" lvl="1" indent="-286385">
              <a:spcBef>
                <a:spcPts val="670"/>
              </a:spcBef>
              <a:buChar char="–"/>
              <a:tabLst>
                <a:tab pos="756920" algn="l"/>
              </a:tabLst>
            </a:pPr>
            <a:r>
              <a:rPr sz="2800" dirty="0">
                <a:latin typeface="Arial"/>
                <a:cs typeface="Arial"/>
              </a:rPr>
              <a:t>Infrastructure</a:t>
            </a:r>
          </a:p>
          <a:p>
            <a:pPr marL="756285" lvl="1" indent="-286385">
              <a:spcBef>
                <a:spcPts val="675"/>
              </a:spcBef>
              <a:buChar char="–"/>
              <a:tabLst>
                <a:tab pos="756920" algn="l"/>
              </a:tabLst>
            </a:pPr>
            <a:r>
              <a:rPr sz="2800" dirty="0">
                <a:latin typeface="Arial"/>
                <a:cs typeface="Arial"/>
              </a:rPr>
              <a:t>Human health</a:t>
            </a:r>
          </a:p>
          <a:p>
            <a:pPr marL="756285" lvl="1" indent="-286385">
              <a:spcBef>
                <a:spcPts val="670"/>
              </a:spcBef>
              <a:buChar char="–"/>
              <a:tabLst>
                <a:tab pos="756920" algn="l"/>
              </a:tabLst>
            </a:pPr>
            <a:r>
              <a:rPr sz="2800" dirty="0">
                <a:latin typeface="Arial"/>
                <a:cs typeface="Arial"/>
              </a:rPr>
              <a:t>National policies</a:t>
            </a:r>
          </a:p>
        </p:txBody>
      </p:sp>
      <p:sp>
        <p:nvSpPr>
          <p:cNvPr id="3" name="Rectangle 2"/>
          <p:cNvSpPr/>
          <p:nvPr/>
        </p:nvSpPr>
        <p:spPr>
          <a:xfrm>
            <a:off x="889000" y="1027094"/>
            <a:ext cx="12573000" cy="954107"/>
          </a:xfrm>
          <a:prstGeom prst="rect">
            <a:avLst/>
          </a:prstGeom>
        </p:spPr>
        <p:txBody>
          <a:bodyPr wrap="square">
            <a:spAutoFit/>
          </a:bodyPr>
          <a:lstStyle/>
          <a:p>
            <a:pPr marL="469900" marR="5080" indent="-457200">
              <a:spcBef>
                <a:spcPts val="105"/>
              </a:spcBef>
              <a:buFont typeface="Wingdings" panose="05000000000000000000" pitchFamily="2" charset="2"/>
              <a:buChar char="q"/>
              <a:tabLst>
                <a:tab pos="354965" algn="l"/>
                <a:tab pos="355600" algn="l"/>
              </a:tabLst>
            </a:pPr>
            <a:r>
              <a:rPr lang="en-US" sz="2800" dirty="0">
                <a:latin typeface="Arial"/>
                <a:cs typeface="Arial"/>
              </a:rPr>
              <a:t>Write the name of areas where Adaptation policies and measures are required?</a:t>
            </a:r>
          </a:p>
        </p:txBody>
      </p:sp>
      <p:sp>
        <p:nvSpPr>
          <p:cNvPr id="4" name="Rectangle 3"/>
          <p:cNvSpPr/>
          <p:nvPr/>
        </p:nvSpPr>
        <p:spPr>
          <a:xfrm>
            <a:off x="5306238" y="177557"/>
            <a:ext cx="4596130" cy="646331"/>
          </a:xfrm>
          <a:prstGeom prst="rect">
            <a:avLst/>
          </a:prstGeom>
        </p:spPr>
        <p:txBody>
          <a:bodyPr wrap="none">
            <a:spAutoFit/>
          </a:bodyPr>
          <a:lstStyle/>
          <a:p>
            <a:r>
              <a:rPr lang="en-US" sz="3600" b="1" u="sng" dirty="0">
                <a:latin typeface="Arial"/>
                <a:cs typeface="Arial"/>
              </a:rPr>
              <a:t>Adaptation Policies </a:t>
            </a:r>
            <a:endParaRPr lang="en-US" sz="3600" b="1" u="sng" dirty="0"/>
          </a:p>
        </p:txBody>
      </p:sp>
    </p:spTree>
    <p:extLst>
      <p:ext uri="{BB962C8B-B14F-4D97-AF65-F5344CB8AC3E}">
        <p14:creationId xmlns:p14="http://schemas.microsoft.com/office/powerpoint/2010/main" val="270552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1400" y="1295400"/>
            <a:ext cx="11963400" cy="4635884"/>
          </a:xfrm>
          <a:prstGeom prst="rect">
            <a:avLst/>
          </a:prstGeom>
        </p:spPr>
        <p:txBody>
          <a:bodyPr vert="horz" wrap="square" lIns="0" tIns="69850" rIns="0" bIns="0" rtlCol="0">
            <a:spAutoFit/>
          </a:bodyPr>
          <a:lstStyle/>
          <a:p>
            <a:pPr marL="12700" marR="5080" algn="just">
              <a:spcBef>
                <a:spcPts val="455"/>
              </a:spcBef>
              <a:tabLst>
                <a:tab pos="354965" algn="l"/>
                <a:tab pos="355600" algn="l"/>
              </a:tabLst>
            </a:pPr>
            <a:r>
              <a:rPr lang="en-US" sz="2800" dirty="0">
                <a:latin typeface="Arial"/>
                <a:cs typeface="Arial"/>
              </a:rPr>
              <a:t>Biodiversity or Biological Diversity is the variety and variability of life on Earth. </a:t>
            </a:r>
          </a:p>
          <a:p>
            <a:pPr marL="12700" marR="5080" algn="just">
              <a:spcBef>
                <a:spcPts val="455"/>
              </a:spcBef>
              <a:tabLst>
                <a:tab pos="354965" algn="l"/>
                <a:tab pos="355600" algn="l"/>
              </a:tabLst>
            </a:pPr>
            <a:endParaRPr lang="en-US" sz="2800" dirty="0">
              <a:latin typeface="Arial"/>
              <a:cs typeface="Arial"/>
            </a:endParaRPr>
          </a:p>
          <a:p>
            <a:pPr marL="12700" marR="5080" algn="just">
              <a:spcBef>
                <a:spcPts val="455"/>
              </a:spcBef>
              <a:tabLst>
                <a:tab pos="354965" algn="l"/>
                <a:tab pos="355600" algn="l"/>
              </a:tabLst>
            </a:pPr>
            <a:r>
              <a:rPr lang="en-US" sz="2800" b="1" dirty="0">
                <a:solidFill>
                  <a:srgbClr val="0070C0"/>
                </a:solidFill>
                <a:latin typeface="Arial"/>
                <a:cs typeface="Arial"/>
              </a:rPr>
              <a:t>Biodiversity refers to the variety of living organisms or species both flora and fauna present in an area.</a:t>
            </a:r>
          </a:p>
          <a:p>
            <a:pPr marL="12700" marR="5080" algn="just">
              <a:spcBef>
                <a:spcPts val="455"/>
              </a:spcBef>
              <a:tabLst>
                <a:tab pos="354965" algn="l"/>
                <a:tab pos="355600" algn="l"/>
              </a:tabLst>
            </a:pPr>
            <a:endParaRPr lang="en-US" sz="2800" dirty="0">
              <a:latin typeface="Arial"/>
              <a:cs typeface="Arial"/>
            </a:endParaRPr>
          </a:p>
          <a:p>
            <a:pPr marL="12700" marR="5080" algn="just">
              <a:spcBef>
                <a:spcPts val="455"/>
              </a:spcBef>
              <a:tabLst>
                <a:tab pos="354965" algn="l"/>
                <a:tab pos="355600" algn="l"/>
              </a:tabLst>
            </a:pPr>
            <a:r>
              <a:rPr lang="en-US" sz="2800" dirty="0">
                <a:latin typeface="Arial"/>
                <a:cs typeface="Arial"/>
              </a:rPr>
              <a:t>The variety of living organisms means variety of animals, plants, fungi, and even microorganisms like bacteria that make up our natural world. Each of these species and organisms work together in ecosystems, like an intricate web, to maintain balance and support life.</a:t>
            </a:r>
          </a:p>
        </p:txBody>
      </p:sp>
      <p:sp>
        <p:nvSpPr>
          <p:cNvPr id="3" name="Rectangle 2"/>
          <p:cNvSpPr/>
          <p:nvPr/>
        </p:nvSpPr>
        <p:spPr>
          <a:xfrm>
            <a:off x="3327400" y="381000"/>
            <a:ext cx="6194315" cy="707886"/>
          </a:xfrm>
          <a:prstGeom prst="rect">
            <a:avLst/>
          </a:prstGeom>
        </p:spPr>
        <p:txBody>
          <a:bodyPr wrap="square">
            <a:spAutoFit/>
          </a:bodyPr>
          <a:lstStyle/>
          <a:p>
            <a:pPr algn="ctr">
              <a:spcBef>
                <a:spcPts val="550"/>
              </a:spcBef>
            </a:pPr>
            <a:r>
              <a:rPr lang="en-US" sz="4000" u="sng" dirty="0">
                <a:latin typeface="Arial"/>
                <a:cs typeface="Arial"/>
              </a:rPr>
              <a:t>Biodiversity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1400" y="1295400"/>
            <a:ext cx="11963400" cy="5066772"/>
          </a:xfrm>
          <a:prstGeom prst="rect">
            <a:avLst/>
          </a:prstGeom>
        </p:spPr>
        <p:txBody>
          <a:bodyPr vert="horz" wrap="square" lIns="0" tIns="69850" rIns="0" bIns="0" rtlCol="0">
            <a:spAutoFit/>
          </a:bodyPr>
          <a:lstStyle/>
          <a:p>
            <a:pPr marL="12700" marR="5080" algn="just">
              <a:spcBef>
                <a:spcPts val="455"/>
              </a:spcBef>
              <a:tabLst>
                <a:tab pos="354965" algn="l"/>
                <a:tab pos="355600" algn="l"/>
              </a:tabLst>
            </a:pPr>
            <a:r>
              <a:rPr lang="en-US" sz="2800" b="1" dirty="0">
                <a:latin typeface="Arial"/>
                <a:cs typeface="Arial"/>
              </a:rPr>
              <a:t>It can be classified into following three types: </a:t>
            </a:r>
          </a:p>
          <a:p>
            <a:pPr marL="12700" marR="5080" algn="just">
              <a:spcBef>
                <a:spcPts val="455"/>
              </a:spcBef>
              <a:tabLst>
                <a:tab pos="354965" algn="l"/>
                <a:tab pos="355600" algn="l"/>
              </a:tabLst>
            </a:pPr>
            <a:endParaRPr lang="en-US" sz="2800" b="1" dirty="0">
              <a:latin typeface="Arial"/>
              <a:cs typeface="Arial"/>
            </a:endParaRPr>
          </a:p>
          <a:p>
            <a:pPr marL="527050" marR="5080" indent="-514350" algn="just">
              <a:spcBef>
                <a:spcPts val="455"/>
              </a:spcBef>
              <a:buFont typeface="+mj-lt"/>
              <a:buAutoNum type="arabicParenR"/>
              <a:tabLst>
                <a:tab pos="354965" algn="l"/>
                <a:tab pos="355600" algn="l"/>
              </a:tabLst>
            </a:pPr>
            <a:r>
              <a:rPr lang="en-US" sz="2800" b="1" dirty="0">
                <a:latin typeface="Arial"/>
                <a:cs typeface="Arial"/>
              </a:rPr>
              <a:t>Genetic diversity: </a:t>
            </a:r>
            <a:r>
              <a:rPr lang="en-US" sz="2800" dirty="0">
                <a:latin typeface="Arial"/>
                <a:cs typeface="Arial"/>
              </a:rPr>
              <a:t>Genetic diversity is all the different genes contained in all individual plants, animals, fungi, and microorganisms. It is the diversity within species.</a:t>
            </a:r>
          </a:p>
          <a:p>
            <a:pPr marL="527050" marR="5080" indent="-514350" algn="just">
              <a:spcBef>
                <a:spcPts val="455"/>
              </a:spcBef>
              <a:buFont typeface="+mj-lt"/>
              <a:buAutoNum type="arabicParenR"/>
              <a:tabLst>
                <a:tab pos="354965" algn="l"/>
                <a:tab pos="355600" algn="l"/>
              </a:tabLst>
            </a:pPr>
            <a:r>
              <a:rPr lang="en-US" sz="2800" b="1" dirty="0">
                <a:latin typeface="Arial"/>
                <a:cs typeface="Arial"/>
              </a:rPr>
              <a:t>Species Diversity: </a:t>
            </a:r>
            <a:r>
              <a:rPr lang="en-US" sz="2800" dirty="0">
                <a:latin typeface="Arial"/>
                <a:cs typeface="Arial"/>
              </a:rPr>
              <a:t>Species diversity refers to the variety of organisms in the environment. It is the diversity between species. </a:t>
            </a:r>
          </a:p>
          <a:p>
            <a:pPr marL="527050" marR="5080" indent="-514350" algn="just">
              <a:spcBef>
                <a:spcPts val="455"/>
              </a:spcBef>
              <a:buFont typeface="+mj-lt"/>
              <a:buAutoNum type="arabicParenR"/>
              <a:tabLst>
                <a:tab pos="354965" algn="l"/>
                <a:tab pos="355600" algn="l"/>
              </a:tabLst>
            </a:pPr>
            <a:r>
              <a:rPr lang="en-US" sz="2800" b="1" dirty="0">
                <a:latin typeface="Arial"/>
                <a:cs typeface="Arial"/>
              </a:rPr>
              <a:t>Ecosystem diversity: </a:t>
            </a:r>
            <a:r>
              <a:rPr lang="en-US" sz="2800" dirty="0">
                <a:latin typeface="Arial"/>
                <a:cs typeface="Arial"/>
              </a:rPr>
              <a:t>It is the diversity between ecosystems. From one region or country to another, there are different ecosystems or biomes with examples such as alpine meadows, taigas, wetlands, grasslands, mangroves, and deserts, among others.</a:t>
            </a:r>
          </a:p>
        </p:txBody>
      </p:sp>
      <p:sp>
        <p:nvSpPr>
          <p:cNvPr id="3" name="Rectangle 2"/>
          <p:cNvSpPr/>
          <p:nvPr/>
        </p:nvSpPr>
        <p:spPr>
          <a:xfrm>
            <a:off x="3327400" y="381000"/>
            <a:ext cx="6194315" cy="707886"/>
          </a:xfrm>
          <a:prstGeom prst="rect">
            <a:avLst/>
          </a:prstGeom>
        </p:spPr>
        <p:txBody>
          <a:bodyPr wrap="square">
            <a:spAutoFit/>
          </a:bodyPr>
          <a:lstStyle/>
          <a:p>
            <a:pPr algn="ctr">
              <a:spcBef>
                <a:spcPts val="550"/>
              </a:spcBef>
            </a:pPr>
            <a:r>
              <a:rPr lang="en-US" sz="4000" u="sng" dirty="0">
                <a:latin typeface="Arial"/>
                <a:cs typeface="Arial"/>
              </a:rPr>
              <a:t>Biodiversity</a:t>
            </a:r>
          </a:p>
        </p:txBody>
      </p:sp>
    </p:spTree>
    <p:extLst>
      <p:ext uri="{BB962C8B-B14F-4D97-AF65-F5344CB8AC3E}">
        <p14:creationId xmlns:p14="http://schemas.microsoft.com/office/powerpoint/2010/main" val="2198491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1400" y="1295400"/>
            <a:ext cx="11963400" cy="4025461"/>
          </a:xfrm>
          <a:prstGeom prst="rect">
            <a:avLst/>
          </a:prstGeom>
        </p:spPr>
        <p:txBody>
          <a:bodyPr vert="horz" wrap="square" lIns="0" tIns="69850" rIns="0" bIns="0" rtlCol="0">
            <a:spAutoFit/>
          </a:bodyPr>
          <a:lstStyle/>
          <a:p>
            <a:pPr marL="12700" marR="5080" algn="just">
              <a:spcBef>
                <a:spcPts val="455"/>
              </a:spcBef>
              <a:tabLst>
                <a:tab pos="354965" algn="l"/>
                <a:tab pos="355600" algn="l"/>
              </a:tabLst>
            </a:pPr>
            <a:r>
              <a:rPr sz="2800" dirty="0">
                <a:latin typeface="Arial"/>
                <a:cs typeface="Arial"/>
              </a:rPr>
              <a:t>Biodiversity provides resources for food, construction and raw materials for industry. It </a:t>
            </a:r>
            <a:r>
              <a:rPr lang="en-US" sz="2800" dirty="0">
                <a:latin typeface="Arial"/>
                <a:cs typeface="Arial"/>
              </a:rPr>
              <a:t>also </a:t>
            </a:r>
            <a:r>
              <a:rPr sz="2800" dirty="0">
                <a:latin typeface="Arial"/>
                <a:cs typeface="Arial"/>
              </a:rPr>
              <a:t>provides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the basis for improvement for domesticated species,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maintains functions of  ecosystem,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stores and cycles nutrients essential for life,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absorbs and breakdowns pollutants,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recharge groundwater, </a:t>
            </a:r>
            <a:endParaRPr lang="en-US" sz="2800" dirty="0">
              <a:latin typeface="Arial"/>
              <a:cs typeface="Arial"/>
            </a:endParaRPr>
          </a:p>
          <a:p>
            <a:pPr marL="927100" marR="5080" lvl="1" indent="-457200" algn="just">
              <a:spcBef>
                <a:spcPts val="455"/>
              </a:spcBef>
              <a:buFont typeface="Wingdings" panose="05000000000000000000" pitchFamily="2" charset="2"/>
              <a:buChar char="ü"/>
              <a:tabLst>
                <a:tab pos="354965" algn="l"/>
                <a:tab pos="355600" algn="l"/>
              </a:tabLst>
            </a:pPr>
            <a:r>
              <a:rPr sz="2800" dirty="0">
                <a:latin typeface="Arial"/>
                <a:cs typeface="Arial"/>
              </a:rPr>
              <a:t>protects catchment basins, protect soil from excessive erosion etc.</a:t>
            </a:r>
          </a:p>
        </p:txBody>
      </p:sp>
      <p:sp>
        <p:nvSpPr>
          <p:cNvPr id="3" name="Rectangle 2"/>
          <p:cNvSpPr/>
          <p:nvPr/>
        </p:nvSpPr>
        <p:spPr>
          <a:xfrm>
            <a:off x="3327400" y="381000"/>
            <a:ext cx="6194315" cy="707886"/>
          </a:xfrm>
          <a:prstGeom prst="rect">
            <a:avLst/>
          </a:prstGeom>
        </p:spPr>
        <p:txBody>
          <a:bodyPr wrap="square">
            <a:spAutoFit/>
          </a:bodyPr>
          <a:lstStyle/>
          <a:p>
            <a:pPr algn="ctr">
              <a:spcBef>
                <a:spcPts val="550"/>
              </a:spcBef>
            </a:pPr>
            <a:r>
              <a:rPr lang="en-US" sz="4000" u="sng" dirty="0">
                <a:latin typeface="Arial"/>
                <a:cs typeface="Arial"/>
              </a:rPr>
              <a:t>Advantages of Biodiversity</a:t>
            </a:r>
          </a:p>
        </p:txBody>
      </p:sp>
      <p:sp>
        <p:nvSpPr>
          <p:cNvPr id="4" name="Rectangle 3"/>
          <p:cNvSpPr/>
          <p:nvPr/>
        </p:nvSpPr>
        <p:spPr>
          <a:xfrm>
            <a:off x="889000" y="6324600"/>
            <a:ext cx="12268200" cy="954107"/>
          </a:xfrm>
          <a:prstGeom prst="rect">
            <a:avLst/>
          </a:prstGeom>
        </p:spPr>
        <p:txBody>
          <a:bodyPr wrap="square">
            <a:spAutoFit/>
          </a:bodyPr>
          <a:lstStyle/>
          <a:p>
            <a:pPr marL="12700" marR="881380" algn="just">
              <a:spcBef>
                <a:spcPts val="765"/>
              </a:spcBef>
              <a:tabLst>
                <a:tab pos="354965" algn="l"/>
                <a:tab pos="355600" algn="l"/>
              </a:tabLst>
            </a:pPr>
            <a:r>
              <a:rPr lang="en-US" sz="2800" dirty="0">
                <a:latin typeface="Arial"/>
                <a:cs typeface="Arial"/>
              </a:rPr>
              <a:t>Natural and Anthropogenic activities are  responsible for the loss of Biodiversity</a:t>
            </a:r>
          </a:p>
        </p:txBody>
      </p:sp>
    </p:spTree>
    <p:extLst>
      <p:ext uri="{BB962C8B-B14F-4D97-AF65-F5344CB8AC3E}">
        <p14:creationId xmlns:p14="http://schemas.microsoft.com/office/powerpoint/2010/main" val="118527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6600" y="304800"/>
            <a:ext cx="5163186" cy="627736"/>
          </a:xfrm>
          <a:prstGeom prst="rect">
            <a:avLst/>
          </a:prstGeom>
        </p:spPr>
        <p:txBody>
          <a:bodyPr vert="horz" wrap="square" lIns="0" tIns="12065" rIns="0" bIns="0" rtlCol="0">
            <a:spAutoFit/>
          </a:bodyPr>
          <a:lstStyle/>
          <a:p>
            <a:pPr marL="12700">
              <a:spcBef>
                <a:spcPts val="95"/>
              </a:spcBef>
            </a:pPr>
            <a:r>
              <a:rPr sz="4000" u="sng" dirty="0"/>
              <a:t>Environmental Issues</a:t>
            </a:r>
          </a:p>
        </p:txBody>
      </p:sp>
      <p:sp>
        <p:nvSpPr>
          <p:cNvPr id="3" name="object 3"/>
          <p:cNvSpPr txBox="1"/>
          <p:nvPr/>
        </p:nvSpPr>
        <p:spPr>
          <a:xfrm>
            <a:off x="1260793" y="1295400"/>
            <a:ext cx="11734800" cy="4151136"/>
          </a:xfrm>
          <a:prstGeom prst="rect">
            <a:avLst/>
          </a:prstGeom>
        </p:spPr>
        <p:txBody>
          <a:bodyPr vert="horz" wrap="square" lIns="0" tIns="118110" rIns="0" bIns="0" rtlCol="0">
            <a:spAutoFit/>
          </a:bodyPr>
          <a:lstStyle/>
          <a:p>
            <a:pPr marL="469900" lvl="1" algn="just">
              <a:spcBef>
                <a:spcPts val="580"/>
              </a:spcBef>
              <a:tabLst>
                <a:tab pos="756920" algn="l"/>
              </a:tabLst>
            </a:pPr>
            <a:r>
              <a:rPr lang="en-US" sz="2800" b="1" dirty="0">
                <a:latin typeface="Arial"/>
                <a:cs typeface="Arial"/>
              </a:rPr>
              <a:t>Environmental issues </a:t>
            </a:r>
            <a:r>
              <a:rPr lang="en-US" sz="2800" dirty="0">
                <a:latin typeface="Arial"/>
                <a:cs typeface="Arial"/>
              </a:rPr>
              <a:t>are effects of human activity on the biophysical environment, most often of which are harmful effects that cause environmental degradation.</a:t>
            </a:r>
          </a:p>
          <a:p>
            <a:pPr marL="469900" lvl="1" algn="just">
              <a:spcBef>
                <a:spcPts val="580"/>
              </a:spcBef>
              <a:tabLst>
                <a:tab pos="756920" algn="l"/>
              </a:tabLst>
            </a:pPr>
            <a:endParaRPr lang="en-US" sz="2800" dirty="0">
              <a:latin typeface="Arial"/>
              <a:cs typeface="Arial"/>
            </a:endParaRPr>
          </a:p>
          <a:p>
            <a:pPr marL="469900" lvl="1" algn="just">
              <a:spcBef>
                <a:spcPts val="580"/>
              </a:spcBef>
              <a:tabLst>
                <a:tab pos="756920" algn="l"/>
              </a:tabLst>
            </a:pPr>
            <a:r>
              <a:rPr lang="en-US" sz="2800" b="1" dirty="0">
                <a:latin typeface="Arial"/>
                <a:cs typeface="Arial"/>
              </a:rPr>
              <a:t>Environmental degradation </a:t>
            </a:r>
            <a:r>
              <a:rPr lang="en-US" sz="2800" dirty="0">
                <a:latin typeface="Arial"/>
                <a:cs typeface="Arial"/>
              </a:rPr>
              <a:t>is the deterioration of the environment through depletion of resources such as quality of air, water and soil; the destruction of ecosystems; habitat destruction; the extinction of wildlife; and pollution. It is defined as any change or disturbance to the environment perceived to be deleterious or undesirable.</a:t>
            </a:r>
            <a:endParaRPr sz="28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6600" y="3045330"/>
            <a:ext cx="12151963" cy="4373633"/>
          </a:xfrm>
          <a:prstGeom prst="rect">
            <a:avLst/>
          </a:prstGeom>
        </p:spPr>
        <p:txBody>
          <a:bodyPr vert="horz" wrap="square" lIns="0" tIns="13335" rIns="0" bIns="0" rtlCol="0">
            <a:spAutoFit/>
          </a:bodyPr>
          <a:lstStyle/>
          <a:p>
            <a:pPr marL="12700" marR="5080" algn="just">
              <a:spcBef>
                <a:spcPts val="105"/>
              </a:spcBef>
              <a:tabLst>
                <a:tab pos="354965" algn="l"/>
                <a:tab pos="355600" algn="l"/>
              </a:tabLst>
            </a:pPr>
            <a:r>
              <a:rPr sz="2800" dirty="0">
                <a:latin typeface="Arial"/>
                <a:cs typeface="Arial"/>
              </a:rPr>
              <a:t>Habitat degradation/loss is one of the major  causes of biodiversity loss. Habitat loss occurs in three ways: </a:t>
            </a:r>
            <a:endParaRPr lang="en-US" sz="2800" dirty="0">
              <a:latin typeface="Arial"/>
              <a:cs typeface="Arial"/>
            </a:endParaRPr>
          </a:p>
          <a:p>
            <a:pPr marL="355600" marR="5080" indent="-342900" algn="just">
              <a:spcBef>
                <a:spcPts val="105"/>
              </a:spcBef>
              <a:buChar char="•"/>
              <a:tabLst>
                <a:tab pos="354965" algn="l"/>
                <a:tab pos="355600" algn="l"/>
              </a:tabLst>
            </a:pPr>
            <a:endParaRPr lang="en-US" sz="2800" dirty="0">
              <a:latin typeface="Arial"/>
              <a:cs typeface="Arial"/>
            </a:endParaRPr>
          </a:p>
          <a:p>
            <a:pPr marL="527050" marR="5080" indent="-514350" algn="just">
              <a:spcBef>
                <a:spcPts val="105"/>
              </a:spcBef>
              <a:buFont typeface="+mj-lt"/>
              <a:buAutoNum type="alphaLcParenR"/>
              <a:tabLst>
                <a:tab pos="354965" algn="l"/>
                <a:tab pos="355600" algn="l"/>
              </a:tabLst>
            </a:pPr>
            <a:r>
              <a:rPr sz="2800" dirty="0">
                <a:latin typeface="Arial"/>
                <a:cs typeface="Arial"/>
              </a:rPr>
              <a:t>whole ecosystem is destroyed or converted into farmlands, exotic forests and  settlements </a:t>
            </a:r>
            <a:endParaRPr lang="en-US" sz="2800" dirty="0">
              <a:latin typeface="Arial"/>
              <a:cs typeface="Arial"/>
            </a:endParaRPr>
          </a:p>
          <a:p>
            <a:pPr marL="527050" marR="5080" indent="-514350" algn="just">
              <a:spcBef>
                <a:spcPts val="105"/>
              </a:spcBef>
              <a:buFont typeface="+mj-lt"/>
              <a:buAutoNum type="alphaLcParenR"/>
              <a:tabLst>
                <a:tab pos="354965" algn="l"/>
                <a:tab pos="355600" algn="l"/>
              </a:tabLst>
            </a:pPr>
            <a:r>
              <a:rPr sz="2800" dirty="0">
                <a:latin typeface="Arial"/>
                <a:cs typeface="Arial"/>
              </a:rPr>
              <a:t>ecosystem is partially removed,  creating islands surrounded by farmlands, </a:t>
            </a:r>
            <a:endParaRPr lang="en-US" sz="2800" dirty="0">
              <a:latin typeface="Arial"/>
              <a:cs typeface="Arial"/>
            </a:endParaRPr>
          </a:p>
          <a:p>
            <a:pPr marL="527050" marR="5080" indent="-514350" algn="just">
              <a:spcBef>
                <a:spcPts val="105"/>
              </a:spcBef>
              <a:buFont typeface="+mj-lt"/>
              <a:buAutoNum type="alphaLcParenR"/>
              <a:tabLst>
                <a:tab pos="354965" algn="l"/>
                <a:tab pos="355600" algn="l"/>
              </a:tabLst>
            </a:pPr>
            <a:r>
              <a:rPr sz="2800" dirty="0">
                <a:latin typeface="Arial"/>
                <a:cs typeface="Arial"/>
              </a:rPr>
              <a:t>ecosystems are degraded by the loss of species and disruption of their ecological  processes. The habitat degradation can occur  in many ways, like in patches, in waves or as  linear.</a:t>
            </a:r>
          </a:p>
        </p:txBody>
      </p:sp>
      <p:sp>
        <p:nvSpPr>
          <p:cNvPr id="3" name="Rectangle 2"/>
          <p:cNvSpPr/>
          <p:nvPr/>
        </p:nvSpPr>
        <p:spPr>
          <a:xfrm>
            <a:off x="736600" y="2209800"/>
            <a:ext cx="9184037" cy="646331"/>
          </a:xfrm>
          <a:prstGeom prst="rect">
            <a:avLst/>
          </a:prstGeom>
        </p:spPr>
        <p:txBody>
          <a:bodyPr wrap="square">
            <a:spAutoFit/>
          </a:bodyPr>
          <a:lstStyle/>
          <a:p>
            <a:r>
              <a:rPr lang="en-US" sz="3600" u="sng" dirty="0"/>
              <a:t>How loss of habitat occurs for biodiversity loss?</a:t>
            </a:r>
          </a:p>
        </p:txBody>
      </p:sp>
      <p:sp>
        <p:nvSpPr>
          <p:cNvPr id="4" name="Rectangle 3"/>
          <p:cNvSpPr/>
          <p:nvPr/>
        </p:nvSpPr>
        <p:spPr>
          <a:xfrm>
            <a:off x="3327400" y="381000"/>
            <a:ext cx="6194315" cy="707886"/>
          </a:xfrm>
          <a:prstGeom prst="rect">
            <a:avLst/>
          </a:prstGeom>
        </p:spPr>
        <p:txBody>
          <a:bodyPr wrap="square">
            <a:spAutoFit/>
          </a:bodyPr>
          <a:lstStyle/>
          <a:p>
            <a:pPr algn="ctr">
              <a:spcBef>
                <a:spcPts val="550"/>
              </a:spcBef>
            </a:pPr>
            <a:r>
              <a:rPr lang="en-US" sz="4000" u="sng" dirty="0">
                <a:latin typeface="Arial"/>
                <a:cs typeface="Arial"/>
              </a:rPr>
              <a:t>Loss of Biodiversity</a:t>
            </a:r>
          </a:p>
        </p:txBody>
      </p:sp>
      <p:sp>
        <p:nvSpPr>
          <p:cNvPr id="6" name="Rectangle 5">
            <a:extLst>
              <a:ext uri="{FF2B5EF4-FFF2-40B4-BE49-F238E27FC236}">
                <a16:creationId xmlns:a16="http://schemas.microsoft.com/office/drawing/2014/main" id="{8DD98DCD-9151-CF48-67E7-B21B6FEC3B11}"/>
              </a:ext>
            </a:extLst>
          </p:cNvPr>
          <p:cNvSpPr/>
          <p:nvPr/>
        </p:nvSpPr>
        <p:spPr>
          <a:xfrm>
            <a:off x="779378" y="1192342"/>
            <a:ext cx="12301621" cy="954107"/>
          </a:xfrm>
          <a:prstGeom prst="rect">
            <a:avLst/>
          </a:prstGeom>
        </p:spPr>
        <p:txBody>
          <a:bodyPr wrap="square">
            <a:spAutoFit/>
          </a:bodyPr>
          <a:lstStyle/>
          <a:p>
            <a:pPr marL="12700" marR="881380" algn="just">
              <a:spcBef>
                <a:spcPts val="765"/>
              </a:spcBef>
              <a:tabLst>
                <a:tab pos="354965" algn="l"/>
                <a:tab pos="355600" algn="l"/>
              </a:tabLst>
            </a:pPr>
            <a:r>
              <a:rPr lang="en-US" sz="2800" dirty="0">
                <a:latin typeface="Arial"/>
                <a:cs typeface="Arial"/>
              </a:rPr>
              <a:t>Natural and Anthropogenic activities are responsible for the loss of Biodiversity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1400" y="1752600"/>
            <a:ext cx="11810999" cy="5579733"/>
          </a:xfrm>
          <a:prstGeom prst="rect">
            <a:avLst/>
          </a:prstGeom>
        </p:spPr>
        <p:txBody>
          <a:bodyPr vert="horz" wrap="square" lIns="0" tIns="128270" rIns="0" bIns="0" rtlCol="0">
            <a:spAutoFit/>
          </a:bodyPr>
          <a:lstStyle/>
          <a:p>
            <a:pPr>
              <a:spcBef>
                <a:spcPts val="1010"/>
              </a:spcBef>
            </a:pPr>
            <a:r>
              <a:rPr sz="3200" u="sng" dirty="0">
                <a:latin typeface="Arial"/>
                <a:cs typeface="Arial"/>
              </a:rPr>
              <a:t>Consequences of Biodiversity Loss</a:t>
            </a:r>
          </a:p>
          <a:p>
            <a:pPr marL="355600" indent="-342900">
              <a:spcBef>
                <a:spcPts val="910"/>
              </a:spcBef>
              <a:buChar char="•"/>
              <a:tabLst>
                <a:tab pos="354965" algn="l"/>
                <a:tab pos="355600" algn="l"/>
              </a:tabLst>
            </a:pPr>
            <a:r>
              <a:rPr sz="3200" dirty="0">
                <a:latin typeface="Arial"/>
                <a:cs typeface="Arial"/>
              </a:rPr>
              <a:t>Losses of existing species</a:t>
            </a:r>
          </a:p>
          <a:p>
            <a:pPr marL="355600" indent="-342900">
              <a:spcBef>
                <a:spcPts val="385"/>
              </a:spcBef>
              <a:buChar char="•"/>
              <a:tabLst>
                <a:tab pos="354965" algn="l"/>
                <a:tab pos="355600" algn="l"/>
              </a:tabLst>
            </a:pPr>
            <a:r>
              <a:rPr sz="3200" dirty="0">
                <a:latin typeface="Arial"/>
                <a:cs typeface="Arial"/>
              </a:rPr>
              <a:t>Accelerating soil erosion</a:t>
            </a:r>
          </a:p>
          <a:p>
            <a:pPr marL="355600" indent="-342900">
              <a:spcBef>
                <a:spcPts val="385"/>
              </a:spcBef>
              <a:buChar char="•"/>
              <a:tabLst>
                <a:tab pos="354965" algn="l"/>
                <a:tab pos="355600" algn="l"/>
              </a:tabLst>
            </a:pPr>
            <a:r>
              <a:rPr sz="3200" dirty="0">
                <a:latin typeface="Arial"/>
                <a:cs typeface="Arial"/>
              </a:rPr>
              <a:t>Loss of genetic diversity</a:t>
            </a:r>
          </a:p>
          <a:p>
            <a:pPr marL="355600" indent="-342900">
              <a:spcBef>
                <a:spcPts val="385"/>
              </a:spcBef>
              <a:buChar char="•"/>
              <a:tabLst>
                <a:tab pos="354965" algn="l"/>
                <a:tab pos="355600" algn="l"/>
              </a:tabLst>
            </a:pPr>
            <a:r>
              <a:rPr sz="3200" dirty="0">
                <a:latin typeface="Arial"/>
                <a:cs typeface="Arial"/>
              </a:rPr>
              <a:t>Changes in water cycle</a:t>
            </a:r>
          </a:p>
          <a:p>
            <a:pPr marL="355600" indent="-342900">
              <a:spcBef>
                <a:spcPts val="384"/>
              </a:spcBef>
              <a:buChar char="•"/>
              <a:tabLst>
                <a:tab pos="354965" algn="l"/>
                <a:tab pos="355600" algn="l"/>
              </a:tabLst>
            </a:pPr>
            <a:r>
              <a:rPr sz="3200" dirty="0">
                <a:latin typeface="Arial"/>
                <a:cs typeface="Arial"/>
              </a:rPr>
              <a:t>Climate change</a:t>
            </a:r>
          </a:p>
          <a:p>
            <a:pPr marL="355600" indent="-342900">
              <a:spcBef>
                <a:spcPts val="380"/>
              </a:spcBef>
              <a:buChar char="•"/>
              <a:tabLst>
                <a:tab pos="354965" algn="l"/>
                <a:tab pos="355600" algn="l"/>
              </a:tabLst>
            </a:pPr>
            <a:r>
              <a:rPr sz="3200" dirty="0">
                <a:latin typeface="Arial"/>
                <a:cs typeface="Arial"/>
              </a:rPr>
              <a:t>Loss of ecosystem services</a:t>
            </a:r>
          </a:p>
          <a:p>
            <a:pPr marL="355600" indent="-342900">
              <a:spcBef>
                <a:spcPts val="385"/>
              </a:spcBef>
              <a:buChar char="•"/>
              <a:tabLst>
                <a:tab pos="354965" algn="l"/>
                <a:tab pos="355600" algn="l"/>
              </a:tabLst>
            </a:pPr>
            <a:r>
              <a:rPr sz="3200" dirty="0">
                <a:latin typeface="Arial"/>
                <a:cs typeface="Arial"/>
              </a:rPr>
              <a:t>Disruption of livelihoods</a:t>
            </a:r>
          </a:p>
          <a:p>
            <a:pPr marL="355600" indent="-342900">
              <a:spcBef>
                <a:spcPts val="385"/>
              </a:spcBef>
              <a:buChar char="•"/>
              <a:tabLst>
                <a:tab pos="354965" algn="l"/>
                <a:tab pos="355600" algn="l"/>
              </a:tabLst>
            </a:pPr>
            <a:r>
              <a:rPr sz="3200" dirty="0">
                <a:latin typeface="Arial"/>
                <a:cs typeface="Arial"/>
              </a:rPr>
              <a:t>Social instabilities and economic losses</a:t>
            </a:r>
          </a:p>
          <a:p>
            <a:pPr marL="355600" indent="-342900">
              <a:spcBef>
                <a:spcPts val="385"/>
              </a:spcBef>
              <a:buChar char="•"/>
              <a:tabLst>
                <a:tab pos="354965" algn="l"/>
                <a:tab pos="355600" algn="l"/>
              </a:tabLst>
            </a:pPr>
            <a:r>
              <a:rPr sz="3200" dirty="0">
                <a:latin typeface="Arial"/>
                <a:cs typeface="Arial"/>
              </a:rPr>
              <a:t>Increasing environmental refugees</a:t>
            </a:r>
          </a:p>
        </p:txBody>
      </p:sp>
      <p:sp>
        <p:nvSpPr>
          <p:cNvPr id="3" name="Rectangle 2"/>
          <p:cNvSpPr/>
          <p:nvPr/>
        </p:nvSpPr>
        <p:spPr>
          <a:xfrm>
            <a:off x="889000" y="1235838"/>
            <a:ext cx="10744200" cy="584775"/>
          </a:xfrm>
          <a:prstGeom prst="rect">
            <a:avLst/>
          </a:prstGeom>
        </p:spPr>
        <p:txBody>
          <a:bodyPr wrap="square">
            <a:spAutoFit/>
          </a:bodyPr>
          <a:lstStyle/>
          <a:p>
            <a:pPr>
              <a:spcBef>
                <a:spcPts val="1010"/>
              </a:spcBef>
            </a:pPr>
            <a:r>
              <a:rPr lang="en-US" sz="3200" dirty="0">
                <a:latin typeface="Arial"/>
                <a:cs typeface="Arial"/>
              </a:rPr>
              <a:t>What are the Consequences of Biodiversity Loss?</a:t>
            </a:r>
          </a:p>
        </p:txBody>
      </p:sp>
      <p:sp>
        <p:nvSpPr>
          <p:cNvPr id="4" name="Rectangle 3"/>
          <p:cNvSpPr/>
          <p:nvPr/>
        </p:nvSpPr>
        <p:spPr>
          <a:xfrm>
            <a:off x="3327400" y="381000"/>
            <a:ext cx="6194315" cy="707886"/>
          </a:xfrm>
          <a:prstGeom prst="rect">
            <a:avLst/>
          </a:prstGeom>
        </p:spPr>
        <p:txBody>
          <a:bodyPr wrap="square">
            <a:spAutoFit/>
          </a:bodyPr>
          <a:lstStyle/>
          <a:p>
            <a:pPr algn="ctr">
              <a:spcBef>
                <a:spcPts val="550"/>
              </a:spcBef>
            </a:pPr>
            <a:r>
              <a:rPr lang="en-US" sz="4000" u="sng" dirty="0">
                <a:latin typeface="Arial"/>
                <a:cs typeface="Arial"/>
              </a:rPr>
              <a:t>Biodiversity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064" y="1452966"/>
            <a:ext cx="7315199" cy="505267"/>
          </a:xfrm>
          <a:prstGeom prst="rect">
            <a:avLst/>
          </a:prstGeom>
        </p:spPr>
        <p:txBody>
          <a:bodyPr vert="horz" wrap="square" lIns="0" tIns="12700" rIns="0" bIns="0" rtlCol="0">
            <a:spAutoFit/>
          </a:bodyPr>
          <a:lstStyle/>
          <a:p>
            <a:pPr marL="12700">
              <a:spcBef>
                <a:spcPts val="100"/>
              </a:spcBef>
            </a:pPr>
            <a:r>
              <a:rPr sz="3200" u="sng" dirty="0"/>
              <a:t>Measures </a:t>
            </a:r>
            <a:r>
              <a:rPr sz="3200" u="sng" spc="-5" dirty="0"/>
              <a:t>to </a:t>
            </a:r>
            <a:r>
              <a:rPr sz="3200" u="sng" dirty="0"/>
              <a:t>conserve</a:t>
            </a:r>
            <a:r>
              <a:rPr sz="3200" u="sng" spc="-180" dirty="0"/>
              <a:t> </a:t>
            </a:r>
            <a:r>
              <a:rPr sz="3200" u="sng" dirty="0"/>
              <a:t>biodiversity</a:t>
            </a:r>
          </a:p>
        </p:txBody>
      </p:sp>
      <p:sp>
        <p:nvSpPr>
          <p:cNvPr id="3" name="object 3"/>
          <p:cNvSpPr txBox="1"/>
          <p:nvPr/>
        </p:nvSpPr>
        <p:spPr>
          <a:xfrm>
            <a:off x="812800" y="2057400"/>
            <a:ext cx="12268200" cy="4713791"/>
          </a:xfrm>
          <a:prstGeom prst="rect">
            <a:avLst/>
          </a:prstGeom>
        </p:spPr>
        <p:txBody>
          <a:bodyPr vert="horz" wrap="square" lIns="0" tIns="12700" rIns="0" bIns="0" rtlCol="0">
            <a:spAutoFit/>
          </a:bodyPr>
          <a:lstStyle/>
          <a:p>
            <a:pPr marL="355600" marR="245110" indent="-342900" algn="just">
              <a:lnSpc>
                <a:spcPct val="150000"/>
              </a:lnSpc>
              <a:spcBef>
                <a:spcPts val="100"/>
              </a:spcBef>
              <a:buChar char="•"/>
              <a:tabLst>
                <a:tab pos="354965" algn="l"/>
                <a:tab pos="355600" algn="l"/>
              </a:tabLst>
            </a:pPr>
            <a:r>
              <a:rPr sz="2800" dirty="0">
                <a:latin typeface="Arial"/>
                <a:cs typeface="Arial"/>
              </a:rPr>
              <a:t>National policy planning authority should recognize </a:t>
            </a:r>
            <a:r>
              <a:rPr sz="2800" spc="-5" dirty="0">
                <a:latin typeface="Arial"/>
                <a:cs typeface="Arial"/>
              </a:rPr>
              <a:t>the</a:t>
            </a:r>
            <a:r>
              <a:rPr sz="2800" spc="-190" dirty="0">
                <a:latin typeface="Arial"/>
                <a:cs typeface="Arial"/>
              </a:rPr>
              <a:t> </a:t>
            </a:r>
            <a:r>
              <a:rPr sz="2800" dirty="0">
                <a:latin typeface="Arial"/>
                <a:cs typeface="Arial"/>
              </a:rPr>
              <a:t>necessity  </a:t>
            </a:r>
            <a:r>
              <a:rPr sz="2800" spc="-5" dirty="0">
                <a:latin typeface="Arial"/>
                <a:cs typeface="Arial"/>
              </a:rPr>
              <a:t>for</a:t>
            </a:r>
            <a:r>
              <a:rPr lang="en-US" sz="2800" spc="-5" dirty="0">
                <a:latin typeface="Arial"/>
                <a:cs typeface="Arial"/>
              </a:rPr>
              <a:t> </a:t>
            </a:r>
            <a:r>
              <a:rPr sz="2800" spc="-5" dirty="0">
                <a:latin typeface="Arial"/>
                <a:cs typeface="Arial"/>
              </a:rPr>
              <a:t>conservation </a:t>
            </a:r>
            <a:r>
              <a:rPr sz="2800" dirty="0">
                <a:latin typeface="Arial"/>
                <a:cs typeface="Arial"/>
              </a:rPr>
              <a:t>of biodiversity and ensure multisectoral  coordination </a:t>
            </a:r>
            <a:r>
              <a:rPr sz="2800" spc="-5" dirty="0">
                <a:latin typeface="Arial"/>
                <a:cs typeface="Arial"/>
              </a:rPr>
              <a:t>for</a:t>
            </a:r>
            <a:r>
              <a:rPr sz="2800" spc="-65" dirty="0">
                <a:latin typeface="Arial"/>
                <a:cs typeface="Arial"/>
              </a:rPr>
              <a:t> </a:t>
            </a:r>
            <a:r>
              <a:rPr sz="2800" dirty="0">
                <a:latin typeface="Arial"/>
                <a:cs typeface="Arial"/>
              </a:rPr>
              <a:t>it</a:t>
            </a:r>
          </a:p>
          <a:p>
            <a:pPr marL="355600" marR="5080" indent="-342900" algn="just">
              <a:lnSpc>
                <a:spcPct val="150000"/>
              </a:lnSpc>
              <a:spcBef>
                <a:spcPts val="484"/>
              </a:spcBef>
              <a:buChar char="•"/>
              <a:tabLst>
                <a:tab pos="354965" algn="l"/>
                <a:tab pos="355600" algn="l"/>
              </a:tabLst>
            </a:pPr>
            <a:r>
              <a:rPr sz="2800" dirty="0">
                <a:latin typeface="Arial"/>
                <a:cs typeface="Arial"/>
              </a:rPr>
              <a:t>Government agencies should be </a:t>
            </a:r>
            <a:r>
              <a:rPr sz="2800" spc="-5" dirty="0">
                <a:latin typeface="Arial"/>
                <a:cs typeface="Arial"/>
              </a:rPr>
              <a:t>strengthened for this </a:t>
            </a:r>
            <a:r>
              <a:rPr sz="2800" dirty="0">
                <a:latin typeface="Arial"/>
                <a:cs typeface="Arial"/>
              </a:rPr>
              <a:t>purpose</a:t>
            </a:r>
            <a:r>
              <a:rPr sz="2800" spc="-215" dirty="0">
                <a:latin typeface="Arial"/>
                <a:cs typeface="Arial"/>
              </a:rPr>
              <a:t> </a:t>
            </a:r>
            <a:r>
              <a:rPr sz="2800" dirty="0">
                <a:latin typeface="Arial"/>
                <a:cs typeface="Arial"/>
              </a:rPr>
              <a:t>and  new agencies should be created whenever</a:t>
            </a:r>
            <a:r>
              <a:rPr sz="2800" spc="-170" dirty="0">
                <a:latin typeface="Arial"/>
                <a:cs typeface="Arial"/>
              </a:rPr>
              <a:t> </a:t>
            </a:r>
            <a:r>
              <a:rPr sz="2800" dirty="0">
                <a:latin typeface="Arial"/>
                <a:cs typeface="Arial"/>
              </a:rPr>
              <a:t>necessary</a:t>
            </a:r>
          </a:p>
          <a:p>
            <a:pPr marL="355600" indent="-342900" algn="just">
              <a:lnSpc>
                <a:spcPct val="150000"/>
              </a:lnSpc>
              <a:spcBef>
                <a:spcPts val="480"/>
              </a:spcBef>
              <a:buChar char="•"/>
              <a:tabLst>
                <a:tab pos="354965" algn="l"/>
                <a:tab pos="355600" algn="l"/>
              </a:tabLst>
            </a:pPr>
            <a:r>
              <a:rPr sz="2800" dirty="0">
                <a:latin typeface="Arial"/>
                <a:cs typeface="Arial"/>
              </a:rPr>
              <a:t>A digitized database on</a:t>
            </a:r>
            <a:r>
              <a:rPr sz="2800" spc="-195" dirty="0">
                <a:latin typeface="Arial"/>
                <a:cs typeface="Arial"/>
              </a:rPr>
              <a:t> </a:t>
            </a:r>
            <a:r>
              <a:rPr sz="2800" dirty="0">
                <a:latin typeface="Arial"/>
                <a:cs typeface="Arial"/>
              </a:rPr>
              <a:t>biodiversity</a:t>
            </a:r>
          </a:p>
          <a:p>
            <a:pPr marL="355600" marR="398780" indent="-342900" algn="just">
              <a:lnSpc>
                <a:spcPct val="150000"/>
              </a:lnSpc>
              <a:spcBef>
                <a:spcPts val="475"/>
              </a:spcBef>
              <a:buChar char="•"/>
              <a:tabLst>
                <a:tab pos="354965" algn="l"/>
                <a:tab pos="355600" algn="l"/>
              </a:tabLst>
            </a:pPr>
            <a:r>
              <a:rPr sz="2800" spc="-5" dirty="0">
                <a:latin typeface="Arial"/>
                <a:cs typeface="Arial"/>
              </a:rPr>
              <a:t>Awareness </a:t>
            </a:r>
            <a:r>
              <a:rPr sz="2800" dirty="0">
                <a:latin typeface="Arial"/>
                <a:cs typeface="Arial"/>
              </a:rPr>
              <a:t>of conservation of biodiversity among all sections</a:t>
            </a:r>
            <a:r>
              <a:rPr sz="2800" spc="-254" dirty="0">
                <a:latin typeface="Arial"/>
                <a:cs typeface="Arial"/>
              </a:rPr>
              <a:t> </a:t>
            </a:r>
            <a:r>
              <a:rPr sz="2800" dirty="0">
                <a:latin typeface="Arial"/>
                <a:cs typeface="Arial"/>
              </a:rPr>
              <a:t>of  society</a:t>
            </a:r>
          </a:p>
          <a:p>
            <a:pPr marL="355600" indent="-342900" algn="just">
              <a:lnSpc>
                <a:spcPct val="150000"/>
              </a:lnSpc>
              <a:spcBef>
                <a:spcPts val="484"/>
              </a:spcBef>
              <a:buChar char="•"/>
              <a:tabLst>
                <a:tab pos="354965" algn="l"/>
                <a:tab pos="355600" algn="l"/>
              </a:tabLst>
            </a:pPr>
            <a:r>
              <a:rPr sz="2800" dirty="0">
                <a:latin typeface="Arial"/>
                <a:cs typeface="Arial"/>
              </a:rPr>
              <a:t>Conservation regulation should be updated and enforced</a:t>
            </a:r>
            <a:r>
              <a:rPr sz="2800" spc="-220" dirty="0">
                <a:latin typeface="Arial"/>
                <a:cs typeface="Arial"/>
              </a:rPr>
              <a:t> </a:t>
            </a:r>
            <a:r>
              <a:rPr sz="2800" spc="-5" dirty="0">
                <a:latin typeface="Arial"/>
                <a:cs typeface="Arial"/>
              </a:rPr>
              <a:t>strictly</a:t>
            </a:r>
            <a:endParaRPr sz="2800" dirty="0">
              <a:latin typeface="Arial"/>
              <a:cs typeface="Arial"/>
            </a:endParaRPr>
          </a:p>
        </p:txBody>
      </p:sp>
      <p:sp>
        <p:nvSpPr>
          <p:cNvPr id="4" name="object 2"/>
          <p:cNvSpPr txBox="1">
            <a:spLocks/>
          </p:cNvSpPr>
          <p:nvPr/>
        </p:nvSpPr>
        <p:spPr>
          <a:xfrm>
            <a:off x="816244" y="914400"/>
            <a:ext cx="11502756" cy="474489"/>
          </a:xfrm>
          <a:prstGeom prst="rect">
            <a:avLst/>
          </a:prstGeom>
        </p:spPr>
        <p:txBody>
          <a:bodyPr vert="horz" wrap="square" lIns="0" tIns="12700" rIns="0" bIns="0" rtlCol="0">
            <a:spAutoFit/>
          </a:bodyPr>
          <a:lstStyle>
            <a:lvl1pPr>
              <a:defRPr sz="3600" b="0" i="0">
                <a:solidFill>
                  <a:schemeClr val="tx1"/>
                </a:solidFill>
                <a:latin typeface="Arial"/>
                <a:ea typeface="+mj-ea"/>
                <a:cs typeface="Arial"/>
              </a:defRPr>
            </a:lvl1pPr>
          </a:lstStyle>
          <a:p>
            <a:pPr marL="12700">
              <a:spcBef>
                <a:spcPts val="100"/>
              </a:spcBef>
            </a:pPr>
            <a:r>
              <a:rPr lang="en-US" sz="3000" b="1" kern="0" dirty="0"/>
              <a:t>What measures can be taken </a:t>
            </a:r>
            <a:r>
              <a:rPr lang="en-US" sz="3000" b="1" kern="0" spc="-5" dirty="0"/>
              <a:t>to </a:t>
            </a:r>
            <a:r>
              <a:rPr lang="en-US" sz="3000" b="1" kern="0" dirty="0"/>
              <a:t>conserve</a:t>
            </a:r>
            <a:r>
              <a:rPr lang="en-US" sz="3000" b="1" kern="0" spc="-180" dirty="0"/>
              <a:t> </a:t>
            </a:r>
            <a:r>
              <a:rPr lang="en-US" sz="3000" b="1" kern="0" dirty="0"/>
              <a:t>biodiversity?</a:t>
            </a:r>
          </a:p>
        </p:txBody>
      </p:sp>
      <p:sp>
        <p:nvSpPr>
          <p:cNvPr id="5" name="Rectangle 4"/>
          <p:cNvSpPr/>
          <p:nvPr/>
        </p:nvSpPr>
        <p:spPr>
          <a:xfrm>
            <a:off x="3327400" y="119267"/>
            <a:ext cx="6194315" cy="707886"/>
          </a:xfrm>
          <a:prstGeom prst="rect">
            <a:avLst/>
          </a:prstGeom>
        </p:spPr>
        <p:txBody>
          <a:bodyPr wrap="square">
            <a:spAutoFit/>
          </a:bodyPr>
          <a:lstStyle/>
          <a:p>
            <a:pPr algn="ctr">
              <a:spcBef>
                <a:spcPts val="550"/>
              </a:spcBef>
            </a:pPr>
            <a:r>
              <a:rPr lang="en-US" sz="4000" u="sng" dirty="0">
                <a:latin typeface="Arial"/>
                <a:cs typeface="Arial"/>
              </a:rPr>
              <a:t>Biodiversity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064" y="1452966"/>
            <a:ext cx="9072536" cy="505267"/>
          </a:xfrm>
          <a:prstGeom prst="rect">
            <a:avLst/>
          </a:prstGeom>
        </p:spPr>
        <p:txBody>
          <a:bodyPr vert="horz" wrap="square" lIns="0" tIns="12700" rIns="0" bIns="0" rtlCol="0">
            <a:spAutoFit/>
          </a:bodyPr>
          <a:lstStyle/>
          <a:p>
            <a:pPr marL="12700">
              <a:spcBef>
                <a:spcPts val="100"/>
              </a:spcBef>
            </a:pPr>
            <a:r>
              <a:rPr sz="3200" u="sng" dirty="0"/>
              <a:t>Measures </a:t>
            </a:r>
            <a:r>
              <a:rPr sz="3200" u="sng" spc="-5" dirty="0"/>
              <a:t>to </a:t>
            </a:r>
            <a:r>
              <a:rPr sz="3200" u="sng" dirty="0"/>
              <a:t>conserve</a:t>
            </a:r>
            <a:r>
              <a:rPr sz="3200" u="sng" spc="-180" dirty="0"/>
              <a:t> </a:t>
            </a:r>
            <a:r>
              <a:rPr sz="3200" u="sng" dirty="0"/>
              <a:t>biodiversity</a:t>
            </a:r>
            <a:r>
              <a:rPr lang="en-US" sz="3200" u="sng" dirty="0"/>
              <a:t> (Cont.)</a:t>
            </a:r>
            <a:endParaRPr sz="3200" u="sng" dirty="0"/>
          </a:p>
        </p:txBody>
      </p:sp>
      <p:sp>
        <p:nvSpPr>
          <p:cNvPr id="3" name="object 3"/>
          <p:cNvSpPr txBox="1"/>
          <p:nvPr/>
        </p:nvSpPr>
        <p:spPr>
          <a:xfrm>
            <a:off x="812800" y="2057400"/>
            <a:ext cx="12268200" cy="4067460"/>
          </a:xfrm>
          <a:prstGeom prst="rect">
            <a:avLst/>
          </a:prstGeom>
        </p:spPr>
        <p:txBody>
          <a:bodyPr vert="horz" wrap="square" lIns="0" tIns="12700" rIns="0" bIns="0" rtlCol="0">
            <a:spAutoFit/>
          </a:bodyPr>
          <a:lstStyle/>
          <a:p>
            <a:pPr marL="355600" marR="94615" indent="-342900" algn="just">
              <a:lnSpc>
                <a:spcPct val="150000"/>
              </a:lnSpc>
              <a:spcBef>
                <a:spcPts val="475"/>
              </a:spcBef>
              <a:buChar char="•"/>
              <a:tabLst>
                <a:tab pos="354965" algn="l"/>
                <a:tab pos="355600" algn="l"/>
              </a:tabLst>
            </a:pPr>
            <a:r>
              <a:rPr sz="2800" spc="-5" dirty="0">
                <a:latin typeface="Arial"/>
                <a:cs typeface="Arial"/>
              </a:rPr>
              <a:t>Studies </a:t>
            </a:r>
            <a:r>
              <a:rPr sz="2800" dirty="0">
                <a:latin typeface="Arial"/>
                <a:cs typeface="Arial"/>
              </a:rPr>
              <a:t>and research of environmentally sound biotechnology</a:t>
            </a:r>
            <a:r>
              <a:rPr sz="2800" spc="-200" dirty="0">
                <a:latin typeface="Arial"/>
                <a:cs typeface="Arial"/>
              </a:rPr>
              <a:t> </a:t>
            </a:r>
            <a:r>
              <a:rPr sz="2800" dirty="0">
                <a:latin typeface="Arial"/>
                <a:cs typeface="Arial"/>
              </a:rPr>
              <a:t>and  evaluation of possible impact on</a:t>
            </a:r>
            <a:r>
              <a:rPr sz="2800" spc="-110" dirty="0">
                <a:latin typeface="Arial"/>
                <a:cs typeface="Arial"/>
              </a:rPr>
              <a:t> </a:t>
            </a:r>
            <a:r>
              <a:rPr sz="2800" dirty="0">
                <a:latin typeface="Arial"/>
                <a:cs typeface="Arial"/>
              </a:rPr>
              <a:t>biodiversity</a:t>
            </a:r>
          </a:p>
          <a:p>
            <a:pPr marL="355600" indent="-342900" algn="just">
              <a:lnSpc>
                <a:spcPct val="150000"/>
              </a:lnSpc>
              <a:spcBef>
                <a:spcPts val="484"/>
              </a:spcBef>
              <a:buChar char="•"/>
              <a:tabLst>
                <a:tab pos="354965" algn="l"/>
                <a:tab pos="355600" algn="l"/>
              </a:tabLst>
            </a:pPr>
            <a:r>
              <a:rPr sz="2800" dirty="0">
                <a:latin typeface="Arial"/>
                <a:cs typeface="Arial"/>
              </a:rPr>
              <a:t>Improving land use </a:t>
            </a:r>
            <a:r>
              <a:rPr sz="2800" spc="-5" dirty="0">
                <a:latin typeface="Arial"/>
                <a:cs typeface="Arial"/>
              </a:rPr>
              <a:t>pattern </a:t>
            </a:r>
            <a:r>
              <a:rPr sz="2800" dirty="0">
                <a:latin typeface="Arial"/>
                <a:cs typeface="Arial"/>
              </a:rPr>
              <a:t>and protecting forest</a:t>
            </a:r>
            <a:r>
              <a:rPr sz="2800" spc="-215" dirty="0">
                <a:latin typeface="Arial"/>
                <a:cs typeface="Arial"/>
              </a:rPr>
              <a:t> </a:t>
            </a:r>
            <a:r>
              <a:rPr sz="2800" dirty="0">
                <a:latin typeface="Arial"/>
                <a:cs typeface="Arial"/>
              </a:rPr>
              <a:t>land</a:t>
            </a:r>
          </a:p>
          <a:p>
            <a:pPr marL="355600" indent="-342900" algn="just">
              <a:lnSpc>
                <a:spcPct val="150000"/>
              </a:lnSpc>
              <a:spcBef>
                <a:spcPts val="480"/>
              </a:spcBef>
              <a:buChar char="•"/>
              <a:tabLst>
                <a:tab pos="354965" algn="l"/>
                <a:tab pos="355600" algn="l"/>
              </a:tabLst>
            </a:pPr>
            <a:r>
              <a:rPr sz="2800" dirty="0">
                <a:latin typeface="Arial"/>
                <a:cs typeface="Arial"/>
              </a:rPr>
              <a:t>Reducing social and economic</a:t>
            </a:r>
            <a:r>
              <a:rPr sz="2800" spc="-114" dirty="0">
                <a:latin typeface="Arial"/>
                <a:cs typeface="Arial"/>
              </a:rPr>
              <a:t> </a:t>
            </a:r>
            <a:r>
              <a:rPr sz="2800" dirty="0">
                <a:latin typeface="Arial"/>
                <a:cs typeface="Arial"/>
              </a:rPr>
              <a:t>imbalances</a:t>
            </a:r>
          </a:p>
          <a:p>
            <a:pPr marL="355600" indent="-342900" algn="just">
              <a:lnSpc>
                <a:spcPct val="150000"/>
              </a:lnSpc>
              <a:spcBef>
                <a:spcPts val="480"/>
              </a:spcBef>
              <a:buChar char="•"/>
              <a:tabLst>
                <a:tab pos="354965" algn="l"/>
                <a:tab pos="355600" algn="l"/>
              </a:tabLst>
            </a:pPr>
            <a:r>
              <a:rPr sz="2800" dirty="0">
                <a:latin typeface="Arial"/>
                <a:cs typeface="Arial"/>
              </a:rPr>
              <a:t>Emphasizing on community based</a:t>
            </a:r>
            <a:r>
              <a:rPr sz="2800" spc="-125" dirty="0">
                <a:latin typeface="Arial"/>
                <a:cs typeface="Arial"/>
              </a:rPr>
              <a:t> </a:t>
            </a:r>
            <a:r>
              <a:rPr sz="2800" dirty="0">
                <a:latin typeface="Arial"/>
                <a:cs typeface="Arial"/>
              </a:rPr>
              <a:t>conservation</a:t>
            </a:r>
          </a:p>
          <a:p>
            <a:pPr marL="355600" indent="-342900" algn="just">
              <a:lnSpc>
                <a:spcPct val="150000"/>
              </a:lnSpc>
              <a:spcBef>
                <a:spcPts val="480"/>
              </a:spcBef>
              <a:buChar char="•"/>
              <a:tabLst>
                <a:tab pos="354965" algn="l"/>
                <a:tab pos="355600" algn="l"/>
              </a:tabLst>
            </a:pPr>
            <a:r>
              <a:rPr sz="2800" dirty="0">
                <a:latin typeface="Arial"/>
                <a:cs typeface="Arial"/>
              </a:rPr>
              <a:t>Bringing endangered species in </a:t>
            </a:r>
            <a:r>
              <a:rPr sz="2800" spc="-5" dirty="0">
                <a:latin typeface="Arial"/>
                <a:cs typeface="Arial"/>
              </a:rPr>
              <a:t>captivity for</a:t>
            </a:r>
            <a:r>
              <a:rPr sz="2800" spc="-130" dirty="0">
                <a:latin typeface="Arial"/>
                <a:cs typeface="Arial"/>
              </a:rPr>
              <a:t> </a:t>
            </a:r>
            <a:r>
              <a:rPr sz="2800" dirty="0">
                <a:latin typeface="Arial"/>
                <a:cs typeface="Arial"/>
              </a:rPr>
              <a:t>breeding</a:t>
            </a:r>
          </a:p>
        </p:txBody>
      </p:sp>
      <p:sp>
        <p:nvSpPr>
          <p:cNvPr id="5" name="Rectangle 4"/>
          <p:cNvSpPr/>
          <p:nvPr/>
        </p:nvSpPr>
        <p:spPr>
          <a:xfrm>
            <a:off x="3327400" y="119267"/>
            <a:ext cx="6194315" cy="707886"/>
          </a:xfrm>
          <a:prstGeom prst="rect">
            <a:avLst/>
          </a:prstGeom>
        </p:spPr>
        <p:txBody>
          <a:bodyPr wrap="square">
            <a:spAutoFit/>
          </a:bodyPr>
          <a:lstStyle/>
          <a:p>
            <a:pPr algn="ctr">
              <a:spcBef>
                <a:spcPts val="550"/>
              </a:spcBef>
            </a:pPr>
            <a:r>
              <a:rPr lang="en-US" sz="4000" u="sng" dirty="0">
                <a:latin typeface="Arial"/>
                <a:cs typeface="Arial"/>
              </a:rPr>
              <a:t>Biodiversity</a:t>
            </a:r>
          </a:p>
        </p:txBody>
      </p:sp>
    </p:spTree>
    <p:extLst>
      <p:ext uri="{BB962C8B-B14F-4D97-AF65-F5344CB8AC3E}">
        <p14:creationId xmlns:p14="http://schemas.microsoft.com/office/powerpoint/2010/main" val="398019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024" y="304800"/>
            <a:ext cx="5438776" cy="689932"/>
          </a:xfrm>
          <a:prstGeom prst="rect">
            <a:avLst/>
          </a:prstGeom>
        </p:spPr>
        <p:txBody>
          <a:bodyPr vert="horz" wrap="square" lIns="0" tIns="12700" rIns="0" bIns="0" rtlCol="0">
            <a:spAutoFit/>
          </a:bodyPr>
          <a:lstStyle/>
          <a:p>
            <a:pPr marL="12700">
              <a:spcBef>
                <a:spcPts val="100"/>
              </a:spcBef>
            </a:pPr>
            <a:r>
              <a:rPr sz="4400" u="sng" dirty="0"/>
              <a:t>Ecological Foot Print</a:t>
            </a:r>
          </a:p>
        </p:txBody>
      </p:sp>
      <p:sp>
        <p:nvSpPr>
          <p:cNvPr id="3" name="object 3"/>
          <p:cNvSpPr txBox="1"/>
          <p:nvPr/>
        </p:nvSpPr>
        <p:spPr>
          <a:xfrm>
            <a:off x="1041400" y="1447800"/>
            <a:ext cx="11811000" cy="3270767"/>
          </a:xfrm>
          <a:prstGeom prst="rect">
            <a:avLst/>
          </a:prstGeom>
        </p:spPr>
        <p:txBody>
          <a:bodyPr vert="horz" wrap="square" lIns="0" tIns="109855" rIns="0" bIns="0" rtlCol="0">
            <a:spAutoFit/>
          </a:bodyPr>
          <a:lstStyle/>
          <a:p>
            <a:pPr marL="355600" marR="5080" indent="-342900" algn="just">
              <a:spcBef>
                <a:spcPts val="770"/>
              </a:spcBef>
              <a:buChar char="•"/>
              <a:tabLst>
                <a:tab pos="354965" algn="l"/>
                <a:tab pos="355600" algn="l"/>
              </a:tabLst>
            </a:pPr>
            <a:r>
              <a:rPr sz="3200" dirty="0">
                <a:latin typeface="Arial"/>
                <a:cs typeface="Arial"/>
              </a:rPr>
              <a:t>Ecological footprint of a population is an area  of land and water that would be required to  sustainably provide all of a particular  population’s resources and assimilate all of its  wastes</a:t>
            </a:r>
          </a:p>
          <a:p>
            <a:pPr marL="355600" marR="1070610" indent="-342900" algn="just">
              <a:spcBef>
                <a:spcPts val="765"/>
              </a:spcBef>
              <a:buChar char="•"/>
              <a:tabLst>
                <a:tab pos="354965" algn="l"/>
                <a:tab pos="355600" algn="l"/>
              </a:tabLst>
            </a:pPr>
            <a:r>
              <a:rPr sz="3200" dirty="0">
                <a:latin typeface="Arial"/>
                <a:cs typeface="Arial"/>
              </a:rPr>
              <a:t>Ecological Footprint is a measure of the  impacts human have on environment</a:t>
            </a:r>
          </a:p>
          <a:p>
            <a:pPr marL="355600" indent="-342900" algn="just">
              <a:spcBef>
                <a:spcPts val="770"/>
              </a:spcBef>
              <a:buChar char="•"/>
              <a:tabLst>
                <a:tab pos="354965" algn="l"/>
                <a:tab pos="355600" algn="l"/>
              </a:tabLst>
            </a:pPr>
            <a:r>
              <a:rPr sz="3200" dirty="0">
                <a:latin typeface="Arial"/>
                <a:cs typeface="Arial"/>
              </a:rPr>
              <a:t>Unit is Global Hectare (Gha)</a:t>
            </a:r>
          </a:p>
        </p:txBody>
      </p:sp>
    </p:spTree>
    <p:extLst>
      <p:ext uri="{BB962C8B-B14F-4D97-AF65-F5344CB8AC3E}">
        <p14:creationId xmlns:p14="http://schemas.microsoft.com/office/powerpoint/2010/main" val="73066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024" y="304800"/>
            <a:ext cx="5438776" cy="689932"/>
          </a:xfrm>
          <a:prstGeom prst="rect">
            <a:avLst/>
          </a:prstGeom>
        </p:spPr>
        <p:txBody>
          <a:bodyPr vert="horz" wrap="square" lIns="0" tIns="12700" rIns="0" bIns="0" rtlCol="0">
            <a:spAutoFit/>
          </a:bodyPr>
          <a:lstStyle/>
          <a:p>
            <a:pPr marL="12700">
              <a:spcBef>
                <a:spcPts val="100"/>
              </a:spcBef>
            </a:pPr>
            <a:r>
              <a:rPr sz="4400" u="sng" dirty="0"/>
              <a:t>Ecological Foot Print</a:t>
            </a:r>
          </a:p>
        </p:txBody>
      </p:sp>
      <p:pic>
        <p:nvPicPr>
          <p:cNvPr id="7170" name="Picture 2" descr="Ecological footprint"/>
          <p:cNvPicPr>
            <a:picLocks noChangeAspect="1" noChangeArrowheads="1"/>
          </p:cNvPicPr>
          <p:nvPr/>
        </p:nvPicPr>
        <p:blipFill rotWithShape="1">
          <a:blip r:embed="rId2">
            <a:extLst>
              <a:ext uri="{28A0092B-C50C-407E-A947-70E740481C1C}">
                <a14:useLocalDpi xmlns:a14="http://schemas.microsoft.com/office/drawing/2010/main" val="0"/>
              </a:ext>
            </a:extLst>
          </a:blip>
          <a:srcRect t="18065"/>
          <a:stretch/>
        </p:blipFill>
        <p:spPr bwMode="auto">
          <a:xfrm>
            <a:off x="1498600" y="1199615"/>
            <a:ext cx="10668000" cy="656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3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ological Footprint - Global Footprint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142802"/>
            <a:ext cx="9525000" cy="762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26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024" y="304800"/>
            <a:ext cx="5438776" cy="689932"/>
          </a:xfrm>
          <a:prstGeom prst="rect">
            <a:avLst/>
          </a:prstGeom>
        </p:spPr>
        <p:txBody>
          <a:bodyPr vert="horz" wrap="square" lIns="0" tIns="12700" rIns="0" bIns="0" rtlCol="0">
            <a:spAutoFit/>
          </a:bodyPr>
          <a:lstStyle/>
          <a:p>
            <a:pPr marL="12700">
              <a:spcBef>
                <a:spcPts val="100"/>
              </a:spcBef>
            </a:pPr>
            <a:r>
              <a:rPr sz="4400" u="sng" dirty="0"/>
              <a:t>Ecological Foot Print</a:t>
            </a:r>
          </a:p>
        </p:txBody>
      </p:sp>
      <p:pic>
        <p:nvPicPr>
          <p:cNvPr id="6146" name="Picture 2" descr="What is the Ecological Footprint? - Earth Overshoot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219200"/>
            <a:ext cx="8382000" cy="620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98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0948" y="381000"/>
            <a:ext cx="5791936" cy="689932"/>
          </a:xfrm>
          <a:prstGeom prst="rect">
            <a:avLst/>
          </a:prstGeom>
        </p:spPr>
        <p:txBody>
          <a:bodyPr vert="horz" wrap="square" lIns="0" tIns="12700" rIns="0" bIns="0" rtlCol="0">
            <a:spAutoFit/>
          </a:bodyPr>
          <a:lstStyle/>
          <a:p>
            <a:pPr marL="12700">
              <a:spcBef>
                <a:spcPts val="100"/>
              </a:spcBef>
            </a:pPr>
            <a:r>
              <a:rPr sz="4400" u="sng" dirty="0"/>
              <a:t>Ecological Foot Print</a:t>
            </a:r>
          </a:p>
        </p:txBody>
      </p:sp>
      <p:sp>
        <p:nvSpPr>
          <p:cNvPr id="3" name="object 3"/>
          <p:cNvSpPr txBox="1"/>
          <p:nvPr/>
        </p:nvSpPr>
        <p:spPr>
          <a:xfrm>
            <a:off x="1498600" y="1416461"/>
            <a:ext cx="10896600" cy="3982499"/>
          </a:xfrm>
          <a:prstGeom prst="rect">
            <a:avLst/>
          </a:prstGeom>
        </p:spPr>
        <p:txBody>
          <a:bodyPr vert="horz" wrap="square" lIns="0" tIns="113664" rIns="0" bIns="0" rtlCol="0">
            <a:spAutoFit/>
          </a:bodyPr>
          <a:lstStyle/>
          <a:p>
            <a:pPr marL="355600" indent="-342900">
              <a:spcBef>
                <a:spcPts val="894"/>
              </a:spcBef>
              <a:buChar char="•"/>
              <a:tabLst>
                <a:tab pos="354965" algn="l"/>
                <a:tab pos="355600" algn="l"/>
              </a:tabLst>
            </a:pPr>
            <a:r>
              <a:rPr sz="3200" dirty="0">
                <a:latin typeface="Arial"/>
                <a:cs typeface="Arial"/>
              </a:rPr>
              <a:t>Factors</a:t>
            </a:r>
            <a:r>
              <a:rPr lang="en-US" sz="3200" dirty="0">
                <a:latin typeface="Arial"/>
                <a:cs typeface="Arial"/>
              </a:rPr>
              <a:t> affecting Ecological Foot Print</a:t>
            </a:r>
            <a:endParaRPr sz="3200" dirty="0">
              <a:latin typeface="Arial"/>
              <a:cs typeface="Arial"/>
            </a:endParaRPr>
          </a:p>
          <a:p>
            <a:pPr marL="756285" lvl="1" indent="-286385">
              <a:spcBef>
                <a:spcPts val="690"/>
              </a:spcBef>
              <a:buChar char="–"/>
              <a:tabLst>
                <a:tab pos="756920" algn="l"/>
              </a:tabLst>
            </a:pPr>
            <a:r>
              <a:rPr sz="2800" dirty="0">
                <a:latin typeface="Arial"/>
                <a:cs typeface="Arial"/>
              </a:rPr>
              <a:t>Population</a:t>
            </a:r>
          </a:p>
          <a:p>
            <a:pPr marL="756285" lvl="1" indent="-286385">
              <a:spcBef>
                <a:spcPts val="670"/>
              </a:spcBef>
              <a:buChar char="–"/>
              <a:tabLst>
                <a:tab pos="756920" algn="l"/>
              </a:tabLst>
            </a:pPr>
            <a:r>
              <a:rPr sz="2800" dirty="0">
                <a:latin typeface="Arial"/>
                <a:cs typeface="Arial"/>
              </a:rPr>
              <a:t>Land size</a:t>
            </a:r>
          </a:p>
          <a:p>
            <a:pPr marL="756285" lvl="1" indent="-286385">
              <a:spcBef>
                <a:spcPts val="670"/>
              </a:spcBef>
              <a:buChar char="–"/>
              <a:tabLst>
                <a:tab pos="756920" algn="l"/>
              </a:tabLst>
            </a:pPr>
            <a:r>
              <a:rPr sz="2800" dirty="0">
                <a:latin typeface="Arial"/>
                <a:cs typeface="Arial"/>
              </a:rPr>
              <a:t>Per capita consumption</a:t>
            </a:r>
          </a:p>
          <a:p>
            <a:pPr marL="756285" marR="5080" lvl="1" indent="-286385">
              <a:spcBef>
                <a:spcPts val="675"/>
              </a:spcBef>
              <a:buChar char="–"/>
              <a:tabLst>
                <a:tab pos="756920" algn="l"/>
              </a:tabLst>
            </a:pPr>
            <a:r>
              <a:rPr sz="2800" dirty="0">
                <a:latin typeface="Arial"/>
                <a:cs typeface="Arial"/>
              </a:rPr>
              <a:t>Crop land and any other land that grow food,  grow biofuel, graze animals, produce meat,  produce wood, dig up minerals and the area of  land needed to absorb wastes (solid, liquid,  gaseous)</a:t>
            </a:r>
          </a:p>
        </p:txBody>
      </p:sp>
    </p:spTree>
    <p:extLst>
      <p:ext uri="{BB962C8B-B14F-4D97-AF65-F5344CB8AC3E}">
        <p14:creationId xmlns:p14="http://schemas.microsoft.com/office/powerpoint/2010/main" val="332439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rson thinking illustration, Question mark Animation, question, text,  cartoon, desktop Wallpaper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228600"/>
            <a:ext cx="7391399"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6600" y="304800"/>
            <a:ext cx="5163186" cy="627736"/>
          </a:xfrm>
          <a:prstGeom prst="rect">
            <a:avLst/>
          </a:prstGeom>
        </p:spPr>
        <p:txBody>
          <a:bodyPr vert="horz" wrap="square" lIns="0" tIns="12065" rIns="0" bIns="0" rtlCol="0">
            <a:spAutoFit/>
          </a:bodyPr>
          <a:lstStyle/>
          <a:p>
            <a:pPr marL="12700">
              <a:spcBef>
                <a:spcPts val="95"/>
              </a:spcBef>
            </a:pPr>
            <a:r>
              <a:rPr sz="4000" u="sng" dirty="0"/>
              <a:t>Environmental Issues</a:t>
            </a:r>
          </a:p>
        </p:txBody>
      </p:sp>
      <p:sp>
        <p:nvSpPr>
          <p:cNvPr id="3" name="object 3"/>
          <p:cNvSpPr txBox="1"/>
          <p:nvPr/>
        </p:nvSpPr>
        <p:spPr>
          <a:xfrm>
            <a:off x="1246304" y="1059662"/>
            <a:ext cx="5715000" cy="3289362"/>
          </a:xfrm>
          <a:prstGeom prst="rect">
            <a:avLst/>
          </a:prstGeom>
        </p:spPr>
        <p:txBody>
          <a:bodyPr vert="horz" wrap="square" lIns="0" tIns="118110" rIns="0" bIns="0" rtlCol="0">
            <a:spAutoFit/>
          </a:bodyPr>
          <a:lstStyle/>
          <a:p>
            <a:pPr indent="-286385">
              <a:spcBef>
                <a:spcPts val="645"/>
              </a:spcBef>
              <a:buChar char="•"/>
              <a:tabLst>
                <a:tab pos="756285" algn="l"/>
                <a:tab pos="756920" algn="l"/>
              </a:tabLst>
            </a:pPr>
            <a:r>
              <a:rPr sz="2800" b="1" dirty="0">
                <a:latin typeface="Trebuchet MS"/>
              </a:rPr>
              <a:t>Emissions to air</a:t>
            </a:r>
          </a:p>
          <a:p>
            <a:pPr marL="927100" lvl="1" indent="-457200">
              <a:spcBef>
                <a:spcPts val="620"/>
              </a:spcBef>
              <a:buFont typeface="Wingdings" panose="05000000000000000000" pitchFamily="2" charset="2"/>
              <a:buChar char="ü"/>
              <a:tabLst>
                <a:tab pos="756920" algn="l"/>
              </a:tabLst>
            </a:pPr>
            <a:r>
              <a:rPr sz="2400" dirty="0">
                <a:latin typeface="Arial"/>
                <a:cs typeface="Arial"/>
              </a:rPr>
              <a:t>Acid rain</a:t>
            </a:r>
          </a:p>
          <a:p>
            <a:pPr marL="927100" lvl="1" indent="-457200">
              <a:spcBef>
                <a:spcPts val="575"/>
              </a:spcBef>
              <a:buFont typeface="Wingdings" panose="05000000000000000000" pitchFamily="2" charset="2"/>
              <a:buChar char="ü"/>
              <a:tabLst>
                <a:tab pos="756920" algn="l"/>
              </a:tabLst>
            </a:pPr>
            <a:r>
              <a:rPr sz="2400" dirty="0">
                <a:latin typeface="Arial"/>
                <a:cs typeface="Arial"/>
              </a:rPr>
              <a:t>Movement of pollution</a:t>
            </a:r>
          </a:p>
          <a:p>
            <a:pPr marL="927100" lvl="1" indent="-457200">
              <a:spcBef>
                <a:spcPts val="575"/>
              </a:spcBef>
              <a:buFont typeface="Wingdings" panose="05000000000000000000" pitchFamily="2" charset="2"/>
              <a:buChar char="ü"/>
              <a:tabLst>
                <a:tab pos="756920" algn="l"/>
              </a:tabLst>
            </a:pPr>
            <a:r>
              <a:rPr sz="2400" dirty="0">
                <a:latin typeface="Arial"/>
                <a:cs typeface="Arial"/>
              </a:rPr>
              <a:t>Ozone depletion</a:t>
            </a:r>
          </a:p>
          <a:p>
            <a:pPr marL="927100" lvl="1" indent="-457200">
              <a:spcBef>
                <a:spcPts val="575"/>
              </a:spcBef>
              <a:buFont typeface="Wingdings" panose="05000000000000000000" pitchFamily="2" charset="2"/>
              <a:buChar char="ü"/>
              <a:tabLst>
                <a:tab pos="756920" algn="l"/>
              </a:tabLst>
            </a:pPr>
            <a:r>
              <a:rPr sz="2400" dirty="0">
                <a:latin typeface="Arial"/>
                <a:cs typeface="Arial"/>
              </a:rPr>
              <a:t>Global warming</a:t>
            </a:r>
          </a:p>
          <a:p>
            <a:pPr marL="927100" lvl="1" indent="-457200">
              <a:spcBef>
                <a:spcPts val="580"/>
              </a:spcBef>
              <a:buFont typeface="Wingdings" panose="05000000000000000000" pitchFamily="2" charset="2"/>
              <a:buChar char="ü"/>
              <a:tabLst>
                <a:tab pos="756920" algn="l"/>
              </a:tabLst>
            </a:pPr>
            <a:r>
              <a:rPr sz="2400" dirty="0">
                <a:latin typeface="Arial"/>
                <a:cs typeface="Arial"/>
              </a:rPr>
              <a:t>Air pollution</a:t>
            </a:r>
            <a:endParaRPr lang="en-US" sz="2400" dirty="0">
              <a:latin typeface="Arial"/>
              <a:cs typeface="Arial"/>
            </a:endParaRPr>
          </a:p>
          <a:p>
            <a:pPr marL="469900" lvl="1">
              <a:spcBef>
                <a:spcPts val="580"/>
              </a:spcBef>
              <a:tabLst>
                <a:tab pos="756920" algn="l"/>
              </a:tabLst>
            </a:pPr>
            <a:endParaRPr sz="2800" dirty="0">
              <a:latin typeface="Arial"/>
              <a:cs typeface="Arial"/>
            </a:endParaRPr>
          </a:p>
        </p:txBody>
      </p:sp>
      <p:sp>
        <p:nvSpPr>
          <p:cNvPr id="5" name="object 3">
            <a:extLst>
              <a:ext uri="{FF2B5EF4-FFF2-40B4-BE49-F238E27FC236}">
                <a16:creationId xmlns:a16="http://schemas.microsoft.com/office/drawing/2014/main" id="{5509A613-0D13-5AE6-DA42-637E162EE86C}"/>
              </a:ext>
            </a:extLst>
          </p:cNvPr>
          <p:cNvSpPr txBox="1"/>
          <p:nvPr/>
        </p:nvSpPr>
        <p:spPr>
          <a:xfrm>
            <a:off x="6961304" y="1059662"/>
            <a:ext cx="5715000" cy="2335255"/>
          </a:xfrm>
          <a:prstGeom prst="rect">
            <a:avLst/>
          </a:prstGeom>
        </p:spPr>
        <p:txBody>
          <a:bodyPr vert="horz" wrap="square" lIns="0" tIns="118110" rIns="0" bIns="0" rtlCol="0">
            <a:spAutoFit/>
          </a:bodyPr>
          <a:lstStyle/>
          <a:p>
            <a:pPr indent="-286385">
              <a:spcBef>
                <a:spcPts val="645"/>
              </a:spcBef>
              <a:buChar char="•"/>
              <a:tabLst>
                <a:tab pos="756285" algn="l"/>
                <a:tab pos="756920" algn="l"/>
              </a:tabLst>
            </a:pPr>
            <a:r>
              <a:rPr sz="2800" b="1" dirty="0">
                <a:latin typeface="Trebuchet MS"/>
              </a:rPr>
              <a:t>Discharges to water</a:t>
            </a:r>
          </a:p>
          <a:p>
            <a:pPr marL="914400" lvl="1" indent="-457200">
              <a:spcBef>
                <a:spcPts val="605"/>
              </a:spcBef>
              <a:buFont typeface="Wingdings" panose="05000000000000000000" pitchFamily="2" charset="2"/>
              <a:buChar char="ü"/>
              <a:tabLst>
                <a:tab pos="1155700" algn="l"/>
              </a:tabLst>
            </a:pPr>
            <a:r>
              <a:rPr sz="2400" dirty="0">
                <a:latin typeface="Arial"/>
                <a:cs typeface="Arial"/>
              </a:rPr>
              <a:t>Effluent discharges</a:t>
            </a:r>
          </a:p>
          <a:p>
            <a:pPr marL="914400" lvl="1" indent="-457200">
              <a:spcBef>
                <a:spcPts val="575"/>
              </a:spcBef>
              <a:buFont typeface="Wingdings" panose="05000000000000000000" pitchFamily="2" charset="2"/>
              <a:buChar char="ü"/>
              <a:tabLst>
                <a:tab pos="1155700" algn="l"/>
              </a:tabLst>
            </a:pPr>
            <a:r>
              <a:rPr sz="2400" dirty="0">
                <a:latin typeface="Arial"/>
                <a:cs typeface="Arial"/>
              </a:rPr>
              <a:t>Groundwater pollution</a:t>
            </a:r>
          </a:p>
          <a:p>
            <a:pPr marL="914400" lvl="1" indent="-457200">
              <a:spcBef>
                <a:spcPts val="580"/>
              </a:spcBef>
              <a:buFont typeface="Wingdings" panose="05000000000000000000" pitchFamily="2" charset="2"/>
              <a:buChar char="ü"/>
              <a:tabLst>
                <a:tab pos="1155700" algn="l"/>
              </a:tabLst>
            </a:pPr>
            <a:r>
              <a:rPr sz="2400" dirty="0">
                <a:latin typeface="Arial"/>
                <a:cs typeface="Arial"/>
              </a:rPr>
              <a:t>Contaminated marine life</a:t>
            </a:r>
          </a:p>
          <a:p>
            <a:pPr marL="914400" lvl="1" indent="-457200">
              <a:spcBef>
                <a:spcPts val="575"/>
              </a:spcBef>
              <a:buFont typeface="Wingdings" panose="05000000000000000000" pitchFamily="2" charset="2"/>
              <a:buChar char="ü"/>
              <a:tabLst>
                <a:tab pos="1155700" algn="l"/>
              </a:tabLst>
            </a:pPr>
            <a:r>
              <a:rPr sz="2400" dirty="0">
                <a:latin typeface="Arial"/>
                <a:cs typeface="Arial"/>
              </a:rPr>
              <a:t>Destruction of reefs</a:t>
            </a:r>
          </a:p>
        </p:txBody>
      </p:sp>
      <p:sp>
        <p:nvSpPr>
          <p:cNvPr id="7" name="object 3">
            <a:extLst>
              <a:ext uri="{FF2B5EF4-FFF2-40B4-BE49-F238E27FC236}">
                <a16:creationId xmlns:a16="http://schemas.microsoft.com/office/drawing/2014/main" id="{1B33B80F-100B-9F44-C9BC-88D3EEC7A468}"/>
              </a:ext>
            </a:extLst>
          </p:cNvPr>
          <p:cNvSpPr txBox="1"/>
          <p:nvPr/>
        </p:nvSpPr>
        <p:spPr>
          <a:xfrm>
            <a:off x="1246304" y="4151700"/>
            <a:ext cx="4351020" cy="3300261"/>
          </a:xfrm>
          <a:prstGeom prst="rect">
            <a:avLst/>
          </a:prstGeom>
        </p:spPr>
        <p:txBody>
          <a:bodyPr vert="horz" wrap="square" lIns="0" tIns="113664" rIns="0" bIns="0" rtlCol="0">
            <a:spAutoFit/>
          </a:bodyPr>
          <a:lstStyle/>
          <a:p>
            <a:pPr indent="-286385">
              <a:spcBef>
                <a:spcPts val="645"/>
              </a:spcBef>
              <a:buChar char="•"/>
              <a:tabLst>
                <a:tab pos="756285" algn="l"/>
                <a:tab pos="756920" algn="l"/>
              </a:tabLst>
            </a:pPr>
            <a:r>
              <a:rPr sz="2800" b="1" dirty="0">
                <a:latin typeface="Trebuchet MS"/>
                <a:cs typeface="Trebuchet MS"/>
              </a:rPr>
              <a:t>Natural environment</a:t>
            </a:r>
          </a:p>
          <a:p>
            <a:pPr marL="812800" lvl="1" indent="-342900">
              <a:spcBef>
                <a:spcPts val="690"/>
              </a:spcBef>
              <a:buFont typeface="Wingdings" panose="05000000000000000000" pitchFamily="2" charset="2"/>
              <a:buChar char="ü"/>
              <a:tabLst>
                <a:tab pos="756920" algn="l"/>
              </a:tabLst>
            </a:pPr>
            <a:r>
              <a:rPr sz="2400" dirty="0">
                <a:latin typeface="Arial"/>
                <a:cs typeface="Arial"/>
              </a:rPr>
              <a:t>Deforestation</a:t>
            </a:r>
          </a:p>
          <a:p>
            <a:pPr marL="812800" lvl="1" indent="-342900">
              <a:spcBef>
                <a:spcPts val="670"/>
              </a:spcBef>
              <a:buFont typeface="Wingdings" panose="05000000000000000000" pitchFamily="2" charset="2"/>
              <a:buChar char="ü"/>
              <a:tabLst>
                <a:tab pos="756920" algn="l"/>
              </a:tabLst>
            </a:pPr>
            <a:r>
              <a:rPr sz="2400" dirty="0">
                <a:latin typeface="Arial"/>
                <a:cs typeface="Arial"/>
              </a:rPr>
              <a:t>Sustainable environment</a:t>
            </a:r>
          </a:p>
          <a:p>
            <a:pPr marL="812800" lvl="1" indent="-342900">
              <a:spcBef>
                <a:spcPts val="670"/>
              </a:spcBef>
              <a:buFont typeface="Wingdings" panose="05000000000000000000" pitchFamily="2" charset="2"/>
              <a:buChar char="ü"/>
              <a:tabLst>
                <a:tab pos="756920" algn="l"/>
              </a:tabLst>
            </a:pPr>
            <a:r>
              <a:rPr sz="2400" dirty="0">
                <a:latin typeface="Arial"/>
                <a:cs typeface="Arial"/>
              </a:rPr>
              <a:t>Damage to ecosystem</a:t>
            </a:r>
          </a:p>
          <a:p>
            <a:pPr marL="812800" lvl="1" indent="-342900">
              <a:spcBef>
                <a:spcPts val="675"/>
              </a:spcBef>
              <a:buFont typeface="Wingdings" panose="05000000000000000000" pitchFamily="2" charset="2"/>
              <a:buChar char="ü"/>
              <a:tabLst>
                <a:tab pos="756920" algn="l"/>
              </a:tabLst>
            </a:pPr>
            <a:r>
              <a:rPr sz="2400" dirty="0">
                <a:latin typeface="Arial"/>
                <a:cs typeface="Arial"/>
              </a:rPr>
              <a:t>Desertification</a:t>
            </a:r>
          </a:p>
          <a:p>
            <a:pPr marL="812800" lvl="1" indent="-342900">
              <a:spcBef>
                <a:spcPts val="670"/>
              </a:spcBef>
              <a:buFont typeface="Wingdings" panose="05000000000000000000" pitchFamily="2" charset="2"/>
              <a:buChar char="ü"/>
              <a:tabLst>
                <a:tab pos="756920" algn="l"/>
              </a:tabLst>
            </a:pPr>
            <a:r>
              <a:rPr sz="2400" dirty="0">
                <a:latin typeface="Arial"/>
                <a:cs typeface="Arial"/>
              </a:rPr>
              <a:t>Loss of Bio-diversity</a:t>
            </a:r>
          </a:p>
          <a:p>
            <a:pPr marL="812800" lvl="1" indent="-342900">
              <a:spcBef>
                <a:spcPts val="675"/>
              </a:spcBef>
              <a:buFont typeface="Wingdings" panose="05000000000000000000" pitchFamily="2" charset="2"/>
              <a:buChar char="ü"/>
              <a:tabLst>
                <a:tab pos="756920" algn="l"/>
              </a:tabLst>
            </a:pPr>
            <a:r>
              <a:rPr sz="2400" dirty="0">
                <a:latin typeface="Arial"/>
                <a:cs typeface="Arial"/>
              </a:rPr>
              <a:t>Soil pollution</a:t>
            </a:r>
          </a:p>
        </p:txBody>
      </p:sp>
    </p:spTree>
    <p:extLst>
      <p:ext uri="{BB962C8B-B14F-4D97-AF65-F5344CB8AC3E}">
        <p14:creationId xmlns:p14="http://schemas.microsoft.com/office/powerpoint/2010/main" val="275965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1801" y="381000"/>
            <a:ext cx="5062855" cy="627736"/>
          </a:xfrm>
          <a:prstGeom prst="rect">
            <a:avLst/>
          </a:prstGeom>
        </p:spPr>
        <p:txBody>
          <a:bodyPr vert="horz" wrap="square" lIns="0" tIns="12065" rIns="0" bIns="0" rtlCol="0">
            <a:spAutoFit/>
          </a:bodyPr>
          <a:lstStyle/>
          <a:p>
            <a:pPr marL="12700">
              <a:spcBef>
                <a:spcPts val="95"/>
              </a:spcBef>
            </a:pPr>
            <a:r>
              <a:rPr sz="4000" u="sng" dirty="0"/>
              <a:t>Environmental Issues</a:t>
            </a:r>
          </a:p>
        </p:txBody>
      </p:sp>
      <p:sp>
        <p:nvSpPr>
          <p:cNvPr id="3" name="object 3"/>
          <p:cNvSpPr txBox="1"/>
          <p:nvPr/>
        </p:nvSpPr>
        <p:spPr>
          <a:xfrm>
            <a:off x="1844040" y="4642571"/>
            <a:ext cx="9865359" cy="2671885"/>
          </a:xfrm>
          <a:prstGeom prst="rect">
            <a:avLst/>
          </a:prstGeom>
        </p:spPr>
        <p:txBody>
          <a:bodyPr vert="horz" wrap="square" lIns="0" tIns="85725" rIns="0" bIns="0" rtlCol="0">
            <a:spAutoFit/>
          </a:bodyPr>
          <a:lstStyle/>
          <a:p>
            <a:pPr marL="355600" indent="-342900">
              <a:spcBef>
                <a:spcPts val="675"/>
              </a:spcBef>
              <a:buFont typeface="Arial"/>
              <a:buChar char="•"/>
              <a:tabLst>
                <a:tab pos="354965" algn="l"/>
                <a:tab pos="355600" algn="l"/>
              </a:tabLst>
            </a:pPr>
            <a:r>
              <a:rPr lang="en-US" sz="2800" b="1" dirty="0">
                <a:latin typeface="Trebuchet MS"/>
                <a:cs typeface="Trebuchet MS"/>
              </a:rPr>
              <a:t>Quality of life</a:t>
            </a:r>
            <a:endParaRPr lang="en-US" sz="2800" dirty="0">
              <a:latin typeface="Trebuchet MS"/>
              <a:cs typeface="Trebuchet MS"/>
            </a:endParaRPr>
          </a:p>
          <a:p>
            <a:pPr marL="812800" lvl="1" indent="-342900">
              <a:spcBef>
                <a:spcPts val="575"/>
              </a:spcBef>
              <a:buFont typeface="Wingdings" panose="05000000000000000000" pitchFamily="2" charset="2"/>
              <a:buChar char="ü"/>
              <a:tabLst>
                <a:tab pos="756920" algn="l"/>
              </a:tabLst>
            </a:pPr>
            <a:r>
              <a:rPr lang="en-US" sz="2400" dirty="0">
                <a:latin typeface="Arial"/>
                <a:cs typeface="Arial"/>
              </a:rPr>
              <a:t>Noise</a:t>
            </a:r>
          </a:p>
          <a:p>
            <a:pPr marL="812800" lvl="1" indent="-342900">
              <a:spcBef>
                <a:spcPts val="575"/>
              </a:spcBef>
              <a:buFont typeface="Wingdings" panose="05000000000000000000" pitchFamily="2" charset="2"/>
              <a:buChar char="ü"/>
              <a:tabLst>
                <a:tab pos="756920" algn="l"/>
              </a:tabLst>
            </a:pPr>
            <a:r>
              <a:rPr lang="en-US" sz="2400" dirty="0">
                <a:latin typeface="Arial"/>
                <a:cs typeface="Arial"/>
              </a:rPr>
              <a:t>Dust</a:t>
            </a:r>
          </a:p>
          <a:p>
            <a:pPr marL="812800" lvl="1" indent="-342900">
              <a:spcBef>
                <a:spcPts val="575"/>
              </a:spcBef>
              <a:buFont typeface="Wingdings" panose="05000000000000000000" pitchFamily="2" charset="2"/>
              <a:buChar char="ü"/>
              <a:tabLst>
                <a:tab pos="756920" algn="l"/>
              </a:tabLst>
            </a:pPr>
            <a:r>
              <a:rPr lang="en-US" sz="2400" dirty="0">
                <a:latin typeface="Arial"/>
                <a:cs typeface="Arial"/>
              </a:rPr>
              <a:t>Litter (rubbish such as paper, cans, and bottles left lying in an open or public place.)</a:t>
            </a:r>
          </a:p>
          <a:p>
            <a:pPr marL="812800" lvl="1" indent="-342900">
              <a:spcBef>
                <a:spcPts val="575"/>
              </a:spcBef>
              <a:buFont typeface="Wingdings" panose="05000000000000000000" pitchFamily="2" charset="2"/>
              <a:buChar char="ü"/>
              <a:tabLst>
                <a:tab pos="756920" algn="l"/>
              </a:tabLst>
            </a:pPr>
            <a:r>
              <a:rPr lang="en-US" sz="2400" dirty="0">
                <a:latin typeface="Arial"/>
                <a:cs typeface="Arial"/>
              </a:rPr>
              <a:t>Polluted beaches</a:t>
            </a:r>
          </a:p>
        </p:txBody>
      </p:sp>
      <p:sp>
        <p:nvSpPr>
          <p:cNvPr id="6" name="object 3">
            <a:extLst>
              <a:ext uri="{FF2B5EF4-FFF2-40B4-BE49-F238E27FC236}">
                <a16:creationId xmlns:a16="http://schemas.microsoft.com/office/drawing/2014/main" id="{25DC6BCF-D25C-CB77-8D07-832AD81983B3}"/>
              </a:ext>
            </a:extLst>
          </p:cNvPr>
          <p:cNvSpPr txBox="1"/>
          <p:nvPr/>
        </p:nvSpPr>
        <p:spPr>
          <a:xfrm>
            <a:off x="1879600" y="1371601"/>
            <a:ext cx="10820400" cy="3118161"/>
          </a:xfrm>
          <a:prstGeom prst="rect">
            <a:avLst/>
          </a:prstGeom>
        </p:spPr>
        <p:txBody>
          <a:bodyPr vert="horz" wrap="square" lIns="0" tIns="85725" rIns="0" bIns="0" rtlCol="0">
            <a:spAutoFit/>
          </a:bodyPr>
          <a:lstStyle/>
          <a:p>
            <a:pPr indent="-286385">
              <a:spcBef>
                <a:spcPts val="645"/>
              </a:spcBef>
              <a:buChar char="•"/>
              <a:tabLst>
                <a:tab pos="756285" algn="l"/>
                <a:tab pos="756920" algn="l"/>
              </a:tabLst>
            </a:pPr>
            <a:r>
              <a:rPr sz="2800" b="1" dirty="0">
                <a:latin typeface="Trebuchet MS"/>
                <a:cs typeface="Trebuchet MS"/>
              </a:rPr>
              <a:t>Solid waste</a:t>
            </a:r>
          </a:p>
          <a:p>
            <a:pPr marL="1270000" lvl="1" indent="-342900">
              <a:spcBef>
                <a:spcPts val="600"/>
              </a:spcBef>
              <a:buFont typeface="Wingdings" panose="05000000000000000000" pitchFamily="2" charset="2"/>
              <a:buChar char="ü"/>
              <a:tabLst>
                <a:tab pos="1155700" algn="l"/>
              </a:tabLst>
            </a:pPr>
            <a:r>
              <a:rPr sz="2400" dirty="0">
                <a:latin typeface="Arial"/>
                <a:cs typeface="Arial"/>
              </a:rPr>
              <a:t>Landfill</a:t>
            </a:r>
          </a:p>
          <a:p>
            <a:pPr marL="1270000" lvl="1" indent="-342900">
              <a:spcBef>
                <a:spcPts val="580"/>
              </a:spcBef>
              <a:buFont typeface="Wingdings" panose="05000000000000000000" pitchFamily="2" charset="2"/>
              <a:buChar char="ü"/>
              <a:tabLst>
                <a:tab pos="1155700" algn="l"/>
              </a:tabLst>
            </a:pPr>
            <a:r>
              <a:rPr sz="2400" dirty="0">
                <a:latin typeface="Arial"/>
                <a:cs typeface="Arial"/>
              </a:rPr>
              <a:t>Waste management</a:t>
            </a:r>
          </a:p>
          <a:p>
            <a:pPr marL="1270000" lvl="1" indent="-342900">
              <a:spcBef>
                <a:spcPts val="575"/>
              </a:spcBef>
              <a:buFont typeface="Wingdings" panose="05000000000000000000" pitchFamily="2" charset="2"/>
              <a:buChar char="ü"/>
              <a:tabLst>
                <a:tab pos="1155700" algn="l"/>
              </a:tabLst>
            </a:pPr>
            <a:r>
              <a:rPr sz="2400" dirty="0">
                <a:latin typeface="Arial"/>
                <a:cs typeface="Arial"/>
              </a:rPr>
              <a:t>Recycling</a:t>
            </a:r>
          </a:p>
          <a:p>
            <a:pPr marL="1270000" lvl="1" indent="-342900">
              <a:spcBef>
                <a:spcPts val="575"/>
              </a:spcBef>
              <a:buFont typeface="Wingdings" panose="05000000000000000000" pitchFamily="2" charset="2"/>
              <a:buChar char="ü"/>
              <a:tabLst>
                <a:tab pos="1155700" algn="l"/>
              </a:tabLst>
            </a:pPr>
            <a:r>
              <a:rPr sz="2400" dirty="0">
                <a:latin typeface="Arial"/>
                <a:cs typeface="Arial"/>
              </a:rPr>
              <a:t>Packaging</a:t>
            </a:r>
          </a:p>
          <a:p>
            <a:pPr marL="1270000" lvl="1" indent="-342900">
              <a:spcBef>
                <a:spcPts val="575"/>
              </a:spcBef>
              <a:buFont typeface="Wingdings" panose="05000000000000000000" pitchFamily="2" charset="2"/>
              <a:buChar char="ü"/>
              <a:tabLst>
                <a:tab pos="1155700" algn="l"/>
              </a:tabLst>
            </a:pPr>
            <a:r>
              <a:rPr lang="en-US" sz="2400" dirty="0">
                <a:latin typeface="Arial"/>
                <a:cs typeface="Arial"/>
              </a:rPr>
              <a:t>I</a:t>
            </a:r>
            <a:r>
              <a:rPr sz="2400" dirty="0">
                <a:latin typeface="Arial"/>
                <a:cs typeface="Arial"/>
              </a:rPr>
              <a:t>ncineration</a:t>
            </a:r>
            <a:r>
              <a:rPr lang="en-US" sz="2400" dirty="0">
                <a:latin typeface="Arial"/>
                <a:cs typeface="Arial"/>
              </a:rPr>
              <a:t> (Incineration is the process of burning hazardous materials at temperatures high enough to destroy contaminants.</a:t>
            </a:r>
            <a:endParaRPr sz="2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6226" y="381000"/>
            <a:ext cx="3448685" cy="627736"/>
          </a:xfrm>
          <a:prstGeom prst="rect">
            <a:avLst/>
          </a:prstGeom>
        </p:spPr>
        <p:txBody>
          <a:bodyPr vert="horz" wrap="square" lIns="0" tIns="12065" rIns="0" bIns="0" rtlCol="0">
            <a:spAutoFit/>
          </a:bodyPr>
          <a:lstStyle/>
          <a:p>
            <a:pPr marL="12700">
              <a:spcBef>
                <a:spcPts val="95"/>
              </a:spcBef>
            </a:pPr>
            <a:r>
              <a:rPr sz="4000" u="sng" dirty="0"/>
              <a:t>Priority </a:t>
            </a:r>
            <a:r>
              <a:rPr lang="en-US" sz="4000" u="sng" dirty="0"/>
              <a:t>A</a:t>
            </a:r>
            <a:r>
              <a:rPr sz="4000" u="sng" dirty="0"/>
              <a:t>reas</a:t>
            </a:r>
          </a:p>
        </p:txBody>
      </p:sp>
      <p:sp>
        <p:nvSpPr>
          <p:cNvPr id="3" name="object 3"/>
          <p:cNvSpPr txBox="1"/>
          <p:nvPr/>
        </p:nvSpPr>
        <p:spPr>
          <a:xfrm>
            <a:off x="1270000" y="1447800"/>
            <a:ext cx="11429999" cy="4173578"/>
          </a:xfrm>
          <a:prstGeom prst="rect">
            <a:avLst/>
          </a:prstGeom>
        </p:spPr>
        <p:txBody>
          <a:bodyPr vert="horz" wrap="square" lIns="0" tIns="109855" rIns="0" bIns="0" rtlCol="0">
            <a:spAutoFit/>
          </a:bodyPr>
          <a:lstStyle/>
          <a:p>
            <a:pPr marL="355600" indent="-342900">
              <a:spcBef>
                <a:spcPts val="865"/>
              </a:spcBef>
              <a:buChar char="•"/>
              <a:tabLst>
                <a:tab pos="354965" algn="l"/>
                <a:tab pos="355600" algn="l"/>
              </a:tabLst>
            </a:pPr>
            <a:r>
              <a:rPr sz="3200" dirty="0">
                <a:latin typeface="Arial"/>
                <a:cs typeface="Arial"/>
              </a:rPr>
              <a:t>Land degradation</a:t>
            </a:r>
          </a:p>
          <a:p>
            <a:pPr marL="355600" indent="-342900">
              <a:spcBef>
                <a:spcPts val="770"/>
              </a:spcBef>
              <a:buChar char="•"/>
              <a:tabLst>
                <a:tab pos="354965" algn="l"/>
                <a:tab pos="355600" algn="l"/>
              </a:tabLst>
            </a:pPr>
            <a:r>
              <a:rPr sz="3200" dirty="0">
                <a:latin typeface="Arial"/>
                <a:cs typeface="Arial"/>
              </a:rPr>
              <a:t>Hill cutting and cultivation in the slopes</a:t>
            </a:r>
          </a:p>
          <a:p>
            <a:pPr marL="355600" indent="-342900">
              <a:spcBef>
                <a:spcPts val="765"/>
              </a:spcBef>
              <a:buChar char="•"/>
              <a:tabLst>
                <a:tab pos="354965" algn="l"/>
                <a:tab pos="355600" algn="l"/>
              </a:tabLst>
            </a:pPr>
            <a:r>
              <a:rPr sz="3200" dirty="0">
                <a:latin typeface="Arial"/>
                <a:cs typeface="Arial"/>
              </a:rPr>
              <a:t>Improper use of agrochemicals</a:t>
            </a:r>
          </a:p>
          <a:p>
            <a:pPr marL="355600" marR="1292860" indent="-342900">
              <a:spcBef>
                <a:spcPts val="770"/>
              </a:spcBef>
              <a:buChar char="•"/>
              <a:tabLst>
                <a:tab pos="354965" algn="l"/>
                <a:tab pos="355600" algn="l"/>
              </a:tabLst>
            </a:pPr>
            <a:r>
              <a:rPr sz="3200" dirty="0">
                <a:latin typeface="Arial"/>
                <a:cs typeface="Arial"/>
              </a:rPr>
              <a:t>Use of arsenic contaminated water in  agriculture</a:t>
            </a:r>
          </a:p>
          <a:p>
            <a:pPr marL="355600" marR="654685" indent="-342900">
              <a:spcBef>
                <a:spcPts val="770"/>
              </a:spcBef>
              <a:buChar char="•"/>
              <a:tabLst>
                <a:tab pos="354965" algn="l"/>
                <a:tab pos="355600" algn="l"/>
              </a:tabLst>
            </a:pPr>
            <a:r>
              <a:rPr sz="3200" dirty="0">
                <a:latin typeface="Arial"/>
                <a:cs typeface="Arial"/>
              </a:rPr>
              <a:t>Water pollution from industrial effluents,  human waste</a:t>
            </a:r>
          </a:p>
          <a:p>
            <a:pPr marL="355600" marR="109855" indent="-342900">
              <a:spcBef>
                <a:spcPts val="765"/>
              </a:spcBef>
              <a:buChar char="•"/>
              <a:tabLst>
                <a:tab pos="354965" algn="l"/>
                <a:tab pos="355600" algn="l"/>
              </a:tabLst>
            </a:pPr>
            <a:r>
              <a:rPr sz="3200" dirty="0">
                <a:latin typeface="Arial"/>
                <a:cs typeface="Arial"/>
              </a:rPr>
              <a:t>Air pollution from industries, different mode  of transports</a:t>
            </a:r>
          </a:p>
          <a:p>
            <a:pPr marL="355600" indent="-342900">
              <a:spcBef>
                <a:spcPts val="770"/>
              </a:spcBef>
              <a:buChar char="•"/>
              <a:tabLst>
                <a:tab pos="354965" algn="l"/>
                <a:tab pos="355600" algn="l"/>
              </a:tabLst>
            </a:pPr>
            <a:r>
              <a:rPr sz="3200" dirty="0">
                <a:latin typeface="Arial"/>
                <a:cs typeface="Arial"/>
              </a:rPr>
              <a:t>Management of clinical and hazardous waste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3200" y="304800"/>
            <a:ext cx="5334000" cy="627736"/>
          </a:xfrm>
          <a:prstGeom prst="rect">
            <a:avLst/>
          </a:prstGeom>
        </p:spPr>
        <p:txBody>
          <a:bodyPr vert="horz" wrap="square" lIns="0" tIns="12065" rIns="0" bIns="0" rtlCol="0">
            <a:spAutoFit/>
          </a:bodyPr>
          <a:lstStyle/>
          <a:p>
            <a:pPr algn="ctr">
              <a:spcBef>
                <a:spcPts val="95"/>
              </a:spcBef>
            </a:pPr>
            <a:r>
              <a:rPr sz="4000" u="sng" dirty="0"/>
              <a:t>Priority Areas</a:t>
            </a:r>
          </a:p>
        </p:txBody>
      </p:sp>
      <p:sp>
        <p:nvSpPr>
          <p:cNvPr id="3" name="object 3"/>
          <p:cNvSpPr txBox="1"/>
          <p:nvPr/>
        </p:nvSpPr>
        <p:spPr>
          <a:xfrm>
            <a:off x="1117600" y="1805750"/>
            <a:ext cx="11125200" cy="4568558"/>
          </a:xfrm>
          <a:prstGeom prst="rect">
            <a:avLst/>
          </a:prstGeom>
        </p:spPr>
        <p:txBody>
          <a:bodyPr vert="horz" wrap="square" lIns="0" tIns="13335" rIns="0" bIns="0" rtlCol="0">
            <a:spAutoFit/>
          </a:bodyPr>
          <a:lstStyle/>
          <a:p>
            <a:pPr marL="355600" marR="5080" indent="-342900">
              <a:spcBef>
                <a:spcPts val="105"/>
              </a:spcBef>
              <a:buChar char="•"/>
              <a:tabLst>
                <a:tab pos="354965" algn="l"/>
                <a:tab pos="355600" algn="l"/>
              </a:tabLst>
            </a:pPr>
            <a:r>
              <a:rPr sz="3200" dirty="0">
                <a:latin typeface="Arial"/>
                <a:cs typeface="Arial"/>
              </a:rPr>
              <a:t>Choice of technology and raw materials in  industries</a:t>
            </a:r>
          </a:p>
          <a:p>
            <a:pPr marL="355600" indent="-342900">
              <a:spcBef>
                <a:spcPts val="765"/>
              </a:spcBef>
              <a:buChar char="•"/>
              <a:tabLst>
                <a:tab pos="354965" algn="l"/>
                <a:tab pos="355600" algn="l"/>
              </a:tabLst>
            </a:pPr>
            <a:r>
              <a:rPr sz="3200" dirty="0">
                <a:latin typeface="Arial"/>
                <a:cs typeface="Arial"/>
              </a:rPr>
              <a:t>Land use planning for urban development</a:t>
            </a:r>
          </a:p>
          <a:p>
            <a:pPr marL="355600" indent="-342900">
              <a:spcBef>
                <a:spcPts val="770"/>
              </a:spcBef>
              <a:buChar char="•"/>
              <a:tabLst>
                <a:tab pos="354965" algn="l"/>
                <a:tab pos="355600" algn="l"/>
              </a:tabLst>
            </a:pPr>
            <a:r>
              <a:rPr sz="3200" dirty="0">
                <a:latin typeface="Arial"/>
                <a:cs typeface="Arial"/>
              </a:rPr>
              <a:t>Vehicular air pollution and noise pollution</a:t>
            </a:r>
          </a:p>
          <a:p>
            <a:pPr marL="355600" indent="-342900">
              <a:spcBef>
                <a:spcPts val="765"/>
              </a:spcBef>
              <a:buChar char="•"/>
              <a:tabLst>
                <a:tab pos="354965" algn="l"/>
                <a:tab pos="355600" algn="l"/>
              </a:tabLst>
            </a:pPr>
            <a:r>
              <a:rPr sz="3200" dirty="0">
                <a:latin typeface="Arial"/>
                <a:cs typeface="Arial"/>
              </a:rPr>
              <a:t>Safe water access and sanitation facility</a:t>
            </a:r>
          </a:p>
          <a:p>
            <a:pPr marL="355600" indent="-342900">
              <a:spcBef>
                <a:spcPts val="770"/>
              </a:spcBef>
              <a:buChar char="•"/>
              <a:tabLst>
                <a:tab pos="354965" algn="l"/>
                <a:tab pos="355600" algn="l"/>
              </a:tabLst>
            </a:pPr>
            <a:r>
              <a:rPr sz="3200" dirty="0">
                <a:latin typeface="Arial"/>
                <a:cs typeface="Arial"/>
              </a:rPr>
              <a:t>Conservation of biodiversity</a:t>
            </a:r>
          </a:p>
          <a:p>
            <a:pPr marL="355600" indent="-342900">
              <a:spcBef>
                <a:spcPts val="765"/>
              </a:spcBef>
              <a:buChar char="•"/>
              <a:tabLst>
                <a:tab pos="354965" algn="l"/>
                <a:tab pos="355600" algn="l"/>
              </a:tabLst>
            </a:pPr>
            <a:r>
              <a:rPr sz="3200" dirty="0">
                <a:latin typeface="Arial"/>
                <a:cs typeface="Arial"/>
              </a:rPr>
              <a:t>Energy security</a:t>
            </a:r>
          </a:p>
          <a:p>
            <a:pPr marL="355600" marR="584835" indent="-342900">
              <a:spcBef>
                <a:spcPts val="770"/>
              </a:spcBef>
              <a:buChar char="•"/>
              <a:tabLst>
                <a:tab pos="354965" algn="l"/>
                <a:tab pos="355600" algn="l"/>
              </a:tabLst>
            </a:pPr>
            <a:r>
              <a:rPr sz="3200" dirty="0">
                <a:latin typeface="Arial"/>
                <a:cs typeface="Arial"/>
              </a:rPr>
              <a:t>Proper environmental management of  ecologically critical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7400" y="273103"/>
            <a:ext cx="7749414" cy="627736"/>
          </a:xfrm>
          <a:prstGeom prst="rect">
            <a:avLst/>
          </a:prstGeom>
        </p:spPr>
        <p:txBody>
          <a:bodyPr vert="horz" wrap="square" lIns="0" tIns="12065" rIns="0" bIns="0" rtlCol="0">
            <a:spAutoFit/>
          </a:bodyPr>
          <a:lstStyle/>
          <a:p>
            <a:pPr marL="12700">
              <a:spcBef>
                <a:spcPts val="95"/>
              </a:spcBef>
            </a:pPr>
            <a:r>
              <a:rPr sz="4000" u="sng" dirty="0"/>
              <a:t>Environmental Issues &amp; Priorities</a:t>
            </a:r>
          </a:p>
        </p:txBody>
      </p:sp>
      <p:sp>
        <p:nvSpPr>
          <p:cNvPr id="3" name="object 3"/>
          <p:cNvSpPr txBox="1"/>
          <p:nvPr/>
        </p:nvSpPr>
        <p:spPr>
          <a:xfrm>
            <a:off x="1270000" y="990600"/>
            <a:ext cx="6934200" cy="541815"/>
          </a:xfrm>
          <a:prstGeom prst="rect">
            <a:avLst/>
          </a:prstGeom>
        </p:spPr>
        <p:txBody>
          <a:bodyPr vert="horz" wrap="square" lIns="0" tIns="109855" rIns="0" bIns="0" rtlCol="0">
            <a:spAutoFit/>
          </a:bodyPr>
          <a:lstStyle/>
          <a:p>
            <a:pPr marL="527050" indent="-514350">
              <a:spcBef>
                <a:spcPts val="865"/>
              </a:spcBef>
              <a:buFont typeface="+mj-lt"/>
              <a:buAutoNum type="arabicPeriod"/>
              <a:tabLst>
                <a:tab pos="354965" algn="l"/>
                <a:tab pos="355600" algn="l"/>
              </a:tabLst>
            </a:pPr>
            <a:r>
              <a:rPr sz="2800" dirty="0">
                <a:latin typeface="Arial"/>
                <a:cs typeface="Arial"/>
              </a:rPr>
              <a:t>Global</a:t>
            </a:r>
            <a:r>
              <a:rPr lang="en-US" sz="2800" dirty="0">
                <a:latin typeface="Arial"/>
                <a:cs typeface="Arial"/>
              </a:rPr>
              <a:t>		2. </a:t>
            </a:r>
            <a:r>
              <a:rPr sz="2800" dirty="0">
                <a:latin typeface="Arial"/>
                <a:cs typeface="Arial"/>
              </a:rPr>
              <a:t>Regional</a:t>
            </a:r>
            <a:r>
              <a:rPr lang="en-US" sz="2800" dirty="0">
                <a:latin typeface="Arial"/>
                <a:cs typeface="Arial"/>
              </a:rPr>
              <a:t>		3. </a:t>
            </a:r>
            <a:r>
              <a:rPr sz="2800" dirty="0">
                <a:latin typeface="Arial"/>
                <a:cs typeface="Arial"/>
              </a:rPr>
              <a:t>Local</a:t>
            </a:r>
          </a:p>
        </p:txBody>
      </p:sp>
      <p:pic>
        <p:nvPicPr>
          <p:cNvPr id="2050" name="Picture 2" descr="https://cdn.britannica.com/00/90500-050-09977737/Map-carbon-dioxide-emissions-country-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390" y="1708878"/>
            <a:ext cx="11688717" cy="6063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8042" y="304800"/>
            <a:ext cx="10221515" cy="627736"/>
          </a:xfrm>
          <a:prstGeom prst="rect">
            <a:avLst/>
          </a:prstGeom>
        </p:spPr>
        <p:txBody>
          <a:bodyPr vert="horz" wrap="square" lIns="0" tIns="12065" rIns="0" bIns="0" rtlCol="0">
            <a:spAutoFit/>
          </a:bodyPr>
          <a:lstStyle/>
          <a:p>
            <a:pPr marL="12700">
              <a:spcBef>
                <a:spcPts val="95"/>
              </a:spcBef>
            </a:pPr>
            <a:r>
              <a:rPr lang="en-US" sz="4000" u="sng" dirty="0"/>
              <a:t>Environmental Issues with Highest Priorities</a:t>
            </a:r>
            <a:endParaRPr sz="4000" u="sng" dirty="0"/>
          </a:p>
        </p:txBody>
      </p:sp>
      <p:pic>
        <p:nvPicPr>
          <p:cNvPr id="2050" name="Picture 2" descr="Environmental Issues - Botany">
            <a:extLst>
              <a:ext uri="{FF2B5EF4-FFF2-40B4-BE49-F238E27FC236}">
                <a16:creationId xmlns:a16="http://schemas.microsoft.com/office/drawing/2014/main" id="{4D52F247-8125-E974-7D83-6A27DF718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56"/>
          <a:stretch/>
        </p:blipFill>
        <p:spPr bwMode="auto">
          <a:xfrm>
            <a:off x="3316687" y="1219200"/>
            <a:ext cx="724971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2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TotalTime>
  <Words>2087</Words>
  <Application>Microsoft Office PowerPoint</Application>
  <PresentationFormat>Custom</PresentationFormat>
  <Paragraphs>216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MT</vt:lpstr>
      <vt:lpstr>Calibri</vt:lpstr>
      <vt:lpstr>Georgia</vt:lpstr>
      <vt:lpstr>Trebuchet MS</vt:lpstr>
      <vt:lpstr>Wingdings</vt:lpstr>
      <vt:lpstr>Office Theme</vt:lpstr>
      <vt:lpstr>PowerPoint Presentation</vt:lpstr>
      <vt:lpstr>PowerPoint Presentation</vt:lpstr>
      <vt:lpstr>Environmental Issues</vt:lpstr>
      <vt:lpstr>Environmental Issues</vt:lpstr>
      <vt:lpstr>Environmental Issues</vt:lpstr>
      <vt:lpstr>Priority Areas</vt:lpstr>
      <vt:lpstr>Priority Areas</vt:lpstr>
      <vt:lpstr>Environmental Issues &amp; Priorities</vt:lpstr>
      <vt:lpstr>Environmental Issues with Highest Priorities</vt:lpstr>
      <vt:lpstr>Global Warming</vt:lpstr>
      <vt:lpstr>Global Warming</vt:lpstr>
      <vt:lpstr>Causes of Global Warming</vt:lpstr>
      <vt:lpstr>PowerPoint Presentation</vt:lpstr>
      <vt:lpstr>Effects of Global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Measures to conserve biodiversity</vt:lpstr>
      <vt:lpstr>Measures to conserve biodiversity (Cont.)</vt:lpstr>
      <vt:lpstr>Ecological Foot Print</vt:lpstr>
      <vt:lpstr>Ecological Foot Print</vt:lpstr>
      <vt:lpstr>PowerPoint Presentation</vt:lpstr>
      <vt:lpstr>Ecological Foot Print</vt:lpstr>
      <vt:lpstr>Ecological Foot Print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437: Environmental and  Sustainable Management</dc:title>
  <cp:lastModifiedBy>Rubel</cp:lastModifiedBy>
  <cp:revision>49</cp:revision>
  <dcterms:created xsi:type="dcterms:W3CDTF">2019-06-09T06:41:51Z</dcterms:created>
  <dcterms:modified xsi:type="dcterms:W3CDTF">2022-09-12T13:26:17Z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2015-12-18T00:00:00Z</vt:filetime>
  </property>
  <property fmtid="{D5CDD505-2E9C-101B-9397-08002B2CF9AE}" pid="3" name="Creator">
    <vt:lpwstr>Nitro Pro 9  (9. 5. 1. 5)</vt:lpwstr>
  </property>
  <property fmtid="{D5CDD505-2E9C-101B-9397-08002B2CF9AE}" pid="4" name="LastSaved">
    <vt:filetime>2019-06-09T00:00:00Z</vt:filetime>
  </property>
</Properties>
</file>