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79F8C-D518-4E0D-BCAE-D49014FEA404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AC224-EFC3-4975-8119-6A8B43CA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AC224-EFC3-4975-8119-6A8B43CAE4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5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eksforgeeks.org/sql-alter-rename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geeksforgeeks.org/sql-comment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hyperlink" Target="https://www.geeksforgeeks.org/sql-alter-add-drop-modify/" TargetMode="External"/><Relationship Id="rId5" Type="http://schemas.openxmlformats.org/officeDocument/2006/relationships/hyperlink" Target="https://www.geeksforgeeks.org/sql-drop-truncate/" TargetMode="External"/><Relationship Id="rId4" Type="http://schemas.openxmlformats.org/officeDocument/2006/relationships/hyperlink" Target="https://www.geeksforgeeks.org/sql-creat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hyperlink" Target="https://www.geeksforgeeks.org/sql-delete-statement/" TargetMode="External"/><Relationship Id="rId5" Type="http://schemas.openxmlformats.org/officeDocument/2006/relationships/hyperlink" Target="https://www.geeksforgeeks.org/sql-update-statement/" TargetMode="External"/><Relationship Id="rId4" Type="http://schemas.openxmlformats.org/officeDocument/2006/relationships/hyperlink" Target="https://www.geeksforgeeks.org/sql-insert-statemen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hyperlink" Target="https://www.geeksforgeeks.org/sql-update-statement/" TargetMode="External"/><Relationship Id="rId4" Type="http://schemas.openxmlformats.org/officeDocument/2006/relationships/hyperlink" Target="https://www.geeksforgeeks.org/sql-insert-statemen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hyperlink" Target="https://www.geeksforgeeks.org/sql-update-statement/" TargetMode="External"/><Relationship Id="rId4" Type="http://schemas.openxmlformats.org/officeDocument/2006/relationships/hyperlink" Target="https://www.geeksforgeeks.org/sql-insert-statemen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hyperlink" Target="https://www.geeksforgeeks.org/sql-insert-statemen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Data Abstraction, Data Model &amp; Database Language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7526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Fatema </a:t>
            </a:r>
            <a:r>
              <a:rPr lang="en-US" sz="2800" dirty="0" err="1">
                <a:solidFill>
                  <a:srgbClr val="002060"/>
                </a:solidFill>
              </a:rPr>
              <a:t>tuj</a:t>
            </a:r>
            <a:r>
              <a:rPr lang="en-US" sz="2800" dirty="0">
                <a:solidFill>
                  <a:srgbClr val="002060"/>
                </a:solidFill>
              </a:rPr>
              <a:t> Johora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Lecturer, 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Department of CSE,DIU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29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stands for Structured Query Language</a:t>
            </a:r>
          </a:p>
          <a:p>
            <a:r>
              <a:rPr lang="en-US" dirty="0"/>
              <a:t>SQL is a standard language for accessing and manipulating databases.</a:t>
            </a:r>
          </a:p>
          <a:p>
            <a:r>
              <a:rPr lang="en-US" dirty="0"/>
              <a:t>SQL commands are instructions. It is used to communicate with the database.</a:t>
            </a:r>
          </a:p>
          <a:p>
            <a:r>
              <a:rPr lang="en-US" dirty="0"/>
              <a:t>SQL can perform various tasks, like- create a table, add data to tables, drop the table, modify the table, set permission for users.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6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SQL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types of SQL commands: </a:t>
            </a:r>
          </a:p>
          <a:p>
            <a:pPr lvl="1"/>
            <a:r>
              <a:rPr lang="en-US" dirty="0"/>
              <a:t>DDL  (Data Definition Language)</a:t>
            </a:r>
          </a:p>
          <a:p>
            <a:pPr lvl="1"/>
            <a:r>
              <a:rPr lang="en-US" dirty="0"/>
              <a:t>DML (Data Manipulation Language)</a:t>
            </a:r>
          </a:p>
          <a:p>
            <a:pPr lvl="1"/>
            <a:r>
              <a:rPr lang="en-US" dirty="0"/>
              <a:t>DCL  (Data Control Language)</a:t>
            </a:r>
          </a:p>
          <a:p>
            <a:pPr lvl="1"/>
            <a:r>
              <a:rPr lang="en-US" dirty="0"/>
              <a:t>TCL   (Transection Control Language )</a:t>
            </a:r>
          </a:p>
          <a:p>
            <a:pPr lvl="1"/>
            <a:r>
              <a:rPr lang="en-US" dirty="0"/>
              <a:t>DQL  (Data Query Language)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24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SQL Commands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48" y="1984413"/>
            <a:ext cx="6958452" cy="4568787"/>
          </a:xfrm>
        </p:spPr>
      </p:pic>
    </p:spTree>
    <p:extLst>
      <p:ext uri="{BB962C8B-B14F-4D97-AF65-F5344CB8AC3E}">
        <p14:creationId xmlns:p14="http://schemas.microsoft.com/office/powerpoint/2010/main" val="1804896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ea typeface="ＭＳ Ｐゴシック" pitchFamily="34" charset="-128"/>
              </a:rPr>
              <a:t>Examples of DDL commands: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  <a:hlinkClick r:id="rId4"/>
              </a:rPr>
              <a:t>CREATE</a:t>
            </a:r>
            <a:r>
              <a:rPr lang="en-US" sz="2800" dirty="0">
                <a:ea typeface="ＭＳ Ｐゴシック" pitchFamily="34" charset="-128"/>
              </a:rPr>
              <a:t> – is used to create the database or its objects (like table, index, function, views, store procedure and triggers).</a:t>
            </a:r>
          </a:p>
          <a:p>
            <a:r>
              <a:rPr lang="en-US" sz="2800" b="1" dirty="0">
                <a:ea typeface="ＭＳ Ｐゴシック" pitchFamily="34" charset="-128"/>
                <a:hlinkClick r:id="rId5"/>
              </a:rPr>
              <a:t>DROP</a:t>
            </a:r>
            <a:r>
              <a:rPr lang="en-US" sz="2800" dirty="0">
                <a:ea typeface="ＭＳ Ｐゴシック" pitchFamily="34" charset="-128"/>
              </a:rPr>
              <a:t> – is used to delete objects from the database.</a:t>
            </a:r>
          </a:p>
          <a:p>
            <a:r>
              <a:rPr lang="en-US" sz="2800" b="1" dirty="0">
                <a:ea typeface="ＭＳ Ｐゴシック" pitchFamily="34" charset="-128"/>
                <a:hlinkClick r:id="rId6"/>
              </a:rPr>
              <a:t>ALTER</a:t>
            </a:r>
            <a:r>
              <a:rPr lang="en-US" sz="2800" b="1" dirty="0">
                <a:ea typeface="ＭＳ Ｐゴシック" pitchFamily="34" charset="-128"/>
              </a:rPr>
              <a:t>-</a:t>
            </a:r>
            <a:r>
              <a:rPr lang="en-US" sz="2800" b="0" i="0" dirty="0">
                <a:solidFill>
                  <a:srgbClr val="202124"/>
                </a:solidFill>
                <a:effectLst/>
              </a:rPr>
              <a:t> is used to add, delete, or modify columns in an existing table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  <a:hlinkClick r:id="rId5"/>
              </a:rPr>
              <a:t>TRUNCATE</a:t>
            </a:r>
            <a:r>
              <a:rPr lang="en-US" sz="2800" dirty="0">
                <a:ea typeface="ＭＳ Ｐゴシック" pitchFamily="34" charset="-128"/>
              </a:rPr>
              <a:t>–is used to remove all records from a table, including all spaces allocated for the records are removed.</a:t>
            </a:r>
          </a:p>
          <a:p>
            <a:r>
              <a:rPr lang="en-US" sz="2800" b="1" dirty="0">
                <a:ea typeface="ＭＳ Ｐゴシック" pitchFamily="34" charset="-128"/>
                <a:hlinkClick r:id="rId7"/>
              </a:rPr>
              <a:t>COMMENT</a:t>
            </a:r>
            <a:r>
              <a:rPr lang="en-US" sz="2800" dirty="0">
                <a:ea typeface="ＭＳ Ｐゴシック" pitchFamily="34" charset="-128"/>
              </a:rPr>
              <a:t> –is used to add comments to the data dictionary.</a:t>
            </a:r>
          </a:p>
          <a:p>
            <a:r>
              <a:rPr lang="en-US" sz="2800" b="1" dirty="0">
                <a:ea typeface="ＭＳ Ｐゴシック" pitchFamily="34" charset="-128"/>
                <a:hlinkClick r:id="rId8"/>
              </a:rPr>
              <a:t>RENAME </a:t>
            </a:r>
            <a:r>
              <a:rPr lang="en-US" sz="2800" dirty="0">
                <a:ea typeface="ＭＳ Ｐゴシック" pitchFamily="34" charset="-128"/>
              </a:rPr>
              <a:t>–is used to rename an object existing in the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1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34" charset="-128"/>
              </a:rPr>
              <a:t>Examples of DML:</a:t>
            </a:r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ea typeface="ＭＳ Ｐゴシック" pitchFamily="34" charset="-128"/>
                <a:hlinkClick r:id="rId4"/>
              </a:rPr>
              <a:t>INSERT</a:t>
            </a:r>
            <a:r>
              <a:rPr lang="en-US" dirty="0">
                <a:ea typeface="ＭＳ Ｐゴシック" pitchFamily="34" charset="-128"/>
              </a:rPr>
              <a:t> – is used to insert data into a table.</a:t>
            </a:r>
          </a:p>
          <a:p>
            <a:r>
              <a:rPr lang="en-US" b="1" dirty="0">
                <a:ea typeface="ＭＳ Ｐゴシック" pitchFamily="34" charset="-128"/>
                <a:hlinkClick r:id="rId5"/>
              </a:rPr>
              <a:t>UPDATE</a:t>
            </a:r>
            <a:r>
              <a:rPr lang="en-US" dirty="0">
                <a:ea typeface="ＭＳ Ｐゴシック" pitchFamily="34" charset="-128"/>
              </a:rPr>
              <a:t> – is used to update existing data within a table.</a:t>
            </a:r>
          </a:p>
          <a:p>
            <a:r>
              <a:rPr lang="en-US" b="1" dirty="0">
                <a:ea typeface="ＭＳ Ｐゴシック" pitchFamily="34" charset="-128"/>
                <a:hlinkClick r:id="rId6"/>
              </a:rPr>
              <a:t>DELETE</a:t>
            </a:r>
            <a:r>
              <a:rPr lang="en-US" dirty="0">
                <a:ea typeface="ＭＳ Ｐゴシック" pitchFamily="34" charset="-128"/>
              </a:rPr>
              <a:t> – is used to delete records from a database table.</a:t>
            </a:r>
          </a:p>
          <a:p>
            <a:pPr lvl="1">
              <a:buFont typeface="Monotype Sorts" charset="2"/>
              <a:buNone/>
            </a:pPr>
            <a:endParaRPr lang="en-US" sz="1800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6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a typeface="ＭＳ Ｐゴシック" pitchFamily="34" charset="-128"/>
              </a:rPr>
              <a:t>Examples of DCL:</a:t>
            </a:r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ea typeface="ＭＳ Ｐゴシック" pitchFamily="34" charset="-128"/>
                <a:hlinkClick r:id="rId4"/>
              </a:rPr>
              <a:t>GRAND</a:t>
            </a:r>
            <a:r>
              <a:rPr lang="en-US" dirty="0">
                <a:ea typeface="ＭＳ Ｐゴシック" pitchFamily="34" charset="-128"/>
              </a:rPr>
              <a:t> – </a:t>
            </a:r>
            <a:r>
              <a:rPr lang="en-US" dirty="0"/>
              <a:t>It is used to give user access privileges to a database.</a:t>
            </a:r>
          </a:p>
          <a:p>
            <a:r>
              <a:rPr lang="en-US" b="1" dirty="0">
                <a:ea typeface="ＭＳ Ｐゴシック" pitchFamily="34" charset="-128"/>
                <a:hlinkClick r:id="rId5"/>
              </a:rPr>
              <a:t>REVOKE</a:t>
            </a:r>
            <a:r>
              <a:rPr lang="en-US" dirty="0">
                <a:ea typeface="ＭＳ Ｐゴシック" pitchFamily="34" charset="-128"/>
              </a:rPr>
              <a:t> – </a:t>
            </a:r>
            <a:r>
              <a:rPr lang="en-US" dirty="0"/>
              <a:t>It is used to take back permissions from the user.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Monotype Sorts" charset="2"/>
              <a:buNone/>
            </a:pPr>
            <a:endParaRPr lang="en-US" sz="2600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39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a typeface="ＭＳ Ｐゴシック" pitchFamily="34" charset="-128"/>
              </a:rPr>
              <a:t>Examples of DCL:</a:t>
            </a:r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ea typeface="ＭＳ Ｐゴシック" pitchFamily="34" charset="-128"/>
                <a:hlinkClick r:id="rId4"/>
              </a:rPr>
              <a:t>COMMIT</a:t>
            </a:r>
            <a:r>
              <a:rPr lang="en-US" dirty="0">
                <a:ea typeface="ＭＳ Ｐゴシック" pitchFamily="34" charset="-128"/>
              </a:rPr>
              <a:t> – </a:t>
            </a:r>
            <a:r>
              <a:rPr lang="en-US" dirty="0"/>
              <a:t>Commit command is used to save all the transactions to the database.</a:t>
            </a:r>
          </a:p>
          <a:p>
            <a:r>
              <a:rPr lang="en-US" b="1" dirty="0">
                <a:ea typeface="ＭＳ Ｐゴシック" pitchFamily="34" charset="-128"/>
                <a:hlinkClick r:id="rId5"/>
              </a:rPr>
              <a:t>ROLLBACK</a:t>
            </a:r>
            <a:r>
              <a:rPr lang="en-US" dirty="0">
                <a:ea typeface="ＭＳ Ｐゴシック" pitchFamily="34" charset="-128"/>
              </a:rPr>
              <a:t>– </a:t>
            </a:r>
            <a:r>
              <a:rPr lang="en-US" dirty="0"/>
              <a:t>Rollback command is used to undo transactions that have not already been saved to the database.</a:t>
            </a:r>
          </a:p>
          <a:p>
            <a:r>
              <a:rPr lang="en-US" b="1" dirty="0">
                <a:ea typeface="ＭＳ Ｐゴシック" pitchFamily="34" charset="-128"/>
                <a:hlinkClick r:id="rId5"/>
              </a:rPr>
              <a:t>SAVEPOINT</a:t>
            </a:r>
            <a:r>
              <a:rPr lang="en-US" dirty="0">
                <a:ea typeface="ＭＳ Ｐゴシック" pitchFamily="34" charset="-128"/>
              </a:rPr>
              <a:t>– </a:t>
            </a:r>
            <a:r>
              <a:rPr lang="en-US" dirty="0"/>
              <a:t>It is used to roll the transaction back to a certain point without rolling back the entire transaction.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Monotype Sorts" charset="2"/>
              <a:buNone/>
            </a:pPr>
            <a:endParaRPr lang="en-US" sz="2600" dirty="0">
              <a:ea typeface="ＭＳ Ｐゴシック" pitchFamily="34" charset="-128"/>
            </a:endParaRPr>
          </a:p>
          <a:p>
            <a:endParaRPr lang="en-US" dirty="0"/>
          </a:p>
          <a:p>
            <a:endParaRPr lang="en-US" dirty="0">
              <a:ea typeface="ＭＳ Ｐゴシック" pitchFamily="34" charset="-128"/>
            </a:endParaRPr>
          </a:p>
          <a:p>
            <a:pPr lvl="1">
              <a:buFont typeface="Monotype Sorts" charset="2"/>
              <a:buNone/>
            </a:pPr>
            <a:endParaRPr lang="en-US" sz="2600" dirty="0">
              <a:ea typeface="ＭＳ Ｐゴシック" pitchFamily="34" charset="-128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72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34" charset="-128"/>
              </a:rPr>
              <a:t>Examples of DCL:</a:t>
            </a:r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ea typeface="ＭＳ Ｐゴシック" pitchFamily="34" charset="-128"/>
                <a:hlinkClick r:id="rId4"/>
              </a:rPr>
              <a:t>SEARCH</a:t>
            </a:r>
            <a:r>
              <a:rPr lang="en-US" dirty="0">
                <a:ea typeface="ＭＳ Ｐゴシック" pitchFamily="34" charset="-128"/>
              </a:rPr>
              <a:t> – </a:t>
            </a:r>
            <a:r>
              <a:rPr lang="en-US" dirty="0"/>
              <a:t> It is used to select the attribute based on the condition described by WHERE clause.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4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54944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of 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Abstraction </a:t>
            </a:r>
          </a:p>
          <a:p>
            <a:r>
              <a:rPr lang="en-US" dirty="0"/>
              <a:t>Instance and Schema</a:t>
            </a:r>
          </a:p>
          <a:p>
            <a:r>
              <a:rPr lang="en-US" dirty="0"/>
              <a:t>Data Model</a:t>
            </a:r>
          </a:p>
          <a:p>
            <a:r>
              <a:rPr lang="en-US" dirty="0"/>
              <a:t>Data language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50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abstraction is </a:t>
            </a:r>
            <a:r>
              <a:rPr lang="en-US" b="1" dirty="0"/>
              <a:t>hiding the complex data structure</a:t>
            </a:r>
            <a:r>
              <a:rPr lang="en-US" dirty="0"/>
              <a:t> in order to </a:t>
            </a:r>
            <a:r>
              <a:rPr lang="en-US" b="1" dirty="0"/>
              <a:t>simplify the user’s interface</a:t>
            </a:r>
            <a:r>
              <a:rPr lang="en-US" dirty="0"/>
              <a:t> of the system.</a:t>
            </a:r>
          </a:p>
          <a:p>
            <a:r>
              <a:rPr lang="en-US" b="1" dirty="0"/>
              <a:t>Data abstraction</a:t>
            </a:r>
            <a:r>
              <a:rPr lang="en-US" dirty="0"/>
              <a:t> allow developers to keep complex data structures away from the users through </a:t>
            </a:r>
            <a:r>
              <a:rPr lang="en-US" b="1" dirty="0"/>
              <a:t>levels of abstraction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17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Three level of data abstraction   or </a:t>
            </a:r>
            <a:br>
              <a:rPr lang="en-US" sz="3600" dirty="0"/>
            </a:br>
            <a:r>
              <a:rPr lang="en-US" sz="3600" dirty="0"/>
              <a:t>Three schema Architecture </a:t>
            </a: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49582"/>
            <a:ext cx="6857999" cy="401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10200" y="2145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(external level)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4191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( Conceptual level)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5257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(Internal level)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1459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User</a:t>
            </a:r>
          </a:p>
        </p:txBody>
      </p:sp>
      <p:sp>
        <p:nvSpPr>
          <p:cNvPr id="14" name="Flowchart: Magnetic Disk 13"/>
          <p:cNvSpPr/>
          <p:nvPr/>
        </p:nvSpPr>
        <p:spPr>
          <a:xfrm>
            <a:off x="4191000" y="6019800"/>
            <a:ext cx="914400" cy="53340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1008320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level or external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highest level of data abstraction and exhibits only a part of the whole database. </a:t>
            </a:r>
          </a:p>
          <a:p>
            <a:r>
              <a:rPr lang="en-US" dirty="0"/>
              <a:t>It exhibits the data in which the user is interested. </a:t>
            </a:r>
          </a:p>
          <a:p>
            <a:r>
              <a:rPr lang="en-US" dirty="0"/>
              <a:t>The view level can describe many views of the same data.</a:t>
            </a:r>
          </a:p>
        </p:txBody>
      </p:sp>
    </p:spTree>
    <p:extLst>
      <p:ext uri="{BB962C8B-B14F-4D97-AF65-F5344CB8AC3E}">
        <p14:creationId xmlns:p14="http://schemas.microsoft.com/office/powerpoint/2010/main" val="2545203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level or Conceptual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logical level, the data is stored in the form of the </a:t>
            </a:r>
            <a:r>
              <a:rPr lang="en-US" b="1" dirty="0"/>
              <a:t>entity set</a:t>
            </a:r>
            <a:r>
              <a:rPr lang="en-US" dirty="0"/>
              <a:t>, </a:t>
            </a:r>
            <a:r>
              <a:rPr lang="en-US" b="1" dirty="0"/>
              <a:t>entities</a:t>
            </a:r>
            <a:r>
              <a:rPr lang="en-US" dirty="0"/>
              <a:t>, their </a:t>
            </a:r>
            <a:r>
              <a:rPr lang="en-US" b="1" dirty="0"/>
              <a:t>data types</a:t>
            </a:r>
            <a:r>
              <a:rPr lang="en-US" dirty="0"/>
              <a:t>, the </a:t>
            </a:r>
            <a:r>
              <a:rPr lang="en-US" b="1" dirty="0"/>
              <a:t>relationship</a:t>
            </a:r>
            <a:r>
              <a:rPr lang="en-US" dirty="0"/>
              <a:t> among the entity sets, </a:t>
            </a:r>
            <a:r>
              <a:rPr lang="en-US" b="1" dirty="0"/>
              <a:t>user operations</a:t>
            </a:r>
            <a:r>
              <a:rPr lang="en-US" dirty="0"/>
              <a:t> performed to retrieve or modify the data and certain </a:t>
            </a:r>
            <a:r>
              <a:rPr lang="en-US" b="1" dirty="0"/>
              <a:t>constraints on the data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0364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or Internal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physical or the internal level schema describes </a:t>
            </a:r>
            <a:r>
              <a:rPr lang="en-US" b="1" dirty="0"/>
              <a:t>how the data is stored in the hardware</a:t>
            </a:r>
            <a:r>
              <a:rPr lang="en-US" dirty="0"/>
              <a:t>. </a:t>
            </a:r>
          </a:p>
          <a:p>
            <a:r>
              <a:rPr lang="en-US" dirty="0"/>
              <a:t>It also describes how the data can be accessed. </a:t>
            </a:r>
          </a:p>
          <a:p>
            <a:r>
              <a:rPr lang="en-US" dirty="0"/>
              <a:t>The physical level shows the data abstraction at the lowest level and it has </a:t>
            </a:r>
            <a:r>
              <a:rPr lang="en-US" b="1" dirty="0"/>
              <a:t>complex data structures</a:t>
            </a:r>
            <a:r>
              <a:rPr lang="en-US" dirty="0"/>
              <a:t>. </a:t>
            </a:r>
          </a:p>
          <a:p>
            <a:r>
              <a:rPr lang="en-US" dirty="0"/>
              <a:t>Only the database administrator operates at this level.</a:t>
            </a:r>
          </a:p>
        </p:txBody>
      </p:sp>
    </p:spTree>
    <p:extLst>
      <p:ext uri="{BB962C8B-B14F-4D97-AF65-F5344CB8AC3E}">
        <p14:creationId xmlns:p14="http://schemas.microsoft.com/office/powerpoint/2010/main" val="2471233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Instances and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Schema</a:t>
            </a:r>
            <a:r>
              <a:rPr lang="en-US" sz="2300" dirty="0">
                <a:solidFill>
                  <a:srgbClr val="000099"/>
                </a:solidFill>
              </a:rPr>
              <a:t> </a:t>
            </a:r>
            <a:r>
              <a:rPr lang="en-US" sz="2300" dirty="0"/>
              <a:t>– the overall logical structure of the database </a:t>
            </a:r>
          </a:p>
          <a:p>
            <a:pPr lvl="1">
              <a:defRPr/>
            </a:pPr>
            <a:r>
              <a:rPr lang="en-US" sz="2300" dirty="0"/>
              <a:t>Example: The database consists of information about a set of customers and accounts in a bank and the relationship between them</a:t>
            </a:r>
          </a:p>
          <a:p>
            <a:pPr lvl="2">
              <a:buFont typeface="Webdings" charset="2"/>
              <a:buChar char="4"/>
              <a:defRPr/>
            </a:pPr>
            <a:r>
              <a:rPr lang="en-US" sz="2300" dirty="0"/>
              <a:t>Analogous to type information of a variable in a program</a:t>
            </a:r>
          </a:p>
          <a:p>
            <a:pPr>
              <a:defRPr/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schema</a:t>
            </a:r>
            <a:r>
              <a:rPr lang="en-US" sz="2300" dirty="0"/>
              <a:t>– the overall physical  structure of the database </a:t>
            </a:r>
          </a:p>
          <a:p>
            <a:pPr>
              <a:defRPr/>
            </a:pPr>
            <a:r>
              <a:rPr lang="en-US" sz="2300" b="1" dirty="0">
                <a:solidFill>
                  <a:srgbClr val="000099"/>
                </a:solidFill>
              </a:rPr>
              <a:t>Instance</a:t>
            </a:r>
            <a:r>
              <a:rPr lang="en-US" sz="2300" dirty="0"/>
              <a:t> – the actual content of the database at a particular point in time </a:t>
            </a:r>
          </a:p>
        </p:txBody>
      </p:sp>
    </p:spTree>
    <p:extLst>
      <p:ext uri="{BB962C8B-B14F-4D97-AF65-F5344CB8AC3E}">
        <p14:creationId xmlns:p14="http://schemas.microsoft.com/office/powerpoint/2010/main" val="1213737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61288"/>
          </a:xfrm>
        </p:spPr>
        <p:txBody>
          <a:bodyPr/>
          <a:lstStyle/>
          <a:p>
            <a:r>
              <a:rPr lang="en-US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389120"/>
          </a:xfrm>
        </p:spPr>
        <p:txBody>
          <a:bodyPr>
            <a:noAutofit/>
          </a:bodyPr>
          <a:lstStyle/>
          <a:p>
            <a:r>
              <a:rPr lang="en-US" sz="2400" dirty="0"/>
              <a:t>A Database model defines the logical design and structure of a database and defines how data will be stored, accessed and updated in a database management system.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dirty="0">
                <a:ea typeface="ＭＳ Ｐゴシック" pitchFamily="34" charset="-128"/>
              </a:rPr>
              <a:t>Relational model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Entity-Relationship data model </a:t>
            </a:r>
            <a:r>
              <a:rPr lang="en-US" sz="2000" dirty="0">
                <a:ea typeface="ＭＳ Ｐゴシック" pitchFamily="34" charset="-128"/>
              </a:rPr>
              <a:t>(mainly for database design)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Object-based data models </a:t>
            </a:r>
            <a:r>
              <a:rPr lang="en-US" sz="2000" dirty="0">
                <a:ea typeface="ＭＳ Ｐゴシック" pitchFamily="34" charset="-128"/>
              </a:rPr>
              <a:t>(Object-oriented and Object-relational)</a:t>
            </a:r>
          </a:p>
          <a:p>
            <a:pPr lvl="1"/>
            <a:r>
              <a:rPr lang="en-US" dirty="0" err="1">
                <a:ea typeface="ＭＳ Ｐゴシック" pitchFamily="34" charset="-128"/>
              </a:rPr>
              <a:t>Semistructured</a:t>
            </a:r>
            <a:r>
              <a:rPr lang="en-US" dirty="0">
                <a:ea typeface="ＭＳ Ｐゴシック" pitchFamily="34" charset="-128"/>
              </a:rPr>
              <a:t> data model  </a:t>
            </a:r>
            <a:r>
              <a:rPr lang="en-US" sz="2000" dirty="0">
                <a:ea typeface="ＭＳ Ｐゴシック" pitchFamily="34" charset="-128"/>
              </a:rPr>
              <a:t>(XML)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Other older models:</a:t>
            </a:r>
          </a:p>
          <a:p>
            <a:pPr lvl="2">
              <a:lnSpc>
                <a:spcPct val="60000"/>
              </a:lnSpc>
            </a:pPr>
            <a:r>
              <a:rPr lang="en-US" sz="2400" dirty="0">
                <a:ea typeface="ＭＳ Ｐゴシック" pitchFamily="34" charset="-128"/>
              </a:rPr>
              <a:t>Network model  </a:t>
            </a:r>
          </a:p>
          <a:p>
            <a:pPr lvl="2">
              <a:lnSpc>
                <a:spcPct val="60000"/>
              </a:lnSpc>
            </a:pPr>
            <a:r>
              <a:rPr lang="en-US" sz="2400" dirty="0">
                <a:ea typeface="ＭＳ Ｐゴシック" pitchFamily="34" charset="-128"/>
              </a:rPr>
              <a:t>Hierarchical model</a:t>
            </a:r>
          </a:p>
          <a:p>
            <a:endParaRPr lang="en-US" sz="2400" dirty="0">
              <a:ea typeface="ＭＳ Ｐゴシック" pitchFamily="34" charset="-128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6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759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Constantia</vt:lpstr>
      <vt:lpstr>Monotype Sorts</vt:lpstr>
      <vt:lpstr>Webdings</vt:lpstr>
      <vt:lpstr>Wingdings 2</vt:lpstr>
      <vt:lpstr>Flow</vt:lpstr>
      <vt:lpstr>Data Abstraction, Data Model &amp; Database Language</vt:lpstr>
      <vt:lpstr>Topic of Discussion </vt:lpstr>
      <vt:lpstr>Data abstraction</vt:lpstr>
      <vt:lpstr>Three level of data abstraction   or  Three schema Architecture </vt:lpstr>
      <vt:lpstr>View level or external level</vt:lpstr>
      <vt:lpstr>Logical level or Conceptual level</vt:lpstr>
      <vt:lpstr>Physical or Internal level</vt:lpstr>
      <vt:lpstr>Instances and Schemas</vt:lpstr>
      <vt:lpstr>Data Model</vt:lpstr>
      <vt:lpstr>SQL</vt:lpstr>
      <vt:lpstr>Types of SQL Commands</vt:lpstr>
      <vt:lpstr>Types of SQL Commands</vt:lpstr>
      <vt:lpstr>DDL</vt:lpstr>
      <vt:lpstr>DML</vt:lpstr>
      <vt:lpstr>DCL</vt:lpstr>
      <vt:lpstr>TCL</vt:lpstr>
      <vt:lpstr>DQL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Fatema Tuj Johora</cp:lastModifiedBy>
  <cp:revision>24</cp:revision>
  <dcterms:created xsi:type="dcterms:W3CDTF">2006-08-16T00:00:00Z</dcterms:created>
  <dcterms:modified xsi:type="dcterms:W3CDTF">2021-06-01T15:12:16Z</dcterms:modified>
</cp:coreProperties>
</file>