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257" r:id="rId2"/>
    <p:sldId id="258" r:id="rId3"/>
    <p:sldId id="259" r:id="rId4"/>
    <p:sldId id="260" r:id="rId5"/>
    <p:sldId id="261" r:id="rId6"/>
    <p:sldId id="290" r:id="rId7"/>
    <p:sldId id="292" r:id="rId8"/>
    <p:sldId id="262" r:id="rId9"/>
    <p:sldId id="273" r:id="rId10"/>
    <p:sldId id="263" r:id="rId11"/>
    <p:sldId id="264" r:id="rId12"/>
    <p:sldId id="265" r:id="rId13"/>
    <p:sldId id="266" r:id="rId14"/>
    <p:sldId id="267" r:id="rId15"/>
    <p:sldId id="323" r:id="rId16"/>
    <p:sldId id="324" r:id="rId17"/>
    <p:sldId id="268" r:id="rId18"/>
    <p:sldId id="281" r:id="rId19"/>
    <p:sldId id="269" r:id="rId20"/>
    <p:sldId id="270" r:id="rId21"/>
    <p:sldId id="271" r:id="rId22"/>
    <p:sldId id="272" r:id="rId23"/>
    <p:sldId id="274" r:id="rId24"/>
    <p:sldId id="275" r:id="rId25"/>
    <p:sldId id="279" r:id="rId26"/>
    <p:sldId id="289" r:id="rId27"/>
    <p:sldId id="280" r:id="rId28"/>
    <p:sldId id="283" r:id="rId29"/>
    <p:sldId id="284" r:id="rId30"/>
    <p:sldId id="285" r:id="rId31"/>
    <p:sldId id="287" r:id="rId32"/>
    <p:sldId id="288" r:id="rId33"/>
    <p:sldId id="291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5" r:id="rId44"/>
    <p:sldId id="306" r:id="rId45"/>
    <p:sldId id="307" r:id="rId46"/>
    <p:sldId id="308" r:id="rId47"/>
    <p:sldId id="309" r:id="rId48"/>
    <p:sldId id="310" r:id="rId49"/>
    <p:sldId id="319" r:id="rId50"/>
    <p:sldId id="320" r:id="rId51"/>
    <p:sldId id="321" r:id="rId52"/>
    <p:sldId id="313" r:id="rId53"/>
    <p:sldId id="314" r:id="rId54"/>
    <p:sldId id="316" r:id="rId55"/>
    <p:sldId id="317" r:id="rId56"/>
    <p:sldId id="322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4" autoAdjust="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524B3-503B-4C53-AE1A-978A116C9F0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DFDDD-F3BF-4D2D-A009-C404BEBCD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1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D284C4C-76E7-415B-9298-53A54365EEDA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94515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0DFF33C-AFB6-44D5-856B-48FB40308A47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07341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3888101-1A88-46A5-B1DD-AC80B6A66905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57255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3888101-1A88-46A5-B1DD-AC80B6A66905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02905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167574-A974-4B5F-8652-7CBCFEB1760F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2111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7051-9DB7-431B-8399-6909AD2E8E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EC27-D30F-4B7C-83C3-9ACDDC11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5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7051-9DB7-431B-8399-6909AD2E8E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EC27-D30F-4B7C-83C3-9ACDDC11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0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7051-9DB7-431B-8399-6909AD2E8E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EC27-D30F-4B7C-83C3-9ACDDC11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8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7051-9DB7-431B-8399-6909AD2E8E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EC27-D30F-4B7C-83C3-9ACDDC11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6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7051-9DB7-431B-8399-6909AD2E8E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EC27-D30F-4B7C-83C3-9ACDDC11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7051-9DB7-431B-8399-6909AD2E8E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EC27-D30F-4B7C-83C3-9ACDDC11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4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7051-9DB7-431B-8399-6909AD2E8E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EC27-D30F-4B7C-83C3-9ACDDC11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7051-9DB7-431B-8399-6909AD2E8E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EC27-D30F-4B7C-83C3-9ACDDC11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5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7051-9DB7-431B-8399-6909AD2E8E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EC27-D30F-4B7C-83C3-9ACDDC11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78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7051-9DB7-431B-8399-6909AD2E8E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EC27-D30F-4B7C-83C3-9ACDDC11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7051-9DB7-431B-8399-6909AD2E8E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4EC27-D30F-4B7C-83C3-9ACDDC11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9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7051-9DB7-431B-8399-6909AD2E8E6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4EC27-D30F-4B7C-83C3-9ACDDC115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8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4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6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2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3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5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5053"/>
            <a:ext cx="7772400" cy="2387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Graphics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2D Transformations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18207"/>
            <a:ext cx="6858000" cy="1241822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j-lt"/>
              </a:rPr>
              <a:t>By</a:t>
            </a:r>
          </a:p>
          <a:p>
            <a:r>
              <a:rPr lang="en-US" sz="1600" dirty="0">
                <a:latin typeface="+mj-lt"/>
              </a:rPr>
              <a:t>Taslima Ferdaus Shuva</a:t>
            </a:r>
          </a:p>
          <a:p>
            <a:r>
              <a:rPr lang="en-US" sz="1600" dirty="0">
                <a:latin typeface="+mj-lt"/>
              </a:rPr>
              <a:t>Sr. Lecturer, Dept. of CSE, DIU</a:t>
            </a:r>
          </a:p>
        </p:txBody>
      </p:sp>
    </p:spTree>
    <p:extLst>
      <p:ext uri="{BB962C8B-B14F-4D97-AF65-F5344CB8AC3E}">
        <p14:creationId xmlns:p14="http://schemas.microsoft.com/office/powerpoint/2010/main" val="94403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218" y="14547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9" y="1524000"/>
            <a:ext cx="5160833" cy="5334000"/>
          </a:xfrm>
        </p:spPr>
        <p:txBody>
          <a:bodyPr>
            <a:normAutofit/>
          </a:bodyPr>
          <a:lstStyle/>
          <a:p>
            <a:pPr algn="just"/>
            <a:r>
              <a:rPr lang="en-US" altLang="en-US" sz="2200" dirty="0">
                <a:latin typeface="+mj-lt"/>
              </a:rPr>
              <a:t>In translation, an object is displaced a given distance and direction from its original position.</a:t>
            </a:r>
          </a:p>
          <a:p>
            <a:pPr algn="just"/>
            <a:r>
              <a:rPr lang="en-US" altLang="en-US" sz="2200" dirty="0">
                <a:latin typeface="+mj-lt"/>
              </a:rPr>
              <a:t>If the displacement is given by the vector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v=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en-US" sz="22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en-US" sz="22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>
                <a:latin typeface="+mj-lt"/>
              </a:rPr>
              <a:t>the new object point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P’(x’, y’)</a:t>
            </a:r>
            <a:r>
              <a:rPr lang="en-US" altLang="en-US" sz="2200" dirty="0">
                <a:latin typeface="+mj-lt"/>
              </a:rPr>
              <a:t> can be found by applying the transformation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en-US" sz="22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altLang="en-US" sz="2200" dirty="0">
                <a:latin typeface="+mj-lt"/>
              </a:rPr>
              <a:t> to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P(x, y)(3,5)=&gt;(1,3)</a:t>
            </a:r>
          </a:p>
          <a:p>
            <a:pPr marL="0" indent="0" algn="just">
              <a:buNone/>
            </a:pP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=-2, ty=-2</a:t>
            </a:r>
          </a:p>
          <a:p>
            <a:pPr marL="0" indent="0" algn="just">
              <a:buNone/>
            </a:pPr>
            <a:r>
              <a:rPr lang="en-US" altLang="en-US" sz="2200" dirty="0">
                <a:latin typeface="+mj-lt"/>
                <a:cs typeface="Courier New" panose="02070309020205020404" pitchFamily="49" charset="0"/>
              </a:rPr>
              <a:t>Now,</a:t>
            </a:r>
          </a:p>
          <a:p>
            <a:pPr marL="0" indent="0" algn="just">
              <a:buNone/>
            </a:pP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P’ = T</a:t>
            </a:r>
            <a:r>
              <a:rPr lang="en-US" altLang="en-US" sz="22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 v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0" indent="0" algn="just">
              <a:buNone/>
            </a:pPr>
            <a:r>
              <a:rPr lang="en-US" altLang="en-US" sz="2200" dirty="0">
                <a:latin typeface="+mj-lt"/>
              </a:rPr>
              <a:t>Where,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x’=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x+t</a:t>
            </a:r>
            <a:r>
              <a:rPr lang="en-US" altLang="en-US" sz="22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2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>
                <a:latin typeface="+mj-lt"/>
              </a:rPr>
              <a:t>and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y’=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y+t</a:t>
            </a:r>
            <a:r>
              <a:rPr lang="en-US" altLang="en-US" sz="22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 sz="22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/>
            <a:endParaRPr lang="en-US" altLang="en-US" sz="2200" dirty="0">
              <a:latin typeface="+mj-lt"/>
            </a:endParaRPr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432" y="1565563"/>
            <a:ext cx="37433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005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6184" cy="4876800"/>
          </a:xfrm>
        </p:spPr>
        <p:txBody>
          <a:bodyPr>
            <a:normAutofit/>
          </a:bodyPr>
          <a:lstStyle/>
          <a:p>
            <a:pPr algn="just"/>
            <a:r>
              <a:rPr lang="en-US" altLang="en-US" sz="2200" dirty="0">
                <a:latin typeface="+mj-lt"/>
              </a:rPr>
              <a:t>In rotation, the object is rotated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θ°</a:t>
            </a:r>
            <a:r>
              <a:rPr lang="en-US" altLang="en-US" sz="2200" dirty="0">
                <a:latin typeface="+mj-lt"/>
              </a:rPr>
              <a:t> about the origin. </a:t>
            </a:r>
          </a:p>
          <a:p>
            <a:pPr algn="just"/>
            <a:r>
              <a:rPr lang="en-US" altLang="en-US" sz="2200" dirty="0">
                <a:latin typeface="+mj-lt"/>
              </a:rPr>
              <a:t>The convention is that the direction of rotation is counterclockwise if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altLang="en-US" sz="2200" dirty="0">
                <a:latin typeface="+mj-lt"/>
              </a:rPr>
              <a:t> is a positive angle .</a:t>
            </a:r>
          </a:p>
          <a:p>
            <a:pPr algn="just"/>
            <a:r>
              <a:rPr lang="en-US" altLang="en-US" sz="2200" dirty="0">
                <a:latin typeface="+mj-lt"/>
              </a:rPr>
              <a:t>and clockwise if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altLang="en-US" sz="2200" dirty="0">
                <a:latin typeface="+mj-lt"/>
              </a:rPr>
              <a:t> is a negative angle. </a:t>
            </a:r>
          </a:p>
          <a:p>
            <a:pPr algn="just"/>
            <a:r>
              <a:rPr lang="en-US" altLang="en-US" sz="2200" dirty="0">
                <a:latin typeface="+mj-lt"/>
              </a:rPr>
              <a:t>The transformation of rotation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en-US" sz="22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altLang="en-US" sz="2200" dirty="0">
                <a:latin typeface="+mj-lt"/>
              </a:rPr>
              <a:t> is   </a:t>
            </a:r>
          </a:p>
          <a:p>
            <a:pPr marL="0" indent="0" algn="just">
              <a:buNone/>
            </a:pPr>
            <a:r>
              <a:rPr lang="en-US" altLang="en-US" sz="2200" dirty="0">
                <a:latin typeface="+mj-lt"/>
                <a:cs typeface="Courier New" panose="02070309020205020404" pitchFamily="49" charset="0"/>
              </a:rPr>
              <a:t>		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P’ =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en-US" sz="22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0" indent="0" algn="just">
              <a:buNone/>
            </a:pPr>
            <a:r>
              <a:rPr lang="en-US" altLang="en-US" sz="2200" dirty="0">
                <a:latin typeface="+mj-lt"/>
              </a:rPr>
              <a:t>where 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x’ =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xcos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(θ) - y sin(θ)</a:t>
            </a:r>
          </a:p>
          <a:p>
            <a:pPr marL="0" indent="0" algn="just">
              <a:buNone/>
            </a:pPr>
            <a:r>
              <a:rPr lang="en-US" altLang="en-US" sz="2200" dirty="0">
                <a:latin typeface="+mj-lt"/>
              </a:rPr>
              <a:t>and     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y’ =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xsin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(θ) +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ycos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(θ)</a:t>
            </a:r>
          </a:p>
          <a:p>
            <a:pPr algn="just"/>
            <a:endParaRPr lang="en-US" altLang="en-US" sz="2200" dirty="0">
              <a:latin typeface="+mj-lt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Rotation about the Origin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384" y="2124395"/>
            <a:ext cx="3560616" cy="2619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565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71054" y="1399310"/>
            <a:ext cx="8229600" cy="2876550"/>
          </a:xfrm>
        </p:spPr>
        <p:txBody>
          <a:bodyPr>
            <a:normAutofit/>
          </a:bodyPr>
          <a:lstStyle/>
          <a:p>
            <a:pPr algn="just"/>
            <a:r>
              <a:rPr lang="en-US" altLang="en-US" sz="2200" dirty="0">
                <a:latin typeface="+mj-lt"/>
              </a:rPr>
              <a:t>Scaling is the process of expanding or compressing the dimension of an object.</a:t>
            </a:r>
          </a:p>
          <a:p>
            <a:pPr algn="just"/>
            <a:r>
              <a:rPr lang="en-US" altLang="en-US" sz="2200" dirty="0">
                <a:latin typeface="+mj-lt"/>
              </a:rPr>
              <a:t>Positive scaling constants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en-US" sz="22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200" baseline="-25000" dirty="0">
                <a:latin typeface="+mj-lt"/>
              </a:rPr>
              <a:t> </a:t>
            </a:r>
            <a:r>
              <a:rPr lang="en-US" altLang="en-US" sz="2200" dirty="0">
                <a:latin typeface="+mj-lt"/>
              </a:rPr>
              <a:t>and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en-US" sz="22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 sz="2200" dirty="0">
                <a:latin typeface="+mj-lt"/>
              </a:rPr>
              <a:t> are used to describe changes in length with respect to the x direction and y direction, respectively. </a:t>
            </a:r>
          </a:p>
          <a:p>
            <a:pPr algn="just"/>
            <a:r>
              <a:rPr lang="en-US" altLang="en-US" sz="2200" dirty="0">
                <a:latin typeface="+mj-lt"/>
              </a:rPr>
              <a:t>A scaling constant greater than one indicates an expansion of length, and less than one, compression of length. </a:t>
            </a:r>
          </a:p>
          <a:p>
            <a:pPr algn="just">
              <a:buFont typeface="Arial" panose="020B0604020202020204" pitchFamily="34" charset="0"/>
              <a:buNone/>
            </a:pPr>
            <a:endParaRPr lang="en-US" altLang="en-US" sz="2200" dirty="0">
              <a:latin typeface="+mj-lt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71054" y="13161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Scaling with Respect to the origin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97" y="3943350"/>
            <a:ext cx="7275512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998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1199" y="1452133"/>
            <a:ext cx="8229600" cy="216130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en-US" sz="2400" dirty="0">
                <a:latin typeface="+mj-lt"/>
              </a:rPr>
              <a:t>The scaling transformation 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en-US" sz="24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Sx,Sy</a:t>
            </a:r>
            <a:r>
              <a:rPr lang="en-US" altLang="en-US" sz="2400" baseline="-25000" dirty="0">
                <a:latin typeface="+mj-lt"/>
              </a:rPr>
              <a:t> </a:t>
            </a:r>
            <a:r>
              <a:rPr lang="en-US" altLang="en-US" sz="2400" dirty="0">
                <a:latin typeface="+mj-lt"/>
              </a:rPr>
              <a:t>is given by 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P’ =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en-US" sz="24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Sx,Sy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0" indent="0" algn="just">
              <a:buNone/>
            </a:pPr>
            <a:r>
              <a:rPr lang="en-US" altLang="en-US" sz="2400" dirty="0">
                <a:latin typeface="+mj-lt"/>
              </a:rPr>
              <a:t>    where,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x’ =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en-US" sz="24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latin typeface="+mj-lt"/>
              </a:rPr>
              <a:t>and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y’ =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en-US" sz="24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 sz="2400" dirty="0">
                <a:latin typeface="+mj-lt"/>
              </a:rPr>
              <a:t>. </a:t>
            </a:r>
          </a:p>
          <a:p>
            <a:pPr algn="just"/>
            <a:r>
              <a:rPr lang="en-US" altLang="en-US" sz="2400" dirty="0">
                <a:latin typeface="+mj-lt"/>
              </a:rPr>
              <a:t>After a scaling transformation is performed, the new object is located at a different position relative to the origin. </a:t>
            </a:r>
          </a:p>
          <a:p>
            <a:pPr algn="just"/>
            <a:r>
              <a:rPr lang="en-US" altLang="en-US" sz="2400" dirty="0">
                <a:latin typeface="+mj-lt"/>
              </a:rPr>
              <a:t>In fact, in a scaling transformation the only point that remains fixed is the origin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95769" y="18703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Scaling with Respect to the origin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215" y="3706511"/>
            <a:ext cx="7275513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5576443" y="6345385"/>
            <a:ext cx="248690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dirty="0"/>
              <a:t>Scaling factors </a:t>
            </a:r>
            <a:r>
              <a:rPr lang="en-US" altLang="en-US" sz="1400" dirty="0" err="1"/>
              <a:t>s</a:t>
            </a:r>
            <a:r>
              <a:rPr lang="en-US" altLang="en-US" sz="1400" baseline="-25000" dirty="0" err="1"/>
              <a:t>x</a:t>
            </a:r>
            <a:r>
              <a:rPr lang="en-US" altLang="en-US" sz="1400" dirty="0"/>
              <a:t> =2</a:t>
            </a:r>
          </a:p>
          <a:p>
            <a:r>
              <a:rPr lang="en-US" altLang="en-US" sz="1400" dirty="0"/>
              <a:t>Scaling factors </a:t>
            </a:r>
            <a:r>
              <a:rPr lang="en-US" altLang="en-US" sz="1400" dirty="0" err="1"/>
              <a:t>s</a:t>
            </a:r>
            <a:r>
              <a:rPr lang="en-US" altLang="en-US" sz="1400" baseline="-25000" dirty="0" err="1"/>
              <a:t>y</a:t>
            </a:r>
            <a:r>
              <a:rPr lang="en-US" altLang="en-US" sz="1400" dirty="0"/>
              <a:t> =1/2</a:t>
            </a:r>
          </a:p>
          <a:p>
            <a:endParaRPr lang="en-US" altLang="en-US" sz="1400" dirty="0"/>
          </a:p>
          <a:p>
            <a:endParaRPr lang="en-US" altLang="en-US" sz="1400" dirty="0"/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2452243" y="6345385"/>
            <a:ext cx="1752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400" dirty="0"/>
              <a:t>Original Object</a:t>
            </a:r>
          </a:p>
        </p:txBody>
      </p:sp>
    </p:spTree>
    <p:extLst>
      <p:ext uri="{BB962C8B-B14F-4D97-AF65-F5344CB8AC3E}">
        <p14:creationId xmlns:p14="http://schemas.microsoft.com/office/powerpoint/2010/main" val="3197861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60218" y="204356"/>
            <a:ext cx="8229600" cy="1143000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Mirror Reflection about an Axis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56309" y="1510145"/>
            <a:ext cx="5932354" cy="440574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en-US" altLang="en-US" sz="2200" dirty="0">
                <a:latin typeface="+mj-lt"/>
              </a:rPr>
              <a:t>If either the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200" dirty="0">
                <a:latin typeface="+mj-lt"/>
              </a:rPr>
              <a:t> and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 sz="2200" dirty="0">
                <a:latin typeface="+mj-lt"/>
              </a:rPr>
              <a:t> axis is treated as a mirror,  the object has a mirror image or reflection.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en-US" altLang="en-US" sz="2200" dirty="0">
                <a:latin typeface="+mj-lt"/>
              </a:rPr>
              <a:t>Since the reflection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P’</a:t>
            </a:r>
            <a:r>
              <a:rPr lang="en-US" altLang="en-US" sz="2200" dirty="0">
                <a:latin typeface="+mj-lt"/>
              </a:rPr>
              <a:t> of an object point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200" dirty="0">
                <a:latin typeface="+mj-lt"/>
              </a:rPr>
              <a:t> is located the same distance from the mirror as     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200" dirty="0">
                <a:latin typeface="+mj-lt"/>
              </a:rPr>
              <a:t> (Fig. 4.5), the mirror reflection transformation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2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200" baseline="-25000" dirty="0">
                <a:latin typeface="+mj-lt"/>
              </a:rPr>
              <a:t>  </a:t>
            </a:r>
            <a:r>
              <a:rPr lang="en-US" altLang="en-US" sz="2200" dirty="0">
                <a:latin typeface="+mj-lt"/>
              </a:rPr>
              <a:t>about the x-axis is given by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P’=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altLang="en-US" sz="2200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200" dirty="0">
                <a:latin typeface="+mj-lt"/>
              </a:rPr>
              <a:t>                where 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x’ = x </a:t>
            </a:r>
            <a:r>
              <a:rPr lang="en-US" altLang="en-US" sz="2200" dirty="0">
                <a:latin typeface="+mj-lt"/>
              </a:rPr>
              <a:t>and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y’ = −y</a:t>
            </a:r>
            <a:r>
              <a:rPr lang="en-US" altLang="en-US" sz="2200" dirty="0">
                <a:latin typeface="+mj-lt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en-US" altLang="en-US" sz="2200" dirty="0">
                <a:latin typeface="+mj-lt"/>
              </a:rPr>
              <a:t>Similarly, the mirror reflection about the y-axis is</a:t>
            </a:r>
            <a:br>
              <a:rPr lang="en-US" altLang="en-US" sz="2200" dirty="0">
                <a:latin typeface="+mj-lt"/>
              </a:rPr>
            </a:b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P’= M</a:t>
            </a:r>
            <a:r>
              <a:rPr lang="en-US" altLang="en-US" sz="22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(P)y</a:t>
            </a:r>
            <a:r>
              <a:rPr lang="en-US" altLang="en-US" sz="22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en-US" sz="2200" dirty="0">
                <a:latin typeface="+mj-lt"/>
              </a:rPr>
              <a:t>                where,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x’ = -x</a:t>
            </a:r>
            <a:r>
              <a:rPr lang="en-US" altLang="en-US" sz="2200" dirty="0">
                <a:latin typeface="+mj-lt"/>
              </a:rPr>
              <a:t> and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y’ = y</a:t>
            </a:r>
            <a:r>
              <a:rPr lang="en-US" altLang="en-US" sz="2200" dirty="0">
                <a:latin typeface="+mj-lt"/>
              </a:rPr>
              <a:t>.</a:t>
            </a:r>
          </a:p>
          <a:p>
            <a:pPr algn="just"/>
            <a:endParaRPr lang="en-US" altLang="en-US" sz="2200" b="1" dirty="0">
              <a:latin typeface="+mj-lt"/>
            </a:endParaRPr>
          </a:p>
        </p:txBody>
      </p:sp>
      <p:pic>
        <p:nvPicPr>
          <p:cNvPr id="1229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663" y="2024496"/>
            <a:ext cx="2955337" cy="3157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722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95DDA-900F-45D2-890D-37AF6635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ECF31-CC08-41F8-9F99-180C8AD5D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are to move an object from one position of  display to another. The initial point of the object is (9,6)</a:t>
            </a:r>
          </a:p>
          <a:p>
            <a:pPr marL="514350" indent="-514350">
              <a:buAutoNum type="arabicPeriod"/>
            </a:pPr>
            <a:r>
              <a:rPr lang="en-US" dirty="0"/>
              <a:t>What will be the changed position if you perform translation with vector </a:t>
            </a:r>
            <a:r>
              <a:rPr lang="en-US" dirty="0" err="1"/>
              <a:t>tx</a:t>
            </a:r>
            <a:r>
              <a:rPr lang="en-US" dirty="0"/>
              <a:t>=15, ty=10?</a:t>
            </a:r>
          </a:p>
          <a:p>
            <a:pPr marL="514350" indent="-514350">
              <a:buAutoNum type="arabicPeriod"/>
            </a:pPr>
            <a:r>
              <a:rPr lang="en-US" dirty="0"/>
              <a:t>What will be the new position if you rotate it in 90 degree?</a:t>
            </a:r>
          </a:p>
          <a:p>
            <a:pPr marL="514350" indent="-514350">
              <a:buAutoNum type="arabicPeriod"/>
            </a:pPr>
            <a:r>
              <a:rPr lang="en-US" dirty="0"/>
              <a:t>What will be the changed location if the scaling vector changes to </a:t>
            </a:r>
            <a:r>
              <a:rPr lang="en-US" dirty="0" err="1"/>
              <a:t>sx</a:t>
            </a:r>
            <a:r>
              <a:rPr lang="en-US" dirty="0"/>
              <a:t>=2.5, </a:t>
            </a:r>
            <a:r>
              <a:rPr lang="en-US" dirty="0" err="1"/>
              <a:t>sy</a:t>
            </a:r>
            <a:r>
              <a:rPr lang="en-US" dirty="0"/>
              <a:t>=3? </a:t>
            </a:r>
          </a:p>
        </p:txBody>
      </p:sp>
    </p:spTree>
    <p:extLst>
      <p:ext uri="{BB962C8B-B14F-4D97-AF65-F5344CB8AC3E}">
        <p14:creationId xmlns:p14="http://schemas.microsoft.com/office/powerpoint/2010/main" val="2937472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49125-7E60-4451-9D2F-14B90A8B6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229A1-EB1D-45E6-A551-47FFAA4EA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are to move an triangle from one position of  display to another. The initial points of the triangle are A(1,1),B(9,6), C(2,3)</a:t>
            </a:r>
          </a:p>
          <a:p>
            <a:pPr marL="514350" indent="-514350">
              <a:buAutoNum type="arabicPeriod"/>
            </a:pPr>
            <a:r>
              <a:rPr lang="en-US" dirty="0"/>
              <a:t>What will be the changed position if you perform translation with vector </a:t>
            </a:r>
            <a:r>
              <a:rPr lang="en-US" dirty="0" err="1"/>
              <a:t>tx</a:t>
            </a:r>
            <a:r>
              <a:rPr lang="en-US" dirty="0"/>
              <a:t>=5, ty=2?</a:t>
            </a:r>
          </a:p>
          <a:p>
            <a:pPr marL="514350" indent="-514350">
              <a:buAutoNum type="arabicPeriod"/>
            </a:pPr>
            <a:r>
              <a:rPr lang="en-US" dirty="0"/>
              <a:t>What will be the new position if you rotate it in 60 degree?</a:t>
            </a:r>
          </a:p>
          <a:p>
            <a:pPr marL="514350" indent="-514350">
              <a:buAutoNum type="arabicPeriod"/>
            </a:pPr>
            <a:r>
              <a:rPr lang="en-US" dirty="0"/>
              <a:t>What will be the changed location if the scaling vector changes to </a:t>
            </a:r>
            <a:r>
              <a:rPr lang="en-US" dirty="0" err="1"/>
              <a:t>sx</a:t>
            </a:r>
            <a:r>
              <a:rPr lang="en-US" dirty="0"/>
              <a:t>=2, </a:t>
            </a:r>
            <a:r>
              <a:rPr lang="en-US" dirty="0" err="1"/>
              <a:t>sy</a:t>
            </a:r>
            <a:r>
              <a:rPr lang="en-US" dirty="0"/>
              <a:t>=3?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05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387349"/>
            <a:ext cx="7886700" cy="1325563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 Transformations 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24669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382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6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0218" y="450273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 Transformations </a:t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7" y="1676400"/>
            <a:ext cx="8617527" cy="5715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dirty="0">
                <a:latin typeface="+mj-lt"/>
              </a:rPr>
              <a:t>Translation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>
                <a:latin typeface="+mj-lt"/>
              </a:rPr>
              <a:t>Rotation about the Origin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>
                <a:latin typeface="+mj-lt"/>
              </a:rPr>
              <a:t>Scaling with Respect to the Origin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>
                <a:latin typeface="+mj-lt"/>
              </a:rPr>
              <a:t>Mirror Reflection about an Axis</a:t>
            </a: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algn="just"/>
            <a:endParaRPr lang="en-US" alt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4955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416629"/>
            <a:ext cx="83137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01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Outlines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Transformation</a:t>
            </a:r>
          </a:p>
          <a:p>
            <a:r>
              <a:rPr lang="en-US" dirty="0">
                <a:latin typeface="+mj-lt"/>
              </a:rPr>
              <a:t>Types of 2D Transformation</a:t>
            </a:r>
          </a:p>
          <a:p>
            <a:r>
              <a:rPr lang="en-US" dirty="0">
                <a:latin typeface="+mj-lt"/>
              </a:rPr>
              <a:t>2D Transformation </a:t>
            </a:r>
          </a:p>
          <a:p>
            <a:pPr lvl="1"/>
            <a:r>
              <a:rPr lang="en-US" dirty="0">
                <a:latin typeface="+mj-lt"/>
              </a:rPr>
              <a:t>Geometric</a:t>
            </a:r>
          </a:p>
          <a:p>
            <a:pPr lvl="1"/>
            <a:r>
              <a:rPr lang="en-US" dirty="0">
                <a:latin typeface="+mj-lt"/>
              </a:rPr>
              <a:t>Coordinate</a:t>
            </a:r>
          </a:p>
          <a:p>
            <a:pPr lvl="1"/>
            <a:r>
              <a:rPr lang="en-US" dirty="0">
                <a:latin typeface="+mj-lt"/>
              </a:rPr>
              <a:t>Composite</a:t>
            </a:r>
          </a:p>
          <a:p>
            <a:r>
              <a:rPr lang="en-US" dirty="0">
                <a:latin typeface="+mj-lt"/>
              </a:rPr>
              <a:t>Matrix Revisit</a:t>
            </a:r>
          </a:p>
          <a:p>
            <a:pPr lvl="1"/>
            <a:r>
              <a:rPr lang="en-US" dirty="0">
                <a:latin typeface="+mj-lt"/>
              </a:rPr>
              <a:t>Use of Matrix in 2D Transformation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7810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Rotation about the Origin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594" y="3944936"/>
            <a:ext cx="2247900" cy="271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60" y="1676400"/>
            <a:ext cx="78882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618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12536" y="0"/>
            <a:ext cx="7886700" cy="1325563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Scaling with Respect to the Origin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424" y="4320267"/>
            <a:ext cx="5043612" cy="253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36" y="1325563"/>
            <a:ext cx="8360002" cy="2709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004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Mirror Reflection about an Axis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66" y="4455885"/>
            <a:ext cx="4126159" cy="224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83608"/>
            <a:ext cx="8293100" cy="96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55146"/>
            <a:ext cx="8583613" cy="230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0363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83507" y="246743"/>
            <a:ext cx="7886700" cy="1325563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Composite Transformation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4157" y="1819048"/>
            <a:ext cx="8002814" cy="463005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+mj-lt"/>
                <a:cs typeface="Times New Roman" pitchFamily="18" charset="0"/>
              </a:rPr>
              <a:t>If we want to apply a series of  transformation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,T</a:t>
            </a:r>
            <a:r>
              <a:rPr lang="en-US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,T</a:t>
            </a:r>
            <a:r>
              <a:rPr lang="en-US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to a set of points, we can do it like below-</a:t>
            </a:r>
          </a:p>
          <a:p>
            <a:pPr lvl="1"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Calculate, 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 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US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  	          then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P’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T x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+mj-lt"/>
                <a:cs typeface="Times New Roman" pitchFamily="18" charset="0"/>
              </a:rPr>
              <a:t>This method saves large number of adds and multiplications.</a:t>
            </a:r>
          </a:p>
          <a:p>
            <a:pPr algn="just"/>
            <a:endParaRPr lang="en-US" sz="2400" dirty="0">
              <a:latin typeface="+mj-lt"/>
            </a:endParaRPr>
          </a:p>
          <a:p>
            <a:pPr algn="just"/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3576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34786" y="1494973"/>
            <a:ext cx="8089900" cy="486228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Translation:</a:t>
            </a:r>
          </a:p>
          <a:p>
            <a:pPr lvl="1"/>
            <a:r>
              <a:rPr lang="en-US" dirty="0">
                <a:latin typeface="+mj-lt"/>
                <a:cs typeface="Times New Roman" pitchFamily="18" charset="0"/>
              </a:rPr>
              <a:t>Translate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latin typeface="+mj-lt"/>
                <a:cs typeface="Times New Roman" pitchFamily="18" charset="0"/>
              </a:rPr>
              <a:t>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(tx1,ty1)</a:t>
            </a:r>
            <a:r>
              <a:rPr lang="en-US" dirty="0">
                <a:latin typeface="+mj-lt"/>
                <a:cs typeface="Times New Roman" pitchFamily="18" charset="0"/>
              </a:rPr>
              <a:t> and then again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(tx2,ty2).</a:t>
            </a:r>
          </a:p>
          <a:p>
            <a:pPr lvl="1"/>
            <a:r>
              <a:rPr lang="en-US" dirty="0">
                <a:latin typeface="+mj-lt"/>
                <a:cs typeface="Times New Roman" pitchFamily="18" charset="0"/>
              </a:rPr>
              <a:t>Here, first calculate,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 = T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T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+mj-lt"/>
                <a:cs typeface="Times New Roman" pitchFamily="18" charset="0"/>
              </a:rPr>
              <a:t>Then,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P’= T x P</a:t>
            </a:r>
          </a:p>
          <a:p>
            <a:r>
              <a:rPr lang="en-US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Scaling : </a:t>
            </a:r>
          </a:p>
          <a:p>
            <a:pPr lvl="1"/>
            <a:r>
              <a:rPr lang="en-US" dirty="0">
                <a:latin typeface="+mj-lt"/>
                <a:cs typeface="Times New Roman" pitchFamily="18" charset="0"/>
              </a:rPr>
              <a:t>Same as  translation.</a:t>
            </a:r>
          </a:p>
          <a:p>
            <a:r>
              <a:rPr lang="en-US" sz="2800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Rotation:</a:t>
            </a:r>
          </a:p>
          <a:p>
            <a:pPr lvl="1"/>
            <a:r>
              <a:rPr lang="en-US" dirty="0">
                <a:latin typeface="+mj-lt"/>
                <a:cs typeface="Times New Roman" pitchFamily="18" charset="0"/>
              </a:rPr>
              <a:t>Calculate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+mj-lt"/>
                <a:cs typeface="Times New Roman" pitchFamily="18" charset="0"/>
              </a:rPr>
              <a:t> 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>
                <a:latin typeface="+mj-lt"/>
                <a:cs typeface="Times New Roman" pitchFamily="18" charset="0"/>
              </a:rPr>
              <a:t>, then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+mj-lt"/>
                <a:cs typeface="Times New Roman" pitchFamily="18" charset="0"/>
              </a:rPr>
              <a:t>  for 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+mj-lt"/>
                <a:cs typeface="Times New Roman" pitchFamily="18" charset="0"/>
              </a:rPr>
              <a:t> and multiply them.</a:t>
            </a:r>
          </a:p>
          <a:p>
            <a:pPr lvl="1"/>
            <a:r>
              <a:rPr lang="en-US" dirty="0">
                <a:latin typeface="+mj-lt"/>
                <a:cs typeface="Times New Roman" pitchFamily="18" charset="0"/>
              </a:rPr>
              <a:t>Then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P’= T x P </a:t>
            </a:r>
          </a:p>
          <a:p>
            <a:endParaRPr lang="en-US" sz="2800" dirty="0">
              <a:latin typeface="+mj-lt"/>
              <a:cs typeface="Times New Roman" pitchFamily="18" charset="0"/>
            </a:endParaRPr>
          </a:p>
          <a:p>
            <a:pPr lvl="1">
              <a:buNone/>
            </a:pPr>
            <a:endParaRPr lang="en-US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164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Transformations are NOT Commutative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+mj-lt"/>
              </a:rPr>
              <a:t>If we scale /rotate and then translate is that equivalent to translate first and then scale/rotate?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No</a:t>
            </a:r>
            <a:r>
              <a:rPr lang="en-US" sz="2400" dirty="0">
                <a:latin typeface="+mj-lt"/>
              </a:rPr>
              <a:t>, because in general case result of matrix multiplication depends on the order.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+mj-lt"/>
              </a:rPr>
              <a:t>So, the order of transformation has to be maintained 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8616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09600" y="525118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Order of operations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09600" y="1578319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0" dirty="0">
                <a:latin typeface="+mj-lt"/>
              </a:rPr>
              <a:t>It does matter. Let’s look at an example: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47800" y="3044375"/>
            <a:ext cx="685800" cy="685800"/>
            <a:chOff x="1842" y="2508"/>
            <a:chExt cx="432" cy="432"/>
          </a:xfrm>
        </p:grpSpPr>
        <p:sp>
          <p:nvSpPr>
            <p:cNvPr id="16436" name="Oval 5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7" name="Freeform 6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4"/>
                <a:gd name="T13" fmla="*/ 0 h 56"/>
                <a:gd name="T14" fmla="*/ 224 w 224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8" name="Oval 7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9" name="Oval 8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40" name="Oval 9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41" name="Oval 10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6389" name="Group 11"/>
          <p:cNvGrpSpPr>
            <a:grpSpLocks/>
          </p:cNvGrpSpPr>
          <p:nvPr/>
        </p:nvGrpSpPr>
        <p:grpSpPr bwMode="auto">
          <a:xfrm>
            <a:off x="685800" y="2510975"/>
            <a:ext cx="3657600" cy="3124200"/>
            <a:chOff x="432" y="1488"/>
            <a:chExt cx="2304" cy="1968"/>
          </a:xfrm>
        </p:grpSpPr>
        <p:sp>
          <p:nvSpPr>
            <p:cNvPr id="16434" name="Line 12"/>
            <p:cNvSpPr>
              <a:spLocks noChangeShapeType="1"/>
            </p:cNvSpPr>
            <p:nvPr/>
          </p:nvSpPr>
          <p:spPr bwMode="auto">
            <a:xfrm>
              <a:off x="1584" y="1488"/>
              <a:ext cx="0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Line 13"/>
            <p:cNvSpPr>
              <a:spLocks noChangeShapeType="1"/>
            </p:cNvSpPr>
            <p:nvPr/>
          </p:nvSpPr>
          <p:spPr bwMode="auto">
            <a:xfrm>
              <a:off x="432" y="2448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924175" y="4358825"/>
            <a:ext cx="685800" cy="685800"/>
            <a:chOff x="1842" y="2508"/>
            <a:chExt cx="432" cy="432"/>
          </a:xfrm>
        </p:grpSpPr>
        <p:sp>
          <p:nvSpPr>
            <p:cNvPr id="16428" name="Oval 15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9" name="Freeform 16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4"/>
                <a:gd name="T13" fmla="*/ 0 h 56"/>
                <a:gd name="T14" fmla="*/ 224 w 224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0" name="Oval 17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1" name="Oval 18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2" name="Oval 19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33" name="Oval 20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1806575" y="3407913"/>
            <a:ext cx="1470025" cy="1312862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924175" y="3044375"/>
            <a:ext cx="685800" cy="685800"/>
            <a:chOff x="1842" y="1680"/>
            <a:chExt cx="432" cy="432"/>
          </a:xfrm>
        </p:grpSpPr>
        <p:sp>
          <p:nvSpPr>
            <p:cNvPr id="16422" name="Oval 23"/>
            <p:cNvSpPr>
              <a:spLocks noChangeArrowheads="1"/>
            </p:cNvSpPr>
            <p:nvPr/>
          </p:nvSpPr>
          <p:spPr bwMode="auto">
            <a:xfrm rot="-5400000">
              <a:off x="1842" y="1680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3" name="Freeform 24"/>
            <p:cNvSpPr>
              <a:spLocks/>
            </p:cNvSpPr>
            <p:nvPr/>
          </p:nvSpPr>
          <p:spPr bwMode="auto">
            <a:xfrm rot="-5400000">
              <a:off x="2045" y="1863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4"/>
                <a:gd name="T13" fmla="*/ 0 h 56"/>
                <a:gd name="T14" fmla="*/ 224 w 224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4" name="Oval 25"/>
            <p:cNvSpPr>
              <a:spLocks noChangeArrowheads="1"/>
            </p:cNvSpPr>
            <p:nvPr/>
          </p:nvSpPr>
          <p:spPr bwMode="auto">
            <a:xfrm rot="-5400000">
              <a:off x="2009" y="1895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5" name="Oval 26"/>
            <p:cNvSpPr>
              <a:spLocks noChangeArrowheads="1"/>
            </p:cNvSpPr>
            <p:nvPr/>
          </p:nvSpPr>
          <p:spPr bwMode="auto">
            <a:xfrm rot="-5400000">
              <a:off x="2009" y="1799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6" name="Oval 27"/>
            <p:cNvSpPr>
              <a:spLocks noChangeArrowheads="1"/>
            </p:cNvSpPr>
            <p:nvPr/>
          </p:nvSpPr>
          <p:spPr bwMode="auto">
            <a:xfrm rot="-5400000">
              <a:off x="2033" y="1919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27" name="Oval 28"/>
            <p:cNvSpPr>
              <a:spLocks noChangeArrowheads="1"/>
            </p:cNvSpPr>
            <p:nvPr/>
          </p:nvSpPr>
          <p:spPr bwMode="auto">
            <a:xfrm rot="-5400000">
              <a:off x="2033" y="1823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7677" name="Freeform 29"/>
          <p:cNvSpPr>
            <a:spLocks/>
          </p:cNvSpPr>
          <p:nvPr/>
        </p:nvSpPr>
        <p:spPr bwMode="auto">
          <a:xfrm>
            <a:off x="3276600" y="3349175"/>
            <a:ext cx="274638" cy="1366838"/>
          </a:xfrm>
          <a:custGeom>
            <a:avLst/>
            <a:gdLst>
              <a:gd name="T0" fmla="*/ 0 w 173"/>
              <a:gd name="T1" fmla="*/ 2147483647 h 861"/>
              <a:gd name="T2" fmla="*/ 2147483647 w 173"/>
              <a:gd name="T3" fmla="*/ 2147483647 h 861"/>
              <a:gd name="T4" fmla="*/ 2147483647 w 173"/>
              <a:gd name="T5" fmla="*/ 0 h 861"/>
              <a:gd name="T6" fmla="*/ 0 60000 65536"/>
              <a:gd name="T7" fmla="*/ 0 60000 65536"/>
              <a:gd name="T8" fmla="*/ 0 60000 65536"/>
              <a:gd name="T9" fmla="*/ 0 w 173"/>
              <a:gd name="T10" fmla="*/ 0 h 861"/>
              <a:gd name="T11" fmla="*/ 173 w 173"/>
              <a:gd name="T12" fmla="*/ 861 h 8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" h="861">
                <a:moveTo>
                  <a:pt x="0" y="861"/>
                </a:moveTo>
                <a:cubicBezTo>
                  <a:pt x="29" y="788"/>
                  <a:pt x="173" y="688"/>
                  <a:pt x="173" y="425"/>
                </a:cubicBezTo>
                <a:cubicBezTo>
                  <a:pt x="173" y="162"/>
                  <a:pt x="49" y="89"/>
                  <a:pt x="16" y="0"/>
                </a:cubicBezTo>
              </a:path>
            </a:pathLst>
          </a:cu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6394" name="Group 30"/>
          <p:cNvGrpSpPr>
            <a:grpSpLocks/>
          </p:cNvGrpSpPr>
          <p:nvPr/>
        </p:nvGrpSpPr>
        <p:grpSpPr bwMode="auto">
          <a:xfrm>
            <a:off x="4800600" y="2510975"/>
            <a:ext cx="3657600" cy="3124200"/>
            <a:chOff x="432" y="1488"/>
            <a:chExt cx="2304" cy="1968"/>
          </a:xfrm>
        </p:grpSpPr>
        <p:sp>
          <p:nvSpPr>
            <p:cNvPr id="16420" name="Line 31"/>
            <p:cNvSpPr>
              <a:spLocks noChangeShapeType="1"/>
            </p:cNvSpPr>
            <p:nvPr/>
          </p:nvSpPr>
          <p:spPr bwMode="auto">
            <a:xfrm>
              <a:off x="1584" y="1488"/>
              <a:ext cx="0" cy="19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32"/>
            <p:cNvSpPr>
              <a:spLocks noChangeShapeType="1"/>
            </p:cNvSpPr>
            <p:nvPr/>
          </p:nvSpPr>
          <p:spPr bwMode="auto">
            <a:xfrm>
              <a:off x="432" y="2448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562600" y="3015800"/>
            <a:ext cx="685800" cy="685800"/>
            <a:chOff x="1842" y="2508"/>
            <a:chExt cx="432" cy="432"/>
          </a:xfrm>
        </p:grpSpPr>
        <p:sp>
          <p:nvSpPr>
            <p:cNvPr id="16414" name="Oval 34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5" name="Freeform 35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4"/>
                <a:gd name="T13" fmla="*/ 0 h 56"/>
                <a:gd name="T14" fmla="*/ 224 w 224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6" name="Oval 36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7" name="Oval 37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8" name="Oval 38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9" name="Oval 39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 rot="16200000">
            <a:off x="5562600" y="4406450"/>
            <a:ext cx="685800" cy="685800"/>
            <a:chOff x="1842" y="2508"/>
            <a:chExt cx="432" cy="432"/>
          </a:xfrm>
        </p:grpSpPr>
        <p:sp>
          <p:nvSpPr>
            <p:cNvPr id="16408" name="Oval 41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9" name="Freeform 42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4"/>
                <a:gd name="T13" fmla="*/ 0 h 56"/>
                <a:gd name="T14" fmla="*/ 224 w 224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0" name="Oval 43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1" name="Oval 44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2" name="Oval 45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13" name="Oval 46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 rot="16200000">
            <a:off x="7010400" y="5692325"/>
            <a:ext cx="685800" cy="685800"/>
            <a:chOff x="1842" y="2508"/>
            <a:chExt cx="432" cy="432"/>
          </a:xfrm>
        </p:grpSpPr>
        <p:sp>
          <p:nvSpPr>
            <p:cNvPr id="16402" name="Oval 48"/>
            <p:cNvSpPr>
              <a:spLocks noChangeArrowheads="1"/>
            </p:cNvSpPr>
            <p:nvPr/>
          </p:nvSpPr>
          <p:spPr bwMode="auto">
            <a:xfrm>
              <a:off x="1842" y="2508"/>
              <a:ext cx="432" cy="432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3" name="Freeform 49"/>
            <p:cNvSpPr>
              <a:spLocks/>
            </p:cNvSpPr>
            <p:nvPr/>
          </p:nvSpPr>
          <p:spPr bwMode="auto">
            <a:xfrm>
              <a:off x="1950" y="2796"/>
              <a:ext cx="224" cy="56"/>
            </a:xfrm>
            <a:custGeom>
              <a:avLst/>
              <a:gdLst>
                <a:gd name="T0" fmla="*/ 16 w 224"/>
                <a:gd name="T1" fmla="*/ 8 h 56"/>
                <a:gd name="T2" fmla="*/ 112 w 224"/>
                <a:gd name="T3" fmla="*/ 56 h 56"/>
                <a:gd name="T4" fmla="*/ 208 w 224"/>
                <a:gd name="T5" fmla="*/ 8 h 56"/>
                <a:gd name="T6" fmla="*/ 16 w 224"/>
                <a:gd name="T7" fmla="*/ 8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4"/>
                <a:gd name="T13" fmla="*/ 0 h 56"/>
                <a:gd name="T14" fmla="*/ 224 w 224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4" h="56">
                  <a:moveTo>
                    <a:pt x="16" y="8"/>
                  </a:moveTo>
                  <a:cubicBezTo>
                    <a:pt x="0" y="16"/>
                    <a:pt x="80" y="56"/>
                    <a:pt x="112" y="56"/>
                  </a:cubicBezTo>
                  <a:cubicBezTo>
                    <a:pt x="144" y="56"/>
                    <a:pt x="224" y="16"/>
                    <a:pt x="208" y="8"/>
                  </a:cubicBezTo>
                  <a:cubicBezTo>
                    <a:pt x="192" y="0"/>
                    <a:pt x="32" y="0"/>
                    <a:pt x="16" y="8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4" name="Oval 50"/>
            <p:cNvSpPr>
              <a:spLocks noChangeArrowheads="1"/>
            </p:cNvSpPr>
            <p:nvPr/>
          </p:nvSpPr>
          <p:spPr bwMode="auto">
            <a:xfrm>
              <a:off x="1986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5" name="Oval 51"/>
            <p:cNvSpPr>
              <a:spLocks noChangeArrowheads="1"/>
            </p:cNvSpPr>
            <p:nvPr/>
          </p:nvSpPr>
          <p:spPr bwMode="auto">
            <a:xfrm>
              <a:off x="2082" y="2652"/>
              <a:ext cx="48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6" name="Oval 52"/>
            <p:cNvSpPr>
              <a:spLocks noChangeArrowheads="1"/>
            </p:cNvSpPr>
            <p:nvPr/>
          </p:nvSpPr>
          <p:spPr bwMode="auto">
            <a:xfrm>
              <a:off x="1986" y="270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407" name="Oval 53"/>
            <p:cNvSpPr>
              <a:spLocks noChangeArrowheads="1"/>
            </p:cNvSpPr>
            <p:nvPr/>
          </p:nvSpPr>
          <p:spPr bwMode="auto">
            <a:xfrm>
              <a:off x="2082" y="2700"/>
              <a:ext cx="48" cy="4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7702" name="Freeform 54"/>
          <p:cNvSpPr>
            <a:spLocks/>
          </p:cNvSpPr>
          <p:nvPr/>
        </p:nvSpPr>
        <p:spPr bwMode="auto">
          <a:xfrm rot="10800000">
            <a:off x="5638800" y="3377750"/>
            <a:ext cx="274638" cy="1366838"/>
          </a:xfrm>
          <a:custGeom>
            <a:avLst/>
            <a:gdLst>
              <a:gd name="T0" fmla="*/ 0 w 173"/>
              <a:gd name="T1" fmla="*/ 2147483647 h 861"/>
              <a:gd name="T2" fmla="*/ 2147483647 w 173"/>
              <a:gd name="T3" fmla="*/ 2147483647 h 861"/>
              <a:gd name="T4" fmla="*/ 2147483647 w 173"/>
              <a:gd name="T5" fmla="*/ 0 h 861"/>
              <a:gd name="T6" fmla="*/ 0 60000 65536"/>
              <a:gd name="T7" fmla="*/ 0 60000 65536"/>
              <a:gd name="T8" fmla="*/ 0 60000 65536"/>
              <a:gd name="T9" fmla="*/ 0 w 173"/>
              <a:gd name="T10" fmla="*/ 0 h 861"/>
              <a:gd name="T11" fmla="*/ 173 w 173"/>
              <a:gd name="T12" fmla="*/ 861 h 8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" h="861">
                <a:moveTo>
                  <a:pt x="0" y="861"/>
                </a:moveTo>
                <a:cubicBezTo>
                  <a:pt x="29" y="788"/>
                  <a:pt x="173" y="688"/>
                  <a:pt x="173" y="425"/>
                </a:cubicBezTo>
                <a:cubicBezTo>
                  <a:pt x="173" y="162"/>
                  <a:pt x="49" y="89"/>
                  <a:pt x="16" y="0"/>
                </a:cubicBezTo>
              </a:path>
            </a:pathLst>
          </a:cu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5867400" y="4720775"/>
            <a:ext cx="1470025" cy="1312863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Text Box 56"/>
          <p:cNvSpPr txBox="1">
            <a:spLocks noChangeArrowheads="1"/>
          </p:cNvSpPr>
          <p:nvPr/>
        </p:nvSpPr>
        <p:spPr bwMode="auto">
          <a:xfrm>
            <a:off x="609600" y="2255388"/>
            <a:ext cx="15581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2000" dirty="0">
                <a:latin typeface="+mj-lt"/>
              </a:rPr>
              <a:t>Translate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00" dirty="0">
                <a:latin typeface="+mj-lt"/>
              </a:rPr>
              <a:t>Rotate </a:t>
            </a:r>
          </a:p>
        </p:txBody>
      </p:sp>
      <p:sp>
        <p:nvSpPr>
          <p:cNvPr id="16401" name="Text Box 57"/>
          <p:cNvSpPr txBox="1">
            <a:spLocks noChangeArrowheads="1"/>
          </p:cNvSpPr>
          <p:nvPr/>
        </p:nvSpPr>
        <p:spPr bwMode="auto">
          <a:xfrm>
            <a:off x="6918325" y="2144263"/>
            <a:ext cx="16271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2000">
                <a:latin typeface="+mj-lt"/>
              </a:rPr>
              <a:t>Rotate</a:t>
            </a:r>
          </a:p>
          <a:p>
            <a:pPr eaLnBrk="1" hangingPunct="1">
              <a:buFontTx/>
              <a:buAutoNum type="arabicPeriod"/>
            </a:pPr>
            <a:r>
              <a:rPr lang="en-US" altLang="en-US" sz="2000">
                <a:latin typeface="+mj-lt"/>
              </a:rPr>
              <a:t>Translate</a:t>
            </a:r>
            <a:r>
              <a:rPr lang="en-US" altLang="en-US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965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7" grpId="0" animBg="1"/>
      <p:bldP spid="2770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Contd.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0343" y="288926"/>
            <a:ext cx="3429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5943" y="365126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0343" y="3794126"/>
            <a:ext cx="396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99743" y="3946526"/>
            <a:ext cx="3733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9262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Matrix Review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algn="just" eaLnBrk="1" hangingPunct="1"/>
            <a:r>
              <a:rPr lang="en-US" altLang="en-US" dirty="0">
                <a:latin typeface="+mj-lt"/>
              </a:rPr>
              <a:t>Why do we use matrix?</a:t>
            </a:r>
          </a:p>
          <a:p>
            <a:pPr lvl="1" algn="just" eaLnBrk="1" hangingPunct="1"/>
            <a:r>
              <a:rPr lang="en-US" altLang="en-US" dirty="0">
                <a:latin typeface="+mj-lt"/>
              </a:rPr>
              <a:t>More convenient organization of data.</a:t>
            </a:r>
          </a:p>
          <a:p>
            <a:pPr lvl="1" algn="just" eaLnBrk="1" hangingPunct="1"/>
            <a:r>
              <a:rPr lang="en-US" altLang="en-US" dirty="0">
                <a:latin typeface="+mj-lt"/>
              </a:rPr>
              <a:t>More efficient processing</a:t>
            </a:r>
          </a:p>
          <a:p>
            <a:pPr lvl="1" algn="just" eaLnBrk="1" hangingPunct="1"/>
            <a:r>
              <a:rPr lang="en-US" altLang="en-US" dirty="0">
                <a:latin typeface="+mj-lt"/>
              </a:rPr>
              <a:t>Enable the combination of various concatenations</a:t>
            </a:r>
          </a:p>
          <a:p>
            <a:pPr algn="just" eaLnBrk="1" hangingPunct="1"/>
            <a:r>
              <a:rPr lang="en-US" altLang="en-US" dirty="0">
                <a:latin typeface="+mj-lt"/>
              </a:rPr>
              <a:t>Matrix addition and subtraction</a:t>
            </a:r>
          </a:p>
          <a:p>
            <a:pPr algn="just" eaLnBrk="1" hangingPunct="1"/>
            <a:endParaRPr lang="en-US" altLang="en-US" dirty="0">
              <a:latin typeface="+mj-lt"/>
            </a:endParaRPr>
          </a:p>
        </p:txBody>
      </p:sp>
      <p:sp>
        <p:nvSpPr>
          <p:cNvPr id="10244" name="AutoShape 13"/>
          <p:cNvSpPr>
            <a:spLocks noChangeArrowheads="1"/>
          </p:cNvSpPr>
          <p:nvPr/>
        </p:nvSpPr>
        <p:spPr bwMode="auto">
          <a:xfrm>
            <a:off x="2877457" y="4759329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b="0"/>
          </a:p>
        </p:txBody>
      </p:sp>
      <p:sp>
        <p:nvSpPr>
          <p:cNvPr id="10245" name="AutoShape 14"/>
          <p:cNvSpPr>
            <a:spLocks noChangeArrowheads="1"/>
          </p:cNvSpPr>
          <p:nvPr/>
        </p:nvSpPr>
        <p:spPr bwMode="auto">
          <a:xfrm>
            <a:off x="4172857" y="4724404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b="0"/>
          </a:p>
        </p:txBody>
      </p:sp>
      <p:sp>
        <p:nvSpPr>
          <p:cNvPr id="10246" name="Text Box 15"/>
          <p:cNvSpPr txBox="1">
            <a:spLocks noChangeArrowheads="1"/>
          </p:cNvSpPr>
          <p:nvPr/>
        </p:nvSpPr>
        <p:spPr bwMode="auto">
          <a:xfrm>
            <a:off x="2953657" y="4759329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/>
              <a:t>a</a:t>
            </a:r>
          </a:p>
        </p:txBody>
      </p:sp>
      <p:sp>
        <p:nvSpPr>
          <p:cNvPr id="10247" name="Text Box 16"/>
          <p:cNvSpPr txBox="1">
            <a:spLocks noChangeArrowheads="1"/>
          </p:cNvSpPr>
          <p:nvPr/>
        </p:nvSpPr>
        <p:spPr bwMode="auto">
          <a:xfrm>
            <a:off x="2953657" y="516346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 dirty="0"/>
              <a:t>b</a:t>
            </a:r>
          </a:p>
        </p:txBody>
      </p:sp>
      <p:sp>
        <p:nvSpPr>
          <p:cNvPr id="10248" name="Text Box 17"/>
          <p:cNvSpPr txBox="1">
            <a:spLocks noChangeArrowheads="1"/>
          </p:cNvSpPr>
          <p:nvPr/>
        </p:nvSpPr>
        <p:spPr bwMode="auto">
          <a:xfrm>
            <a:off x="4233182" y="4689479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c</a:t>
            </a:r>
          </a:p>
        </p:txBody>
      </p:sp>
      <p:sp>
        <p:nvSpPr>
          <p:cNvPr id="10249" name="Text Box 18"/>
          <p:cNvSpPr txBox="1">
            <a:spLocks noChangeArrowheads="1"/>
          </p:cNvSpPr>
          <p:nvPr/>
        </p:nvSpPr>
        <p:spPr bwMode="auto">
          <a:xfrm>
            <a:off x="4249057" y="512853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d</a:t>
            </a:r>
          </a:p>
        </p:txBody>
      </p:sp>
      <p:sp>
        <p:nvSpPr>
          <p:cNvPr id="10250" name="Text Box 19"/>
          <p:cNvSpPr txBox="1">
            <a:spLocks noChangeArrowheads="1"/>
          </p:cNvSpPr>
          <p:nvPr/>
        </p:nvSpPr>
        <p:spPr bwMode="auto">
          <a:xfrm>
            <a:off x="3639457" y="5059367"/>
            <a:ext cx="457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b="0" dirty="0">
                <a:cs typeface="Times New Roman" panose="02020603050405020304" pitchFamily="18" charset="0"/>
                <a:sym typeface="Symbol" panose="05050102010706020507" pitchFamily="18" charset="2"/>
              </a:rPr>
              <a:t></a:t>
            </a:r>
            <a:r>
              <a:rPr lang="en-US" altLang="en-US" b="0" dirty="0"/>
              <a:t> 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577115" y="4641854"/>
            <a:ext cx="990600" cy="996950"/>
            <a:chOff x="2544" y="3116"/>
            <a:chExt cx="624" cy="628"/>
          </a:xfrm>
        </p:grpSpPr>
        <p:sp>
          <p:nvSpPr>
            <p:cNvPr id="10254" name="AutoShape 20"/>
            <p:cNvSpPr>
              <a:spLocks noChangeArrowheads="1"/>
            </p:cNvSpPr>
            <p:nvPr/>
          </p:nvSpPr>
          <p:spPr bwMode="auto">
            <a:xfrm>
              <a:off x="2544" y="3168"/>
              <a:ext cx="624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0"/>
            </a:p>
          </p:txBody>
        </p:sp>
        <p:sp>
          <p:nvSpPr>
            <p:cNvPr id="10255" name="Text Box 21"/>
            <p:cNvSpPr txBox="1">
              <a:spLocks noChangeArrowheads="1"/>
            </p:cNvSpPr>
            <p:nvPr/>
          </p:nvSpPr>
          <p:spPr bwMode="auto">
            <a:xfrm>
              <a:off x="2582" y="3116"/>
              <a:ext cx="5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0"/>
                <a:t>a 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</a:t>
              </a:r>
              <a:r>
                <a:rPr lang="en-US" altLang="en-US" b="0"/>
                <a:t>  c</a:t>
              </a:r>
            </a:p>
          </p:txBody>
        </p:sp>
        <p:sp>
          <p:nvSpPr>
            <p:cNvPr id="10256" name="Text Box 22"/>
            <p:cNvSpPr txBox="1">
              <a:spLocks noChangeArrowheads="1"/>
            </p:cNvSpPr>
            <p:nvPr/>
          </p:nvSpPr>
          <p:spPr bwMode="auto">
            <a:xfrm>
              <a:off x="2573" y="3423"/>
              <a:ext cx="5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0" dirty="0"/>
                <a:t>b </a:t>
              </a:r>
              <a:r>
                <a:rPr lang="en-US" altLang="en-US" b="0" dirty="0">
                  <a:cs typeface="Times New Roman" panose="02020603050405020304" pitchFamily="18" charset="0"/>
                  <a:sym typeface="Symbol" panose="05050102010706020507" pitchFamily="18" charset="2"/>
                </a:rPr>
                <a:t></a:t>
              </a:r>
              <a:r>
                <a:rPr lang="en-US" altLang="en-US" b="0" dirty="0"/>
                <a:t>  d</a:t>
              </a:r>
            </a:p>
          </p:txBody>
        </p:sp>
      </p:grpSp>
      <p:sp>
        <p:nvSpPr>
          <p:cNvPr id="10252" name="Text Box 23"/>
          <p:cNvSpPr txBox="1">
            <a:spLocks noChangeArrowheads="1"/>
          </p:cNvSpPr>
          <p:nvPr/>
        </p:nvSpPr>
        <p:spPr bwMode="auto">
          <a:xfrm>
            <a:off x="4918982" y="4918079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61125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+mj-lt"/>
              </a:rPr>
              <a:t>Matrix Multiplication</a:t>
            </a:r>
          </a:p>
          <a:p>
            <a:pPr lvl="1" eaLnBrk="1" hangingPunct="1"/>
            <a:r>
              <a:rPr lang="en-US" altLang="en-US" dirty="0">
                <a:latin typeface="+mj-lt"/>
              </a:rPr>
              <a:t>Dot product</a:t>
            </a:r>
          </a:p>
          <a:p>
            <a:pPr lvl="1" eaLnBrk="1" hangingPunct="1"/>
            <a:endParaRPr lang="en-US" altLang="en-US" dirty="0">
              <a:latin typeface="+mj-lt"/>
            </a:endParaRPr>
          </a:p>
        </p:txBody>
      </p:sp>
      <p:sp>
        <p:nvSpPr>
          <p:cNvPr id="11268" name="AutoShape 11"/>
          <p:cNvSpPr>
            <a:spLocks noChangeArrowheads="1"/>
          </p:cNvSpPr>
          <p:nvPr/>
        </p:nvSpPr>
        <p:spPr bwMode="auto">
          <a:xfrm>
            <a:off x="1371600" y="3276600"/>
            <a:ext cx="1371600" cy="838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b="0"/>
          </a:p>
        </p:txBody>
      </p:sp>
      <p:sp>
        <p:nvSpPr>
          <p:cNvPr id="11269" name="AutoShape 12"/>
          <p:cNvSpPr>
            <a:spLocks noChangeArrowheads="1"/>
          </p:cNvSpPr>
          <p:nvPr/>
        </p:nvSpPr>
        <p:spPr bwMode="auto">
          <a:xfrm>
            <a:off x="3048000" y="3276600"/>
            <a:ext cx="1371600" cy="838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b="0"/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1431925" y="3241675"/>
            <a:ext cx="12618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a	b</a:t>
            </a:r>
          </a:p>
          <a:p>
            <a:pPr eaLnBrk="1" hangingPunct="1"/>
            <a:r>
              <a:rPr lang="en-US" altLang="en-US" b="0"/>
              <a:t>c	d</a:t>
            </a:r>
          </a:p>
        </p:txBody>
      </p:sp>
      <p:sp>
        <p:nvSpPr>
          <p:cNvPr id="11271" name="Text Box 14"/>
          <p:cNvSpPr txBox="1">
            <a:spLocks noChangeArrowheads="1"/>
          </p:cNvSpPr>
          <p:nvPr/>
        </p:nvSpPr>
        <p:spPr bwMode="auto">
          <a:xfrm>
            <a:off x="3151188" y="3200400"/>
            <a:ext cx="12618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e	f</a:t>
            </a:r>
          </a:p>
          <a:p>
            <a:pPr eaLnBrk="1" hangingPunct="1"/>
            <a:r>
              <a:rPr lang="en-US" altLang="en-US" b="0"/>
              <a:t>g	h</a:t>
            </a:r>
          </a:p>
        </p:txBody>
      </p:sp>
      <p:sp>
        <p:nvSpPr>
          <p:cNvPr id="11272" name="Text Box 15"/>
          <p:cNvSpPr txBox="1">
            <a:spLocks noChangeArrowheads="1"/>
          </p:cNvSpPr>
          <p:nvPr/>
        </p:nvSpPr>
        <p:spPr bwMode="auto">
          <a:xfrm>
            <a:off x="2727325" y="3244850"/>
            <a:ext cx="298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0"/>
              <a:t>.</a:t>
            </a:r>
          </a:p>
        </p:txBody>
      </p:sp>
      <p:sp>
        <p:nvSpPr>
          <p:cNvPr id="11273" name="Text Box 16"/>
          <p:cNvSpPr txBox="1">
            <a:spLocks noChangeArrowheads="1"/>
          </p:cNvSpPr>
          <p:nvPr/>
        </p:nvSpPr>
        <p:spPr bwMode="auto">
          <a:xfrm>
            <a:off x="4479925" y="3394075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=</a:t>
            </a:r>
          </a:p>
        </p:txBody>
      </p:sp>
      <p:sp>
        <p:nvSpPr>
          <p:cNvPr id="11274" name="AutoShape 17"/>
          <p:cNvSpPr>
            <a:spLocks noChangeArrowheads="1"/>
          </p:cNvSpPr>
          <p:nvPr/>
        </p:nvSpPr>
        <p:spPr bwMode="auto">
          <a:xfrm>
            <a:off x="4876800" y="3200400"/>
            <a:ext cx="2819400" cy="9906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b="0"/>
          </a:p>
        </p:txBody>
      </p: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4937125" y="3241675"/>
            <a:ext cx="2658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 dirty="0" err="1"/>
              <a:t>a.e</a:t>
            </a:r>
            <a:r>
              <a:rPr lang="en-US" altLang="en-US" b="0" dirty="0"/>
              <a:t> + </a:t>
            </a:r>
            <a:r>
              <a:rPr lang="en-US" altLang="en-US" b="0" dirty="0" err="1"/>
              <a:t>b.g</a:t>
            </a:r>
            <a:r>
              <a:rPr lang="en-US" altLang="en-US" b="0" dirty="0"/>
              <a:t>     </a:t>
            </a:r>
            <a:r>
              <a:rPr lang="en-US" altLang="en-US" b="0" dirty="0" err="1"/>
              <a:t>a.f</a:t>
            </a:r>
            <a:r>
              <a:rPr lang="en-US" altLang="en-US" b="0" dirty="0"/>
              <a:t> + </a:t>
            </a:r>
            <a:r>
              <a:rPr lang="en-US" altLang="en-US" b="0" dirty="0" err="1"/>
              <a:t>b.h</a:t>
            </a:r>
            <a:endParaRPr lang="en-US" altLang="en-US" b="0" dirty="0"/>
          </a:p>
          <a:p>
            <a:pPr eaLnBrk="1" hangingPunct="1"/>
            <a:r>
              <a:rPr lang="en-US" altLang="en-US" b="0" dirty="0" err="1"/>
              <a:t>c.e</a:t>
            </a:r>
            <a:r>
              <a:rPr lang="en-US" altLang="en-US" b="0" dirty="0"/>
              <a:t> + </a:t>
            </a:r>
            <a:r>
              <a:rPr lang="en-US" altLang="en-US" b="0" dirty="0" err="1"/>
              <a:t>d.g</a:t>
            </a:r>
            <a:r>
              <a:rPr lang="en-US" altLang="en-US" b="0" dirty="0"/>
              <a:t>     </a:t>
            </a:r>
            <a:r>
              <a:rPr lang="en-US" altLang="en-US" b="0" dirty="0" err="1"/>
              <a:t>c.f</a:t>
            </a:r>
            <a:r>
              <a:rPr lang="en-US" altLang="en-US" b="0" dirty="0"/>
              <a:t> + </a:t>
            </a:r>
            <a:r>
              <a:rPr lang="en-US" altLang="en-US" b="0" dirty="0" err="1"/>
              <a:t>d.h</a:t>
            </a:r>
            <a:endParaRPr lang="en-US" altLang="en-US" b="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99621" y="54371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Matrix Review</a:t>
            </a:r>
          </a:p>
        </p:txBody>
      </p:sp>
    </p:spTree>
    <p:extLst>
      <p:ext uri="{BB962C8B-B14F-4D97-AF65-F5344CB8AC3E}">
        <p14:creationId xmlns:p14="http://schemas.microsoft.com/office/powerpoint/2010/main" val="71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71055" y="533400"/>
            <a:ext cx="8229600" cy="1066800"/>
          </a:xfrm>
        </p:spPr>
        <p:txBody>
          <a:bodyPr>
            <a:no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Transformation?</a:t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51054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+mj-lt"/>
              </a:rPr>
              <a:t>The geometrical changes of an object from a current state to modified state is referred to as TRANSFORMATION. It allows us to change the</a:t>
            </a:r>
          </a:p>
          <a:p>
            <a:pPr marL="914400" lvl="3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latin typeface="+mj-lt"/>
              </a:rPr>
              <a:t>position</a:t>
            </a:r>
          </a:p>
          <a:p>
            <a:pPr marL="914400" lvl="3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latin typeface="+mj-lt"/>
              </a:rPr>
              <a:t>size and</a:t>
            </a:r>
          </a:p>
          <a:p>
            <a:pPr marL="914400" lvl="3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latin typeface="+mj-lt"/>
              </a:rPr>
              <a:t>orientation of the objects.</a:t>
            </a:r>
          </a:p>
          <a:p>
            <a:pPr marL="0"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+mj-lt"/>
              </a:rPr>
              <a:t> Why it is needed?</a:t>
            </a:r>
          </a:p>
          <a:p>
            <a:pPr marL="914400" lvl="3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latin typeface="+mj-lt"/>
              </a:rPr>
              <a:t>To manipulate the initially created object</a:t>
            </a:r>
          </a:p>
          <a:p>
            <a:pPr marL="914400" lvl="3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latin typeface="+mj-lt"/>
              </a:rPr>
              <a:t>to display the modified object without having to redraw it</a:t>
            </a:r>
          </a:p>
          <a:p>
            <a:pPr marL="457200" lvl="1" indent="0" algn="just">
              <a:buNone/>
            </a:pPr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06399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817689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What about this?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Type of matrix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Matrix Review</a:t>
            </a:r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>
            <a:off x="1600200" y="2282373"/>
            <a:ext cx="1295400" cy="457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b="0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660525" y="2247448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1	2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2879725" y="2098223"/>
            <a:ext cx="374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 </a:t>
            </a:r>
            <a:r>
              <a:rPr lang="en-US" altLang="en-US" sz="3600" b="0"/>
              <a:t>.</a:t>
            </a:r>
          </a:p>
        </p:txBody>
      </p:sp>
      <p:sp>
        <p:nvSpPr>
          <p:cNvPr id="12295" name="AutoShape 8"/>
          <p:cNvSpPr>
            <a:spLocks noChangeArrowheads="1"/>
          </p:cNvSpPr>
          <p:nvPr/>
        </p:nvSpPr>
        <p:spPr bwMode="auto">
          <a:xfrm>
            <a:off x="3173413" y="2282373"/>
            <a:ext cx="1371600" cy="838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b="0"/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3276600" y="2206173"/>
            <a:ext cx="12618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1	2</a:t>
            </a:r>
          </a:p>
          <a:p>
            <a:pPr eaLnBrk="1" hangingPunct="1"/>
            <a:r>
              <a:rPr lang="en-US" altLang="en-US" b="0"/>
              <a:t>3	1</a:t>
            </a: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4632325" y="2247448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=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121275" y="2282373"/>
            <a:ext cx="1322388" cy="492125"/>
            <a:chOff x="3226" y="1584"/>
            <a:chExt cx="833" cy="310"/>
          </a:xfrm>
        </p:grpSpPr>
        <p:sp>
          <p:nvSpPr>
            <p:cNvPr id="12314" name="AutoShape 11"/>
            <p:cNvSpPr>
              <a:spLocks noChangeArrowheads="1"/>
            </p:cNvSpPr>
            <p:nvPr/>
          </p:nvSpPr>
          <p:spPr bwMode="auto">
            <a:xfrm>
              <a:off x="3226" y="1606"/>
              <a:ext cx="816" cy="288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 b="0"/>
            </a:p>
          </p:txBody>
        </p:sp>
        <p:sp>
          <p:nvSpPr>
            <p:cNvPr id="12315" name="Text Box 12"/>
            <p:cNvSpPr txBox="1">
              <a:spLocks noChangeArrowheads="1"/>
            </p:cNvSpPr>
            <p:nvPr/>
          </p:nvSpPr>
          <p:spPr bwMode="auto">
            <a:xfrm>
              <a:off x="3264" y="1584"/>
              <a:ext cx="79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b="0"/>
                <a:t>7	4</a:t>
              </a:r>
            </a:p>
          </p:txBody>
        </p:sp>
      </p:grpSp>
      <p:sp>
        <p:nvSpPr>
          <p:cNvPr id="12299" name="AutoShape 14"/>
          <p:cNvSpPr>
            <a:spLocks noChangeArrowheads="1"/>
          </p:cNvSpPr>
          <p:nvPr/>
        </p:nvSpPr>
        <p:spPr bwMode="auto">
          <a:xfrm>
            <a:off x="1600200" y="3425373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b="0"/>
          </a:p>
        </p:txBody>
      </p:sp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1676400" y="3390448"/>
            <a:ext cx="3385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2</a:t>
            </a:r>
          </a:p>
          <a:p>
            <a:pPr eaLnBrk="1" hangingPunct="1"/>
            <a:r>
              <a:rPr lang="en-US" altLang="en-US" b="0"/>
              <a:t>3</a:t>
            </a:r>
          </a:p>
        </p:txBody>
      </p:sp>
      <p:sp>
        <p:nvSpPr>
          <p:cNvPr id="12301" name="Text Box 16"/>
          <p:cNvSpPr txBox="1">
            <a:spLocks noChangeArrowheads="1"/>
          </p:cNvSpPr>
          <p:nvPr/>
        </p:nvSpPr>
        <p:spPr bwMode="auto">
          <a:xfrm>
            <a:off x="2063750" y="3425373"/>
            <a:ext cx="374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 </a:t>
            </a:r>
            <a:r>
              <a:rPr lang="en-US" altLang="en-US" sz="3600" b="0"/>
              <a:t>.</a:t>
            </a:r>
          </a:p>
        </p:txBody>
      </p:sp>
      <p:sp>
        <p:nvSpPr>
          <p:cNvPr id="12302" name="AutoShape 17"/>
          <p:cNvSpPr>
            <a:spLocks noChangeArrowheads="1"/>
          </p:cNvSpPr>
          <p:nvPr/>
        </p:nvSpPr>
        <p:spPr bwMode="auto">
          <a:xfrm>
            <a:off x="2411413" y="3425373"/>
            <a:ext cx="1371600" cy="838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b="0"/>
          </a:p>
        </p:txBody>
      </p:sp>
      <p:sp>
        <p:nvSpPr>
          <p:cNvPr id="12303" name="Text Box 18"/>
          <p:cNvSpPr txBox="1">
            <a:spLocks noChangeArrowheads="1"/>
          </p:cNvSpPr>
          <p:nvPr/>
        </p:nvSpPr>
        <p:spPr bwMode="auto">
          <a:xfrm>
            <a:off x="2514600" y="3349173"/>
            <a:ext cx="12618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1	2</a:t>
            </a:r>
          </a:p>
          <a:p>
            <a:pPr eaLnBrk="1" hangingPunct="1"/>
            <a:r>
              <a:rPr lang="en-US" altLang="en-US" b="0"/>
              <a:t>3	1</a:t>
            </a:r>
          </a:p>
        </p:txBody>
      </p:sp>
      <p:sp>
        <p:nvSpPr>
          <p:cNvPr id="12304" name="Text Box 19"/>
          <p:cNvSpPr txBox="1">
            <a:spLocks noChangeArrowheads="1"/>
          </p:cNvSpPr>
          <p:nvPr/>
        </p:nvSpPr>
        <p:spPr bwMode="auto">
          <a:xfrm>
            <a:off x="3962400" y="3653973"/>
            <a:ext cx="35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=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479925" y="3542848"/>
            <a:ext cx="766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0"/>
              <a:t>No!!</a:t>
            </a:r>
          </a:p>
        </p:txBody>
      </p:sp>
      <p:sp>
        <p:nvSpPr>
          <p:cNvPr id="12306" name="Rectangle 22"/>
          <p:cNvSpPr>
            <a:spLocks noChangeArrowheads="1"/>
          </p:cNvSpPr>
          <p:nvPr/>
        </p:nvSpPr>
        <p:spPr bwMode="auto">
          <a:xfrm>
            <a:off x="7239000" y="1981200"/>
            <a:ext cx="1524000" cy="609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AutoShape 23"/>
          <p:cNvSpPr>
            <a:spLocks noChangeArrowheads="1"/>
          </p:cNvSpPr>
          <p:nvPr/>
        </p:nvSpPr>
        <p:spPr bwMode="auto">
          <a:xfrm>
            <a:off x="1634217" y="4937122"/>
            <a:ext cx="1295400" cy="4572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8" name="Text Box 24"/>
          <p:cNvSpPr txBox="1">
            <a:spLocks noChangeArrowheads="1"/>
          </p:cNvSpPr>
          <p:nvPr/>
        </p:nvSpPr>
        <p:spPr bwMode="auto">
          <a:xfrm>
            <a:off x="1694542" y="4902197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a	b</a:t>
            </a:r>
          </a:p>
        </p:txBody>
      </p:sp>
      <p:sp>
        <p:nvSpPr>
          <p:cNvPr id="12309" name="AutoShape 25"/>
          <p:cNvSpPr>
            <a:spLocks noChangeArrowheads="1"/>
          </p:cNvSpPr>
          <p:nvPr/>
        </p:nvSpPr>
        <p:spPr bwMode="auto">
          <a:xfrm>
            <a:off x="5352142" y="4784722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Text Box 26"/>
          <p:cNvSpPr txBox="1">
            <a:spLocks noChangeArrowheads="1"/>
          </p:cNvSpPr>
          <p:nvPr/>
        </p:nvSpPr>
        <p:spPr bwMode="auto">
          <a:xfrm>
            <a:off x="5428342" y="4784722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</a:p>
        </p:txBody>
      </p:sp>
      <p:sp>
        <p:nvSpPr>
          <p:cNvPr id="12311" name="Text Box 27"/>
          <p:cNvSpPr txBox="1">
            <a:spLocks noChangeArrowheads="1"/>
          </p:cNvSpPr>
          <p:nvPr/>
        </p:nvSpPr>
        <p:spPr bwMode="auto">
          <a:xfrm>
            <a:off x="5428342" y="5130797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12312" name="Text Box 28"/>
          <p:cNvSpPr txBox="1">
            <a:spLocks noChangeArrowheads="1"/>
          </p:cNvSpPr>
          <p:nvPr/>
        </p:nvSpPr>
        <p:spPr bwMode="auto">
          <a:xfrm>
            <a:off x="1561137" y="5621671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+mj-lt"/>
              </a:rPr>
              <a:t>Row-Matrix</a:t>
            </a:r>
          </a:p>
        </p:txBody>
      </p:sp>
      <p:sp>
        <p:nvSpPr>
          <p:cNvPr id="12313" name="Text Box 29"/>
          <p:cNvSpPr txBox="1">
            <a:spLocks noChangeArrowheads="1"/>
          </p:cNvSpPr>
          <p:nvPr/>
        </p:nvSpPr>
        <p:spPr bwMode="auto">
          <a:xfrm>
            <a:off x="4670086" y="5699122"/>
            <a:ext cx="20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+mj-lt"/>
              </a:rPr>
              <a:t>Column-Matrix</a:t>
            </a:r>
          </a:p>
        </p:txBody>
      </p:sp>
    </p:spTree>
    <p:extLst>
      <p:ext uri="{BB962C8B-B14F-4D97-AF65-F5344CB8AC3E}">
        <p14:creationId xmlns:p14="http://schemas.microsoft.com/office/powerpoint/2010/main" val="275694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32859"/>
            <a:ext cx="7772400" cy="4876800"/>
          </a:xfrm>
          <a:noFill/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+mj-lt"/>
                <a:cs typeface="Times New Roman" pitchFamily="18" charset="0"/>
              </a:rPr>
              <a:t>Vector or matrix representation of any point is a 2x1 matrix like below: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latin typeface="+mj-lt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  <a:cs typeface="Times New Roman" pitchFamily="18" charset="0"/>
              </a:rPr>
              <a:t>General formula for transformation is like below:</a:t>
            </a:r>
          </a:p>
          <a:p>
            <a:pPr lvl="4" algn="just"/>
            <a:endParaRPr lang="en-US" sz="2400" dirty="0">
              <a:latin typeface="+mj-lt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…………….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eq.1</a:t>
            </a:r>
            <a:endParaRPr lang="en-US" sz="2400" dirty="0">
              <a:latin typeface="+mj-lt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+mj-lt"/>
                <a:cs typeface="Times New Roman" pitchFamily="18" charset="0"/>
              </a:rPr>
              <a:t>here T describes the nature of transformation and known as   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geometric or affine transformation matrix.          </a:t>
            </a:r>
            <a:r>
              <a:rPr lang="en-US" sz="2400" dirty="0">
                <a:latin typeface="+mj-lt"/>
                <a:cs typeface="Times New Roman" pitchFamily="18" charset="0"/>
              </a:rPr>
              <a:t>represents the transformed matrix where-</a:t>
            </a:r>
          </a:p>
          <a:p>
            <a:pPr algn="just"/>
            <a:endParaRPr lang="en-US" sz="2400" dirty="0">
              <a:latin typeface="+mj-lt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latin typeface="+mj-lt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latin typeface="+mj-lt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latin typeface="+mj-lt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 dirty="0"/>
              <a:t>Use of Matrix in Transformations</a:t>
            </a: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00138"/>
              </p:ext>
            </p:extLst>
          </p:nvPr>
        </p:nvGraphicFramePr>
        <p:xfrm>
          <a:off x="3679373" y="2387602"/>
          <a:ext cx="15271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8" name="Equation" r:id="rId3" imgW="583920" imgH="457200" progId="Equation.3">
                  <p:embed/>
                </p:oleObj>
              </mc:Choice>
              <mc:Fallback>
                <p:oleObj name="Equation" r:id="rId3" imgW="583920" imgH="457200" progId="Equation.3">
                  <p:embed/>
                  <p:pic>
                    <p:nvPicPr>
                      <p:cNvPr id="102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373" y="2387602"/>
                        <a:ext cx="1527175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149445"/>
              </p:ext>
            </p:extLst>
          </p:nvPr>
        </p:nvGraphicFramePr>
        <p:xfrm>
          <a:off x="3338060" y="3944257"/>
          <a:ext cx="2209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" name="Equation" r:id="rId5" imgW="711000" imgH="215640" progId="Equation.3">
                  <p:embed/>
                </p:oleObj>
              </mc:Choice>
              <mc:Fallback>
                <p:oleObj name="Equation" r:id="rId5" imgW="711000" imgH="215640" progId="Equation.3">
                  <p:embed/>
                  <p:pic>
                    <p:nvPicPr>
                      <p:cNvPr id="10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060" y="3944257"/>
                        <a:ext cx="2209800" cy="457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611746"/>
              </p:ext>
            </p:extLst>
          </p:nvPr>
        </p:nvGraphicFramePr>
        <p:xfrm>
          <a:off x="6317343" y="5029202"/>
          <a:ext cx="533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0" name="Equation" r:id="rId7" imgW="228600" imgH="215640" progId="Equation.3">
                  <p:embed/>
                </p:oleObj>
              </mc:Choice>
              <mc:Fallback>
                <p:oleObj name="Equation" r:id="rId7" imgW="228600" imgH="215640" progId="Equation.3">
                  <p:embed/>
                  <p:pic>
                    <p:nvPicPr>
                      <p:cNvPr id="102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7343" y="5029202"/>
                        <a:ext cx="533400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177477"/>
              </p:ext>
            </p:extLst>
          </p:nvPr>
        </p:nvGraphicFramePr>
        <p:xfrm>
          <a:off x="3758406" y="5747659"/>
          <a:ext cx="16271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1" name="Equation" r:id="rId9" imgW="622080" imgH="457200" progId="Equation.3">
                  <p:embed/>
                </p:oleObj>
              </mc:Choice>
              <mc:Fallback>
                <p:oleObj name="Equation" r:id="rId9" imgW="622080" imgH="457200" progId="Equation.3">
                  <p:embed/>
                  <p:pic>
                    <p:nvPicPr>
                      <p:cNvPr id="102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8406" y="5747659"/>
                        <a:ext cx="1627188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3203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32859"/>
            <a:ext cx="7772400" cy="4876800"/>
          </a:xfrm>
          <a:noFill/>
        </p:spPr>
        <p:txBody>
          <a:bodyPr>
            <a:normAutofit/>
          </a:bodyPr>
          <a:lstStyle/>
          <a:p>
            <a:pPr algn="just"/>
            <a:endParaRPr lang="en-US" sz="2400" dirty="0">
              <a:latin typeface="+mj-lt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+mj-lt"/>
                <a:cs typeface="Times New Roman" pitchFamily="18" charset="0"/>
              </a:rPr>
              <a:t>Lets know some more details before going to different types of transformations. From eq.1 we can write-</a:t>
            </a:r>
          </a:p>
          <a:p>
            <a:pPr marL="0" indent="0" algn="just">
              <a:buNone/>
            </a:pPr>
            <a:endParaRPr lang="en-US" sz="2400" dirty="0">
              <a:latin typeface="+mj-lt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latin typeface="+mj-lt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latin typeface="+mj-lt"/>
            </a:endParaRPr>
          </a:p>
          <a:p>
            <a:pPr algn="just"/>
            <a:r>
              <a:rPr lang="en-US" sz="2400" dirty="0">
                <a:latin typeface="+mj-lt"/>
                <a:cs typeface="Times New Roman" pitchFamily="18" charset="0"/>
              </a:rPr>
              <a:t>And we get two equations using matrix multiplication-</a:t>
            </a:r>
          </a:p>
          <a:p>
            <a:pPr lvl="4" algn="just"/>
            <a:endParaRPr lang="en-US" sz="2400" dirty="0">
              <a:latin typeface="+mj-lt"/>
              <a:cs typeface="Times New Roman" pitchFamily="18" charset="0"/>
            </a:endParaRPr>
          </a:p>
          <a:p>
            <a:pPr algn="just"/>
            <a:endParaRPr lang="en-US" sz="2400" dirty="0">
              <a:latin typeface="+mj-lt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latin typeface="+mj-lt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latin typeface="+mj-lt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en-US" sz="2400" dirty="0">
              <a:latin typeface="+mj-lt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 dirty="0"/>
              <a:t>Use of Matrix in Transformations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799138"/>
              </p:ext>
            </p:extLst>
          </p:nvPr>
        </p:nvGraphicFramePr>
        <p:xfrm>
          <a:off x="2954337" y="3230560"/>
          <a:ext cx="3235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Equation" r:id="rId3" imgW="1041120" imgH="457200" progId="Equation.3">
                  <p:embed/>
                </p:oleObj>
              </mc:Choice>
              <mc:Fallback>
                <p:oleObj name="Equation" r:id="rId3" imgW="1041120" imgH="457200" progId="Equation.3">
                  <p:embed/>
                  <p:pic>
                    <p:nvPicPr>
                      <p:cNvPr id="103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4337" y="3230560"/>
                        <a:ext cx="3235325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101246"/>
              </p:ext>
            </p:extLst>
          </p:nvPr>
        </p:nvGraphicFramePr>
        <p:xfrm>
          <a:off x="3294855" y="4931227"/>
          <a:ext cx="25542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Equation" r:id="rId5" imgW="723600" imgH="431640" progId="Equation.3">
                  <p:embed/>
                </p:oleObj>
              </mc:Choice>
              <mc:Fallback>
                <p:oleObj name="Equation" r:id="rId5" imgW="723600" imgH="431640" progId="Equation.3">
                  <p:embed/>
                  <p:pic>
                    <p:nvPicPr>
                      <p:cNvPr id="103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4855" y="4931227"/>
                        <a:ext cx="2554288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87857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2D Transformation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altLang="en-US" dirty="0">
                <a:latin typeface="+mj-lt"/>
              </a:rPr>
              <a:t>Given a 2D object, transformation is to change the object’s 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>
                <a:latin typeface="+mj-lt"/>
              </a:rPr>
              <a:t>Position (translation)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>
                <a:latin typeface="+mj-lt"/>
              </a:rPr>
              <a:t>Size (scaling)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>
                <a:latin typeface="+mj-lt"/>
              </a:rPr>
              <a:t>Orientation (rotation)</a:t>
            </a:r>
          </a:p>
          <a:p>
            <a:pPr algn="just">
              <a:lnSpc>
                <a:spcPct val="150000"/>
              </a:lnSpc>
            </a:pPr>
            <a:r>
              <a:rPr lang="en-US" altLang="en-US" dirty="0">
                <a:latin typeface="+mj-lt"/>
              </a:rPr>
              <a:t>We need to apply a sequence of matrix multiplication to the object vertices </a:t>
            </a:r>
          </a:p>
          <a:p>
            <a:pPr lvl="1" algn="just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1178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3688"/>
            <a:ext cx="7772400" cy="1143000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35769" y="1577289"/>
            <a:ext cx="4419600" cy="4953000"/>
          </a:xfrm>
          <a:noFill/>
          <a:ln/>
        </p:spPr>
        <p:txBody>
          <a:bodyPr/>
          <a:lstStyle/>
          <a:p>
            <a:pPr algn="just"/>
            <a:r>
              <a:rPr lang="en-US" altLang="en-US" sz="2000" dirty="0">
                <a:latin typeface="+mj-lt"/>
              </a:rPr>
              <a:t>A translation moves all </a:t>
            </a:r>
            <a:r>
              <a:rPr lang="en-US" altLang="en-US" sz="2000" dirty="0">
                <a:solidFill>
                  <a:schemeClr val="accent2"/>
                </a:solidFill>
                <a:latin typeface="+mj-lt"/>
              </a:rPr>
              <a:t>points</a:t>
            </a:r>
            <a:r>
              <a:rPr lang="en-US" altLang="en-US" sz="2000" dirty="0">
                <a:latin typeface="+mj-lt"/>
              </a:rPr>
              <a:t> in an object along the same straight-line path to new </a:t>
            </a:r>
            <a:r>
              <a:rPr lang="en-US" altLang="en-US" sz="2000" dirty="0">
                <a:solidFill>
                  <a:srgbClr val="FF3300"/>
                </a:solidFill>
                <a:latin typeface="+mj-lt"/>
              </a:rPr>
              <a:t>positions</a:t>
            </a:r>
            <a:r>
              <a:rPr lang="en-US" altLang="en-US" sz="2000" dirty="0">
                <a:latin typeface="+mj-lt"/>
              </a:rPr>
              <a:t>.</a:t>
            </a:r>
          </a:p>
          <a:p>
            <a:pPr algn="just"/>
            <a:r>
              <a:rPr lang="en-US" altLang="en-US" sz="2000" dirty="0">
                <a:latin typeface="+mj-lt"/>
              </a:rPr>
              <a:t>The path is represented by a vector, called the </a:t>
            </a:r>
            <a:r>
              <a:rPr lang="en-US" altLang="en-US" sz="2000" dirty="0">
                <a:solidFill>
                  <a:srgbClr val="66FF33"/>
                </a:solidFill>
                <a:latin typeface="+mj-lt"/>
              </a:rPr>
              <a:t>translation</a:t>
            </a:r>
            <a:r>
              <a:rPr lang="en-US" altLang="en-US" sz="2000" dirty="0">
                <a:latin typeface="+mj-lt"/>
              </a:rPr>
              <a:t> or </a:t>
            </a:r>
            <a:r>
              <a:rPr lang="en-US" altLang="en-US" sz="2000" dirty="0">
                <a:solidFill>
                  <a:srgbClr val="66FF33"/>
                </a:solidFill>
                <a:latin typeface="+mj-lt"/>
              </a:rPr>
              <a:t>shift vector</a:t>
            </a:r>
            <a:r>
              <a:rPr lang="en-US" altLang="en-US" sz="2000" dirty="0">
                <a:latin typeface="+mj-lt"/>
              </a:rPr>
              <a:t>.</a:t>
            </a:r>
          </a:p>
          <a:p>
            <a:pPr algn="just"/>
            <a:r>
              <a:rPr lang="en-US" altLang="en-US" sz="2000" dirty="0">
                <a:latin typeface="+mj-lt"/>
              </a:rPr>
              <a:t>We can write the components:</a:t>
            </a:r>
          </a:p>
          <a:p>
            <a:pPr algn="just">
              <a:buFontTx/>
              <a:buNone/>
            </a:pPr>
            <a:r>
              <a:rPr lang="en-US" altLang="en-US" sz="2000" i="1" dirty="0">
                <a:solidFill>
                  <a:srgbClr val="FF3300"/>
                </a:solidFill>
                <a:latin typeface="+mj-lt"/>
              </a:rPr>
              <a:t>		</a:t>
            </a:r>
            <a:r>
              <a:rPr lang="en-US" altLang="en-US" sz="2000" i="1" dirty="0" err="1">
                <a:solidFill>
                  <a:srgbClr val="FF3300"/>
                </a:solidFill>
                <a:latin typeface="+mj-lt"/>
              </a:rPr>
              <a:t>p</a:t>
            </a:r>
            <a:r>
              <a:rPr lang="en-US" altLang="en-US" sz="2000" dirty="0" err="1">
                <a:solidFill>
                  <a:srgbClr val="FF3300"/>
                </a:solidFill>
                <a:latin typeface="+mj-lt"/>
                <a:cs typeface="Arial" panose="020B0604020202020204" pitchFamily="34" charset="0"/>
              </a:rPr>
              <a:t>'</a:t>
            </a:r>
            <a:r>
              <a:rPr lang="en-US" altLang="en-US" sz="2000" i="1" baseline="-25000" dirty="0" err="1">
                <a:solidFill>
                  <a:srgbClr val="FF3300"/>
                </a:solidFill>
                <a:latin typeface="+mj-lt"/>
              </a:rPr>
              <a:t>x</a:t>
            </a:r>
            <a:r>
              <a:rPr lang="en-US" altLang="en-US" sz="2000" i="1" baseline="-25000" dirty="0">
                <a:solidFill>
                  <a:srgbClr val="66FF33"/>
                </a:solidFill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= </a:t>
            </a:r>
            <a:r>
              <a:rPr lang="en-US" altLang="en-US" sz="2000" i="1" dirty="0" err="1">
                <a:solidFill>
                  <a:schemeClr val="accent2"/>
                </a:solidFill>
                <a:latin typeface="+mj-lt"/>
              </a:rPr>
              <a:t>p</a:t>
            </a:r>
            <a:r>
              <a:rPr lang="en-US" altLang="en-US" sz="2000" i="1" baseline="-250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altLang="en-US" sz="2000" i="1" baseline="-25000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+ </a:t>
            </a:r>
            <a:r>
              <a:rPr lang="en-US" altLang="en-US" sz="2000" i="1" dirty="0" err="1">
                <a:solidFill>
                  <a:srgbClr val="66FF33"/>
                </a:solidFill>
                <a:latin typeface="+mj-lt"/>
              </a:rPr>
              <a:t>t</a:t>
            </a:r>
            <a:r>
              <a:rPr lang="en-US" altLang="en-US" sz="2000" i="1" baseline="-25000" dirty="0" err="1">
                <a:solidFill>
                  <a:srgbClr val="66FF33"/>
                </a:solidFill>
                <a:latin typeface="+mj-lt"/>
              </a:rPr>
              <a:t>x</a:t>
            </a:r>
            <a:endParaRPr lang="en-US" altLang="en-US" sz="2000" i="1" baseline="-25000" dirty="0">
              <a:solidFill>
                <a:schemeClr val="hlink"/>
              </a:solidFill>
              <a:latin typeface="+mj-lt"/>
            </a:endParaRPr>
          </a:p>
          <a:p>
            <a:pPr algn="just">
              <a:buFontTx/>
              <a:buNone/>
            </a:pPr>
            <a:r>
              <a:rPr lang="en-US" altLang="en-US" sz="2000" i="1" dirty="0">
                <a:solidFill>
                  <a:srgbClr val="FF3300"/>
                </a:solidFill>
                <a:latin typeface="+mj-lt"/>
              </a:rPr>
              <a:t>		</a:t>
            </a:r>
            <a:r>
              <a:rPr lang="en-US" altLang="en-US" sz="2000" i="1" dirty="0" err="1">
                <a:solidFill>
                  <a:srgbClr val="FF3300"/>
                </a:solidFill>
                <a:latin typeface="+mj-lt"/>
              </a:rPr>
              <a:t>p</a:t>
            </a:r>
            <a:r>
              <a:rPr lang="en-US" altLang="en-US" sz="2000" dirty="0" err="1">
                <a:solidFill>
                  <a:srgbClr val="FF3300"/>
                </a:solidFill>
                <a:latin typeface="+mj-lt"/>
                <a:cs typeface="Arial" panose="020B0604020202020204" pitchFamily="34" charset="0"/>
              </a:rPr>
              <a:t>'</a:t>
            </a:r>
            <a:r>
              <a:rPr lang="en-US" altLang="en-US" sz="2000" i="1" baseline="-25000" dirty="0" err="1">
                <a:solidFill>
                  <a:srgbClr val="FF3300"/>
                </a:solidFill>
                <a:latin typeface="+mj-lt"/>
              </a:rPr>
              <a:t>y</a:t>
            </a:r>
            <a:r>
              <a:rPr lang="en-US" altLang="en-US" sz="2000" i="1" baseline="-25000" dirty="0">
                <a:solidFill>
                  <a:srgbClr val="66FF33"/>
                </a:solidFill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= </a:t>
            </a:r>
            <a:r>
              <a:rPr lang="en-US" altLang="en-US" sz="2000" i="1" dirty="0" err="1">
                <a:solidFill>
                  <a:schemeClr val="accent2"/>
                </a:solidFill>
                <a:latin typeface="+mj-lt"/>
              </a:rPr>
              <a:t>p</a:t>
            </a:r>
            <a:r>
              <a:rPr lang="en-US" altLang="en-US" sz="2000" i="1" baseline="-25000" dirty="0" err="1">
                <a:solidFill>
                  <a:schemeClr val="accent2"/>
                </a:solidFill>
                <a:latin typeface="+mj-lt"/>
              </a:rPr>
              <a:t>y</a:t>
            </a:r>
            <a:r>
              <a:rPr lang="en-US" altLang="en-US" sz="2000" i="1" baseline="-25000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+ </a:t>
            </a:r>
            <a:r>
              <a:rPr lang="en-US" altLang="en-US" sz="2000" i="1" dirty="0">
                <a:solidFill>
                  <a:srgbClr val="66FF33"/>
                </a:solidFill>
                <a:latin typeface="+mj-lt"/>
              </a:rPr>
              <a:t>t</a:t>
            </a:r>
            <a:r>
              <a:rPr lang="en-US" altLang="en-US" sz="2000" i="1" baseline="-25000" dirty="0">
                <a:solidFill>
                  <a:srgbClr val="66FF33"/>
                </a:solidFill>
                <a:latin typeface="+mj-lt"/>
              </a:rPr>
              <a:t>y</a:t>
            </a:r>
            <a:r>
              <a:rPr lang="en-US" altLang="en-US" sz="2000" i="1" baseline="-25000" dirty="0">
                <a:solidFill>
                  <a:schemeClr val="accent2"/>
                </a:solidFill>
                <a:latin typeface="+mj-lt"/>
              </a:rPr>
              <a:t> </a:t>
            </a:r>
            <a:endParaRPr lang="en-US" altLang="en-US" sz="2000" i="1" baseline="-25000" dirty="0">
              <a:solidFill>
                <a:schemeClr val="hlink"/>
              </a:solidFill>
              <a:latin typeface="+mj-lt"/>
            </a:endParaRPr>
          </a:p>
          <a:p>
            <a:pPr algn="just"/>
            <a:r>
              <a:rPr lang="en-US" altLang="en-US" sz="2000" dirty="0">
                <a:latin typeface="+mj-lt"/>
              </a:rPr>
              <a:t>or in matrix form:</a:t>
            </a:r>
          </a:p>
          <a:p>
            <a:pPr algn="just">
              <a:buFontTx/>
              <a:buNone/>
            </a:pPr>
            <a:r>
              <a:rPr lang="en-US" altLang="en-US" sz="2000" dirty="0">
                <a:solidFill>
                  <a:srgbClr val="FF3300"/>
                </a:solidFill>
                <a:latin typeface="+mj-lt"/>
              </a:rPr>
              <a:t>		P</a:t>
            </a:r>
            <a:r>
              <a:rPr lang="en-US" altLang="en-US" sz="2000" dirty="0">
                <a:solidFill>
                  <a:srgbClr val="FF3300"/>
                </a:solidFill>
                <a:latin typeface="+mj-lt"/>
                <a:cs typeface="Arial" panose="020B0604020202020204" pitchFamily="34" charset="0"/>
              </a:rPr>
              <a:t>'</a:t>
            </a:r>
            <a:r>
              <a:rPr lang="en-US" altLang="en-US" sz="2000" dirty="0">
                <a:solidFill>
                  <a:schemeClr val="hlink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latin typeface="+mj-lt"/>
              </a:rPr>
              <a:t>= </a:t>
            </a:r>
            <a:r>
              <a:rPr lang="en-US" altLang="en-US" sz="2000" dirty="0">
                <a:solidFill>
                  <a:schemeClr val="accent2"/>
                </a:solidFill>
                <a:latin typeface="+mj-lt"/>
              </a:rPr>
              <a:t>P</a:t>
            </a:r>
            <a:r>
              <a:rPr lang="en-US" altLang="en-US" sz="2000" dirty="0">
                <a:solidFill>
                  <a:srgbClr val="66FF33"/>
                </a:solidFill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+</a:t>
            </a:r>
            <a:r>
              <a:rPr lang="en-US" altLang="en-US" sz="2000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altLang="en-US" sz="2000" dirty="0">
                <a:solidFill>
                  <a:srgbClr val="66FF33"/>
                </a:solidFill>
                <a:latin typeface="+mj-lt"/>
              </a:rPr>
              <a:t>T</a:t>
            </a:r>
          </a:p>
        </p:txBody>
      </p: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4953000" y="1905000"/>
            <a:ext cx="3276600" cy="3048000"/>
            <a:chOff x="3120" y="1200"/>
            <a:chExt cx="2064" cy="1920"/>
          </a:xfrm>
        </p:grpSpPr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3120" y="1200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3120" y="3120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2578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55626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58674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61722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64770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67818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70866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73914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76962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8001000" y="19050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4953000" y="4648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4953000" y="4343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953000" y="4038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4953000" y="3733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4953000" y="3429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4953000" y="31242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953000" y="2819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4953000" y="25146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4953000" y="2209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Oval 35"/>
          <p:cNvSpPr>
            <a:spLocks noChangeAspect="1" noChangeArrowheads="1"/>
          </p:cNvSpPr>
          <p:nvPr/>
        </p:nvSpPr>
        <p:spPr bwMode="auto">
          <a:xfrm>
            <a:off x="5594350" y="4071938"/>
            <a:ext cx="228600" cy="228600"/>
          </a:xfrm>
          <a:prstGeom prst="ellipse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Oval 36"/>
          <p:cNvSpPr>
            <a:spLocks noChangeAspect="1" noChangeArrowheads="1"/>
          </p:cNvSpPr>
          <p:nvPr/>
        </p:nvSpPr>
        <p:spPr bwMode="auto">
          <a:xfrm>
            <a:off x="7424738" y="2852738"/>
            <a:ext cx="228600" cy="2286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V="1">
            <a:off x="5715000" y="2971800"/>
            <a:ext cx="1828800" cy="12192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313" name="Group 49"/>
          <p:cNvGrpSpPr>
            <a:grpSpLocks/>
          </p:cNvGrpSpPr>
          <p:nvPr/>
        </p:nvGrpSpPr>
        <p:grpSpPr bwMode="auto">
          <a:xfrm>
            <a:off x="5867400" y="4125913"/>
            <a:ext cx="1676400" cy="396875"/>
            <a:chOff x="3696" y="2599"/>
            <a:chExt cx="1056" cy="250"/>
          </a:xfrm>
        </p:grpSpPr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>
              <a:off x="3696" y="264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Text Box 40"/>
            <p:cNvSpPr txBox="1">
              <a:spLocks noChangeArrowheads="1"/>
            </p:cNvSpPr>
            <p:nvPr/>
          </p:nvSpPr>
          <p:spPr bwMode="auto">
            <a:xfrm>
              <a:off x="4070" y="2599"/>
              <a:ext cx="2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 </a:t>
              </a:r>
              <a:r>
                <a:rPr lang="en-US" altLang="en-US" sz="2000" i="1">
                  <a:solidFill>
                    <a:srgbClr val="66FF33"/>
                  </a:solidFill>
                  <a:latin typeface="Arial" panose="020B0604020202020204" pitchFamily="34" charset="0"/>
                </a:rPr>
                <a:t>t</a:t>
              </a:r>
              <a:r>
                <a:rPr lang="en-US" altLang="en-US" sz="2000" i="1" baseline="-25000">
                  <a:solidFill>
                    <a:srgbClr val="66FF33"/>
                  </a:solidFill>
                  <a:latin typeface="Arial" panose="020B0604020202020204" pitchFamily="34" charset="0"/>
                </a:rPr>
                <a:t>x</a:t>
              </a:r>
            </a:p>
          </p:txBody>
        </p:sp>
      </p:grpSp>
      <p:grpSp>
        <p:nvGrpSpPr>
          <p:cNvPr id="11314" name="Group 50"/>
          <p:cNvGrpSpPr>
            <a:grpSpLocks/>
          </p:cNvGrpSpPr>
          <p:nvPr/>
        </p:nvGrpSpPr>
        <p:grpSpPr bwMode="auto">
          <a:xfrm>
            <a:off x="7527925" y="3124200"/>
            <a:ext cx="546100" cy="990600"/>
            <a:chOff x="4742" y="1968"/>
            <a:chExt cx="344" cy="624"/>
          </a:xfrm>
        </p:grpSpPr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 flipV="1">
              <a:off x="4752" y="196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Text Box 41"/>
            <p:cNvSpPr txBox="1">
              <a:spLocks noChangeArrowheads="1"/>
            </p:cNvSpPr>
            <p:nvPr/>
          </p:nvSpPr>
          <p:spPr bwMode="auto">
            <a:xfrm>
              <a:off x="4742" y="2167"/>
              <a:ext cx="3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Arial" panose="020B0604020202020204" pitchFamily="34" charset="0"/>
                </a:rPr>
                <a:t> </a:t>
              </a:r>
              <a:r>
                <a:rPr lang="en-US" altLang="en-US" sz="2000" i="1">
                  <a:solidFill>
                    <a:srgbClr val="66FF33"/>
                  </a:solidFill>
                  <a:latin typeface="Arial" panose="020B0604020202020204" pitchFamily="34" charset="0"/>
                </a:rPr>
                <a:t>t</a:t>
              </a:r>
              <a:r>
                <a:rPr lang="en-US" altLang="en-US" sz="2000" i="1" baseline="-25000">
                  <a:solidFill>
                    <a:srgbClr val="66FF33"/>
                  </a:solidFill>
                  <a:latin typeface="Arial" panose="020B0604020202020204" pitchFamily="34" charset="0"/>
                </a:rPr>
                <a:t>y</a:t>
              </a:r>
              <a:r>
                <a:rPr lang="en-US" altLang="en-US" sz="2000" i="1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000">
                  <a:latin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11306" name="AutoShape 42"/>
          <p:cNvSpPr>
            <a:spLocks noChangeArrowheads="1"/>
          </p:cNvSpPr>
          <p:nvPr/>
        </p:nvSpPr>
        <p:spPr bwMode="auto">
          <a:xfrm>
            <a:off x="1150257" y="5307239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1226457" y="5446482"/>
            <a:ext cx="438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FF3300"/>
                </a:solidFill>
              </a:rPr>
              <a:t>x’</a:t>
            </a:r>
          </a:p>
          <a:p>
            <a:r>
              <a:rPr lang="en-US" altLang="en-US" dirty="0">
                <a:solidFill>
                  <a:srgbClr val="FF3300"/>
                </a:solidFill>
              </a:rPr>
              <a:t>y’</a:t>
            </a:r>
          </a:p>
        </p:txBody>
      </p:sp>
      <p:sp>
        <p:nvSpPr>
          <p:cNvPr id="11308" name="AutoShape 44"/>
          <p:cNvSpPr>
            <a:spLocks noChangeArrowheads="1"/>
          </p:cNvSpPr>
          <p:nvPr/>
        </p:nvSpPr>
        <p:spPr bwMode="auto">
          <a:xfrm>
            <a:off x="1977573" y="5307239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2053773" y="5446486"/>
            <a:ext cx="336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chemeClr val="accent2"/>
                </a:solidFill>
              </a:rPr>
              <a:t>x</a:t>
            </a:r>
          </a:p>
          <a:p>
            <a:r>
              <a:rPr lang="en-US" altLang="en-US" dirty="0">
                <a:solidFill>
                  <a:schemeClr val="accent2"/>
                </a:solidFill>
              </a:rPr>
              <a:t>y</a:t>
            </a:r>
          </a:p>
        </p:txBody>
      </p:sp>
      <p:sp>
        <p:nvSpPr>
          <p:cNvPr id="11310" name="AutoShape 46"/>
          <p:cNvSpPr>
            <a:spLocks noChangeArrowheads="1"/>
          </p:cNvSpPr>
          <p:nvPr/>
        </p:nvSpPr>
        <p:spPr bwMode="auto">
          <a:xfrm>
            <a:off x="2902857" y="5307239"/>
            <a:ext cx="457200" cy="914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2979057" y="5419950"/>
            <a:ext cx="40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000" i="1" dirty="0" err="1">
                <a:solidFill>
                  <a:srgbClr val="66FF33"/>
                </a:solidFill>
                <a:latin typeface="Arial" panose="020B0604020202020204" pitchFamily="34" charset="0"/>
              </a:rPr>
              <a:t>t</a:t>
            </a:r>
            <a:r>
              <a:rPr lang="en-US" altLang="en-US" sz="2000" i="1" baseline="-25000" dirty="0" err="1">
                <a:solidFill>
                  <a:srgbClr val="66FF33"/>
                </a:solidFill>
                <a:latin typeface="Arial" panose="020B0604020202020204" pitchFamily="34" charset="0"/>
              </a:rPr>
              <a:t>x</a:t>
            </a:r>
            <a:endParaRPr lang="en-US" altLang="en-US" sz="2000" i="1" baseline="-25000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000" i="1" dirty="0">
                <a:solidFill>
                  <a:srgbClr val="66FF33"/>
                </a:solidFill>
                <a:latin typeface="Arial" panose="020B0604020202020204" pitchFamily="34" charset="0"/>
              </a:rPr>
              <a:t>t</a:t>
            </a:r>
            <a:r>
              <a:rPr lang="en-US" altLang="en-US" sz="2000" i="1" baseline="-25000" dirty="0">
                <a:solidFill>
                  <a:srgbClr val="66FF33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000" i="1" baseline="-25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endParaRPr lang="en-US" altLang="en-US" dirty="0">
              <a:solidFill>
                <a:srgbClr val="FF3300"/>
              </a:solidFill>
            </a:endParaRP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1692899" y="5535839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=              +</a:t>
            </a:r>
          </a:p>
        </p:txBody>
      </p:sp>
      <p:grpSp>
        <p:nvGrpSpPr>
          <p:cNvPr id="11320" name="Group 56"/>
          <p:cNvGrpSpPr>
            <a:grpSpLocks/>
          </p:cNvGrpSpPr>
          <p:nvPr/>
        </p:nvGrpSpPr>
        <p:grpSpPr bwMode="auto">
          <a:xfrm>
            <a:off x="5318125" y="2438400"/>
            <a:ext cx="2835275" cy="2151063"/>
            <a:chOff x="3350" y="1536"/>
            <a:chExt cx="1786" cy="1355"/>
          </a:xfrm>
        </p:grpSpPr>
        <p:grpSp>
          <p:nvGrpSpPr>
            <p:cNvPr id="11318" name="Group 54"/>
            <p:cNvGrpSpPr>
              <a:grpSpLocks/>
            </p:cNvGrpSpPr>
            <p:nvPr/>
          </p:nvGrpSpPr>
          <p:grpSpPr bwMode="auto">
            <a:xfrm>
              <a:off x="3350" y="2151"/>
              <a:ext cx="1786" cy="740"/>
              <a:chOff x="3350" y="2151"/>
              <a:chExt cx="1786" cy="740"/>
            </a:xfrm>
          </p:grpSpPr>
          <p:sp>
            <p:nvSpPr>
              <p:cNvPr id="11315" name="Text Box 51"/>
              <p:cNvSpPr txBox="1">
                <a:spLocks noChangeArrowheads="1"/>
              </p:cNvSpPr>
              <p:nvPr/>
            </p:nvSpPr>
            <p:spPr bwMode="auto">
              <a:xfrm>
                <a:off x="3350" y="2679"/>
                <a:ext cx="39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(2, 2)</a:t>
                </a:r>
              </a:p>
            </p:txBody>
          </p:sp>
          <p:sp>
            <p:nvSpPr>
              <p:cNvPr id="11316" name="Text Box 52"/>
              <p:cNvSpPr txBox="1">
                <a:spLocks noChangeArrowheads="1"/>
              </p:cNvSpPr>
              <p:nvPr/>
            </p:nvSpPr>
            <p:spPr bwMode="auto">
              <a:xfrm>
                <a:off x="4224" y="2592"/>
                <a:ext cx="285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= 6</a:t>
                </a:r>
              </a:p>
            </p:txBody>
          </p:sp>
          <p:sp>
            <p:nvSpPr>
              <p:cNvPr id="11317" name="Text Box 53"/>
              <p:cNvSpPr txBox="1">
                <a:spLocks noChangeArrowheads="1"/>
              </p:cNvSpPr>
              <p:nvPr/>
            </p:nvSpPr>
            <p:spPr bwMode="auto">
              <a:xfrm>
                <a:off x="4883" y="2151"/>
                <a:ext cx="25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=4</a:t>
                </a:r>
              </a:p>
            </p:txBody>
          </p:sp>
        </p:grpSp>
        <p:sp>
          <p:nvSpPr>
            <p:cNvPr id="11319" name="Text Box 55"/>
            <p:cNvSpPr txBox="1">
              <a:spLocks noChangeArrowheads="1"/>
            </p:cNvSpPr>
            <p:nvPr/>
          </p:nvSpPr>
          <p:spPr bwMode="auto">
            <a:xfrm>
              <a:off x="4704" y="1536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753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" name="Oval 40"/>
          <p:cNvSpPr>
            <a:spLocks noChangeAspect="1" noChangeArrowheads="1"/>
          </p:cNvSpPr>
          <p:nvPr/>
        </p:nvSpPr>
        <p:spPr bwMode="auto">
          <a:xfrm>
            <a:off x="6477000" y="30480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Oval 39"/>
          <p:cNvSpPr>
            <a:spLocks noChangeAspect="1" noChangeArrowheads="1"/>
          </p:cNvSpPr>
          <p:nvPr/>
        </p:nvSpPr>
        <p:spPr bwMode="auto">
          <a:xfrm>
            <a:off x="6096000" y="2743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Oval 38"/>
          <p:cNvSpPr>
            <a:spLocks noChangeAspect="1" noChangeArrowheads="1"/>
          </p:cNvSpPr>
          <p:nvPr/>
        </p:nvSpPr>
        <p:spPr bwMode="auto">
          <a:xfrm>
            <a:off x="6858000" y="3505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2015" y="322263"/>
            <a:ext cx="7772400" cy="1143000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Rotation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2015" y="1824038"/>
            <a:ext cx="3886200" cy="4953000"/>
          </a:xfrm>
          <a:noFill/>
          <a:ln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dirty="0">
                <a:latin typeface="+mj-lt"/>
              </a:rPr>
              <a:t>A rotation repositions all points in an object along a circular path in the plane centered at the pivot point.</a:t>
            </a:r>
          </a:p>
          <a:p>
            <a:pPr algn="just">
              <a:lnSpc>
                <a:spcPct val="150000"/>
              </a:lnSpc>
              <a:buFontTx/>
              <a:buNone/>
            </a:pPr>
            <a:endParaRPr lang="en-US" altLang="en-US" sz="2400" dirty="0">
              <a:latin typeface="+mj-lt"/>
            </a:endParaRPr>
          </a:p>
          <a:p>
            <a:pPr algn="just">
              <a:lnSpc>
                <a:spcPct val="150000"/>
              </a:lnSpc>
              <a:buFontTx/>
              <a:buNone/>
            </a:pPr>
            <a:endParaRPr lang="en-US" altLang="en-US" sz="2400" dirty="0">
              <a:latin typeface="+mj-lt"/>
            </a:endParaRPr>
          </a:p>
        </p:txBody>
      </p: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4953000" y="1905000"/>
            <a:ext cx="3276600" cy="3048000"/>
            <a:chOff x="3120" y="1200"/>
            <a:chExt cx="2064" cy="1920"/>
          </a:xfrm>
        </p:grpSpPr>
        <p:grpSp>
          <p:nvGrpSpPr>
            <p:cNvPr id="12294" name="Group 6"/>
            <p:cNvGrpSpPr>
              <a:grpSpLocks/>
            </p:cNvGrpSpPr>
            <p:nvPr/>
          </p:nvGrpSpPr>
          <p:grpSpPr bwMode="auto">
            <a:xfrm>
              <a:off x="3120" y="1200"/>
              <a:ext cx="2064" cy="1920"/>
              <a:chOff x="3120" y="1200"/>
              <a:chExt cx="2064" cy="1920"/>
            </a:xfrm>
          </p:grpSpPr>
          <p:sp>
            <p:nvSpPr>
              <p:cNvPr id="12295" name="Line 7"/>
              <p:cNvSpPr>
                <a:spLocks noChangeShapeType="1"/>
              </p:cNvSpPr>
              <p:nvPr/>
            </p:nvSpPr>
            <p:spPr bwMode="auto">
              <a:xfrm>
                <a:off x="3120" y="1200"/>
                <a:ext cx="0" cy="19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6" name="Line 8"/>
              <p:cNvSpPr>
                <a:spLocks noChangeShapeType="1"/>
              </p:cNvSpPr>
              <p:nvPr/>
            </p:nvSpPr>
            <p:spPr bwMode="auto">
              <a:xfrm>
                <a:off x="3120" y="312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331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10"/>
            <p:cNvSpPr>
              <a:spLocks noChangeShapeType="1"/>
            </p:cNvSpPr>
            <p:nvPr/>
          </p:nvSpPr>
          <p:spPr bwMode="auto">
            <a:xfrm>
              <a:off x="350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>
              <a:off x="369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388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408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427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>
              <a:off x="446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6"/>
            <p:cNvSpPr>
              <a:spLocks noChangeShapeType="1"/>
            </p:cNvSpPr>
            <p:nvPr/>
          </p:nvSpPr>
          <p:spPr bwMode="auto">
            <a:xfrm>
              <a:off x="465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484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18"/>
            <p:cNvSpPr>
              <a:spLocks noChangeShapeType="1"/>
            </p:cNvSpPr>
            <p:nvPr/>
          </p:nvSpPr>
          <p:spPr bwMode="auto">
            <a:xfrm>
              <a:off x="504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3120" y="292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3120" y="273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3120" y="254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3120" y="235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312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3120" y="196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3120" y="177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3120" y="158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3120" y="139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6" name="Oval 28"/>
          <p:cNvSpPr>
            <a:spLocks noChangeAspect="1" noChangeArrowheads="1"/>
          </p:cNvSpPr>
          <p:nvPr/>
        </p:nvSpPr>
        <p:spPr bwMode="auto">
          <a:xfrm>
            <a:off x="7118350" y="4071938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Oval 29"/>
          <p:cNvSpPr>
            <a:spLocks noChangeAspect="1" noChangeArrowheads="1"/>
          </p:cNvSpPr>
          <p:nvPr/>
        </p:nvSpPr>
        <p:spPr bwMode="auto">
          <a:xfrm>
            <a:off x="5595938" y="2547938"/>
            <a:ext cx="228600" cy="2286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707188" y="3062288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endParaRPr lang="en-US" altLang="en-US" sz="180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21" name="Freeform 33"/>
          <p:cNvSpPr>
            <a:spLocks/>
          </p:cNvSpPr>
          <p:nvPr/>
        </p:nvSpPr>
        <p:spPr bwMode="auto">
          <a:xfrm>
            <a:off x="5721350" y="2660650"/>
            <a:ext cx="1524000" cy="1547813"/>
          </a:xfrm>
          <a:custGeom>
            <a:avLst/>
            <a:gdLst>
              <a:gd name="T0" fmla="*/ 960 w 960"/>
              <a:gd name="T1" fmla="*/ 975 h 975"/>
              <a:gd name="T2" fmla="*/ 572 w 960"/>
              <a:gd name="T3" fmla="*/ 340 h 975"/>
              <a:gd name="T4" fmla="*/ 0 w 960"/>
              <a:gd name="T5" fmla="*/ 0 h 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975">
                <a:moveTo>
                  <a:pt x="960" y="975"/>
                </a:moveTo>
                <a:cubicBezTo>
                  <a:pt x="938" y="805"/>
                  <a:pt x="775" y="525"/>
                  <a:pt x="572" y="340"/>
                </a:cubicBezTo>
                <a:cubicBezTo>
                  <a:pt x="369" y="155"/>
                  <a:pt x="184" y="45"/>
                  <a:pt x="0" y="0"/>
                </a:cubicBezTo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4953000" y="4191000"/>
            <a:ext cx="2286000" cy="762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 flipV="1">
            <a:off x="4953000" y="2667000"/>
            <a:ext cx="762000" cy="2286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7086600" y="3698875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P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5486400" y="21336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3300"/>
                </a:solidFill>
              </a:rPr>
              <a:t>P’</a:t>
            </a:r>
          </a:p>
        </p:txBody>
      </p:sp>
    </p:spTree>
    <p:extLst>
      <p:ext uri="{BB962C8B-B14F-4D97-AF65-F5344CB8AC3E}">
        <p14:creationId xmlns:p14="http://schemas.microsoft.com/office/powerpoint/2010/main" val="126935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Rotation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71501" y="1524000"/>
            <a:ext cx="441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+mj-lt"/>
              </a:rPr>
              <a:t>Review Trigonometry</a:t>
            </a:r>
          </a:p>
          <a:p>
            <a:pPr>
              <a:spcBef>
                <a:spcPct val="20000"/>
              </a:spcBef>
            </a:pPr>
            <a:r>
              <a:rPr lang="en-US" altLang="en-US" sz="2000" b="0" dirty="0">
                <a:latin typeface="+mj-lt"/>
              </a:rPr>
              <a:t>  	=&gt; cos</a:t>
            </a:r>
            <a:r>
              <a:rPr lang="en-US" altLang="en-US" b="0" dirty="0">
                <a:latin typeface="+mj-lt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 = x/</a:t>
            </a:r>
            <a:r>
              <a:rPr lang="en-US" altLang="en-US" sz="2000" dirty="0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r , </a:t>
            </a:r>
            <a:r>
              <a:rPr lang="en-US" altLang="en-US" sz="2000" b="0" dirty="0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sin </a:t>
            </a:r>
            <a:r>
              <a:rPr lang="en-US" altLang="en-US" sz="2000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sz="2000" b="0" dirty="0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altLang="en-US" sz="2000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2000" b="0" dirty="0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en-US" altLang="en-US" sz="2000" dirty="0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000" dirty="0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 = r. </a:t>
            </a:r>
            <a:r>
              <a:rPr lang="en-US" altLang="en-US" sz="2000" b="0" dirty="0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 sz="2000" b="0" dirty="0">
                <a:latin typeface="+mj-lt"/>
              </a:rPr>
              <a:t>os</a:t>
            </a:r>
            <a:r>
              <a:rPr lang="en-US" altLang="en-US" b="0" dirty="0">
                <a:latin typeface="+mj-lt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, y = </a:t>
            </a:r>
            <a:r>
              <a:rPr lang="en-US" altLang="en-US" sz="2000" dirty="0" err="1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r.</a:t>
            </a:r>
            <a:r>
              <a:rPr lang="en-US" altLang="en-US" sz="2000" b="0" dirty="0" err="1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sin</a:t>
            </a:r>
            <a:r>
              <a:rPr lang="en-US" altLang="en-US" sz="2000" b="0" dirty="0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sz="2000" b="0" dirty="0">
              <a:latin typeface="+mj-lt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4953000" y="1905000"/>
            <a:ext cx="3276600" cy="3048000"/>
            <a:chOff x="3120" y="1200"/>
            <a:chExt cx="2064" cy="1920"/>
          </a:xfrm>
        </p:grpSpPr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3120" y="1200"/>
              <a:ext cx="2064" cy="1920"/>
              <a:chOff x="3120" y="1200"/>
              <a:chExt cx="2064" cy="1920"/>
            </a:xfrm>
          </p:grpSpPr>
          <p:sp>
            <p:nvSpPr>
              <p:cNvPr id="13318" name="Line 6"/>
              <p:cNvSpPr>
                <a:spLocks noChangeShapeType="1"/>
              </p:cNvSpPr>
              <p:nvPr/>
            </p:nvSpPr>
            <p:spPr bwMode="auto">
              <a:xfrm>
                <a:off x="3120" y="1200"/>
                <a:ext cx="0" cy="19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" name="Line 7"/>
              <p:cNvSpPr>
                <a:spLocks noChangeShapeType="1"/>
              </p:cNvSpPr>
              <p:nvPr/>
            </p:nvSpPr>
            <p:spPr bwMode="auto">
              <a:xfrm>
                <a:off x="3120" y="312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331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350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369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388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408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427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446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465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16"/>
            <p:cNvSpPr>
              <a:spLocks noChangeShapeType="1"/>
            </p:cNvSpPr>
            <p:nvPr/>
          </p:nvSpPr>
          <p:spPr bwMode="auto">
            <a:xfrm>
              <a:off x="484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7"/>
            <p:cNvSpPr>
              <a:spLocks noChangeShapeType="1"/>
            </p:cNvSpPr>
            <p:nvPr/>
          </p:nvSpPr>
          <p:spPr bwMode="auto">
            <a:xfrm>
              <a:off x="504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>
              <a:off x="3120" y="292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>
              <a:off x="3120" y="273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3120" y="254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3120" y="235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312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23"/>
            <p:cNvSpPr>
              <a:spLocks noChangeShapeType="1"/>
            </p:cNvSpPr>
            <p:nvPr/>
          </p:nvSpPr>
          <p:spPr bwMode="auto">
            <a:xfrm>
              <a:off x="3120" y="196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>
              <a:off x="3120" y="177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>
              <a:off x="3120" y="158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>
              <a:off x="3120" y="139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9" name="Oval 27"/>
          <p:cNvSpPr>
            <a:spLocks noChangeAspect="1" noChangeArrowheads="1"/>
          </p:cNvSpPr>
          <p:nvPr/>
        </p:nvSpPr>
        <p:spPr bwMode="auto">
          <a:xfrm>
            <a:off x="7118350" y="4071938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72" name="Group 60"/>
          <p:cNvGrpSpPr>
            <a:grpSpLocks/>
          </p:cNvGrpSpPr>
          <p:nvPr/>
        </p:nvGrpSpPr>
        <p:grpSpPr bwMode="auto">
          <a:xfrm>
            <a:off x="5721350" y="2660650"/>
            <a:ext cx="1524000" cy="1547813"/>
            <a:chOff x="3604" y="1676"/>
            <a:chExt cx="960" cy="975"/>
          </a:xfrm>
        </p:grpSpPr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>
              <a:off x="4225" y="1929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00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anose="05050102010706020507" pitchFamily="18" charset="2"/>
                </a:rPr>
                <a:t></a:t>
              </a:r>
              <a:endPara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342" name="Freeform 30"/>
            <p:cNvSpPr>
              <a:spLocks/>
            </p:cNvSpPr>
            <p:nvPr/>
          </p:nvSpPr>
          <p:spPr bwMode="auto">
            <a:xfrm>
              <a:off x="3604" y="1676"/>
              <a:ext cx="960" cy="975"/>
            </a:xfrm>
            <a:custGeom>
              <a:avLst/>
              <a:gdLst>
                <a:gd name="T0" fmla="*/ 960 w 960"/>
                <a:gd name="T1" fmla="*/ 975 h 975"/>
                <a:gd name="T2" fmla="*/ 572 w 960"/>
                <a:gd name="T3" fmla="*/ 340 h 975"/>
                <a:gd name="T4" fmla="*/ 0 w 960"/>
                <a:gd name="T5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0" h="975">
                  <a:moveTo>
                    <a:pt x="960" y="975"/>
                  </a:moveTo>
                  <a:cubicBezTo>
                    <a:pt x="938" y="805"/>
                    <a:pt x="775" y="525"/>
                    <a:pt x="572" y="340"/>
                  </a:cubicBezTo>
                  <a:cubicBezTo>
                    <a:pt x="369" y="155"/>
                    <a:pt x="184" y="45"/>
                    <a:pt x="0" y="0"/>
                  </a:cubicBezTo>
                </a:path>
              </a:pathLst>
            </a:cu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69" name="Group 57"/>
          <p:cNvGrpSpPr>
            <a:grpSpLocks/>
          </p:cNvGrpSpPr>
          <p:nvPr/>
        </p:nvGrpSpPr>
        <p:grpSpPr bwMode="auto">
          <a:xfrm>
            <a:off x="4953000" y="3733800"/>
            <a:ext cx="2959100" cy="1616075"/>
            <a:chOff x="3120" y="2352"/>
            <a:chExt cx="1864" cy="1018"/>
          </a:xfrm>
        </p:grpSpPr>
        <p:sp>
          <p:nvSpPr>
            <p:cNvPr id="13348" name="Arc 36"/>
            <p:cNvSpPr>
              <a:spLocks/>
            </p:cNvSpPr>
            <p:nvPr/>
          </p:nvSpPr>
          <p:spPr bwMode="auto">
            <a:xfrm>
              <a:off x="3600" y="2928"/>
              <a:ext cx="96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68" name="Group 56"/>
            <p:cNvGrpSpPr>
              <a:grpSpLocks/>
            </p:cNvGrpSpPr>
            <p:nvPr/>
          </p:nvGrpSpPr>
          <p:grpSpPr bwMode="auto">
            <a:xfrm>
              <a:off x="3120" y="2352"/>
              <a:ext cx="1864" cy="1018"/>
              <a:chOff x="3120" y="2352"/>
              <a:chExt cx="1864" cy="1018"/>
            </a:xfrm>
          </p:grpSpPr>
          <p:sp>
            <p:nvSpPr>
              <p:cNvPr id="13346" name="Line 34"/>
              <p:cNvSpPr>
                <a:spLocks noChangeShapeType="1"/>
              </p:cNvSpPr>
              <p:nvPr/>
            </p:nvSpPr>
            <p:spPr bwMode="auto">
              <a:xfrm>
                <a:off x="4560" y="2688"/>
                <a:ext cx="0" cy="384"/>
              </a:xfrm>
              <a:prstGeom prst="line">
                <a:avLst/>
              </a:prstGeom>
              <a:noFill/>
              <a:ln w="9525" cap="rnd">
                <a:solidFill>
                  <a:schemeClr val="accent2"/>
                </a:solidFill>
                <a:prstDash val="sysDot"/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9" name="Text Box 37"/>
              <p:cNvSpPr txBox="1">
                <a:spLocks noChangeArrowheads="1"/>
              </p:cNvSpPr>
              <p:nvPr/>
            </p:nvSpPr>
            <p:spPr bwMode="auto">
              <a:xfrm>
                <a:off x="3638" y="2854"/>
                <a:ext cx="26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accent2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lang="en-US" altLang="en-US"/>
                  <a:t> </a:t>
                </a:r>
              </a:p>
            </p:txBody>
          </p:sp>
          <p:grpSp>
            <p:nvGrpSpPr>
              <p:cNvPr id="13366" name="Group 54"/>
              <p:cNvGrpSpPr>
                <a:grpSpLocks/>
              </p:cNvGrpSpPr>
              <p:nvPr/>
            </p:nvGrpSpPr>
            <p:grpSpPr bwMode="auto">
              <a:xfrm>
                <a:off x="3120" y="2352"/>
                <a:ext cx="1864" cy="1018"/>
                <a:chOff x="3120" y="2352"/>
                <a:chExt cx="1864" cy="1018"/>
              </a:xfrm>
            </p:grpSpPr>
            <p:sp>
              <p:nvSpPr>
                <p:cNvPr id="13343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3120" y="2640"/>
                  <a:ext cx="1440" cy="480"/>
                </a:xfrm>
                <a:prstGeom prst="line">
                  <a:avLst/>
                </a:prstGeom>
                <a:noFill/>
                <a:ln w="25400">
                  <a:solidFill>
                    <a:srgbClr val="00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464" y="2352"/>
                  <a:ext cx="52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>
                      <a:solidFill>
                        <a:schemeClr val="accent2"/>
                      </a:solidFill>
                    </a:rPr>
                    <a:t>P(x,y)</a:t>
                  </a:r>
                </a:p>
              </p:txBody>
            </p:sp>
            <p:sp>
              <p:nvSpPr>
                <p:cNvPr id="13347" name="Line 35"/>
                <p:cNvSpPr>
                  <a:spLocks noChangeShapeType="1"/>
                </p:cNvSpPr>
                <p:nvPr/>
              </p:nvSpPr>
              <p:spPr bwMode="auto">
                <a:xfrm>
                  <a:off x="3120" y="3159"/>
                  <a:ext cx="1440" cy="0"/>
                </a:xfrm>
                <a:prstGeom prst="line">
                  <a:avLst/>
                </a:prstGeom>
                <a:noFill/>
                <a:ln w="9525" cap="rnd">
                  <a:solidFill>
                    <a:schemeClr val="accent2"/>
                  </a:solidFill>
                  <a:prstDash val="sysDot"/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744" y="3120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>
                      <a:solidFill>
                        <a:schemeClr val="accent2"/>
                      </a:solidFill>
                    </a:rPr>
                    <a:t>x</a:t>
                  </a:r>
                </a:p>
              </p:txBody>
            </p:sp>
            <p:sp>
              <p:nvSpPr>
                <p:cNvPr id="1335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608" y="2727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2000">
                      <a:solidFill>
                        <a:schemeClr val="accent2"/>
                      </a:solidFill>
                    </a:rPr>
                    <a:t>y</a:t>
                  </a:r>
                </a:p>
              </p:txBody>
            </p:sp>
            <p:sp>
              <p:nvSpPr>
                <p:cNvPr id="1335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879" y="2640"/>
                  <a:ext cx="2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/>
                    <a:t>r</a:t>
                  </a:r>
                </a:p>
              </p:txBody>
            </p:sp>
          </p:grpSp>
        </p:grpSp>
      </p:grpSp>
      <p:grpSp>
        <p:nvGrpSpPr>
          <p:cNvPr id="13371" name="Group 59"/>
          <p:cNvGrpSpPr>
            <a:grpSpLocks/>
          </p:cNvGrpSpPr>
          <p:nvPr/>
        </p:nvGrpSpPr>
        <p:grpSpPr bwMode="auto">
          <a:xfrm>
            <a:off x="4953000" y="2209800"/>
            <a:ext cx="1581150" cy="3227388"/>
            <a:chOff x="3120" y="1390"/>
            <a:chExt cx="996" cy="2033"/>
          </a:xfrm>
        </p:grpSpPr>
        <p:sp>
          <p:nvSpPr>
            <p:cNvPr id="13340" name="Oval 28"/>
            <p:cNvSpPr>
              <a:spLocks noChangeAspect="1" noChangeArrowheads="1"/>
            </p:cNvSpPr>
            <p:nvPr/>
          </p:nvSpPr>
          <p:spPr bwMode="auto">
            <a:xfrm>
              <a:off x="3525" y="1605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 flipV="1">
              <a:off x="3120" y="1680"/>
              <a:ext cx="480" cy="1440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Line 41"/>
            <p:cNvSpPr>
              <a:spLocks noChangeShapeType="1"/>
            </p:cNvSpPr>
            <p:nvPr/>
          </p:nvSpPr>
          <p:spPr bwMode="auto">
            <a:xfrm>
              <a:off x="3600" y="1680"/>
              <a:ext cx="0" cy="1392"/>
            </a:xfrm>
            <a:prstGeom prst="line">
              <a:avLst/>
            </a:prstGeom>
            <a:noFill/>
            <a:ln w="9525" cap="rnd">
              <a:solidFill>
                <a:srgbClr val="FF33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Freeform 45"/>
            <p:cNvSpPr>
              <a:spLocks/>
            </p:cNvSpPr>
            <p:nvPr/>
          </p:nvSpPr>
          <p:spPr bwMode="auto">
            <a:xfrm>
              <a:off x="3216" y="2832"/>
              <a:ext cx="192" cy="192"/>
            </a:xfrm>
            <a:custGeom>
              <a:avLst/>
              <a:gdLst>
                <a:gd name="T0" fmla="*/ 192 w 192"/>
                <a:gd name="T1" fmla="*/ 192 h 192"/>
                <a:gd name="T2" fmla="*/ 144 w 192"/>
                <a:gd name="T3" fmla="*/ 48 h 192"/>
                <a:gd name="T4" fmla="*/ 0 w 192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92">
                  <a:moveTo>
                    <a:pt x="192" y="192"/>
                  </a:moveTo>
                  <a:cubicBezTo>
                    <a:pt x="184" y="136"/>
                    <a:pt x="176" y="80"/>
                    <a:pt x="144" y="48"/>
                  </a:cubicBezTo>
                  <a:cubicBezTo>
                    <a:pt x="112" y="16"/>
                    <a:pt x="56" y="8"/>
                    <a:pt x="0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Line 46"/>
            <p:cNvSpPr>
              <a:spLocks noChangeShapeType="1"/>
            </p:cNvSpPr>
            <p:nvPr/>
          </p:nvSpPr>
          <p:spPr bwMode="auto">
            <a:xfrm>
              <a:off x="3120" y="3216"/>
              <a:ext cx="480" cy="0"/>
            </a:xfrm>
            <a:prstGeom prst="line">
              <a:avLst/>
            </a:prstGeom>
            <a:noFill/>
            <a:ln w="9525" cap="rnd">
              <a:solidFill>
                <a:srgbClr val="FF33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Text Box 47"/>
            <p:cNvSpPr txBox="1">
              <a:spLocks noChangeArrowheads="1"/>
            </p:cNvSpPr>
            <p:nvPr/>
          </p:nvSpPr>
          <p:spPr bwMode="auto">
            <a:xfrm>
              <a:off x="3206" y="3192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FF3300"/>
                  </a:solidFill>
                </a:rPr>
                <a:t>x’</a:t>
              </a:r>
            </a:p>
          </p:txBody>
        </p:sp>
        <p:sp>
          <p:nvSpPr>
            <p:cNvPr id="13360" name="Text Box 48"/>
            <p:cNvSpPr txBox="1">
              <a:spLocks noChangeArrowheads="1"/>
            </p:cNvSpPr>
            <p:nvPr/>
          </p:nvSpPr>
          <p:spPr bwMode="auto">
            <a:xfrm>
              <a:off x="3614" y="2299"/>
              <a:ext cx="3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solidFill>
                    <a:srgbClr val="FF3300"/>
                  </a:solidFill>
                </a:rPr>
                <a:t>y’</a:t>
              </a:r>
            </a:p>
          </p:txBody>
        </p:sp>
        <p:sp>
          <p:nvSpPr>
            <p:cNvPr id="13361" name="Text Box 49"/>
            <p:cNvSpPr txBox="1">
              <a:spLocks noChangeArrowheads="1"/>
            </p:cNvSpPr>
            <p:nvPr/>
          </p:nvSpPr>
          <p:spPr bwMode="auto">
            <a:xfrm>
              <a:off x="3360" y="2688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00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anose="05050102010706020507" pitchFamily="18" charset="2"/>
                </a:rPr>
                <a:t></a:t>
              </a:r>
              <a:endPara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364" name="Text Box 52"/>
            <p:cNvSpPr txBox="1">
              <a:spLocks noChangeArrowheads="1"/>
            </p:cNvSpPr>
            <p:nvPr/>
          </p:nvSpPr>
          <p:spPr bwMode="auto">
            <a:xfrm>
              <a:off x="3456" y="1390"/>
              <a:ext cx="6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FF3300"/>
                  </a:solidFill>
                </a:rPr>
                <a:t>P’(x’, y’)</a:t>
              </a:r>
            </a:p>
          </p:txBody>
        </p:sp>
        <p:sp>
          <p:nvSpPr>
            <p:cNvPr id="13365" name="Text Box 53"/>
            <p:cNvSpPr txBox="1">
              <a:spLocks noChangeArrowheads="1"/>
            </p:cNvSpPr>
            <p:nvPr/>
          </p:nvSpPr>
          <p:spPr bwMode="auto">
            <a:xfrm>
              <a:off x="3168" y="2112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r</a:t>
              </a:r>
            </a:p>
          </p:txBody>
        </p:sp>
      </p:grp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674687" y="3355975"/>
            <a:ext cx="4230688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US" altLang="en-US" b="0" dirty="0">
                <a:cs typeface="Times New Roman" panose="02020603050405020304" pitchFamily="18" charset="0"/>
                <a:sym typeface="Symbol" panose="05050102010706020507" pitchFamily="18" charset="2"/>
              </a:rPr>
              <a:t>=&gt; cos (</a:t>
            </a:r>
            <a:r>
              <a:rPr lang="en-US" altLang="en-US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+ </a:t>
            </a:r>
            <a:r>
              <a:rPr lang="en-US" altLang="en-US" sz="18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) = 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x’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/r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x’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= r.</a:t>
            </a:r>
            <a:r>
              <a:rPr lang="en-US" altLang="en-US" b="0" dirty="0">
                <a:cs typeface="Times New Roman" panose="02020603050405020304" pitchFamily="18" charset="0"/>
                <a:sym typeface="Symbol" panose="05050102010706020507" pitchFamily="18" charset="2"/>
              </a:rPr>
              <a:t> cos (</a:t>
            </a:r>
            <a:r>
              <a:rPr lang="en-US" altLang="en-US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+ </a:t>
            </a:r>
            <a:r>
              <a:rPr lang="en-US" altLang="en-US" sz="18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x’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altLang="en-US" dirty="0" err="1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b="0" dirty="0" err="1">
                <a:cs typeface="Times New Roman" panose="02020603050405020304" pitchFamily="18" charset="0"/>
                <a:sym typeface="Symbol" panose="05050102010706020507" pitchFamily="18" charset="2"/>
              </a:rPr>
              <a:t>.cos</a:t>
            </a:r>
            <a:r>
              <a:rPr lang="en-US" altLang="en-US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b="0" dirty="0" err="1">
                <a:cs typeface="Times New Roman" panose="02020603050405020304" pitchFamily="18" charset="0"/>
                <a:sym typeface="Symbol" panose="05050102010706020507" pitchFamily="18" charset="2"/>
              </a:rPr>
              <a:t>cos</a:t>
            </a:r>
            <a:r>
              <a:rPr lang="en-US" altLang="en-US" sz="18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-</a:t>
            </a:r>
            <a:r>
              <a:rPr lang="en-US" altLang="en-US" dirty="0" err="1">
                <a:cs typeface="Times New Roman" panose="02020603050405020304" pitchFamily="18" charset="0"/>
                <a:sym typeface="Symbol" panose="05050102010706020507" pitchFamily="18" charset="2"/>
              </a:rPr>
              <a:t>r.</a:t>
            </a:r>
            <a:r>
              <a:rPr lang="en-US" altLang="en-US" b="0" dirty="0" err="1">
                <a:cs typeface="Times New Roman" panose="02020603050405020304" pitchFamily="18" charset="0"/>
                <a:sym typeface="Symbol" panose="05050102010706020507" pitchFamily="18" charset="2"/>
              </a:rPr>
              <a:t>sin</a:t>
            </a:r>
            <a:r>
              <a:rPr lang="en-US" altLang="en-US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b="0" dirty="0" err="1">
                <a:cs typeface="Times New Roman" panose="02020603050405020304" pitchFamily="18" charset="0"/>
                <a:sym typeface="Symbol" panose="05050102010706020507" pitchFamily="18" charset="2"/>
              </a:rPr>
              <a:t>sin</a:t>
            </a:r>
            <a:r>
              <a:rPr lang="en-US" altLang="en-US" sz="18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FF3300"/>
                </a:solidFill>
                <a:sym typeface="Symbol" panose="05050102010706020507" pitchFamily="18" charset="2"/>
              </a:rPr>
              <a:t>x’ </a:t>
            </a:r>
            <a:r>
              <a:rPr lang="en-US" altLang="en-US" dirty="0">
                <a:sym typeface="Symbol" panose="05050102010706020507" pitchFamily="18" charset="2"/>
              </a:rPr>
              <a:t>= </a:t>
            </a:r>
            <a:r>
              <a:rPr lang="en-US" altLang="en-US" dirty="0" err="1">
                <a:solidFill>
                  <a:schemeClr val="accent2"/>
                </a:solidFill>
                <a:sym typeface="Symbol" panose="05050102010706020507" pitchFamily="18" charset="2"/>
              </a:rPr>
              <a:t>x</a:t>
            </a:r>
            <a:r>
              <a:rPr lang="en-US" altLang="en-US" dirty="0" err="1">
                <a:sym typeface="Symbol" panose="05050102010706020507" pitchFamily="18" charset="2"/>
              </a:rPr>
              <a:t>.cos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sz="18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 dirty="0">
                <a:sym typeface="Symbol" panose="05050102010706020507" pitchFamily="18" charset="2"/>
              </a:rPr>
              <a:t> – </a:t>
            </a:r>
            <a:r>
              <a:rPr lang="en-US" altLang="en-US" dirty="0" err="1">
                <a:solidFill>
                  <a:schemeClr val="accent2"/>
                </a:solidFill>
                <a:sym typeface="Symbol" panose="05050102010706020507" pitchFamily="18" charset="2"/>
              </a:rPr>
              <a:t>y</a:t>
            </a:r>
            <a:r>
              <a:rPr lang="en-US" altLang="en-US" dirty="0" err="1">
                <a:sym typeface="Symbol" panose="05050102010706020507" pitchFamily="18" charset="2"/>
              </a:rPr>
              <a:t>.sin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sz="18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lvl="1">
              <a:spcBef>
                <a:spcPct val="20000"/>
              </a:spcBef>
            </a:pPr>
            <a:endParaRPr lang="en-US" altLang="en-US" b="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spcBef>
                <a:spcPct val="20000"/>
              </a:spcBef>
            </a:pPr>
            <a:r>
              <a:rPr lang="en-US" altLang="en-US" b="0" dirty="0">
                <a:cs typeface="Times New Roman" panose="02020603050405020304" pitchFamily="18" charset="0"/>
                <a:sym typeface="Symbol" panose="05050102010706020507" pitchFamily="18" charset="2"/>
              </a:rPr>
              <a:t>=&gt;sin (</a:t>
            </a:r>
            <a:r>
              <a:rPr lang="en-US" altLang="en-US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+ </a:t>
            </a:r>
            <a:r>
              <a:rPr lang="en-US" altLang="en-US" sz="18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) = 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y’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/r</a:t>
            </a:r>
          </a:p>
          <a:p>
            <a:pPr lvl="1">
              <a:spcBef>
                <a:spcPct val="20000"/>
              </a:spcBef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y’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= r.</a:t>
            </a:r>
            <a:r>
              <a:rPr lang="en-US" altLang="en-US" b="0" dirty="0">
                <a:cs typeface="Times New Roman" panose="02020603050405020304" pitchFamily="18" charset="0"/>
                <a:sym typeface="Symbol" panose="05050102010706020507" pitchFamily="18" charset="2"/>
              </a:rPr>
              <a:t> sin (</a:t>
            </a:r>
            <a:r>
              <a:rPr lang="en-US" altLang="en-US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+ </a:t>
            </a:r>
            <a:r>
              <a:rPr lang="en-US" altLang="en-US" sz="18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y’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altLang="en-US" dirty="0" err="1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en-US" b="0" dirty="0" err="1">
                <a:cs typeface="Times New Roman" panose="02020603050405020304" pitchFamily="18" charset="0"/>
                <a:sym typeface="Symbol" panose="05050102010706020507" pitchFamily="18" charset="2"/>
              </a:rPr>
              <a:t>.cos</a:t>
            </a:r>
            <a:r>
              <a:rPr lang="en-US" altLang="en-US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b="0" dirty="0" err="1">
                <a:cs typeface="Times New Roman" panose="02020603050405020304" pitchFamily="18" charset="0"/>
                <a:sym typeface="Symbol" panose="05050102010706020507" pitchFamily="18" charset="2"/>
              </a:rPr>
              <a:t>sin</a:t>
            </a:r>
            <a:r>
              <a:rPr lang="en-US" altLang="en-US" sz="18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 dirty="0">
                <a:cs typeface="Times New Roman" panose="02020603050405020304" pitchFamily="18" charset="0"/>
                <a:sym typeface="Symbol" panose="05050102010706020507" pitchFamily="18" charset="2"/>
              </a:rPr>
              <a:t> +  </a:t>
            </a:r>
            <a:r>
              <a:rPr lang="en-US" altLang="en-US" dirty="0" err="1">
                <a:cs typeface="Times New Roman" panose="02020603050405020304" pitchFamily="18" charset="0"/>
                <a:sym typeface="Symbol" panose="05050102010706020507" pitchFamily="18" charset="2"/>
              </a:rPr>
              <a:t>r.</a:t>
            </a:r>
            <a:r>
              <a:rPr lang="en-US" altLang="en-US" b="0" dirty="0" err="1">
                <a:cs typeface="Times New Roman" panose="02020603050405020304" pitchFamily="18" charset="0"/>
                <a:sym typeface="Symbol" panose="05050102010706020507" pitchFamily="18" charset="2"/>
              </a:rPr>
              <a:t>sin</a:t>
            </a:r>
            <a:r>
              <a:rPr lang="en-US" altLang="en-US" dirty="0" err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 b="0" dirty="0" err="1">
                <a:cs typeface="Times New Roman" panose="02020603050405020304" pitchFamily="18" charset="0"/>
                <a:sym typeface="Symbol" panose="05050102010706020507" pitchFamily="18" charset="2"/>
              </a:rPr>
              <a:t>cos</a:t>
            </a:r>
            <a:r>
              <a:rPr lang="en-US" altLang="en-US" sz="18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rgbClr val="FF3300"/>
                </a:solidFill>
                <a:sym typeface="Symbol" panose="05050102010706020507" pitchFamily="18" charset="2"/>
              </a:rPr>
              <a:t>y’ </a:t>
            </a:r>
            <a:r>
              <a:rPr lang="en-US" altLang="en-US" dirty="0">
                <a:sym typeface="Symbol" panose="05050102010706020507" pitchFamily="18" charset="2"/>
              </a:rPr>
              <a:t>= </a:t>
            </a:r>
            <a:r>
              <a:rPr lang="en-US" altLang="en-US" dirty="0" err="1">
                <a:solidFill>
                  <a:schemeClr val="accent2"/>
                </a:solidFill>
                <a:sym typeface="Symbol" panose="05050102010706020507" pitchFamily="18" charset="2"/>
              </a:rPr>
              <a:t>x</a:t>
            </a:r>
            <a:r>
              <a:rPr lang="en-US" altLang="en-US" dirty="0" err="1">
                <a:sym typeface="Symbol" panose="05050102010706020507" pitchFamily="18" charset="2"/>
              </a:rPr>
              <a:t>.sin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sz="18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r>
              <a:rPr lang="en-US" altLang="en-US" dirty="0">
                <a:sym typeface="Symbol" panose="05050102010706020507" pitchFamily="18" charset="2"/>
              </a:rPr>
              <a:t> + </a:t>
            </a:r>
            <a:r>
              <a:rPr lang="en-US" altLang="en-US" dirty="0" err="1">
                <a:solidFill>
                  <a:schemeClr val="accent2"/>
                </a:solidFill>
                <a:sym typeface="Symbol" panose="05050102010706020507" pitchFamily="18" charset="2"/>
              </a:rPr>
              <a:t>y</a:t>
            </a:r>
            <a:r>
              <a:rPr lang="en-US" altLang="en-US" dirty="0" err="1">
                <a:sym typeface="Symbol" panose="05050102010706020507" pitchFamily="18" charset="2"/>
              </a:rPr>
              <a:t>.cos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sz="18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862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70707" y="155972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Rotation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70707" y="1524000"/>
            <a:ext cx="4293393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We can write the components:</a:t>
            </a:r>
          </a:p>
          <a:p>
            <a:pPr algn="just">
              <a:spcBef>
                <a:spcPct val="20000"/>
              </a:spcBef>
            </a:pP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	 	</a:t>
            </a:r>
            <a:r>
              <a:rPr lang="en-US" altLang="en-US" sz="2000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</a:t>
            </a:r>
            <a:r>
              <a:rPr lang="en-US" altLang="en-US" sz="2000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panose="020B0604020202020204" pitchFamily="34" charset="0"/>
              </a:rPr>
              <a:t>'</a:t>
            </a:r>
            <a:r>
              <a:rPr lang="en-US" altLang="en-US" sz="2000" i="1" baseline="-25000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x</a:t>
            </a:r>
            <a:r>
              <a:rPr lang="en-US" altLang="en-US" sz="2000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= </a:t>
            </a:r>
            <a:r>
              <a:rPr lang="en-US" altLang="en-US" sz="2000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</a:t>
            </a:r>
            <a:r>
              <a:rPr lang="en-US" altLang="en-US" sz="2000" i="1" baseline="-25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x</a:t>
            </a:r>
            <a:r>
              <a:rPr lang="en-US" altLang="en-US" sz="2000" i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cos </a:t>
            </a:r>
            <a:r>
              <a:rPr lang="en-US" altLang="en-US" sz="1800" i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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– </a:t>
            </a:r>
            <a:r>
              <a:rPr lang="en-US" altLang="en-US" sz="2000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</a:t>
            </a:r>
            <a:r>
              <a:rPr lang="en-US" altLang="en-US" sz="2000" i="1" baseline="-25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y</a:t>
            </a:r>
            <a:r>
              <a:rPr lang="en-US" altLang="en-US" sz="2000" i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sin </a:t>
            </a:r>
            <a:r>
              <a:rPr lang="en-US" altLang="en-US" sz="1800" i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</a:t>
            </a:r>
          </a:p>
          <a:p>
            <a:pPr algn="just">
              <a:spcBef>
                <a:spcPct val="20000"/>
              </a:spcBef>
            </a:pP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	 	</a:t>
            </a:r>
            <a:r>
              <a:rPr lang="en-US" altLang="en-US" sz="2000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</a:t>
            </a:r>
            <a:r>
              <a:rPr lang="en-US" altLang="en-US" sz="2000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panose="020B0604020202020204" pitchFamily="34" charset="0"/>
              </a:rPr>
              <a:t>'</a:t>
            </a:r>
            <a:r>
              <a:rPr lang="en-US" altLang="en-US" sz="2000" i="1" baseline="-25000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y</a:t>
            </a:r>
            <a:r>
              <a:rPr lang="en-US" altLang="en-US" sz="2000" i="1" baseline="-250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= </a:t>
            </a:r>
            <a:r>
              <a:rPr lang="en-US" altLang="en-US" sz="2000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</a:t>
            </a:r>
            <a:r>
              <a:rPr lang="en-US" altLang="en-US" sz="2000" i="1" baseline="-25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x</a:t>
            </a:r>
            <a:r>
              <a:rPr lang="en-US" altLang="en-US" sz="2000" i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sin </a:t>
            </a:r>
            <a:r>
              <a:rPr lang="en-US" altLang="en-US" sz="1800" i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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+ </a:t>
            </a:r>
            <a:r>
              <a:rPr lang="en-US" altLang="en-US" sz="2000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</a:t>
            </a:r>
            <a:r>
              <a:rPr lang="en-US" altLang="en-US" sz="2000" i="1" baseline="-25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y</a:t>
            </a:r>
            <a:r>
              <a:rPr lang="en-US" altLang="en-US" sz="2000" i="1" baseline="-25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cos </a:t>
            </a:r>
            <a:r>
              <a:rPr lang="en-US" altLang="en-US" sz="1800" i="1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</a:t>
            </a:r>
            <a:endParaRPr lang="en-US" altLang="en-US" sz="2000" dirty="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just">
              <a:spcBef>
                <a:spcPct val="20000"/>
              </a:spcBef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or in matrix form:</a:t>
            </a:r>
          </a:p>
          <a:p>
            <a:pPr algn="just">
              <a:spcBef>
                <a:spcPct val="20000"/>
              </a:spcBef>
            </a:pPr>
            <a:r>
              <a:rPr lang="en-US" altLang="en-US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		P</a:t>
            </a:r>
            <a:r>
              <a:rPr lang="en-US" altLang="en-US" sz="2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panose="020B0604020202020204" pitchFamily="34" charset="0"/>
              </a:rPr>
              <a:t>' 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= </a:t>
            </a:r>
            <a:r>
              <a:rPr lang="en-US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R 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panose="020B0604020202020204" pitchFamily="34" charset="0"/>
              </a:rPr>
              <a:t>•</a:t>
            </a:r>
            <a:r>
              <a:rPr lang="en-US" altLang="en-US" sz="2000" dirty="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j-lt"/>
                <a:sym typeface="Symbol" panose="05050102010706020507" pitchFamily="18" charset="2"/>
              </a:rPr>
              <a:t>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 can be 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clockwise (-</a:t>
            </a:r>
            <a:r>
              <a:rPr lang="en-US" altLang="en-US" sz="20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ve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)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 or </a:t>
            </a:r>
            <a:r>
              <a:rPr lang="en-US" alt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counterclockwise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 (+</a:t>
            </a:r>
            <a:r>
              <a:rPr lang="en-US" alt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ve</a:t>
            </a: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 as our example).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Rotation matrix </a:t>
            </a: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just">
              <a:spcBef>
                <a:spcPct val="20000"/>
              </a:spcBef>
            </a:pPr>
            <a:endParaRPr lang="en-US" alt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  <a:p>
            <a:pPr algn="just">
              <a:spcBef>
                <a:spcPct val="20000"/>
              </a:spcBef>
            </a:pPr>
            <a:endParaRPr lang="en-US" altLang="en-US" dirty="0">
              <a:latin typeface="+mj-lt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4953000" y="1905000"/>
            <a:ext cx="3276600" cy="3048000"/>
            <a:chOff x="3120" y="1200"/>
            <a:chExt cx="2064" cy="1920"/>
          </a:xfrm>
        </p:grpSpPr>
        <p:grpSp>
          <p:nvGrpSpPr>
            <p:cNvPr id="14341" name="Group 5"/>
            <p:cNvGrpSpPr>
              <a:grpSpLocks/>
            </p:cNvGrpSpPr>
            <p:nvPr/>
          </p:nvGrpSpPr>
          <p:grpSpPr bwMode="auto">
            <a:xfrm>
              <a:off x="3120" y="1200"/>
              <a:ext cx="2064" cy="1920"/>
              <a:chOff x="3120" y="1200"/>
              <a:chExt cx="2064" cy="1920"/>
            </a:xfrm>
          </p:grpSpPr>
          <p:sp>
            <p:nvSpPr>
              <p:cNvPr id="14342" name="Line 6"/>
              <p:cNvSpPr>
                <a:spLocks noChangeShapeType="1"/>
              </p:cNvSpPr>
              <p:nvPr/>
            </p:nvSpPr>
            <p:spPr bwMode="auto">
              <a:xfrm>
                <a:off x="3120" y="1200"/>
                <a:ext cx="0" cy="19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Line 7"/>
              <p:cNvSpPr>
                <a:spLocks noChangeShapeType="1"/>
              </p:cNvSpPr>
              <p:nvPr/>
            </p:nvSpPr>
            <p:spPr bwMode="auto">
              <a:xfrm>
                <a:off x="3120" y="312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331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350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369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388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408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427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446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465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>
              <a:off x="484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504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3120" y="292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3120" y="273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3120" y="254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3120" y="235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312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120" y="196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120" y="177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3120" y="158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3120" y="139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63" name="Oval 27"/>
          <p:cNvSpPr>
            <a:spLocks noChangeAspect="1" noChangeArrowheads="1"/>
          </p:cNvSpPr>
          <p:nvPr/>
        </p:nvSpPr>
        <p:spPr bwMode="auto">
          <a:xfrm>
            <a:off x="7118350" y="4071938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Oval 28"/>
          <p:cNvSpPr>
            <a:spLocks noChangeAspect="1" noChangeArrowheads="1"/>
          </p:cNvSpPr>
          <p:nvPr/>
        </p:nvSpPr>
        <p:spPr bwMode="auto">
          <a:xfrm>
            <a:off x="5595938" y="2547938"/>
            <a:ext cx="228600" cy="228600"/>
          </a:xfrm>
          <a:prstGeom prst="ellipse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6707188" y="3062288"/>
            <a:ext cx="303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endParaRPr lang="en-US" altLang="en-US" sz="180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66" name="Freeform 30"/>
          <p:cNvSpPr>
            <a:spLocks/>
          </p:cNvSpPr>
          <p:nvPr/>
        </p:nvSpPr>
        <p:spPr bwMode="auto">
          <a:xfrm>
            <a:off x="5721350" y="2660650"/>
            <a:ext cx="1524000" cy="1547813"/>
          </a:xfrm>
          <a:custGeom>
            <a:avLst/>
            <a:gdLst>
              <a:gd name="T0" fmla="*/ 960 w 960"/>
              <a:gd name="T1" fmla="*/ 975 h 975"/>
              <a:gd name="T2" fmla="*/ 572 w 960"/>
              <a:gd name="T3" fmla="*/ 340 h 975"/>
              <a:gd name="T4" fmla="*/ 0 w 960"/>
              <a:gd name="T5" fmla="*/ 0 h 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0" h="975">
                <a:moveTo>
                  <a:pt x="960" y="975"/>
                </a:moveTo>
                <a:cubicBezTo>
                  <a:pt x="938" y="805"/>
                  <a:pt x="775" y="525"/>
                  <a:pt x="572" y="340"/>
                </a:cubicBezTo>
                <a:cubicBezTo>
                  <a:pt x="369" y="155"/>
                  <a:pt x="184" y="45"/>
                  <a:pt x="0" y="0"/>
                </a:cubicBezTo>
              </a:path>
            </a:pathLst>
          </a:custGeom>
          <a:noFill/>
          <a:ln w="254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V="1">
            <a:off x="4953000" y="4191000"/>
            <a:ext cx="2286000" cy="762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V="1">
            <a:off x="4953000" y="2667000"/>
            <a:ext cx="762000" cy="22860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7086600" y="3748088"/>
            <a:ext cx="825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chemeClr val="accent2"/>
                </a:solidFill>
              </a:rPr>
              <a:t>P(x,y)</a:t>
            </a:r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7239000" y="4267200"/>
            <a:ext cx="0" cy="60960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4953000" y="5029200"/>
            <a:ext cx="2286000" cy="0"/>
          </a:xfrm>
          <a:prstGeom prst="line">
            <a:avLst/>
          </a:prstGeom>
          <a:noFill/>
          <a:ln w="9525" cap="rnd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Arc 36"/>
          <p:cNvSpPr>
            <a:spLocks/>
          </p:cNvSpPr>
          <p:nvPr/>
        </p:nvSpPr>
        <p:spPr bwMode="auto">
          <a:xfrm>
            <a:off x="5715000" y="4648200"/>
            <a:ext cx="1524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5775325" y="4530725"/>
            <a:ext cx="41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altLang="en-US"/>
              <a:t> 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5943600" y="49530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chemeClr val="accent2"/>
                </a:solidFill>
              </a:rPr>
              <a:t>x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7315200" y="4343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chemeClr val="accent2"/>
                </a:solidFill>
              </a:rPr>
              <a:t>y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157913" y="4191000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</a:t>
            </a:r>
          </a:p>
        </p:txBody>
      </p:sp>
      <p:sp>
        <p:nvSpPr>
          <p:cNvPr id="14377" name="Line 41"/>
          <p:cNvSpPr>
            <a:spLocks noChangeShapeType="1"/>
          </p:cNvSpPr>
          <p:nvPr/>
        </p:nvSpPr>
        <p:spPr bwMode="auto">
          <a:xfrm>
            <a:off x="5715000" y="2667000"/>
            <a:ext cx="0" cy="2209800"/>
          </a:xfrm>
          <a:prstGeom prst="line">
            <a:avLst/>
          </a:prstGeom>
          <a:noFill/>
          <a:ln w="9525" cap="rnd">
            <a:solidFill>
              <a:srgbClr val="FF33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8" name="Freeform 42"/>
          <p:cNvSpPr>
            <a:spLocks/>
          </p:cNvSpPr>
          <p:nvPr/>
        </p:nvSpPr>
        <p:spPr bwMode="auto">
          <a:xfrm>
            <a:off x="5105400" y="4495800"/>
            <a:ext cx="304800" cy="304800"/>
          </a:xfrm>
          <a:custGeom>
            <a:avLst/>
            <a:gdLst>
              <a:gd name="T0" fmla="*/ 192 w 192"/>
              <a:gd name="T1" fmla="*/ 192 h 192"/>
              <a:gd name="T2" fmla="*/ 144 w 192"/>
              <a:gd name="T3" fmla="*/ 48 h 192"/>
              <a:gd name="T4" fmla="*/ 0 w 192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192">
                <a:moveTo>
                  <a:pt x="192" y="192"/>
                </a:moveTo>
                <a:cubicBezTo>
                  <a:pt x="184" y="136"/>
                  <a:pt x="176" y="80"/>
                  <a:pt x="144" y="48"/>
                </a:cubicBezTo>
                <a:cubicBezTo>
                  <a:pt x="112" y="16"/>
                  <a:pt x="56" y="8"/>
                  <a:pt x="0" y="0"/>
                </a:cubicBezTo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9" name="Line 43"/>
          <p:cNvSpPr>
            <a:spLocks noChangeShapeType="1"/>
          </p:cNvSpPr>
          <p:nvPr/>
        </p:nvSpPr>
        <p:spPr bwMode="auto">
          <a:xfrm>
            <a:off x="4953000" y="5105400"/>
            <a:ext cx="762000" cy="0"/>
          </a:xfrm>
          <a:prstGeom prst="line">
            <a:avLst/>
          </a:prstGeom>
          <a:noFill/>
          <a:ln w="9525" cap="rnd">
            <a:solidFill>
              <a:srgbClr val="FF3300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5089525" y="5067300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FF3300"/>
                </a:solidFill>
              </a:rPr>
              <a:t>x’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5737225" y="3649663"/>
            <a:ext cx="51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3300"/>
                </a:solidFill>
              </a:rPr>
              <a:t>y’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5334000" y="4267200"/>
            <a:ext cx="303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</a:t>
            </a:r>
            <a:endParaRPr lang="en-US" altLang="en-US" sz="1800">
              <a:solidFill>
                <a:srgbClr val="00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5486400" y="2206625"/>
            <a:ext cx="104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FF3300"/>
                </a:solidFill>
              </a:rPr>
              <a:t>P’(x’, y’)</a:t>
            </a:r>
          </a:p>
        </p:txBody>
      </p:sp>
      <p:graphicFrame>
        <p:nvGraphicFramePr>
          <p:cNvPr id="14384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020925"/>
              </p:ext>
            </p:extLst>
          </p:nvPr>
        </p:nvGraphicFramePr>
        <p:xfrm>
          <a:off x="1535113" y="5250656"/>
          <a:ext cx="2209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3" imgW="1282680" imgH="457200" progId="Equation.3">
                  <p:embed/>
                </p:oleObj>
              </mc:Choice>
              <mc:Fallback>
                <p:oleObj name="Equation" r:id="rId3" imgW="1282680" imgH="457200" progId="Equation.3">
                  <p:embed/>
                  <p:pic>
                    <p:nvPicPr>
                      <p:cNvPr id="14384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5250656"/>
                        <a:ext cx="2209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04841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3027"/>
            <a:ext cx="7772400" cy="4114800"/>
          </a:xfrm>
        </p:spPr>
        <p:txBody>
          <a:bodyPr/>
          <a:lstStyle/>
          <a:p>
            <a:pPr algn="just"/>
            <a:r>
              <a:rPr lang="en-US" altLang="en-US" dirty="0">
                <a:latin typeface="+mj-lt"/>
              </a:rPr>
              <a:t>Example</a:t>
            </a:r>
          </a:p>
          <a:p>
            <a:pPr lvl="1" algn="just"/>
            <a:r>
              <a:rPr lang="en-US" altLang="en-US" dirty="0">
                <a:latin typeface="+mj-lt"/>
              </a:rPr>
              <a:t>Find the transformed point, P’, caused by rotating </a:t>
            </a:r>
          </a:p>
          <a:p>
            <a:pPr marL="457200" lvl="1" indent="0" algn="just">
              <a:buNone/>
            </a:pPr>
            <a:r>
              <a:rPr lang="en-US" altLang="en-US" dirty="0">
                <a:latin typeface="+mj-lt"/>
              </a:rPr>
              <a:t>   P= (5, 1) about the origin through an angle of 90</a:t>
            </a:r>
            <a:r>
              <a:rPr lang="en-US" altLang="en-US" dirty="0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.</a:t>
            </a:r>
            <a:endParaRPr lang="en-US" altLang="en-US" dirty="0">
              <a:latin typeface="+mj-lt"/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1143000"/>
          </a:xfrm>
          <a:noFill/>
          <a:ln/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Rotation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192035"/>
              </p:ext>
            </p:extLst>
          </p:nvPr>
        </p:nvGraphicFramePr>
        <p:xfrm>
          <a:off x="2590800" y="2946399"/>
          <a:ext cx="355758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2" name="Equation" r:id="rId3" imgW="2679480" imgH="457200" progId="Equation.3">
                  <p:embed/>
                </p:oleObj>
              </mc:Choice>
              <mc:Fallback>
                <p:oleObj name="Equation" r:id="rId3" imgW="2679480" imgH="457200" progId="Equation.3">
                  <p:embed/>
                  <p:pic>
                    <p:nvPicPr>
                      <p:cNvPr id="153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946399"/>
                        <a:ext cx="3557588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401279"/>
              </p:ext>
            </p:extLst>
          </p:nvPr>
        </p:nvGraphicFramePr>
        <p:xfrm>
          <a:off x="4343400" y="3708399"/>
          <a:ext cx="18716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3" name="Equation" r:id="rId5" imgW="1409400" imgH="457200" progId="Equation.3">
                  <p:embed/>
                </p:oleObj>
              </mc:Choice>
              <mc:Fallback>
                <p:oleObj name="Equation" r:id="rId5" imgW="1409400" imgH="457200" progId="Equation.3">
                  <p:embed/>
                  <p:pic>
                    <p:nvPicPr>
                      <p:cNvPr id="153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708399"/>
                        <a:ext cx="1871663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124906"/>
              </p:ext>
            </p:extLst>
          </p:nvPr>
        </p:nvGraphicFramePr>
        <p:xfrm>
          <a:off x="4343400" y="4470399"/>
          <a:ext cx="10795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" name="Equation" r:id="rId7" imgW="812520" imgH="457200" progId="Equation.3">
                  <p:embed/>
                </p:oleObj>
              </mc:Choice>
              <mc:Fallback>
                <p:oleObj name="Equation" r:id="rId7" imgW="812520" imgH="457200" progId="Equation.3">
                  <p:embed/>
                  <p:pic>
                    <p:nvPicPr>
                      <p:cNvPr id="153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470399"/>
                        <a:ext cx="10795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213855"/>
              </p:ext>
            </p:extLst>
          </p:nvPr>
        </p:nvGraphicFramePr>
        <p:xfrm>
          <a:off x="4343400" y="5156199"/>
          <a:ext cx="6064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" name="Equation" r:id="rId9" imgW="457200" imgH="457200" progId="Equation.3">
                  <p:embed/>
                </p:oleObj>
              </mc:Choice>
              <mc:Fallback>
                <p:oleObj name="Equation" r:id="rId9" imgW="457200" imgH="457200" progId="Equation.3">
                  <p:embed/>
                  <p:pic>
                    <p:nvPicPr>
                      <p:cNvPr id="153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156199"/>
                        <a:ext cx="6064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103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572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Scaling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00063" y="1524000"/>
            <a:ext cx="4140200" cy="4847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j-lt"/>
              </a:rPr>
              <a:t>Scaling changes the size of an object and involves two scale factors, </a:t>
            </a:r>
            <a:r>
              <a:rPr lang="en-US" altLang="en-US" sz="2000" dirty="0" err="1">
                <a:latin typeface="+mj-lt"/>
              </a:rPr>
              <a:t>S</a:t>
            </a:r>
            <a:r>
              <a:rPr lang="en-US" altLang="en-US" sz="2000" baseline="-25000" dirty="0" err="1">
                <a:latin typeface="+mj-lt"/>
              </a:rPr>
              <a:t>x</a:t>
            </a:r>
            <a:r>
              <a:rPr lang="en-US" altLang="en-US" sz="2000" dirty="0">
                <a:latin typeface="+mj-lt"/>
              </a:rPr>
              <a:t> and </a:t>
            </a:r>
            <a:r>
              <a:rPr lang="en-US" altLang="en-US" sz="2000" dirty="0" err="1">
                <a:latin typeface="+mj-lt"/>
              </a:rPr>
              <a:t>S</a:t>
            </a:r>
            <a:r>
              <a:rPr lang="en-US" altLang="en-US" sz="2000" baseline="-20000" dirty="0" err="1">
                <a:latin typeface="+mj-lt"/>
              </a:rPr>
              <a:t>y</a:t>
            </a:r>
            <a:r>
              <a:rPr lang="en-US" altLang="en-US" sz="2000" dirty="0">
                <a:latin typeface="+mj-lt"/>
              </a:rPr>
              <a:t> for the x- and y- coordinates respectively.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j-lt"/>
              </a:rPr>
              <a:t>Scales are about the origin.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j-lt"/>
              </a:rPr>
              <a:t>We can write the components: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latin typeface="+mj-lt"/>
              </a:rPr>
              <a:t> 		</a:t>
            </a:r>
            <a:r>
              <a:rPr lang="en-US" altLang="en-US" sz="2000" i="1" dirty="0" err="1">
                <a:solidFill>
                  <a:srgbClr val="FF3300"/>
                </a:solidFill>
                <a:latin typeface="+mj-lt"/>
              </a:rPr>
              <a:t>p</a:t>
            </a:r>
            <a:r>
              <a:rPr lang="en-US" altLang="en-US" sz="2000" dirty="0" err="1">
                <a:solidFill>
                  <a:srgbClr val="FF3300"/>
                </a:solidFill>
                <a:latin typeface="+mj-lt"/>
                <a:cs typeface="Arial" panose="020B0604020202020204" pitchFamily="34" charset="0"/>
              </a:rPr>
              <a:t>'</a:t>
            </a:r>
            <a:r>
              <a:rPr lang="en-US" altLang="en-US" sz="2000" i="1" baseline="-25000" dirty="0" err="1">
                <a:solidFill>
                  <a:schemeClr val="hlink"/>
                </a:solidFill>
                <a:latin typeface="+mj-lt"/>
              </a:rPr>
              <a:t>x</a:t>
            </a:r>
            <a:r>
              <a:rPr lang="en-US" altLang="en-US" sz="2000" i="1" baseline="-25000" dirty="0">
                <a:solidFill>
                  <a:schemeClr val="hlink"/>
                </a:solidFill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= </a:t>
            </a:r>
            <a:r>
              <a:rPr lang="en-US" altLang="en-US" sz="2000" i="1" dirty="0" err="1">
                <a:solidFill>
                  <a:srgbClr val="00FF00"/>
                </a:solidFill>
                <a:latin typeface="+mj-lt"/>
              </a:rPr>
              <a:t>s</a:t>
            </a:r>
            <a:r>
              <a:rPr lang="en-US" altLang="en-US" sz="2000" i="1" baseline="-25000" dirty="0" err="1">
                <a:solidFill>
                  <a:srgbClr val="00FF00"/>
                </a:solidFill>
                <a:latin typeface="+mj-lt"/>
              </a:rPr>
              <a:t>x</a:t>
            </a:r>
            <a:r>
              <a:rPr lang="en-US" altLang="en-US" sz="2000" i="1" baseline="-25000" dirty="0">
                <a:latin typeface="+mj-lt"/>
              </a:rPr>
              <a:t> </a:t>
            </a:r>
            <a:r>
              <a:rPr lang="en-US" altLang="en-US" sz="2000" dirty="0">
                <a:latin typeface="+mj-lt"/>
                <a:cs typeface="Arial" panose="020B0604020202020204" pitchFamily="34" charset="0"/>
              </a:rPr>
              <a:t>•</a:t>
            </a:r>
            <a:r>
              <a:rPr lang="en-US" altLang="en-US" sz="2000" i="1" dirty="0">
                <a:latin typeface="+mj-lt"/>
              </a:rPr>
              <a:t> </a:t>
            </a:r>
            <a:r>
              <a:rPr lang="en-US" altLang="en-US" sz="2000" i="1" dirty="0" err="1">
                <a:solidFill>
                  <a:schemeClr val="accent2"/>
                </a:solidFill>
                <a:latin typeface="+mj-lt"/>
              </a:rPr>
              <a:t>p</a:t>
            </a:r>
            <a:r>
              <a:rPr lang="en-US" altLang="en-US" sz="2000" i="1" baseline="-25000" dirty="0" err="1">
                <a:solidFill>
                  <a:schemeClr val="accent2"/>
                </a:solidFill>
                <a:latin typeface="+mj-lt"/>
              </a:rPr>
              <a:t>x</a:t>
            </a:r>
            <a:r>
              <a:rPr lang="en-US" altLang="en-US" sz="2000" i="1" baseline="-25000" dirty="0">
                <a:solidFill>
                  <a:schemeClr val="accent2"/>
                </a:solidFill>
                <a:latin typeface="+mj-lt"/>
              </a:rPr>
              <a:t>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i="1" dirty="0">
                <a:solidFill>
                  <a:srgbClr val="FF3300"/>
                </a:solidFill>
                <a:latin typeface="+mj-lt"/>
              </a:rPr>
              <a:t>		</a:t>
            </a:r>
            <a:r>
              <a:rPr lang="en-US" altLang="en-US" sz="2000" i="1" dirty="0" err="1">
                <a:solidFill>
                  <a:srgbClr val="FF3300"/>
                </a:solidFill>
                <a:latin typeface="+mj-lt"/>
              </a:rPr>
              <a:t>p</a:t>
            </a:r>
            <a:r>
              <a:rPr lang="en-US" altLang="en-US" sz="2000" dirty="0" err="1">
                <a:solidFill>
                  <a:srgbClr val="FF3300"/>
                </a:solidFill>
                <a:latin typeface="+mj-lt"/>
                <a:cs typeface="Arial" panose="020B0604020202020204" pitchFamily="34" charset="0"/>
              </a:rPr>
              <a:t>'</a:t>
            </a:r>
            <a:r>
              <a:rPr lang="en-US" altLang="en-US" sz="2000" i="1" baseline="-25000" dirty="0" err="1">
                <a:solidFill>
                  <a:schemeClr val="hlink"/>
                </a:solidFill>
                <a:latin typeface="+mj-lt"/>
              </a:rPr>
              <a:t>y</a:t>
            </a:r>
            <a:r>
              <a:rPr lang="en-US" altLang="en-US" sz="2000" i="1" baseline="-25000" dirty="0">
                <a:solidFill>
                  <a:schemeClr val="hlink"/>
                </a:solidFill>
                <a:latin typeface="+mj-lt"/>
              </a:rPr>
              <a:t> </a:t>
            </a:r>
            <a:r>
              <a:rPr lang="en-US" altLang="en-US" sz="2000" dirty="0">
                <a:latin typeface="+mj-lt"/>
              </a:rPr>
              <a:t>= </a:t>
            </a:r>
            <a:r>
              <a:rPr lang="en-US" altLang="en-US" sz="2000" i="1" dirty="0" err="1">
                <a:solidFill>
                  <a:srgbClr val="00FF00"/>
                </a:solidFill>
                <a:latin typeface="+mj-lt"/>
              </a:rPr>
              <a:t>s</a:t>
            </a:r>
            <a:r>
              <a:rPr lang="en-US" altLang="en-US" sz="2000" i="1" baseline="-25000" dirty="0" err="1">
                <a:solidFill>
                  <a:srgbClr val="00FF00"/>
                </a:solidFill>
                <a:latin typeface="+mj-lt"/>
              </a:rPr>
              <a:t>y</a:t>
            </a:r>
            <a:r>
              <a:rPr lang="en-US" altLang="en-US" sz="2000" i="1" baseline="-25000" dirty="0">
                <a:latin typeface="+mj-lt"/>
              </a:rPr>
              <a:t> </a:t>
            </a:r>
            <a:r>
              <a:rPr lang="en-US" altLang="en-US" sz="2000" dirty="0">
                <a:latin typeface="+mj-lt"/>
                <a:cs typeface="Arial" panose="020B0604020202020204" pitchFamily="34" charset="0"/>
              </a:rPr>
              <a:t>•</a:t>
            </a:r>
            <a:r>
              <a:rPr lang="en-US" altLang="en-US" sz="2000" i="1" dirty="0">
                <a:latin typeface="+mj-lt"/>
              </a:rPr>
              <a:t> </a:t>
            </a:r>
            <a:r>
              <a:rPr lang="en-US" altLang="en-US" sz="2000" i="1" dirty="0" err="1">
                <a:solidFill>
                  <a:schemeClr val="accent2"/>
                </a:solidFill>
                <a:latin typeface="+mj-lt"/>
              </a:rPr>
              <a:t>p</a:t>
            </a:r>
            <a:r>
              <a:rPr lang="en-US" altLang="en-US" sz="2000" i="1" baseline="-25000" dirty="0" err="1">
                <a:solidFill>
                  <a:schemeClr val="accent2"/>
                </a:solidFill>
                <a:latin typeface="+mj-lt"/>
              </a:rPr>
              <a:t>y</a:t>
            </a:r>
            <a:endParaRPr lang="en-US" altLang="en-US" sz="2000" dirty="0">
              <a:latin typeface="+mj-lt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latin typeface="+mj-lt"/>
              </a:rPr>
              <a:t>or in matrix form: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solidFill>
                  <a:srgbClr val="FF3300"/>
                </a:solidFill>
                <a:latin typeface="+mj-lt"/>
              </a:rPr>
              <a:t>		P</a:t>
            </a:r>
            <a:r>
              <a:rPr lang="en-US" altLang="en-US" sz="2000" dirty="0">
                <a:solidFill>
                  <a:srgbClr val="FF3300"/>
                </a:solidFill>
                <a:latin typeface="+mj-lt"/>
                <a:cs typeface="Arial" panose="020B0604020202020204" pitchFamily="34" charset="0"/>
              </a:rPr>
              <a:t>' </a:t>
            </a:r>
            <a:r>
              <a:rPr lang="en-US" altLang="en-US" sz="2000" dirty="0">
                <a:latin typeface="+mj-lt"/>
              </a:rPr>
              <a:t>= </a:t>
            </a:r>
            <a:r>
              <a:rPr lang="en-US" altLang="en-US" sz="2000" dirty="0">
                <a:solidFill>
                  <a:srgbClr val="00FF00"/>
                </a:solidFill>
                <a:latin typeface="+mj-lt"/>
              </a:rPr>
              <a:t>S </a:t>
            </a:r>
            <a:r>
              <a:rPr lang="en-US" altLang="en-US" sz="2000" dirty="0">
                <a:latin typeface="+mj-lt"/>
                <a:cs typeface="Arial" panose="020B0604020202020204" pitchFamily="34" charset="0"/>
              </a:rPr>
              <a:t>•</a:t>
            </a:r>
            <a:r>
              <a:rPr lang="en-US" altLang="en-US" sz="2000" dirty="0">
                <a:solidFill>
                  <a:srgbClr val="00FF00"/>
                </a:solidFill>
                <a:latin typeface="+mj-lt"/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latin typeface="+mj-lt"/>
              </a:rPr>
              <a:t>P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altLang="en-US" sz="2000" dirty="0">
                <a:latin typeface="+mj-lt"/>
              </a:rPr>
              <a:t>Scale matrix as: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US" altLang="en-US" sz="2000" dirty="0">
              <a:latin typeface="+mj-lt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+mj-lt"/>
            </a:endParaRP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4953000" y="1905000"/>
            <a:ext cx="3276600" cy="3048000"/>
            <a:chOff x="3120" y="1200"/>
            <a:chExt cx="2064" cy="1920"/>
          </a:xfrm>
        </p:grpSpPr>
        <p:grpSp>
          <p:nvGrpSpPr>
            <p:cNvPr id="16389" name="Group 5"/>
            <p:cNvGrpSpPr>
              <a:grpSpLocks/>
            </p:cNvGrpSpPr>
            <p:nvPr/>
          </p:nvGrpSpPr>
          <p:grpSpPr bwMode="auto">
            <a:xfrm>
              <a:off x="3120" y="1200"/>
              <a:ext cx="2064" cy="1920"/>
              <a:chOff x="3120" y="1200"/>
              <a:chExt cx="2064" cy="1920"/>
            </a:xfrm>
          </p:grpSpPr>
          <p:sp>
            <p:nvSpPr>
              <p:cNvPr id="16390" name="Line 6"/>
              <p:cNvSpPr>
                <a:spLocks noChangeShapeType="1"/>
              </p:cNvSpPr>
              <p:nvPr/>
            </p:nvSpPr>
            <p:spPr bwMode="auto">
              <a:xfrm>
                <a:off x="3120" y="1200"/>
                <a:ext cx="0" cy="19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>
                <a:off x="3120" y="3120"/>
                <a:ext cx="206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331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350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369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388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408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4272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4464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4656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4848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5040" y="1200"/>
              <a:ext cx="0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3120" y="292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>
              <a:off x="3120" y="273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>
              <a:off x="3120" y="254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3120" y="235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3120" y="2160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3120" y="1968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3120" y="177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3120" y="1584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3120" y="139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23" name="Group 39"/>
          <p:cNvGrpSpPr>
            <a:grpSpLocks/>
          </p:cNvGrpSpPr>
          <p:nvPr/>
        </p:nvGrpSpPr>
        <p:grpSpPr bwMode="auto">
          <a:xfrm>
            <a:off x="5410200" y="2362200"/>
            <a:ext cx="2133600" cy="2133600"/>
            <a:chOff x="3408" y="1488"/>
            <a:chExt cx="1344" cy="1344"/>
          </a:xfrm>
        </p:grpSpPr>
        <p:sp>
          <p:nvSpPr>
            <p:cNvPr id="16420" name="Line 36"/>
            <p:cNvSpPr>
              <a:spLocks noChangeShapeType="1"/>
            </p:cNvSpPr>
            <p:nvPr/>
          </p:nvSpPr>
          <p:spPr bwMode="auto">
            <a:xfrm flipV="1">
              <a:off x="3408" y="1488"/>
              <a:ext cx="576" cy="1152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37"/>
            <p:cNvSpPr>
              <a:spLocks noChangeShapeType="1"/>
            </p:cNvSpPr>
            <p:nvPr/>
          </p:nvSpPr>
          <p:spPr bwMode="auto">
            <a:xfrm flipV="1">
              <a:off x="3408" y="2256"/>
              <a:ext cx="576" cy="57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 flipV="1">
              <a:off x="3600" y="2256"/>
              <a:ext cx="1152" cy="57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25" name="AutoShape 41"/>
          <p:cNvSpPr>
            <a:spLocks noChangeArrowheads="1"/>
          </p:cNvSpPr>
          <p:nvPr/>
        </p:nvSpPr>
        <p:spPr bwMode="auto">
          <a:xfrm>
            <a:off x="5410200" y="4114800"/>
            <a:ext cx="304800" cy="381000"/>
          </a:xfrm>
          <a:prstGeom prst="rtTriangle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AutoShape 42"/>
          <p:cNvSpPr>
            <a:spLocks noChangeArrowheads="1"/>
          </p:cNvSpPr>
          <p:nvPr/>
        </p:nvSpPr>
        <p:spPr bwMode="auto">
          <a:xfrm>
            <a:off x="6324600" y="2362200"/>
            <a:ext cx="1219200" cy="1219200"/>
          </a:xfrm>
          <a:prstGeom prst="rtTriangle">
            <a:avLst/>
          </a:prstGeom>
          <a:noFill/>
          <a:ln w="317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30" name="Group 46"/>
          <p:cNvGrpSpPr>
            <a:grpSpLocks/>
          </p:cNvGrpSpPr>
          <p:nvPr/>
        </p:nvGrpSpPr>
        <p:grpSpPr bwMode="auto">
          <a:xfrm>
            <a:off x="4953000" y="4191000"/>
            <a:ext cx="762000" cy="762000"/>
            <a:chOff x="3120" y="2640"/>
            <a:chExt cx="480" cy="480"/>
          </a:xfrm>
        </p:grpSpPr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 flipH="1">
              <a:off x="3120" y="2640"/>
              <a:ext cx="288" cy="480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 flipH="1">
              <a:off x="3120" y="2832"/>
              <a:ext cx="288" cy="288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 flipH="1">
              <a:off x="3120" y="2832"/>
              <a:ext cx="480" cy="288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6431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95070"/>
              </p:ext>
            </p:extLst>
          </p:nvPr>
        </p:nvGraphicFramePr>
        <p:xfrm>
          <a:off x="1092200" y="5388429"/>
          <a:ext cx="14224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3" imgW="825480" imgH="482400" progId="Equation.3">
                  <p:embed/>
                </p:oleObj>
              </mc:Choice>
              <mc:Fallback>
                <p:oleObj name="Equation" r:id="rId3" imgW="825480" imgH="482400" progId="Equation.3">
                  <p:embed/>
                  <p:pic>
                    <p:nvPicPr>
                      <p:cNvPr id="16431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5388429"/>
                        <a:ext cx="142240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34" name="Group 50"/>
          <p:cNvGrpSpPr>
            <a:grpSpLocks/>
          </p:cNvGrpSpPr>
          <p:nvPr/>
        </p:nvGrpSpPr>
        <p:grpSpPr bwMode="auto">
          <a:xfrm>
            <a:off x="5241925" y="3748088"/>
            <a:ext cx="635000" cy="823912"/>
            <a:chOff x="3302" y="2361"/>
            <a:chExt cx="400" cy="519"/>
          </a:xfrm>
        </p:grpSpPr>
        <p:grpSp>
          <p:nvGrpSpPr>
            <p:cNvPr id="16411" name="Group 27"/>
            <p:cNvGrpSpPr>
              <a:grpSpLocks/>
            </p:cNvGrpSpPr>
            <p:nvPr/>
          </p:nvGrpSpPr>
          <p:grpSpPr bwMode="auto">
            <a:xfrm>
              <a:off x="3360" y="2544"/>
              <a:ext cx="342" cy="336"/>
              <a:chOff x="3336" y="2568"/>
              <a:chExt cx="342" cy="336"/>
            </a:xfrm>
          </p:grpSpPr>
          <p:sp>
            <p:nvSpPr>
              <p:cNvPr id="16412" name="Oval 28"/>
              <p:cNvSpPr>
                <a:spLocks noChangeAspect="1" noChangeArrowheads="1"/>
              </p:cNvSpPr>
              <p:nvPr/>
            </p:nvSpPr>
            <p:spPr bwMode="auto">
              <a:xfrm>
                <a:off x="3336" y="276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3" name="Oval 29"/>
              <p:cNvSpPr>
                <a:spLocks noChangeAspect="1" noChangeArrowheads="1"/>
              </p:cNvSpPr>
              <p:nvPr/>
            </p:nvSpPr>
            <p:spPr bwMode="auto">
              <a:xfrm>
                <a:off x="3534" y="276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4" name="Oval 30"/>
              <p:cNvSpPr>
                <a:spLocks noChangeAspect="1" noChangeArrowheads="1"/>
              </p:cNvSpPr>
              <p:nvPr/>
            </p:nvSpPr>
            <p:spPr bwMode="auto">
              <a:xfrm>
                <a:off x="3336" y="2568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32" name="Text Box 48"/>
            <p:cNvSpPr txBox="1">
              <a:spLocks noChangeArrowheads="1"/>
            </p:cNvSpPr>
            <p:nvPr/>
          </p:nvSpPr>
          <p:spPr bwMode="auto">
            <a:xfrm>
              <a:off x="3302" y="2361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>
                  <a:solidFill>
                    <a:schemeClr val="accent2"/>
                  </a:solidFill>
                </a:rPr>
                <a:t>P</a:t>
              </a:r>
            </a:p>
          </p:txBody>
        </p:sp>
      </p:grpSp>
      <p:grpSp>
        <p:nvGrpSpPr>
          <p:cNvPr id="16435" name="Group 51"/>
          <p:cNvGrpSpPr>
            <a:grpSpLocks/>
          </p:cNvGrpSpPr>
          <p:nvPr/>
        </p:nvGrpSpPr>
        <p:grpSpPr bwMode="auto">
          <a:xfrm>
            <a:off x="6156325" y="1866900"/>
            <a:ext cx="1463675" cy="1828800"/>
            <a:chOff x="3878" y="1176"/>
            <a:chExt cx="922" cy="1152"/>
          </a:xfrm>
        </p:grpSpPr>
        <p:grpSp>
          <p:nvGrpSpPr>
            <p:cNvPr id="16415" name="Group 31"/>
            <p:cNvGrpSpPr>
              <a:grpSpLocks/>
            </p:cNvGrpSpPr>
            <p:nvPr/>
          </p:nvGrpSpPr>
          <p:grpSpPr bwMode="auto">
            <a:xfrm>
              <a:off x="3888" y="1416"/>
              <a:ext cx="912" cy="912"/>
              <a:chOff x="3912" y="1416"/>
              <a:chExt cx="912" cy="912"/>
            </a:xfrm>
          </p:grpSpPr>
          <p:sp>
            <p:nvSpPr>
              <p:cNvPr id="16416" name="Oval 32"/>
              <p:cNvSpPr>
                <a:spLocks noChangeAspect="1" noChangeArrowheads="1"/>
              </p:cNvSpPr>
              <p:nvPr/>
            </p:nvSpPr>
            <p:spPr bwMode="auto">
              <a:xfrm>
                <a:off x="3912" y="2184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Oval 33"/>
              <p:cNvSpPr>
                <a:spLocks noChangeAspect="1" noChangeArrowheads="1"/>
              </p:cNvSpPr>
              <p:nvPr/>
            </p:nvSpPr>
            <p:spPr bwMode="auto">
              <a:xfrm>
                <a:off x="4680" y="2184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8" name="Oval 34"/>
              <p:cNvSpPr>
                <a:spLocks noChangeAspect="1" noChangeArrowheads="1"/>
              </p:cNvSpPr>
              <p:nvPr/>
            </p:nvSpPr>
            <p:spPr bwMode="auto">
              <a:xfrm>
                <a:off x="3912" y="1416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33" name="Text Box 49"/>
            <p:cNvSpPr txBox="1">
              <a:spLocks noChangeArrowheads="1"/>
            </p:cNvSpPr>
            <p:nvPr/>
          </p:nvSpPr>
          <p:spPr bwMode="auto">
            <a:xfrm>
              <a:off x="3878" y="1176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FF3300"/>
                  </a:solidFill>
                </a:rPr>
                <a:t>P’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476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593293"/>
            <a:ext cx="8229600" cy="792162"/>
          </a:xfrm>
        </p:spPr>
        <p:txBody>
          <a:bodyPr>
            <a:no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Dimensional Transformation </a:t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576966"/>
            <a:ext cx="8458200" cy="5592762"/>
          </a:xfrm>
        </p:spPr>
        <p:txBody>
          <a:bodyPr/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+mj-lt"/>
              </a:rPr>
              <a:t>There are two complementary points of view for describing object movement.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+mj-lt"/>
              </a:rPr>
              <a:t> The first is that the </a:t>
            </a:r>
            <a:r>
              <a:rPr lang="en-US" altLang="en-US" dirty="0">
                <a:solidFill>
                  <a:srgbClr val="FF0000"/>
                </a:solidFill>
                <a:latin typeface="+mj-lt"/>
              </a:rPr>
              <a:t>object itself is moved relative </a:t>
            </a:r>
            <a:r>
              <a:rPr lang="en-US" altLang="en-US" dirty="0">
                <a:latin typeface="+mj-lt"/>
              </a:rPr>
              <a:t>to a stationary coordinate system or background. </a:t>
            </a:r>
            <a:r>
              <a:rPr lang="en-US" altLang="en-US" b="1" dirty="0">
                <a:latin typeface="+mj-lt"/>
              </a:rPr>
              <a:t>[Geometric Transformations] 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+mj-lt"/>
              </a:rPr>
              <a:t>The second point of view holds that the object is held stationary while the coordinate system is moved relative to the object. </a:t>
            </a:r>
            <a:r>
              <a:rPr lang="en-US" altLang="en-US" b="1" dirty="0">
                <a:latin typeface="+mj-lt"/>
              </a:rPr>
              <a:t>[Coordinate Transformations] </a:t>
            </a:r>
          </a:p>
          <a:p>
            <a:pPr algn="just"/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14365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997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Scaling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101" y="1928588"/>
            <a:ext cx="5105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+mj-lt"/>
              </a:rPr>
              <a:t>If the scale factors are in between 0 and 1 </a:t>
            </a: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 the points will be moved closer to the origin  the object will be smaller.</a:t>
            </a:r>
            <a:endParaRPr lang="en-US" altLang="en-US" sz="2000" dirty="0">
              <a:latin typeface="+mj-lt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+mj-lt"/>
            </a:endParaRP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5410200" y="2500088"/>
            <a:ext cx="3352800" cy="3352800"/>
            <a:chOff x="3120" y="1200"/>
            <a:chExt cx="2064" cy="1920"/>
          </a:xfrm>
        </p:grpSpPr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3120" y="1200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3120" y="3120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715000" y="25000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6019800" y="25000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324600" y="25000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6629400" y="25000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6934200" y="25000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7239000" y="25000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7543800" y="25000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7848600" y="25000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8153400" y="25000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8458200" y="25000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5410200" y="554808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5410200" y="524328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5410200" y="493848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410200" y="463368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5410200" y="432888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5410200" y="402408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5410200" y="371928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5410200" y="341448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5410200" y="310968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75" name="Group 67"/>
          <p:cNvGrpSpPr>
            <a:grpSpLocks/>
          </p:cNvGrpSpPr>
          <p:nvPr/>
        </p:nvGrpSpPr>
        <p:grpSpPr bwMode="auto">
          <a:xfrm>
            <a:off x="5715000" y="4862288"/>
            <a:ext cx="762000" cy="685800"/>
            <a:chOff x="3600" y="2496"/>
            <a:chExt cx="480" cy="432"/>
          </a:xfrm>
        </p:grpSpPr>
        <p:sp>
          <p:nvSpPr>
            <p:cNvPr id="17436" name="Oval 28"/>
            <p:cNvSpPr>
              <a:spLocks noChangeAspect="1" noChangeArrowheads="1"/>
            </p:cNvSpPr>
            <p:nvPr/>
          </p:nvSpPr>
          <p:spPr bwMode="auto">
            <a:xfrm>
              <a:off x="3600" y="278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Oval 29"/>
            <p:cNvSpPr>
              <a:spLocks noChangeAspect="1" noChangeArrowheads="1"/>
            </p:cNvSpPr>
            <p:nvPr/>
          </p:nvSpPr>
          <p:spPr bwMode="auto">
            <a:xfrm>
              <a:off x="3936" y="278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Oval 30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47" name="AutoShape 39"/>
          <p:cNvSpPr>
            <a:spLocks noChangeArrowheads="1"/>
          </p:cNvSpPr>
          <p:nvPr/>
        </p:nvSpPr>
        <p:spPr bwMode="auto">
          <a:xfrm>
            <a:off x="5791200" y="4938488"/>
            <a:ext cx="609600" cy="533400"/>
          </a:xfrm>
          <a:prstGeom prst="rtTriangle">
            <a:avLst/>
          </a:prstGeom>
          <a:noFill/>
          <a:ln w="317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8763000" y="2500088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5410200" y="280488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Line 48"/>
          <p:cNvSpPr>
            <a:spLocks noChangeShapeType="1"/>
          </p:cNvSpPr>
          <p:nvPr/>
        </p:nvSpPr>
        <p:spPr bwMode="auto">
          <a:xfrm>
            <a:off x="5410200" y="2500088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73" name="Group 65"/>
          <p:cNvGrpSpPr>
            <a:grpSpLocks/>
          </p:cNvGrpSpPr>
          <p:nvPr/>
        </p:nvGrpSpPr>
        <p:grpSpPr bwMode="auto">
          <a:xfrm>
            <a:off x="6019800" y="4024088"/>
            <a:ext cx="1219200" cy="1257300"/>
            <a:chOff x="3792" y="1968"/>
            <a:chExt cx="768" cy="792"/>
          </a:xfrm>
        </p:grpSpPr>
        <p:sp>
          <p:nvSpPr>
            <p:cNvPr id="17457" name="Oval 49"/>
            <p:cNvSpPr>
              <a:spLocks noChangeAspect="1" noChangeArrowheads="1"/>
            </p:cNvSpPr>
            <p:nvPr/>
          </p:nvSpPr>
          <p:spPr bwMode="auto">
            <a:xfrm>
              <a:off x="3792" y="2616"/>
              <a:ext cx="144" cy="1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Oval 50"/>
            <p:cNvSpPr>
              <a:spLocks noChangeAspect="1" noChangeArrowheads="1"/>
            </p:cNvSpPr>
            <p:nvPr/>
          </p:nvSpPr>
          <p:spPr bwMode="auto">
            <a:xfrm>
              <a:off x="4416" y="2592"/>
              <a:ext cx="144" cy="1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Oval 51"/>
            <p:cNvSpPr>
              <a:spLocks noChangeAspect="1" noChangeArrowheads="1"/>
            </p:cNvSpPr>
            <p:nvPr/>
          </p:nvSpPr>
          <p:spPr bwMode="auto">
            <a:xfrm>
              <a:off x="3792" y="1968"/>
              <a:ext cx="144" cy="1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60" name="AutoShape 52"/>
          <p:cNvSpPr>
            <a:spLocks noChangeArrowheads="1"/>
          </p:cNvSpPr>
          <p:nvPr/>
        </p:nvSpPr>
        <p:spPr bwMode="auto">
          <a:xfrm>
            <a:off x="6096000" y="4100288"/>
            <a:ext cx="1066800" cy="1066800"/>
          </a:xfrm>
          <a:prstGeom prst="rtTriangle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74" name="Group 66"/>
          <p:cNvGrpSpPr>
            <a:grpSpLocks/>
          </p:cNvGrpSpPr>
          <p:nvPr/>
        </p:nvGrpSpPr>
        <p:grpSpPr bwMode="auto">
          <a:xfrm>
            <a:off x="5791200" y="4100288"/>
            <a:ext cx="1371600" cy="1371600"/>
            <a:chOff x="3648" y="2016"/>
            <a:chExt cx="864" cy="864"/>
          </a:xfrm>
        </p:grpSpPr>
        <p:sp>
          <p:nvSpPr>
            <p:cNvPr id="17461" name="Line 53"/>
            <p:cNvSpPr>
              <a:spLocks noChangeShapeType="1"/>
            </p:cNvSpPr>
            <p:nvPr/>
          </p:nvSpPr>
          <p:spPr bwMode="auto">
            <a:xfrm flipH="1">
              <a:off x="3648" y="2688"/>
              <a:ext cx="192" cy="192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 flipH="1">
              <a:off x="3648" y="2016"/>
              <a:ext cx="192" cy="528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Line 57"/>
            <p:cNvSpPr>
              <a:spLocks noChangeShapeType="1"/>
            </p:cNvSpPr>
            <p:nvPr/>
          </p:nvSpPr>
          <p:spPr bwMode="auto">
            <a:xfrm flipH="1">
              <a:off x="3984" y="2688"/>
              <a:ext cx="528" cy="192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78" name="Group 70"/>
          <p:cNvGrpSpPr>
            <a:grpSpLocks/>
          </p:cNvGrpSpPr>
          <p:nvPr/>
        </p:nvGrpSpPr>
        <p:grpSpPr bwMode="auto">
          <a:xfrm>
            <a:off x="76200" y="3033488"/>
            <a:ext cx="6365875" cy="1928813"/>
            <a:chOff x="48" y="1344"/>
            <a:chExt cx="4010" cy="1215"/>
          </a:xfrm>
        </p:grpSpPr>
        <p:sp>
          <p:nvSpPr>
            <p:cNvPr id="17466" name="Text Box 58"/>
            <p:cNvSpPr txBox="1">
              <a:spLocks noChangeArrowheads="1"/>
            </p:cNvSpPr>
            <p:nvPr/>
          </p:nvSpPr>
          <p:spPr bwMode="auto">
            <a:xfrm>
              <a:off x="3542" y="1752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chemeClr val="accent2"/>
                  </a:solidFill>
                </a:rPr>
                <a:t>P(2, 5)</a:t>
              </a:r>
            </a:p>
          </p:txBody>
        </p:sp>
        <p:sp>
          <p:nvSpPr>
            <p:cNvPr id="17467" name="Text Box 59"/>
            <p:cNvSpPr txBox="1">
              <a:spLocks noChangeArrowheads="1"/>
            </p:cNvSpPr>
            <p:nvPr/>
          </p:nvSpPr>
          <p:spPr bwMode="auto">
            <a:xfrm>
              <a:off x="3408" y="2328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FF3300"/>
                  </a:solidFill>
                </a:rPr>
                <a:t>P’</a:t>
              </a:r>
            </a:p>
          </p:txBody>
        </p:sp>
        <p:sp>
          <p:nvSpPr>
            <p:cNvPr id="17469" name="Text Box 61"/>
            <p:cNvSpPr txBox="1">
              <a:spLocks noChangeArrowheads="1"/>
            </p:cNvSpPr>
            <p:nvPr/>
          </p:nvSpPr>
          <p:spPr bwMode="auto">
            <a:xfrm>
              <a:off x="48" y="1344"/>
              <a:ext cx="288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altLang="en-US" dirty="0"/>
                <a:t> Example :</a:t>
              </a:r>
            </a:p>
            <a:p>
              <a:pPr lvl="1">
                <a:buFontTx/>
                <a:buChar char="•"/>
              </a:pPr>
              <a:r>
                <a:rPr lang="en-US" altLang="en-US" dirty="0">
                  <a:solidFill>
                    <a:schemeClr val="accent2"/>
                  </a:solidFill>
                </a:rPr>
                <a:t>P(2, 5),</a:t>
              </a:r>
              <a:r>
                <a:rPr lang="en-US" altLang="en-US" dirty="0"/>
                <a:t> </a:t>
              </a:r>
              <a:r>
                <a:rPr lang="en-US" altLang="en-US" dirty="0" err="1"/>
                <a:t>Sx</a:t>
              </a:r>
              <a:r>
                <a:rPr lang="en-US" altLang="en-US" dirty="0"/>
                <a:t> = 0.5, </a:t>
              </a:r>
              <a:r>
                <a:rPr lang="en-US" altLang="en-US" dirty="0" err="1"/>
                <a:t>Sy</a:t>
              </a:r>
              <a:r>
                <a:rPr lang="en-US" altLang="en-US" dirty="0"/>
                <a:t> = 0.5</a:t>
              </a:r>
            </a:p>
            <a:p>
              <a:pPr lvl="1">
                <a:buFontTx/>
                <a:buChar char="•"/>
              </a:pPr>
              <a:r>
                <a:rPr lang="en-US" altLang="en-US" dirty="0"/>
                <a:t>Find </a:t>
              </a:r>
              <a:r>
                <a:rPr lang="en-US" altLang="en-US" dirty="0">
                  <a:solidFill>
                    <a:srgbClr val="FF3300"/>
                  </a:solidFill>
                </a:rPr>
                <a:t>P’</a:t>
              </a:r>
              <a:r>
                <a:rPr lang="en-US" altLang="en-US" dirty="0"/>
                <a:t>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681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04367" y="72341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Scaling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75767" y="1313541"/>
            <a:ext cx="5105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dirty="0">
                <a:solidFill>
                  <a:schemeClr val="folHlink"/>
                </a:solidFill>
                <a:latin typeface="+mj-lt"/>
              </a:rPr>
              <a:t>If the scale factors are in between 0 and 1 </a:t>
            </a:r>
            <a:r>
              <a:rPr lang="en-US" altLang="en-US" dirty="0">
                <a:solidFill>
                  <a:schemeClr val="folHlink"/>
                </a:solidFill>
                <a:latin typeface="+mj-lt"/>
                <a:sym typeface="Wingdings" panose="05000000000000000000" pitchFamily="2" charset="2"/>
              </a:rPr>
              <a:t> the points will be moved closer to the origin  the object will be smaller.</a:t>
            </a:r>
            <a:endParaRPr lang="en-US" altLang="en-US" dirty="0">
              <a:solidFill>
                <a:schemeClr val="folHlink"/>
              </a:solidFill>
              <a:latin typeface="+mj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dirty="0">
              <a:solidFill>
                <a:schemeClr val="folHlink"/>
              </a:solidFill>
              <a:latin typeface="+mj-lt"/>
            </a:endParaRP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5685967" y="2151741"/>
            <a:ext cx="3352800" cy="3352800"/>
            <a:chOff x="3120" y="1200"/>
            <a:chExt cx="2064" cy="1920"/>
          </a:xfrm>
        </p:grpSpPr>
        <p:sp>
          <p:nvSpPr>
            <p:cNvPr id="36869" name="Line 5"/>
            <p:cNvSpPr>
              <a:spLocks noChangeShapeType="1"/>
            </p:cNvSpPr>
            <p:nvPr/>
          </p:nvSpPr>
          <p:spPr bwMode="auto">
            <a:xfrm>
              <a:off x="3120" y="1200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870" name="Line 6"/>
            <p:cNvSpPr>
              <a:spLocks noChangeShapeType="1"/>
            </p:cNvSpPr>
            <p:nvPr/>
          </p:nvSpPr>
          <p:spPr bwMode="auto">
            <a:xfrm>
              <a:off x="3120" y="3120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5990767" y="2151741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295567" y="2151741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600367" y="2151741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6905167" y="2151741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7209967" y="2151741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7514767" y="2151741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7819567" y="2151741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8124367" y="2151741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8429167" y="2151741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8733967" y="2151741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5685967" y="5199741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5685967" y="4894941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685967" y="4590141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5685967" y="4285341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5685967" y="3980541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5685967" y="3675741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5685967" y="3370941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5685967" y="3066141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5685967" y="2761341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grpSp>
        <p:nvGrpSpPr>
          <p:cNvPr id="36890" name="Group 26"/>
          <p:cNvGrpSpPr>
            <a:grpSpLocks/>
          </p:cNvGrpSpPr>
          <p:nvPr/>
        </p:nvGrpSpPr>
        <p:grpSpPr bwMode="auto">
          <a:xfrm>
            <a:off x="5990767" y="4513941"/>
            <a:ext cx="762000" cy="685800"/>
            <a:chOff x="3600" y="2496"/>
            <a:chExt cx="480" cy="432"/>
          </a:xfrm>
        </p:grpSpPr>
        <p:sp>
          <p:nvSpPr>
            <p:cNvPr id="36891" name="Oval 27"/>
            <p:cNvSpPr>
              <a:spLocks noChangeAspect="1" noChangeArrowheads="1"/>
            </p:cNvSpPr>
            <p:nvPr/>
          </p:nvSpPr>
          <p:spPr bwMode="auto">
            <a:xfrm>
              <a:off x="3600" y="2784"/>
              <a:ext cx="144" cy="14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892" name="Oval 28"/>
            <p:cNvSpPr>
              <a:spLocks noChangeAspect="1" noChangeArrowheads="1"/>
            </p:cNvSpPr>
            <p:nvPr/>
          </p:nvSpPr>
          <p:spPr bwMode="auto">
            <a:xfrm>
              <a:off x="3936" y="2784"/>
              <a:ext cx="144" cy="14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893" name="Oval 29"/>
            <p:cNvSpPr>
              <a:spLocks noChangeAspect="1" noChangeArrowheads="1"/>
            </p:cNvSpPr>
            <p:nvPr/>
          </p:nvSpPr>
          <p:spPr bwMode="auto">
            <a:xfrm>
              <a:off x="3600" y="2496"/>
              <a:ext cx="144" cy="144"/>
            </a:xfrm>
            <a:prstGeom prst="ellipse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6894" name="Group 30"/>
          <p:cNvGrpSpPr>
            <a:grpSpLocks/>
          </p:cNvGrpSpPr>
          <p:nvPr/>
        </p:nvGrpSpPr>
        <p:grpSpPr bwMode="auto">
          <a:xfrm>
            <a:off x="6943267" y="2151741"/>
            <a:ext cx="2095500" cy="2133600"/>
            <a:chOff x="4200" y="1008"/>
            <a:chExt cx="1320" cy="1344"/>
          </a:xfrm>
        </p:grpSpPr>
        <p:sp>
          <p:nvSpPr>
            <p:cNvPr id="36895" name="Oval 31"/>
            <p:cNvSpPr>
              <a:spLocks noChangeAspect="1" noChangeArrowheads="1"/>
            </p:cNvSpPr>
            <p:nvPr/>
          </p:nvSpPr>
          <p:spPr bwMode="auto">
            <a:xfrm>
              <a:off x="4200" y="2184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896" name="Oval 32"/>
            <p:cNvSpPr>
              <a:spLocks noChangeAspect="1" noChangeArrowheads="1"/>
            </p:cNvSpPr>
            <p:nvPr/>
          </p:nvSpPr>
          <p:spPr bwMode="auto">
            <a:xfrm>
              <a:off x="5376" y="2208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897" name="Oval 33"/>
            <p:cNvSpPr>
              <a:spLocks noChangeAspect="1" noChangeArrowheads="1"/>
            </p:cNvSpPr>
            <p:nvPr/>
          </p:nvSpPr>
          <p:spPr bwMode="auto">
            <a:xfrm>
              <a:off x="4200" y="1008"/>
              <a:ext cx="144" cy="144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6898" name="Group 34"/>
          <p:cNvGrpSpPr>
            <a:grpSpLocks/>
          </p:cNvGrpSpPr>
          <p:nvPr/>
        </p:nvGrpSpPr>
        <p:grpSpPr bwMode="auto">
          <a:xfrm>
            <a:off x="6371767" y="2227941"/>
            <a:ext cx="2590800" cy="2590800"/>
            <a:chOff x="3840" y="1056"/>
            <a:chExt cx="1632" cy="1632"/>
          </a:xfrm>
        </p:grpSpPr>
        <p:sp>
          <p:nvSpPr>
            <p:cNvPr id="36899" name="Line 35"/>
            <p:cNvSpPr>
              <a:spLocks noChangeShapeType="1"/>
            </p:cNvSpPr>
            <p:nvPr/>
          </p:nvSpPr>
          <p:spPr bwMode="auto">
            <a:xfrm flipV="1">
              <a:off x="3840" y="1056"/>
              <a:ext cx="432" cy="1008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900" name="Line 36"/>
            <p:cNvSpPr>
              <a:spLocks noChangeShapeType="1"/>
            </p:cNvSpPr>
            <p:nvPr/>
          </p:nvSpPr>
          <p:spPr bwMode="auto">
            <a:xfrm flipV="1">
              <a:off x="3888" y="2256"/>
              <a:ext cx="384" cy="384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901" name="Line 37"/>
            <p:cNvSpPr>
              <a:spLocks noChangeShapeType="1"/>
            </p:cNvSpPr>
            <p:nvPr/>
          </p:nvSpPr>
          <p:spPr bwMode="auto">
            <a:xfrm flipV="1">
              <a:off x="4464" y="2256"/>
              <a:ext cx="1008" cy="432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36902" name="AutoShape 38"/>
          <p:cNvSpPr>
            <a:spLocks noChangeArrowheads="1"/>
          </p:cNvSpPr>
          <p:nvPr/>
        </p:nvSpPr>
        <p:spPr bwMode="auto">
          <a:xfrm>
            <a:off x="6066967" y="4590141"/>
            <a:ext cx="609600" cy="533400"/>
          </a:xfrm>
          <a:prstGeom prst="rtTriangle">
            <a:avLst/>
          </a:prstGeom>
          <a:noFill/>
          <a:ln w="317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6903" name="AutoShape 39"/>
          <p:cNvSpPr>
            <a:spLocks noChangeArrowheads="1"/>
          </p:cNvSpPr>
          <p:nvPr/>
        </p:nvSpPr>
        <p:spPr bwMode="auto">
          <a:xfrm>
            <a:off x="7057567" y="2304141"/>
            <a:ext cx="1828800" cy="1828800"/>
          </a:xfrm>
          <a:prstGeom prst="rtTriangle">
            <a:avLst/>
          </a:prstGeom>
          <a:noFill/>
          <a:ln w="317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6904" name="Line 40"/>
          <p:cNvSpPr>
            <a:spLocks noChangeShapeType="1"/>
          </p:cNvSpPr>
          <p:nvPr/>
        </p:nvSpPr>
        <p:spPr bwMode="auto">
          <a:xfrm>
            <a:off x="9038767" y="2151741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905" name="Line 41"/>
          <p:cNvSpPr>
            <a:spLocks noChangeShapeType="1"/>
          </p:cNvSpPr>
          <p:nvPr/>
        </p:nvSpPr>
        <p:spPr bwMode="auto">
          <a:xfrm>
            <a:off x="5685967" y="2456541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>
            <a:off x="5685967" y="2151741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grpSp>
        <p:nvGrpSpPr>
          <p:cNvPr id="36907" name="Group 43"/>
          <p:cNvGrpSpPr>
            <a:grpSpLocks/>
          </p:cNvGrpSpPr>
          <p:nvPr/>
        </p:nvGrpSpPr>
        <p:grpSpPr bwMode="auto">
          <a:xfrm>
            <a:off x="6295567" y="3675741"/>
            <a:ext cx="1219200" cy="1257300"/>
            <a:chOff x="3792" y="1968"/>
            <a:chExt cx="768" cy="792"/>
          </a:xfrm>
        </p:grpSpPr>
        <p:sp>
          <p:nvSpPr>
            <p:cNvPr id="36908" name="Oval 44"/>
            <p:cNvSpPr>
              <a:spLocks noChangeAspect="1" noChangeArrowheads="1"/>
            </p:cNvSpPr>
            <p:nvPr/>
          </p:nvSpPr>
          <p:spPr bwMode="auto">
            <a:xfrm>
              <a:off x="3792" y="2616"/>
              <a:ext cx="144" cy="1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909" name="Oval 45"/>
            <p:cNvSpPr>
              <a:spLocks noChangeAspect="1" noChangeArrowheads="1"/>
            </p:cNvSpPr>
            <p:nvPr/>
          </p:nvSpPr>
          <p:spPr bwMode="auto">
            <a:xfrm>
              <a:off x="4416" y="2592"/>
              <a:ext cx="144" cy="1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910" name="Oval 46"/>
            <p:cNvSpPr>
              <a:spLocks noChangeAspect="1" noChangeArrowheads="1"/>
            </p:cNvSpPr>
            <p:nvPr/>
          </p:nvSpPr>
          <p:spPr bwMode="auto">
            <a:xfrm>
              <a:off x="3792" y="1968"/>
              <a:ext cx="144" cy="14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36911" name="AutoShape 47"/>
          <p:cNvSpPr>
            <a:spLocks noChangeArrowheads="1"/>
          </p:cNvSpPr>
          <p:nvPr/>
        </p:nvSpPr>
        <p:spPr bwMode="auto">
          <a:xfrm>
            <a:off x="6371767" y="3751941"/>
            <a:ext cx="1066800" cy="1066800"/>
          </a:xfrm>
          <a:prstGeom prst="rtTriangle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36912" name="Group 48"/>
          <p:cNvGrpSpPr>
            <a:grpSpLocks/>
          </p:cNvGrpSpPr>
          <p:nvPr/>
        </p:nvGrpSpPr>
        <p:grpSpPr bwMode="auto">
          <a:xfrm>
            <a:off x="6066967" y="3751941"/>
            <a:ext cx="1371600" cy="1371600"/>
            <a:chOff x="3648" y="2016"/>
            <a:chExt cx="864" cy="864"/>
          </a:xfrm>
        </p:grpSpPr>
        <p:sp>
          <p:nvSpPr>
            <p:cNvPr id="36913" name="Line 49"/>
            <p:cNvSpPr>
              <a:spLocks noChangeShapeType="1"/>
            </p:cNvSpPr>
            <p:nvPr/>
          </p:nvSpPr>
          <p:spPr bwMode="auto">
            <a:xfrm flipH="1">
              <a:off x="3648" y="2688"/>
              <a:ext cx="192" cy="192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914" name="Line 50"/>
            <p:cNvSpPr>
              <a:spLocks noChangeShapeType="1"/>
            </p:cNvSpPr>
            <p:nvPr/>
          </p:nvSpPr>
          <p:spPr bwMode="auto">
            <a:xfrm flipH="1">
              <a:off x="3648" y="2016"/>
              <a:ext cx="192" cy="528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 flipH="1">
              <a:off x="3984" y="2688"/>
              <a:ext cx="528" cy="192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6916" name="Group 52"/>
          <p:cNvGrpSpPr>
            <a:grpSpLocks/>
          </p:cNvGrpSpPr>
          <p:nvPr/>
        </p:nvGrpSpPr>
        <p:grpSpPr bwMode="auto">
          <a:xfrm>
            <a:off x="351967" y="2685141"/>
            <a:ext cx="6329363" cy="1931988"/>
            <a:chOff x="48" y="1344"/>
            <a:chExt cx="3987" cy="1217"/>
          </a:xfrm>
        </p:grpSpPr>
        <p:sp>
          <p:nvSpPr>
            <p:cNvPr id="36917" name="Text Box 53"/>
            <p:cNvSpPr txBox="1">
              <a:spLocks noChangeArrowheads="1"/>
            </p:cNvSpPr>
            <p:nvPr/>
          </p:nvSpPr>
          <p:spPr bwMode="auto">
            <a:xfrm>
              <a:off x="3542" y="1752"/>
              <a:ext cx="49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chemeClr val="accent2"/>
                  </a:solidFill>
                  <a:latin typeface="+mj-lt"/>
                </a:rPr>
                <a:t>P(2, 5)</a:t>
              </a:r>
            </a:p>
          </p:txBody>
        </p:sp>
        <p:sp>
          <p:nvSpPr>
            <p:cNvPr id="36918" name="Text Box 54"/>
            <p:cNvSpPr txBox="1">
              <a:spLocks noChangeArrowheads="1"/>
            </p:cNvSpPr>
            <p:nvPr/>
          </p:nvSpPr>
          <p:spPr bwMode="auto">
            <a:xfrm>
              <a:off x="3408" y="2328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chemeClr val="folHlink"/>
                  </a:solidFill>
                  <a:latin typeface="+mj-lt"/>
                </a:rPr>
                <a:t>P’</a:t>
              </a:r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48" y="1344"/>
              <a:ext cx="2880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altLang="en-US">
                  <a:solidFill>
                    <a:schemeClr val="folHlink"/>
                  </a:solidFill>
                  <a:latin typeface="+mj-lt"/>
                </a:rPr>
                <a:t> Example :</a:t>
              </a:r>
            </a:p>
            <a:p>
              <a:pPr lvl="1">
                <a:buFontTx/>
                <a:buChar char="•"/>
              </a:pPr>
              <a:r>
                <a:rPr lang="en-US" altLang="en-US">
                  <a:solidFill>
                    <a:schemeClr val="folHlink"/>
                  </a:solidFill>
                  <a:latin typeface="+mj-lt"/>
                </a:rPr>
                <a:t>P(2, 5), Sx = 0.5, Sy = 0.5</a:t>
              </a:r>
            </a:p>
            <a:p>
              <a:pPr lvl="1">
                <a:buFontTx/>
                <a:buChar char="•"/>
              </a:pPr>
              <a:r>
                <a:rPr lang="en-US" altLang="en-US">
                  <a:solidFill>
                    <a:schemeClr val="folHlink"/>
                  </a:solidFill>
                  <a:latin typeface="+mj-lt"/>
                </a:rPr>
                <a:t>Find P’ ?</a:t>
              </a:r>
            </a:p>
          </p:txBody>
        </p:sp>
      </p:grp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396417" y="3904341"/>
            <a:ext cx="49847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>
                <a:latin typeface="+mj-lt"/>
              </a:rPr>
              <a:t>If the scale factors are larger than 1 </a:t>
            </a:r>
            <a:r>
              <a:rPr lang="en-US" altLang="en-US">
                <a:latin typeface="+mj-lt"/>
                <a:sym typeface="Wingdings" panose="05000000000000000000" pitchFamily="2" charset="2"/>
              </a:rPr>
              <a:t> the points will be moved away from the origin  the object will be larger.</a:t>
            </a:r>
            <a:endParaRPr lang="en-US" altLang="en-US">
              <a:latin typeface="+mj-lt"/>
            </a:endParaRPr>
          </a:p>
        </p:txBody>
      </p:sp>
      <p:grpSp>
        <p:nvGrpSpPr>
          <p:cNvPr id="36924" name="Group 60"/>
          <p:cNvGrpSpPr>
            <a:grpSpLocks/>
          </p:cNvGrpSpPr>
          <p:nvPr/>
        </p:nvGrpSpPr>
        <p:grpSpPr bwMode="auto">
          <a:xfrm>
            <a:off x="504367" y="1861229"/>
            <a:ext cx="6745288" cy="4643437"/>
            <a:chOff x="144" y="825"/>
            <a:chExt cx="4249" cy="2925"/>
          </a:xfrm>
        </p:grpSpPr>
        <p:sp>
          <p:nvSpPr>
            <p:cNvPr id="36922" name="Text Box 58"/>
            <p:cNvSpPr txBox="1">
              <a:spLocks noChangeArrowheads="1"/>
            </p:cNvSpPr>
            <p:nvPr/>
          </p:nvSpPr>
          <p:spPr bwMode="auto">
            <a:xfrm>
              <a:off x="4164" y="825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FF3300"/>
                  </a:solidFill>
                  <a:latin typeface="+mj-lt"/>
                </a:rPr>
                <a:t>P’</a:t>
              </a:r>
            </a:p>
          </p:txBody>
        </p:sp>
        <p:sp>
          <p:nvSpPr>
            <p:cNvPr id="36923" name="Text Box 59"/>
            <p:cNvSpPr txBox="1">
              <a:spLocks noChangeArrowheads="1"/>
            </p:cNvSpPr>
            <p:nvPr/>
          </p:nvSpPr>
          <p:spPr bwMode="auto">
            <a:xfrm>
              <a:off x="144" y="3168"/>
              <a:ext cx="2880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altLang="en-US">
                  <a:latin typeface="+mj-lt"/>
                </a:rPr>
                <a:t> Example :</a:t>
              </a:r>
            </a:p>
            <a:p>
              <a:pPr lvl="1">
                <a:buFontTx/>
                <a:buChar char="•"/>
              </a:pPr>
              <a:r>
                <a:rPr lang="en-US" altLang="en-US">
                  <a:solidFill>
                    <a:schemeClr val="accent2"/>
                  </a:solidFill>
                  <a:latin typeface="+mj-lt"/>
                </a:rPr>
                <a:t>P(2, 5),</a:t>
              </a:r>
              <a:r>
                <a:rPr lang="en-US" altLang="en-US">
                  <a:latin typeface="+mj-lt"/>
                </a:rPr>
                <a:t> Sx = 2, Sy = 2</a:t>
              </a:r>
            </a:p>
            <a:p>
              <a:pPr lvl="1">
                <a:buFontTx/>
                <a:buChar char="•"/>
              </a:pPr>
              <a:r>
                <a:rPr lang="en-US" altLang="en-US">
                  <a:latin typeface="+mj-lt"/>
                </a:rPr>
                <a:t>Find </a:t>
              </a:r>
              <a:r>
                <a:rPr lang="en-US" altLang="en-US">
                  <a:solidFill>
                    <a:srgbClr val="FF3300"/>
                  </a:solidFill>
                  <a:latin typeface="+mj-lt"/>
                </a:rPr>
                <a:t>P’</a:t>
              </a:r>
              <a:r>
                <a:rPr lang="en-US" altLang="en-US">
                  <a:latin typeface="+mj-lt"/>
                </a:rPr>
                <a:t> 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731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20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90095" y="25944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Scaling</a:t>
            </a:r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5410200" y="2354947"/>
            <a:ext cx="3352800" cy="3352800"/>
            <a:chOff x="3120" y="1200"/>
            <a:chExt cx="2064" cy="1920"/>
          </a:xfrm>
        </p:grpSpPr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3120" y="1200"/>
              <a:ext cx="0" cy="1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3120" y="3120"/>
              <a:ext cx="20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715000" y="2354947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019800" y="2354947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324600" y="2354947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629400" y="2354947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6934200" y="2354947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7239000" y="2354947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7543800" y="2354947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7848600" y="2354947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8153400" y="2354947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8458200" y="2354947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5410200" y="540294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5410200" y="509814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5410200" y="479334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5410200" y="448854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410200" y="418374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5410200" y="387894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5410200" y="357414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5410200" y="326934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5410200" y="296454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8763000" y="2354947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5410200" y="265974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5410200" y="2354947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590095" y="1786622"/>
            <a:ext cx="48164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000" dirty="0">
                <a:latin typeface="+mj-lt"/>
              </a:rPr>
              <a:t> If the scale factors are the same, </a:t>
            </a:r>
            <a:r>
              <a:rPr lang="en-US" altLang="en-US" sz="2000" dirty="0" err="1">
                <a:latin typeface="+mj-lt"/>
              </a:rPr>
              <a:t>S</a:t>
            </a:r>
            <a:r>
              <a:rPr lang="en-US" altLang="en-US" sz="2000" baseline="-10000" dirty="0" err="1">
                <a:latin typeface="+mj-lt"/>
              </a:rPr>
              <a:t>x</a:t>
            </a:r>
            <a:r>
              <a:rPr lang="en-US" altLang="en-US" sz="2000" dirty="0">
                <a:latin typeface="+mj-lt"/>
              </a:rPr>
              <a:t> = </a:t>
            </a:r>
            <a:r>
              <a:rPr lang="en-US" altLang="en-US" sz="2000" dirty="0" err="1">
                <a:latin typeface="+mj-lt"/>
              </a:rPr>
              <a:t>S</a:t>
            </a:r>
            <a:r>
              <a:rPr lang="en-US" altLang="en-US" sz="2000" baseline="-10000" dirty="0" err="1">
                <a:latin typeface="+mj-lt"/>
              </a:rPr>
              <a:t>y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 uniform scaling</a:t>
            </a:r>
          </a:p>
          <a:p>
            <a:pPr>
              <a:buFontTx/>
              <a:buChar char="•"/>
            </a:pP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 Only change in size (as previous example)</a:t>
            </a:r>
            <a:endParaRPr lang="en-US" altLang="en-US" sz="2000" dirty="0">
              <a:latin typeface="+mj-lt"/>
            </a:endParaRPr>
          </a:p>
        </p:txBody>
      </p:sp>
      <p:grpSp>
        <p:nvGrpSpPr>
          <p:cNvPr id="18494" name="Group 62"/>
          <p:cNvGrpSpPr>
            <a:grpSpLocks/>
          </p:cNvGrpSpPr>
          <p:nvPr/>
        </p:nvGrpSpPr>
        <p:grpSpPr bwMode="auto">
          <a:xfrm>
            <a:off x="5276850" y="4426635"/>
            <a:ext cx="1047750" cy="957262"/>
            <a:chOff x="3324" y="2313"/>
            <a:chExt cx="660" cy="603"/>
          </a:xfrm>
        </p:grpSpPr>
        <p:sp>
          <p:nvSpPr>
            <p:cNvPr id="18480" name="Text Box 48"/>
            <p:cNvSpPr txBox="1">
              <a:spLocks noChangeArrowheads="1"/>
            </p:cNvSpPr>
            <p:nvPr/>
          </p:nvSpPr>
          <p:spPr bwMode="auto">
            <a:xfrm>
              <a:off x="3324" y="2313"/>
              <a:ext cx="49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chemeClr val="accent2"/>
                  </a:solidFill>
                  <a:latin typeface="+mj-lt"/>
                </a:rPr>
                <a:t>P(1, 2)</a:t>
              </a:r>
            </a:p>
          </p:txBody>
        </p:sp>
        <p:grpSp>
          <p:nvGrpSpPr>
            <p:cNvPr id="18491" name="Group 59"/>
            <p:cNvGrpSpPr>
              <a:grpSpLocks/>
            </p:cNvGrpSpPr>
            <p:nvPr/>
          </p:nvGrpSpPr>
          <p:grpSpPr bwMode="auto">
            <a:xfrm>
              <a:off x="3600" y="2544"/>
              <a:ext cx="384" cy="372"/>
              <a:chOff x="3600" y="2544"/>
              <a:chExt cx="384" cy="372"/>
            </a:xfrm>
          </p:grpSpPr>
          <p:sp>
            <p:nvSpPr>
              <p:cNvPr id="18473" name="Oval 41"/>
              <p:cNvSpPr>
                <a:spLocks noChangeAspect="1" noChangeArrowheads="1"/>
              </p:cNvSpPr>
              <p:nvPr/>
            </p:nvSpPr>
            <p:spPr bwMode="auto">
              <a:xfrm>
                <a:off x="3600" y="277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474" name="Oval 42"/>
              <p:cNvSpPr>
                <a:spLocks noChangeAspect="1" noChangeArrowheads="1"/>
              </p:cNvSpPr>
              <p:nvPr/>
            </p:nvSpPr>
            <p:spPr bwMode="auto">
              <a:xfrm>
                <a:off x="3840" y="277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475" name="Oval 43"/>
              <p:cNvSpPr>
                <a:spLocks noChangeAspect="1" noChangeArrowheads="1"/>
              </p:cNvSpPr>
              <p:nvPr/>
            </p:nvSpPr>
            <p:spPr bwMode="auto">
              <a:xfrm>
                <a:off x="3600" y="2544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487" name="Oval 55"/>
              <p:cNvSpPr>
                <a:spLocks noChangeAspect="1" noChangeArrowheads="1"/>
              </p:cNvSpPr>
              <p:nvPr/>
            </p:nvSpPr>
            <p:spPr bwMode="auto">
              <a:xfrm>
                <a:off x="3840" y="2556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</p:grp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5791200" y="4869547"/>
            <a:ext cx="457200" cy="4572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18495" name="Group 63"/>
          <p:cNvGrpSpPr>
            <a:grpSpLocks/>
          </p:cNvGrpSpPr>
          <p:nvPr/>
        </p:nvGrpSpPr>
        <p:grpSpPr bwMode="auto">
          <a:xfrm>
            <a:off x="5943600" y="2064435"/>
            <a:ext cx="990600" cy="2119312"/>
            <a:chOff x="3744" y="825"/>
            <a:chExt cx="624" cy="1335"/>
          </a:xfrm>
        </p:grpSpPr>
        <p:sp>
          <p:nvSpPr>
            <p:cNvPr id="18482" name="Text Box 50"/>
            <p:cNvSpPr txBox="1">
              <a:spLocks noChangeArrowheads="1"/>
            </p:cNvSpPr>
            <p:nvPr/>
          </p:nvSpPr>
          <p:spPr bwMode="auto">
            <a:xfrm>
              <a:off x="3744" y="825"/>
              <a:ext cx="22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rgbClr val="FF3300"/>
                  </a:solidFill>
                  <a:latin typeface="+mj-lt"/>
                </a:rPr>
                <a:t>P’</a:t>
              </a:r>
            </a:p>
          </p:txBody>
        </p:sp>
        <p:grpSp>
          <p:nvGrpSpPr>
            <p:cNvPr id="18493" name="Group 61"/>
            <p:cNvGrpSpPr>
              <a:grpSpLocks/>
            </p:cNvGrpSpPr>
            <p:nvPr/>
          </p:nvGrpSpPr>
          <p:grpSpPr bwMode="auto">
            <a:xfrm>
              <a:off x="3792" y="1008"/>
              <a:ext cx="576" cy="1152"/>
              <a:chOff x="3792" y="1008"/>
              <a:chExt cx="576" cy="1152"/>
            </a:xfrm>
          </p:grpSpPr>
          <p:sp>
            <p:nvSpPr>
              <p:cNvPr id="18462" name="Oval 30"/>
              <p:cNvSpPr>
                <a:spLocks noChangeAspect="1" noChangeArrowheads="1"/>
              </p:cNvSpPr>
              <p:nvPr/>
            </p:nvSpPr>
            <p:spPr bwMode="auto">
              <a:xfrm>
                <a:off x="3792" y="2016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463" name="Oval 31"/>
              <p:cNvSpPr>
                <a:spLocks noChangeAspect="1" noChangeArrowheads="1"/>
              </p:cNvSpPr>
              <p:nvPr/>
            </p:nvSpPr>
            <p:spPr bwMode="auto">
              <a:xfrm>
                <a:off x="4224" y="2016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464" name="Oval 32"/>
              <p:cNvSpPr>
                <a:spLocks noChangeAspect="1" noChangeArrowheads="1"/>
              </p:cNvSpPr>
              <p:nvPr/>
            </p:nvSpPr>
            <p:spPr bwMode="auto">
              <a:xfrm>
                <a:off x="3792" y="100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8489" name="Oval 57"/>
              <p:cNvSpPr>
                <a:spLocks noChangeAspect="1" noChangeArrowheads="1"/>
              </p:cNvSpPr>
              <p:nvPr/>
            </p:nvSpPr>
            <p:spPr bwMode="auto">
              <a:xfrm>
                <a:off x="4224" y="100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</p:grp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6096000" y="2431147"/>
            <a:ext cx="762000" cy="1676400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18492" name="Group 60"/>
          <p:cNvGrpSpPr>
            <a:grpSpLocks/>
          </p:cNvGrpSpPr>
          <p:nvPr/>
        </p:nvGrpSpPr>
        <p:grpSpPr bwMode="auto">
          <a:xfrm>
            <a:off x="5791200" y="2431147"/>
            <a:ext cx="1066800" cy="2895600"/>
            <a:chOff x="3648" y="1056"/>
            <a:chExt cx="672" cy="1824"/>
          </a:xfrm>
        </p:grpSpPr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 flipV="1">
              <a:off x="3648" y="1056"/>
              <a:ext cx="192" cy="1584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 flipV="1">
              <a:off x="3936" y="2064"/>
              <a:ext cx="384" cy="81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 flipV="1">
              <a:off x="3648" y="2064"/>
              <a:ext cx="192" cy="81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 flipV="1">
              <a:off x="3888" y="1056"/>
              <a:ext cx="384" cy="1584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18496" name="Text Box 64"/>
          <p:cNvSpPr txBox="1">
            <a:spLocks noChangeArrowheads="1"/>
          </p:cNvSpPr>
          <p:nvPr/>
        </p:nvSpPr>
        <p:spPr bwMode="auto">
          <a:xfrm>
            <a:off x="666295" y="3380472"/>
            <a:ext cx="351814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If  </a:t>
            </a:r>
            <a:r>
              <a:rPr lang="en-US" altLang="en-US" sz="2000" dirty="0" err="1">
                <a:latin typeface="+mj-lt"/>
                <a:sym typeface="Wingdings" panose="05000000000000000000" pitchFamily="2" charset="2"/>
              </a:rPr>
              <a:t>S</a:t>
            </a:r>
            <a:r>
              <a:rPr lang="en-US" altLang="en-US" sz="2000" baseline="-10000" dirty="0" err="1">
                <a:latin typeface="+mj-lt"/>
              </a:rPr>
              <a:t>x</a:t>
            </a: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altLang="en-US" sz="2000" dirty="0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 </a:t>
            </a:r>
            <a:r>
              <a:rPr lang="en-US" altLang="en-US" sz="2000" dirty="0" err="1">
                <a:latin typeface="+mj-lt"/>
                <a:sym typeface="Wingdings" panose="05000000000000000000" pitchFamily="2" charset="2"/>
              </a:rPr>
              <a:t>S</a:t>
            </a:r>
            <a:r>
              <a:rPr lang="en-US" altLang="en-US" sz="2000" baseline="-10000" dirty="0" err="1">
                <a:latin typeface="+mj-lt"/>
              </a:rPr>
              <a:t>y</a:t>
            </a: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  differential scaling.</a:t>
            </a:r>
          </a:p>
          <a:p>
            <a:pPr>
              <a:buFontTx/>
              <a:buChar char="•"/>
            </a:pP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Change in size and shape</a:t>
            </a:r>
          </a:p>
          <a:p>
            <a:pPr>
              <a:buFontTx/>
              <a:buChar char="•"/>
            </a:pP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Example : square  rectangle</a:t>
            </a:r>
          </a:p>
          <a:p>
            <a:pPr lvl="1">
              <a:buFontTx/>
              <a:buChar char="•"/>
            </a:pP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P(1, 3), </a:t>
            </a:r>
            <a:r>
              <a:rPr lang="en-US" altLang="en-US" sz="2000" dirty="0" err="1">
                <a:latin typeface="+mj-lt"/>
                <a:sym typeface="Wingdings" panose="05000000000000000000" pitchFamily="2" charset="2"/>
              </a:rPr>
              <a:t>S</a:t>
            </a:r>
            <a:r>
              <a:rPr lang="en-US" altLang="en-US" sz="2000" baseline="-10000" dirty="0" err="1">
                <a:latin typeface="+mj-lt"/>
              </a:rPr>
              <a:t>x</a:t>
            </a: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 = 2, </a:t>
            </a:r>
            <a:r>
              <a:rPr lang="en-US" altLang="en-US" sz="2000" dirty="0" err="1">
                <a:latin typeface="+mj-lt"/>
                <a:sym typeface="Wingdings" panose="05000000000000000000" pitchFamily="2" charset="2"/>
              </a:rPr>
              <a:t>S</a:t>
            </a:r>
            <a:r>
              <a:rPr lang="en-US" altLang="en-US" sz="2000" baseline="-10000" dirty="0" err="1">
                <a:latin typeface="+mj-lt"/>
              </a:rPr>
              <a:t>y</a:t>
            </a: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 = 5 , P’ ?</a:t>
            </a:r>
          </a:p>
        </p:txBody>
      </p:sp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605970" y="5098147"/>
            <a:ext cx="4499117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2000" dirty="0">
                <a:latin typeface="+mj-lt"/>
              </a:rPr>
              <a:t>What does scaling by 1 do?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+mj-lt"/>
              </a:rPr>
              <a:t>What is that matrix called?</a:t>
            </a:r>
          </a:p>
          <a:p>
            <a:pPr>
              <a:spcBef>
                <a:spcPct val="20000"/>
              </a:spcBef>
            </a:pPr>
            <a:r>
              <a:rPr lang="en-US" altLang="en-US" sz="2000" dirty="0">
                <a:latin typeface="+mj-lt"/>
              </a:rPr>
              <a:t>What does scaling by a negative value do?</a:t>
            </a:r>
          </a:p>
          <a:p>
            <a:endParaRPr lang="en-US" alt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702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6" grpId="0" autoUpdateAnimBg="0"/>
      <p:bldP spid="18497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7545"/>
            <a:ext cx="7772400" cy="1143000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Homogenous Coordinates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853304"/>
            <a:ext cx="7946571" cy="2649096"/>
          </a:xfrm>
        </p:spPr>
        <p:txBody>
          <a:bodyPr>
            <a:normAutofit/>
          </a:bodyPr>
          <a:lstStyle/>
          <a:p>
            <a:pPr algn="just"/>
            <a:r>
              <a:rPr lang="en-US" altLang="en-US" sz="2000" dirty="0">
                <a:latin typeface="+mj-lt"/>
              </a:rPr>
              <a:t>Let’s move our problem into 3D.</a:t>
            </a:r>
          </a:p>
          <a:p>
            <a:pPr algn="just"/>
            <a:r>
              <a:rPr lang="en-US" altLang="en-US" sz="2000" dirty="0">
                <a:latin typeface="+mj-lt"/>
              </a:rPr>
              <a:t>Let point (</a:t>
            </a:r>
            <a:r>
              <a:rPr lang="en-US" altLang="en-US" sz="2000" i="1" dirty="0">
                <a:latin typeface="+mj-lt"/>
              </a:rPr>
              <a:t>x</a:t>
            </a:r>
            <a:r>
              <a:rPr lang="en-US" altLang="en-US" sz="2000" dirty="0">
                <a:latin typeface="+mj-lt"/>
              </a:rPr>
              <a:t>, </a:t>
            </a:r>
            <a:r>
              <a:rPr lang="en-US" altLang="en-US" sz="2000" i="1" dirty="0">
                <a:latin typeface="+mj-lt"/>
              </a:rPr>
              <a:t>y</a:t>
            </a:r>
            <a:r>
              <a:rPr lang="en-US" altLang="en-US" sz="2000" dirty="0">
                <a:latin typeface="+mj-lt"/>
              </a:rPr>
              <a:t>) in 2D be represented by point (</a:t>
            </a:r>
            <a:r>
              <a:rPr lang="en-US" altLang="en-US" sz="2000" i="1" dirty="0">
                <a:latin typeface="+mj-lt"/>
              </a:rPr>
              <a:t>x</a:t>
            </a:r>
            <a:r>
              <a:rPr lang="en-US" altLang="en-US" sz="2000" dirty="0">
                <a:latin typeface="+mj-lt"/>
              </a:rPr>
              <a:t>, </a:t>
            </a:r>
            <a:r>
              <a:rPr lang="en-US" altLang="en-US" sz="2000" i="1" dirty="0">
                <a:latin typeface="+mj-lt"/>
              </a:rPr>
              <a:t>y</a:t>
            </a:r>
            <a:r>
              <a:rPr lang="en-US" altLang="en-US" sz="2000" dirty="0">
                <a:latin typeface="+mj-lt"/>
              </a:rPr>
              <a:t>, 1) in the new space.</a:t>
            </a:r>
          </a:p>
          <a:p>
            <a:pPr algn="just"/>
            <a:r>
              <a:rPr lang="en-US" altLang="en-US" sz="2000" dirty="0">
                <a:latin typeface="+mj-lt"/>
              </a:rPr>
              <a:t>Scaling our new point by any value </a:t>
            </a:r>
            <a:r>
              <a:rPr lang="en-US" altLang="en-US" sz="2000" dirty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altLang="en-US" sz="2000" dirty="0">
                <a:latin typeface="+mj-lt"/>
              </a:rPr>
              <a:t> puts us somewhere along a particular line:  (</a:t>
            </a:r>
            <a:r>
              <a:rPr lang="en-US" altLang="en-US" sz="2000" dirty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altLang="en-US" sz="2000" i="1" dirty="0">
                <a:latin typeface="+mj-lt"/>
              </a:rPr>
              <a:t>x</a:t>
            </a:r>
            <a:r>
              <a:rPr lang="en-US" altLang="en-US" sz="2000" dirty="0">
                <a:latin typeface="+mj-lt"/>
              </a:rPr>
              <a:t>, </a:t>
            </a:r>
            <a:r>
              <a:rPr lang="en-US" altLang="en-US" sz="2000" dirty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altLang="en-US" sz="2000" i="1" dirty="0">
                <a:latin typeface="+mj-lt"/>
              </a:rPr>
              <a:t>y</a:t>
            </a:r>
            <a:r>
              <a:rPr lang="en-US" altLang="en-US" sz="2000" dirty="0">
                <a:latin typeface="+mj-lt"/>
              </a:rPr>
              <a:t>, </a:t>
            </a:r>
            <a:r>
              <a:rPr lang="en-US" altLang="en-US" sz="2000" dirty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altLang="en-US" sz="2000" dirty="0">
                <a:latin typeface="+mj-lt"/>
              </a:rPr>
              <a:t>).</a:t>
            </a:r>
          </a:p>
          <a:p>
            <a:pPr algn="just"/>
            <a:r>
              <a:rPr lang="en-US" altLang="en-US" sz="2000" dirty="0">
                <a:latin typeface="+mj-lt"/>
              </a:rPr>
              <a:t>A point in 2D can be represented in many ways in the new space.</a:t>
            </a:r>
          </a:p>
          <a:p>
            <a:pPr algn="just"/>
            <a:r>
              <a:rPr lang="en-US" altLang="en-US" sz="2000" dirty="0">
                <a:latin typeface="+mj-lt"/>
              </a:rPr>
              <a:t>(2, 4) ----------</a:t>
            </a: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 (8, 16, 4) or (6, 12, 3) or (2, 4, 1) or etc.</a:t>
            </a:r>
            <a:endParaRPr lang="en-US" altLang="en-US" sz="2000" dirty="0">
              <a:latin typeface="+mj-lt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219200" y="2071908"/>
            <a:ext cx="1981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914400" y="2681508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2133600" y="1767108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 rot="16200000">
            <a:off x="5715000" y="1919508"/>
            <a:ext cx="1866900" cy="1485900"/>
          </a:xfrm>
          <a:prstGeom prst="parallelogram">
            <a:avLst>
              <a:gd name="adj" fmla="val 3141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5715000" y="1614708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105400" y="2529108"/>
            <a:ext cx="1905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5181600" y="2224308"/>
            <a:ext cx="26670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6324600" y="2529108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6629400" y="2452908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6019800" y="2605308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6934200" y="2376708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981200" y="138610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5410200" y="138610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y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3489325" y="241798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934200" y="291010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7756525" y="196078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175125" y="2417983"/>
            <a:ext cx="50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ym typeface="Wingdings" panose="05000000000000000000" pitchFamily="2" charset="2"/>
              </a:rPr>
              <a:t>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0699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-228600" y="261256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Homogenous Coordinates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45885" y="1647370"/>
            <a:ext cx="7757886" cy="455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200" dirty="0">
                <a:latin typeface="+mj-lt"/>
              </a:rPr>
              <a:t>We can always map back to the original 2D point by dividing by the last coordinate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200" dirty="0">
                <a:latin typeface="+mj-lt"/>
              </a:rPr>
              <a:t>(15, 6, 3) ---</a:t>
            </a:r>
            <a:r>
              <a:rPr lang="en-US" altLang="en-US" sz="2200" dirty="0">
                <a:latin typeface="+mj-lt"/>
                <a:sym typeface="Wingdings" panose="05000000000000000000" pitchFamily="2" charset="2"/>
              </a:rPr>
              <a:t> (5, 2).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200" dirty="0">
                <a:latin typeface="+mj-lt"/>
                <a:sym typeface="Wingdings" panose="05000000000000000000" pitchFamily="2" charset="2"/>
              </a:rPr>
              <a:t>(60, 40, 10) - ?</a:t>
            </a:r>
            <a:r>
              <a:rPr lang="en-US" altLang="en-US" sz="2200" dirty="0">
                <a:latin typeface="+mj-lt"/>
              </a:rPr>
              <a:t>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200" dirty="0">
              <a:latin typeface="+mj-lt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200" dirty="0">
                <a:latin typeface="+mj-lt"/>
              </a:rPr>
              <a:t>Why do we use 1 for the last coordinate?</a:t>
            </a:r>
          </a:p>
          <a:p>
            <a:pPr algn="just">
              <a:spcBef>
                <a:spcPct val="20000"/>
              </a:spcBef>
            </a:pPr>
            <a:endParaRPr lang="en-US" altLang="en-US" sz="2200" dirty="0">
              <a:latin typeface="+mj-lt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z="2200" dirty="0">
                <a:latin typeface="+mj-lt"/>
              </a:rPr>
              <a:t>The fact that all the points along each line can be mapped back to the same point in 2D gives this coordinate system its name – </a:t>
            </a:r>
            <a:r>
              <a:rPr lang="en-US" altLang="en-US" sz="2200" dirty="0">
                <a:solidFill>
                  <a:schemeClr val="accent2"/>
                </a:solidFill>
                <a:latin typeface="+mj-lt"/>
              </a:rPr>
              <a:t>homogeneous coordinates</a:t>
            </a:r>
            <a:r>
              <a:rPr lang="en-US" altLang="en-US" sz="2200" dirty="0">
                <a:latin typeface="+mj-lt"/>
              </a:rPr>
              <a:t>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200" dirty="0">
              <a:latin typeface="+mj-lt"/>
            </a:endParaRPr>
          </a:p>
          <a:p>
            <a:pPr algn="just">
              <a:spcBef>
                <a:spcPct val="20000"/>
              </a:spcBef>
            </a:pPr>
            <a:endParaRPr lang="en-US" altLang="en-US" sz="2200" dirty="0">
              <a:latin typeface="+mj-lt"/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n-US" alt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21921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28600"/>
            <a:ext cx="7772400" cy="1143000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Matrix Representation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0681" y="1748972"/>
            <a:ext cx="7772400" cy="4648200"/>
          </a:xfrm>
        </p:spPr>
        <p:txBody>
          <a:bodyPr/>
          <a:lstStyle/>
          <a:p>
            <a:r>
              <a:rPr lang="en-US" altLang="en-US" sz="2400" dirty="0">
                <a:latin typeface="+mj-lt"/>
              </a:rPr>
              <a:t>Point in column matrix:	</a:t>
            </a:r>
          </a:p>
          <a:p>
            <a:endParaRPr lang="en-US" altLang="en-US" sz="2400" dirty="0">
              <a:latin typeface="+mj-lt"/>
            </a:endParaRPr>
          </a:p>
          <a:p>
            <a:endParaRPr lang="en-US" altLang="en-US" sz="2400" dirty="0">
              <a:latin typeface="+mj-lt"/>
            </a:endParaRPr>
          </a:p>
          <a:p>
            <a:endParaRPr lang="en-US" altLang="en-US" sz="2400" dirty="0">
              <a:latin typeface="+mj-lt"/>
            </a:endParaRPr>
          </a:p>
          <a:p>
            <a:r>
              <a:rPr lang="en-US" altLang="en-US" sz="2400" dirty="0">
                <a:latin typeface="+mj-lt"/>
              </a:rPr>
              <a:t>Our point now has three coordinates. So our matrix is needs to be 3x3.</a:t>
            </a:r>
          </a:p>
          <a:p>
            <a:r>
              <a:rPr lang="en-US" altLang="en-US" sz="2400" dirty="0">
                <a:latin typeface="+mj-lt"/>
              </a:rPr>
              <a:t>Translation</a:t>
            </a:r>
          </a:p>
          <a:p>
            <a:pPr>
              <a:buFontTx/>
              <a:buNone/>
            </a:pPr>
            <a:endParaRPr lang="en-US" altLang="en-US" sz="2400" dirty="0">
              <a:latin typeface="+mj-lt"/>
            </a:endParaRPr>
          </a:p>
          <a:p>
            <a:endParaRPr lang="en-US" altLang="en-US" dirty="0">
              <a:latin typeface="+mj-lt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35712" y="2224315"/>
            <a:ext cx="457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+mj-lt"/>
              </a:rPr>
              <a:t>x</a:t>
            </a:r>
          </a:p>
          <a:p>
            <a:r>
              <a:rPr lang="en-US" altLang="en-US" sz="2400" dirty="0">
                <a:latin typeface="+mj-lt"/>
              </a:rPr>
              <a:t>y</a:t>
            </a:r>
          </a:p>
          <a:p>
            <a:r>
              <a:rPr lang="en-US" altLang="en-US" sz="2400" dirty="0">
                <a:latin typeface="+mj-lt"/>
              </a:rPr>
              <a:t>1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4430484" y="2300515"/>
            <a:ext cx="5334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546264"/>
              </p:ext>
            </p:extLst>
          </p:nvPr>
        </p:nvGraphicFramePr>
        <p:xfrm>
          <a:off x="3023506" y="4530272"/>
          <a:ext cx="32067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3" imgW="1460160" imgH="711000" progId="Equation.3">
                  <p:embed/>
                </p:oleObj>
              </mc:Choice>
              <mc:Fallback>
                <p:oleObj name="Equation" r:id="rId3" imgW="1460160" imgH="711000" progId="Equation.3">
                  <p:embed/>
                  <p:pic>
                    <p:nvPicPr>
                      <p:cNvPr id="225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506" y="4530272"/>
                        <a:ext cx="320675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435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799" y="1632858"/>
            <a:ext cx="7772400" cy="4495800"/>
          </a:xfrm>
        </p:spPr>
        <p:txBody>
          <a:bodyPr/>
          <a:lstStyle/>
          <a:p>
            <a:r>
              <a:rPr lang="en-US" altLang="en-US" sz="2400">
                <a:latin typeface="+mj-lt"/>
              </a:rPr>
              <a:t>Rotation</a:t>
            </a:r>
          </a:p>
          <a:p>
            <a:endParaRPr lang="en-US" altLang="en-US" sz="2400">
              <a:latin typeface="+mj-lt"/>
            </a:endParaRPr>
          </a:p>
          <a:p>
            <a:endParaRPr lang="en-US" altLang="en-US" sz="2400">
              <a:latin typeface="+mj-lt"/>
            </a:endParaRPr>
          </a:p>
          <a:p>
            <a:endParaRPr lang="en-US" altLang="en-US" sz="2400">
              <a:latin typeface="+mj-lt"/>
            </a:endParaRPr>
          </a:p>
          <a:p>
            <a:endParaRPr lang="en-US" altLang="en-US" sz="2400">
              <a:latin typeface="+mj-lt"/>
            </a:endParaRPr>
          </a:p>
          <a:p>
            <a:endParaRPr lang="en-US" altLang="en-US" sz="2400">
              <a:latin typeface="+mj-lt"/>
            </a:endParaRPr>
          </a:p>
          <a:p>
            <a:r>
              <a:rPr lang="en-US" altLang="en-US" sz="2400">
                <a:latin typeface="+mj-lt"/>
              </a:rPr>
              <a:t>Scaling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48344"/>
            <a:ext cx="7772400" cy="1143000"/>
          </a:xfrm>
          <a:noFill/>
          <a:ln/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Matrix Representation</a:t>
            </a:r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963488"/>
              </p:ext>
            </p:extLst>
          </p:nvPr>
        </p:nvGraphicFramePr>
        <p:xfrm>
          <a:off x="2600324" y="2318658"/>
          <a:ext cx="4352925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Equation" r:id="rId3" imgW="1981080" imgH="711000" progId="Equation.3">
                  <p:embed/>
                </p:oleObj>
              </mc:Choice>
              <mc:Fallback>
                <p:oleObj name="Equation" r:id="rId3" imgW="1981080" imgH="711000" progId="Equation.3">
                  <p:embed/>
                  <p:pic>
                    <p:nvPicPr>
                      <p:cNvPr id="2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324" y="2318658"/>
                        <a:ext cx="4352925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451436"/>
              </p:ext>
            </p:extLst>
          </p:nvPr>
        </p:nvGraphicFramePr>
        <p:xfrm>
          <a:off x="3074987" y="5023758"/>
          <a:ext cx="3376612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Equation" r:id="rId5" imgW="1536480" imgH="711000" progId="Equation.3">
                  <p:embed/>
                </p:oleObj>
              </mc:Choice>
              <mc:Fallback>
                <p:oleObj name="Equation" r:id="rId5" imgW="1536480" imgH="711000" progId="Equation.3">
                  <p:embed/>
                  <p:pic>
                    <p:nvPicPr>
                      <p:cNvPr id="2355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987" y="5023758"/>
                        <a:ext cx="3376612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8951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1086"/>
            <a:ext cx="7772400" cy="1143000"/>
          </a:xfrm>
        </p:spPr>
        <p:txBody>
          <a:bodyPr/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Composite Transformation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2514"/>
            <a:ext cx="7772400" cy="51816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altLang="en-US" sz="2400" dirty="0">
                <a:latin typeface="+mj-lt"/>
              </a:rPr>
              <a:t>We can represent any sequence of transformations as a single matrix.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000" dirty="0">
                <a:latin typeface="+mj-lt"/>
              </a:rPr>
              <a:t>No special cases when transforming a point – matrix </a:t>
            </a:r>
            <a:r>
              <a:rPr lang="en-US" altLang="en-US" sz="2000" dirty="0">
                <a:latin typeface="+mj-lt"/>
                <a:cs typeface="Arial" panose="020B0604020202020204" pitchFamily="34" charset="0"/>
              </a:rPr>
              <a:t>•</a:t>
            </a:r>
            <a:r>
              <a:rPr lang="en-US" altLang="en-US" sz="2000" dirty="0">
                <a:latin typeface="+mj-lt"/>
              </a:rPr>
              <a:t> vector.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000" dirty="0">
                <a:latin typeface="+mj-lt"/>
              </a:rPr>
              <a:t>Composite transformations – matrix </a:t>
            </a:r>
            <a:r>
              <a:rPr lang="en-US" altLang="en-US" sz="2000" dirty="0">
                <a:latin typeface="+mj-lt"/>
                <a:cs typeface="Arial" panose="020B0604020202020204" pitchFamily="34" charset="0"/>
              </a:rPr>
              <a:t>•</a:t>
            </a:r>
            <a:r>
              <a:rPr lang="en-US" altLang="en-US" sz="2000" dirty="0">
                <a:latin typeface="+mj-lt"/>
              </a:rPr>
              <a:t> matrix.</a:t>
            </a:r>
          </a:p>
          <a:p>
            <a:pPr lvl="1" algn="just">
              <a:lnSpc>
                <a:spcPct val="90000"/>
              </a:lnSpc>
            </a:pPr>
            <a:endParaRPr lang="en-US" altLang="en-US" sz="2000" dirty="0">
              <a:latin typeface="+mj-lt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400" dirty="0">
                <a:latin typeface="+mj-lt"/>
              </a:rPr>
              <a:t>Composite transformations: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000" dirty="0">
                <a:latin typeface="+mj-lt"/>
              </a:rPr>
              <a:t>Rotate about an arbitrary point – translate, rotate, translate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000" dirty="0">
                <a:latin typeface="+mj-lt"/>
              </a:rPr>
              <a:t>Scale about an arbitrary point – translate, scale, translate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2000" dirty="0">
                <a:latin typeface="+mj-lt"/>
              </a:rPr>
              <a:t>Change coordinate systems – translate, rotate, scale</a:t>
            </a:r>
          </a:p>
          <a:p>
            <a:pPr lvl="1" algn="just">
              <a:lnSpc>
                <a:spcPct val="90000"/>
              </a:lnSpc>
            </a:pPr>
            <a:endParaRPr lang="en-US" altLang="en-US" sz="2000" dirty="0">
              <a:latin typeface="+mj-lt"/>
            </a:endParaRPr>
          </a:p>
          <a:p>
            <a:pPr algn="just">
              <a:lnSpc>
                <a:spcPct val="90000"/>
              </a:lnSpc>
            </a:pPr>
            <a:r>
              <a:rPr lang="en-US" altLang="en-US" sz="2400" dirty="0">
                <a:latin typeface="+mj-lt"/>
              </a:rPr>
              <a:t>Does the order of operations matter?</a:t>
            </a:r>
          </a:p>
          <a:p>
            <a:pPr lvl="1" algn="just"/>
            <a:r>
              <a:rPr lang="en-US" altLang="en-US" sz="2000" dirty="0">
                <a:latin typeface="+mj-lt"/>
              </a:rPr>
              <a:t>Yes, It matters. Why???? </a:t>
            </a:r>
            <a:r>
              <a:rPr lang="en-US" altLang="en-US" sz="2000" dirty="0">
                <a:latin typeface="+mj-lt"/>
                <a:sym typeface="Wingdings" panose="05000000000000000000" pitchFamily="2" charset="2"/>
              </a:rPr>
              <a:t> </a:t>
            </a:r>
            <a:endParaRPr lang="en-US" altLang="en-US" sz="2000" dirty="0">
              <a:latin typeface="+mj-lt"/>
            </a:endParaRPr>
          </a:p>
          <a:p>
            <a:pPr algn="just">
              <a:lnSpc>
                <a:spcPct val="90000"/>
              </a:lnSpc>
            </a:pPr>
            <a:endParaRPr lang="en-US" alt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80171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11150" y="98421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Composition Properties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49392"/>
            <a:ext cx="7772400" cy="1295400"/>
          </a:xfrm>
        </p:spPr>
        <p:txBody>
          <a:bodyPr/>
          <a:lstStyle/>
          <a:p>
            <a:r>
              <a:rPr lang="en-US" altLang="en-US" sz="2000" dirty="0"/>
              <a:t>Is matrix multiplication associative?</a:t>
            </a:r>
          </a:p>
          <a:p>
            <a:pPr lvl="1"/>
            <a:r>
              <a:rPr lang="en-US" altLang="en-US" sz="1800" dirty="0"/>
              <a:t>(A.B).C  =  A.(B.C)</a:t>
            </a:r>
          </a:p>
        </p:txBody>
      </p:sp>
      <p:grpSp>
        <p:nvGrpSpPr>
          <p:cNvPr id="25821" name="Group 221"/>
          <p:cNvGrpSpPr>
            <a:grpSpLocks/>
          </p:cNvGrpSpPr>
          <p:nvPr/>
        </p:nvGrpSpPr>
        <p:grpSpPr bwMode="auto">
          <a:xfrm>
            <a:off x="3479800" y="2854317"/>
            <a:ext cx="5059363" cy="1692275"/>
            <a:chOff x="2192" y="1542"/>
            <a:chExt cx="3187" cy="1066"/>
          </a:xfrm>
        </p:grpSpPr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5323" y="242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 sz="1400"/>
            </a:p>
          </p:txBody>
        </p:sp>
        <p:sp>
          <p:nvSpPr>
            <p:cNvPr id="25611" name="Rectangle 11"/>
            <p:cNvSpPr>
              <a:spLocks noChangeArrowheads="1"/>
            </p:cNvSpPr>
            <p:nvPr/>
          </p:nvSpPr>
          <p:spPr bwMode="auto">
            <a:xfrm>
              <a:off x="2332" y="2434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 sz="1400"/>
            </a:p>
          </p:txBody>
        </p:sp>
        <p:grpSp>
          <p:nvGrpSpPr>
            <p:cNvPr id="25713" name="Group 113"/>
            <p:cNvGrpSpPr>
              <a:grpSpLocks/>
            </p:cNvGrpSpPr>
            <p:nvPr/>
          </p:nvGrpSpPr>
          <p:grpSpPr bwMode="auto">
            <a:xfrm>
              <a:off x="2192" y="1542"/>
              <a:ext cx="3187" cy="1030"/>
              <a:chOff x="2192" y="1542"/>
              <a:chExt cx="3187" cy="1030"/>
            </a:xfrm>
          </p:grpSpPr>
          <p:sp>
            <p:nvSpPr>
              <p:cNvPr id="25607" name="Rectangle 7"/>
              <p:cNvSpPr>
                <a:spLocks noChangeArrowheads="1"/>
              </p:cNvSpPr>
              <p:nvPr/>
            </p:nvSpPr>
            <p:spPr bwMode="auto">
              <a:xfrm>
                <a:off x="5323" y="2295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ú</a:t>
                </a:r>
                <a:endParaRPr lang="en-US" altLang="en-US" sz="1400"/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/>
            </p:nvSpPr>
            <p:spPr bwMode="auto">
              <a:xfrm>
                <a:off x="5323" y="2127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ù</a:t>
                </a:r>
                <a:endParaRPr lang="en-US" altLang="en-US" sz="1400"/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/>
            </p:nvSpPr>
            <p:spPr bwMode="auto">
              <a:xfrm>
                <a:off x="2332" y="2295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ê</a:t>
                </a:r>
                <a:endParaRPr lang="en-US" altLang="en-US" sz="1400"/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/>
            </p:nvSpPr>
            <p:spPr bwMode="auto">
              <a:xfrm>
                <a:off x="2332" y="2127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é</a:t>
                </a:r>
                <a:endParaRPr lang="en-US" altLang="en-US" sz="1400"/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/>
            </p:nvSpPr>
            <p:spPr bwMode="auto">
              <a:xfrm>
                <a:off x="4948" y="2378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/>
            </p:nvSpPr>
            <p:spPr bwMode="auto">
              <a:xfrm>
                <a:off x="4608" y="2378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/>
            </p:nvSpPr>
            <p:spPr bwMode="auto">
              <a:xfrm>
                <a:off x="4218" y="2378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16" name="Rectangle 16"/>
              <p:cNvSpPr>
                <a:spLocks noChangeArrowheads="1"/>
              </p:cNvSpPr>
              <p:nvPr/>
            </p:nvSpPr>
            <p:spPr bwMode="auto">
              <a:xfrm>
                <a:off x="3404" y="2378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17" name="Rectangle 17"/>
              <p:cNvSpPr>
                <a:spLocks noChangeArrowheads="1"/>
              </p:cNvSpPr>
              <p:nvPr/>
            </p:nvSpPr>
            <p:spPr bwMode="auto">
              <a:xfrm>
                <a:off x="3031" y="2378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18" name="Rectangle 18"/>
              <p:cNvSpPr>
                <a:spLocks noChangeArrowheads="1"/>
              </p:cNvSpPr>
              <p:nvPr/>
            </p:nvSpPr>
            <p:spPr bwMode="auto">
              <a:xfrm>
                <a:off x="2644" y="2378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19" name="Rectangle 19"/>
              <p:cNvSpPr>
                <a:spLocks noChangeArrowheads="1"/>
              </p:cNvSpPr>
              <p:nvPr/>
            </p:nvSpPr>
            <p:spPr bwMode="auto">
              <a:xfrm>
                <a:off x="4961" y="2114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20" name="Rectangle 20"/>
              <p:cNvSpPr>
                <a:spLocks noChangeArrowheads="1"/>
              </p:cNvSpPr>
              <p:nvPr/>
            </p:nvSpPr>
            <p:spPr bwMode="auto">
              <a:xfrm>
                <a:off x="4608" y="2114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21" name="Rectangle 21"/>
              <p:cNvSpPr>
                <a:spLocks noChangeArrowheads="1"/>
              </p:cNvSpPr>
              <p:nvPr/>
            </p:nvSpPr>
            <p:spPr bwMode="auto">
              <a:xfrm>
                <a:off x="4224" y="2114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22" name="Rectangle 22"/>
              <p:cNvSpPr>
                <a:spLocks noChangeArrowheads="1"/>
              </p:cNvSpPr>
              <p:nvPr/>
            </p:nvSpPr>
            <p:spPr bwMode="auto">
              <a:xfrm>
                <a:off x="3417" y="2114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23" name="Rectangle 23"/>
              <p:cNvSpPr>
                <a:spLocks noChangeArrowheads="1"/>
              </p:cNvSpPr>
              <p:nvPr/>
            </p:nvSpPr>
            <p:spPr bwMode="auto">
              <a:xfrm>
                <a:off x="3031" y="2114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24" name="Rectangle 24"/>
              <p:cNvSpPr>
                <a:spLocks noChangeArrowheads="1"/>
              </p:cNvSpPr>
              <p:nvPr/>
            </p:nvSpPr>
            <p:spPr bwMode="auto">
              <a:xfrm>
                <a:off x="2650" y="2114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25" name="Rectangle 25"/>
              <p:cNvSpPr>
                <a:spLocks noChangeArrowheads="1"/>
              </p:cNvSpPr>
              <p:nvPr/>
            </p:nvSpPr>
            <p:spPr bwMode="auto">
              <a:xfrm>
                <a:off x="2192" y="2243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=</a:t>
                </a:r>
                <a:endParaRPr lang="en-US" altLang="en-US" sz="1400"/>
              </a:p>
            </p:txBody>
          </p:sp>
          <p:sp>
            <p:nvSpPr>
              <p:cNvPr id="25626" name="Rectangle 26"/>
              <p:cNvSpPr>
                <a:spLocks noChangeArrowheads="1"/>
              </p:cNvSpPr>
              <p:nvPr/>
            </p:nvSpPr>
            <p:spPr bwMode="auto">
              <a:xfrm>
                <a:off x="4213" y="1724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ú</a:t>
                </a:r>
                <a:endParaRPr lang="en-US" altLang="en-US" sz="1400"/>
              </a:p>
            </p:txBody>
          </p:sp>
          <p:sp>
            <p:nvSpPr>
              <p:cNvPr id="25627" name="Rectangle 27"/>
              <p:cNvSpPr>
                <a:spLocks noChangeArrowheads="1"/>
              </p:cNvSpPr>
              <p:nvPr/>
            </p:nvSpPr>
            <p:spPr bwMode="auto">
              <a:xfrm>
                <a:off x="4213" y="1848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û</a:t>
                </a:r>
                <a:endParaRPr lang="en-US" altLang="en-US" sz="1400"/>
              </a:p>
            </p:txBody>
          </p:sp>
          <p:sp>
            <p:nvSpPr>
              <p:cNvPr id="25628" name="Rectangle 28"/>
              <p:cNvSpPr>
                <a:spLocks noChangeArrowheads="1"/>
              </p:cNvSpPr>
              <p:nvPr/>
            </p:nvSpPr>
            <p:spPr bwMode="auto">
              <a:xfrm>
                <a:off x="4213" y="1555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ù</a:t>
                </a:r>
                <a:endParaRPr lang="en-US" altLang="en-US" sz="1400"/>
              </a:p>
            </p:txBody>
          </p:sp>
          <p:sp>
            <p:nvSpPr>
              <p:cNvPr id="25629" name="Rectangle 29"/>
              <p:cNvSpPr>
                <a:spLocks noChangeArrowheads="1"/>
              </p:cNvSpPr>
              <p:nvPr/>
            </p:nvSpPr>
            <p:spPr bwMode="auto">
              <a:xfrm>
                <a:off x="3790" y="1724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ê</a:t>
                </a:r>
                <a:endParaRPr lang="en-US" altLang="en-US" sz="1400"/>
              </a:p>
            </p:txBody>
          </p:sp>
          <p:sp>
            <p:nvSpPr>
              <p:cNvPr id="25630" name="Rectangle 30"/>
              <p:cNvSpPr>
                <a:spLocks noChangeArrowheads="1"/>
              </p:cNvSpPr>
              <p:nvPr/>
            </p:nvSpPr>
            <p:spPr bwMode="auto">
              <a:xfrm>
                <a:off x="3790" y="1848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ë</a:t>
                </a:r>
                <a:endParaRPr lang="en-US" altLang="en-US" sz="1400"/>
              </a:p>
            </p:txBody>
          </p:sp>
          <p:sp>
            <p:nvSpPr>
              <p:cNvPr id="25631" name="Rectangle 31"/>
              <p:cNvSpPr>
                <a:spLocks noChangeArrowheads="1"/>
              </p:cNvSpPr>
              <p:nvPr/>
            </p:nvSpPr>
            <p:spPr bwMode="auto">
              <a:xfrm>
                <a:off x="3790" y="1555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é</a:t>
                </a:r>
                <a:endParaRPr lang="en-US" altLang="en-US" sz="1400"/>
              </a:p>
            </p:txBody>
          </p:sp>
          <p:sp>
            <p:nvSpPr>
              <p:cNvPr id="25632" name="Rectangle 32"/>
              <p:cNvSpPr>
                <a:spLocks noChangeArrowheads="1"/>
              </p:cNvSpPr>
              <p:nvPr/>
            </p:nvSpPr>
            <p:spPr bwMode="auto">
              <a:xfrm>
                <a:off x="3681" y="1671"/>
                <a:ext cx="67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·</a:t>
                </a:r>
                <a:endParaRPr lang="en-US" altLang="en-US" sz="1400"/>
              </a:p>
            </p:txBody>
          </p:sp>
          <p:sp>
            <p:nvSpPr>
              <p:cNvPr id="25633" name="Rectangle 33"/>
              <p:cNvSpPr>
                <a:spLocks noChangeArrowheads="1"/>
              </p:cNvSpPr>
              <p:nvPr/>
            </p:nvSpPr>
            <p:spPr bwMode="auto">
              <a:xfrm>
                <a:off x="3585" y="1724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ú</a:t>
                </a:r>
                <a:endParaRPr lang="en-US" altLang="en-US" sz="1400"/>
              </a:p>
            </p:txBody>
          </p:sp>
          <p:sp>
            <p:nvSpPr>
              <p:cNvPr id="25634" name="Rectangle 34"/>
              <p:cNvSpPr>
                <a:spLocks noChangeArrowheads="1"/>
              </p:cNvSpPr>
              <p:nvPr/>
            </p:nvSpPr>
            <p:spPr bwMode="auto">
              <a:xfrm>
                <a:off x="3585" y="1848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û</a:t>
                </a:r>
                <a:endParaRPr lang="en-US" altLang="en-US" sz="1400"/>
              </a:p>
            </p:txBody>
          </p:sp>
          <p:sp>
            <p:nvSpPr>
              <p:cNvPr id="25635" name="Rectangle 35"/>
              <p:cNvSpPr>
                <a:spLocks noChangeArrowheads="1"/>
              </p:cNvSpPr>
              <p:nvPr/>
            </p:nvSpPr>
            <p:spPr bwMode="auto">
              <a:xfrm>
                <a:off x="3585" y="1555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ù</a:t>
                </a:r>
                <a:endParaRPr lang="en-US" altLang="en-US" sz="1400"/>
              </a:p>
            </p:txBody>
          </p:sp>
          <p:sp>
            <p:nvSpPr>
              <p:cNvPr id="25636" name="Rectangle 36"/>
              <p:cNvSpPr>
                <a:spLocks noChangeArrowheads="1"/>
              </p:cNvSpPr>
              <p:nvPr/>
            </p:nvSpPr>
            <p:spPr bwMode="auto">
              <a:xfrm>
                <a:off x="2332" y="1724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ê</a:t>
                </a:r>
                <a:endParaRPr lang="en-US" altLang="en-US" sz="1400"/>
              </a:p>
            </p:txBody>
          </p:sp>
          <p:sp>
            <p:nvSpPr>
              <p:cNvPr id="25637" name="Rectangle 37"/>
              <p:cNvSpPr>
                <a:spLocks noChangeArrowheads="1"/>
              </p:cNvSpPr>
              <p:nvPr/>
            </p:nvSpPr>
            <p:spPr bwMode="auto">
              <a:xfrm>
                <a:off x="2332" y="1848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ë</a:t>
                </a:r>
                <a:endParaRPr lang="en-US" altLang="en-US" sz="1400"/>
              </a:p>
            </p:txBody>
          </p:sp>
          <p:sp>
            <p:nvSpPr>
              <p:cNvPr id="25638" name="Rectangle 38"/>
              <p:cNvSpPr>
                <a:spLocks noChangeArrowheads="1"/>
              </p:cNvSpPr>
              <p:nvPr/>
            </p:nvSpPr>
            <p:spPr bwMode="auto">
              <a:xfrm>
                <a:off x="2332" y="1555"/>
                <a:ext cx="5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é</a:t>
                </a:r>
                <a:endParaRPr lang="en-US" altLang="en-US" sz="1400"/>
              </a:p>
            </p:txBody>
          </p:sp>
          <p:sp>
            <p:nvSpPr>
              <p:cNvPr id="25639" name="Rectangle 39"/>
              <p:cNvSpPr>
                <a:spLocks noChangeArrowheads="1"/>
              </p:cNvSpPr>
              <p:nvPr/>
            </p:nvSpPr>
            <p:spPr bwMode="auto">
              <a:xfrm>
                <a:off x="3271" y="1806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40" name="Rectangle 40"/>
              <p:cNvSpPr>
                <a:spLocks noChangeArrowheads="1"/>
              </p:cNvSpPr>
              <p:nvPr/>
            </p:nvSpPr>
            <p:spPr bwMode="auto">
              <a:xfrm>
                <a:off x="2588" y="1806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41" name="Rectangle 41"/>
              <p:cNvSpPr>
                <a:spLocks noChangeArrowheads="1"/>
              </p:cNvSpPr>
              <p:nvPr/>
            </p:nvSpPr>
            <p:spPr bwMode="auto">
              <a:xfrm>
                <a:off x="3280" y="1542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42" name="Rectangle 42"/>
              <p:cNvSpPr>
                <a:spLocks noChangeArrowheads="1"/>
              </p:cNvSpPr>
              <p:nvPr/>
            </p:nvSpPr>
            <p:spPr bwMode="auto">
              <a:xfrm>
                <a:off x="2598" y="1542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+</a:t>
                </a:r>
                <a:endParaRPr lang="en-US" altLang="en-US" sz="1400"/>
              </a:p>
            </p:txBody>
          </p:sp>
          <p:sp>
            <p:nvSpPr>
              <p:cNvPr id="25643" name="Rectangle 43"/>
              <p:cNvSpPr>
                <a:spLocks noChangeArrowheads="1"/>
              </p:cNvSpPr>
              <p:nvPr/>
            </p:nvSpPr>
            <p:spPr bwMode="auto">
              <a:xfrm>
                <a:off x="2192" y="1671"/>
                <a:ext cx="8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>
                    <a:solidFill>
                      <a:srgbClr val="000000"/>
                    </a:solidFill>
                    <a:latin typeface="Symbol" panose="05050102010706020507" pitchFamily="18" charset="2"/>
                  </a:rPr>
                  <a:t>=</a:t>
                </a:r>
                <a:endParaRPr lang="en-US" altLang="en-US" sz="1400"/>
              </a:p>
            </p:txBody>
          </p:sp>
          <p:sp>
            <p:nvSpPr>
              <p:cNvPr id="25672" name="Rectangle 72"/>
              <p:cNvSpPr>
                <a:spLocks noChangeArrowheads="1"/>
              </p:cNvSpPr>
              <p:nvPr/>
            </p:nvSpPr>
            <p:spPr bwMode="auto">
              <a:xfrm>
                <a:off x="5077" y="2398"/>
                <a:ext cx="18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dhl</a:t>
                </a:r>
                <a:endParaRPr lang="en-US" altLang="en-US" sz="1400"/>
              </a:p>
            </p:txBody>
          </p:sp>
          <p:sp>
            <p:nvSpPr>
              <p:cNvPr id="25673" name="Rectangle 73"/>
              <p:cNvSpPr>
                <a:spLocks noChangeArrowheads="1"/>
              </p:cNvSpPr>
              <p:nvPr/>
            </p:nvSpPr>
            <p:spPr bwMode="auto">
              <a:xfrm>
                <a:off x="4734" y="2398"/>
                <a:ext cx="13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cfl</a:t>
                </a:r>
                <a:endParaRPr lang="en-US" altLang="en-US" sz="1400"/>
              </a:p>
            </p:txBody>
          </p:sp>
          <p:sp>
            <p:nvSpPr>
              <p:cNvPr id="25674" name="Rectangle 74"/>
              <p:cNvSpPr>
                <a:spLocks noChangeArrowheads="1"/>
              </p:cNvSpPr>
              <p:nvPr/>
            </p:nvSpPr>
            <p:spPr bwMode="auto">
              <a:xfrm>
                <a:off x="4347" y="2398"/>
                <a:ext cx="18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dgj</a:t>
                </a:r>
                <a:endParaRPr lang="en-US" altLang="en-US" sz="1400"/>
              </a:p>
            </p:txBody>
          </p:sp>
          <p:sp>
            <p:nvSpPr>
              <p:cNvPr id="25675" name="Rectangle 75"/>
              <p:cNvSpPr>
                <a:spLocks noChangeArrowheads="1"/>
              </p:cNvSpPr>
              <p:nvPr/>
            </p:nvSpPr>
            <p:spPr bwMode="auto">
              <a:xfrm>
                <a:off x="3980" y="2398"/>
                <a:ext cx="16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cej</a:t>
                </a:r>
                <a:endParaRPr lang="en-US" altLang="en-US" sz="1400"/>
              </a:p>
            </p:txBody>
          </p:sp>
          <p:sp>
            <p:nvSpPr>
              <p:cNvPr id="25676" name="Rectangle 76"/>
              <p:cNvSpPr>
                <a:spLocks noChangeArrowheads="1"/>
              </p:cNvSpPr>
              <p:nvPr/>
            </p:nvSpPr>
            <p:spPr bwMode="auto">
              <a:xfrm>
                <a:off x="3533" y="2398"/>
                <a:ext cx="21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dhk</a:t>
                </a:r>
                <a:endParaRPr lang="en-US" altLang="en-US" sz="1400"/>
              </a:p>
            </p:txBody>
          </p:sp>
          <p:sp>
            <p:nvSpPr>
              <p:cNvPr id="25677" name="Rectangle 77"/>
              <p:cNvSpPr>
                <a:spLocks noChangeArrowheads="1"/>
              </p:cNvSpPr>
              <p:nvPr/>
            </p:nvSpPr>
            <p:spPr bwMode="auto">
              <a:xfrm>
                <a:off x="3157" y="2398"/>
                <a:ext cx="17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cfk</a:t>
                </a:r>
                <a:endParaRPr lang="en-US" altLang="en-US" sz="1400"/>
              </a:p>
            </p:txBody>
          </p:sp>
          <p:sp>
            <p:nvSpPr>
              <p:cNvPr id="25678" name="Rectangle 78"/>
              <p:cNvSpPr>
                <a:spLocks noChangeArrowheads="1"/>
              </p:cNvSpPr>
              <p:nvPr/>
            </p:nvSpPr>
            <p:spPr bwMode="auto">
              <a:xfrm>
                <a:off x="2773" y="2398"/>
                <a:ext cx="18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dgi</a:t>
                </a:r>
                <a:endParaRPr lang="en-US" altLang="en-US" sz="1400"/>
              </a:p>
            </p:txBody>
          </p:sp>
          <p:sp>
            <p:nvSpPr>
              <p:cNvPr id="25679" name="Rectangle 79"/>
              <p:cNvSpPr>
                <a:spLocks noChangeArrowheads="1"/>
              </p:cNvSpPr>
              <p:nvPr/>
            </p:nvSpPr>
            <p:spPr bwMode="auto">
              <a:xfrm>
                <a:off x="2408" y="2398"/>
                <a:ext cx="16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cei</a:t>
                </a:r>
                <a:endParaRPr lang="en-US" altLang="en-US" sz="1400"/>
              </a:p>
            </p:txBody>
          </p:sp>
          <p:sp>
            <p:nvSpPr>
              <p:cNvPr id="25680" name="Rectangle 80"/>
              <p:cNvSpPr>
                <a:spLocks noChangeArrowheads="1"/>
              </p:cNvSpPr>
              <p:nvPr/>
            </p:nvSpPr>
            <p:spPr bwMode="auto">
              <a:xfrm>
                <a:off x="5085" y="2134"/>
                <a:ext cx="18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bhl</a:t>
                </a:r>
                <a:endParaRPr lang="en-US" altLang="en-US" sz="1400"/>
              </a:p>
            </p:txBody>
          </p:sp>
          <p:sp>
            <p:nvSpPr>
              <p:cNvPr id="25681" name="Rectangle 81"/>
              <p:cNvSpPr>
                <a:spLocks noChangeArrowheads="1"/>
              </p:cNvSpPr>
              <p:nvPr/>
            </p:nvSpPr>
            <p:spPr bwMode="auto">
              <a:xfrm>
                <a:off x="4737" y="2134"/>
                <a:ext cx="15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afl</a:t>
                </a:r>
                <a:endParaRPr lang="en-US" altLang="en-US" sz="1400"/>
              </a:p>
            </p:txBody>
          </p:sp>
          <p:sp>
            <p:nvSpPr>
              <p:cNvPr id="25682" name="Rectangle 82"/>
              <p:cNvSpPr>
                <a:spLocks noChangeArrowheads="1"/>
              </p:cNvSpPr>
              <p:nvPr/>
            </p:nvSpPr>
            <p:spPr bwMode="auto">
              <a:xfrm>
                <a:off x="4347" y="2134"/>
                <a:ext cx="18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bgj</a:t>
                </a:r>
                <a:endParaRPr lang="en-US" altLang="en-US" sz="1400"/>
              </a:p>
            </p:txBody>
          </p:sp>
          <p:sp>
            <p:nvSpPr>
              <p:cNvPr id="25683" name="Rectangle 83"/>
              <p:cNvSpPr>
                <a:spLocks noChangeArrowheads="1"/>
              </p:cNvSpPr>
              <p:nvPr/>
            </p:nvSpPr>
            <p:spPr bwMode="auto">
              <a:xfrm>
                <a:off x="3974" y="2134"/>
                <a:ext cx="17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aej</a:t>
                </a:r>
                <a:endParaRPr lang="en-US" altLang="en-US" sz="1400"/>
              </a:p>
            </p:txBody>
          </p:sp>
          <p:sp>
            <p:nvSpPr>
              <p:cNvPr id="25684" name="Rectangle 84"/>
              <p:cNvSpPr>
                <a:spLocks noChangeArrowheads="1"/>
              </p:cNvSpPr>
              <p:nvPr/>
            </p:nvSpPr>
            <p:spPr bwMode="auto">
              <a:xfrm>
                <a:off x="3541" y="2134"/>
                <a:ext cx="21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bhk</a:t>
                </a:r>
                <a:endParaRPr lang="en-US" altLang="en-US" sz="1400"/>
              </a:p>
            </p:txBody>
          </p:sp>
          <p:sp>
            <p:nvSpPr>
              <p:cNvPr id="25685" name="Rectangle 85"/>
              <p:cNvSpPr>
                <a:spLocks noChangeArrowheads="1"/>
              </p:cNvSpPr>
              <p:nvPr/>
            </p:nvSpPr>
            <p:spPr bwMode="auto">
              <a:xfrm>
                <a:off x="3160" y="2134"/>
                <a:ext cx="18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afk</a:t>
                </a:r>
                <a:endParaRPr lang="en-US" altLang="en-US" sz="1400"/>
              </a:p>
            </p:txBody>
          </p:sp>
          <p:sp>
            <p:nvSpPr>
              <p:cNvPr id="25686" name="Rectangle 86"/>
              <p:cNvSpPr>
                <a:spLocks noChangeArrowheads="1"/>
              </p:cNvSpPr>
              <p:nvPr/>
            </p:nvSpPr>
            <p:spPr bwMode="auto">
              <a:xfrm>
                <a:off x="2773" y="2134"/>
                <a:ext cx="18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bgi</a:t>
                </a:r>
                <a:endParaRPr lang="en-US" altLang="en-US" sz="1400"/>
              </a:p>
            </p:txBody>
          </p:sp>
          <p:sp>
            <p:nvSpPr>
              <p:cNvPr id="25687" name="Rectangle 87"/>
              <p:cNvSpPr>
                <a:spLocks noChangeArrowheads="1"/>
              </p:cNvSpPr>
              <p:nvPr/>
            </p:nvSpPr>
            <p:spPr bwMode="auto">
              <a:xfrm>
                <a:off x="2403" y="2134"/>
                <a:ext cx="178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aei</a:t>
                </a:r>
                <a:endParaRPr lang="en-US" altLang="en-US" sz="1400"/>
              </a:p>
            </p:txBody>
          </p:sp>
          <p:sp>
            <p:nvSpPr>
              <p:cNvPr id="25688" name="Rectangle 88"/>
              <p:cNvSpPr>
                <a:spLocks noChangeArrowheads="1"/>
              </p:cNvSpPr>
              <p:nvPr/>
            </p:nvSpPr>
            <p:spPr bwMode="auto">
              <a:xfrm>
                <a:off x="4132" y="1826"/>
                <a:ext cx="3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l</a:t>
                </a:r>
                <a:endParaRPr lang="en-US" altLang="en-US" sz="1400"/>
              </a:p>
            </p:txBody>
          </p:sp>
          <p:sp>
            <p:nvSpPr>
              <p:cNvPr id="25689" name="Rectangle 89"/>
              <p:cNvSpPr>
                <a:spLocks noChangeArrowheads="1"/>
              </p:cNvSpPr>
              <p:nvPr/>
            </p:nvSpPr>
            <p:spPr bwMode="auto">
              <a:xfrm>
                <a:off x="3862" y="1826"/>
                <a:ext cx="66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k</a:t>
                </a:r>
                <a:endParaRPr lang="en-US" altLang="en-US" sz="1400"/>
              </a:p>
            </p:txBody>
          </p:sp>
          <p:sp>
            <p:nvSpPr>
              <p:cNvPr id="25690" name="Rectangle 90"/>
              <p:cNvSpPr>
                <a:spLocks noChangeArrowheads="1"/>
              </p:cNvSpPr>
              <p:nvPr/>
            </p:nvSpPr>
            <p:spPr bwMode="auto">
              <a:xfrm>
                <a:off x="4152" y="1562"/>
                <a:ext cx="3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j</a:t>
                </a:r>
                <a:endParaRPr lang="en-US" altLang="en-US" sz="1400"/>
              </a:p>
            </p:txBody>
          </p:sp>
          <p:sp>
            <p:nvSpPr>
              <p:cNvPr id="25691" name="Rectangle 91"/>
              <p:cNvSpPr>
                <a:spLocks noChangeArrowheads="1"/>
              </p:cNvSpPr>
              <p:nvPr/>
            </p:nvSpPr>
            <p:spPr bwMode="auto">
              <a:xfrm>
                <a:off x="3878" y="1562"/>
                <a:ext cx="3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i</a:t>
                </a:r>
                <a:endParaRPr lang="en-US" altLang="en-US" sz="1400"/>
              </a:p>
            </p:txBody>
          </p:sp>
          <p:sp>
            <p:nvSpPr>
              <p:cNvPr id="25692" name="Rectangle 92"/>
              <p:cNvSpPr>
                <a:spLocks noChangeArrowheads="1"/>
              </p:cNvSpPr>
              <p:nvPr/>
            </p:nvSpPr>
            <p:spPr bwMode="auto">
              <a:xfrm>
                <a:off x="3400" y="1826"/>
                <a:ext cx="14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dh</a:t>
                </a:r>
                <a:endParaRPr lang="en-US" altLang="en-US" sz="1400"/>
              </a:p>
            </p:txBody>
          </p:sp>
          <p:sp>
            <p:nvSpPr>
              <p:cNvPr id="25693" name="Rectangle 93"/>
              <p:cNvSpPr>
                <a:spLocks noChangeArrowheads="1"/>
              </p:cNvSpPr>
              <p:nvPr/>
            </p:nvSpPr>
            <p:spPr bwMode="auto">
              <a:xfrm>
                <a:off x="3076" y="1826"/>
                <a:ext cx="105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cf</a:t>
                </a:r>
                <a:endParaRPr lang="en-US" altLang="en-US" sz="1400"/>
              </a:p>
            </p:txBody>
          </p:sp>
          <p:sp>
            <p:nvSpPr>
              <p:cNvPr id="25694" name="Rectangle 94"/>
              <p:cNvSpPr>
                <a:spLocks noChangeArrowheads="1"/>
              </p:cNvSpPr>
              <p:nvPr/>
            </p:nvSpPr>
            <p:spPr bwMode="auto">
              <a:xfrm>
                <a:off x="2717" y="1826"/>
                <a:ext cx="14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dg</a:t>
                </a:r>
                <a:endParaRPr lang="en-US" altLang="en-US" sz="1400"/>
              </a:p>
            </p:txBody>
          </p:sp>
          <p:sp>
            <p:nvSpPr>
              <p:cNvPr id="25695" name="Rectangle 95"/>
              <p:cNvSpPr>
                <a:spLocks noChangeArrowheads="1"/>
              </p:cNvSpPr>
              <p:nvPr/>
            </p:nvSpPr>
            <p:spPr bwMode="auto">
              <a:xfrm>
                <a:off x="2404" y="1826"/>
                <a:ext cx="12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ce</a:t>
                </a:r>
                <a:endParaRPr lang="en-US" altLang="en-US" sz="1400"/>
              </a:p>
            </p:txBody>
          </p:sp>
          <p:sp>
            <p:nvSpPr>
              <p:cNvPr id="25696" name="Rectangle 96"/>
              <p:cNvSpPr>
                <a:spLocks noChangeArrowheads="1"/>
              </p:cNvSpPr>
              <p:nvPr/>
            </p:nvSpPr>
            <p:spPr bwMode="auto">
              <a:xfrm>
                <a:off x="3404" y="1562"/>
                <a:ext cx="14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bh</a:t>
                </a:r>
                <a:endParaRPr lang="en-US" altLang="en-US" sz="1400"/>
              </a:p>
            </p:txBody>
          </p:sp>
          <p:sp>
            <p:nvSpPr>
              <p:cNvPr id="25697" name="Rectangle 97"/>
              <p:cNvSpPr>
                <a:spLocks noChangeArrowheads="1"/>
              </p:cNvSpPr>
              <p:nvPr/>
            </p:nvSpPr>
            <p:spPr bwMode="auto">
              <a:xfrm>
                <a:off x="3075" y="1562"/>
                <a:ext cx="11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af</a:t>
                </a:r>
                <a:endParaRPr lang="en-US" altLang="en-US" sz="1400"/>
              </a:p>
            </p:txBody>
          </p:sp>
          <p:sp>
            <p:nvSpPr>
              <p:cNvPr id="25698" name="Rectangle 98"/>
              <p:cNvSpPr>
                <a:spLocks noChangeArrowheads="1"/>
              </p:cNvSpPr>
              <p:nvPr/>
            </p:nvSpPr>
            <p:spPr bwMode="auto">
              <a:xfrm>
                <a:off x="2721" y="1562"/>
                <a:ext cx="149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bg</a:t>
                </a:r>
                <a:endParaRPr lang="en-US" altLang="en-US" sz="1400"/>
              </a:p>
            </p:txBody>
          </p:sp>
          <p:sp>
            <p:nvSpPr>
              <p:cNvPr id="25699" name="Rectangle 99"/>
              <p:cNvSpPr>
                <a:spLocks noChangeArrowheads="1"/>
              </p:cNvSpPr>
              <p:nvPr/>
            </p:nvSpPr>
            <p:spPr bwMode="auto">
              <a:xfrm>
                <a:off x="2403" y="1562"/>
                <a:ext cx="144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en-US" b="0" i="1">
                    <a:solidFill>
                      <a:srgbClr val="000000"/>
                    </a:solidFill>
                  </a:rPr>
                  <a:t>ae</a:t>
                </a:r>
                <a:endParaRPr lang="en-US" altLang="en-US" sz="1400"/>
              </a:p>
            </p:txBody>
          </p:sp>
        </p:grpSp>
      </p:grpSp>
      <p:grpSp>
        <p:nvGrpSpPr>
          <p:cNvPr id="25712" name="Group 112"/>
          <p:cNvGrpSpPr>
            <a:grpSpLocks/>
          </p:cNvGrpSpPr>
          <p:nvPr/>
        </p:nvGrpSpPr>
        <p:grpSpPr bwMode="auto">
          <a:xfrm>
            <a:off x="261938" y="2851143"/>
            <a:ext cx="3127375" cy="788988"/>
            <a:chOff x="165" y="1540"/>
            <a:chExt cx="1970" cy="497"/>
          </a:xfrm>
        </p:grpSpPr>
        <p:sp>
          <p:nvSpPr>
            <p:cNvPr id="25644" name="Rectangle 44"/>
            <p:cNvSpPr>
              <a:spLocks noChangeArrowheads="1"/>
            </p:cNvSpPr>
            <p:nvPr/>
          </p:nvSpPr>
          <p:spPr bwMode="auto">
            <a:xfrm>
              <a:off x="2079" y="1724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 sz="1400"/>
            </a:p>
          </p:txBody>
        </p:sp>
        <p:sp>
          <p:nvSpPr>
            <p:cNvPr id="25645" name="Rectangle 45"/>
            <p:cNvSpPr>
              <a:spLocks noChangeArrowheads="1"/>
            </p:cNvSpPr>
            <p:nvPr/>
          </p:nvSpPr>
          <p:spPr bwMode="auto">
            <a:xfrm>
              <a:off x="2079" y="1848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dirty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 sz="1400" dirty="0"/>
            </a:p>
          </p:txBody>
        </p:sp>
        <p:sp>
          <p:nvSpPr>
            <p:cNvPr id="25646" name="Rectangle 46"/>
            <p:cNvSpPr>
              <a:spLocks noChangeArrowheads="1"/>
            </p:cNvSpPr>
            <p:nvPr/>
          </p:nvSpPr>
          <p:spPr bwMode="auto">
            <a:xfrm>
              <a:off x="2079" y="155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 sz="1400"/>
            </a:p>
          </p:txBody>
        </p:sp>
        <p:sp>
          <p:nvSpPr>
            <p:cNvPr id="25647" name="Rectangle 47"/>
            <p:cNvSpPr>
              <a:spLocks noChangeArrowheads="1"/>
            </p:cNvSpPr>
            <p:nvPr/>
          </p:nvSpPr>
          <p:spPr bwMode="auto">
            <a:xfrm>
              <a:off x="1657" y="1724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 sz="1400"/>
            </a:p>
          </p:txBody>
        </p:sp>
        <p:sp>
          <p:nvSpPr>
            <p:cNvPr id="25648" name="Rectangle 48"/>
            <p:cNvSpPr>
              <a:spLocks noChangeArrowheads="1"/>
            </p:cNvSpPr>
            <p:nvPr/>
          </p:nvSpPr>
          <p:spPr bwMode="auto">
            <a:xfrm>
              <a:off x="1657" y="1848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 sz="1400"/>
            </a:p>
          </p:txBody>
        </p:sp>
        <p:sp>
          <p:nvSpPr>
            <p:cNvPr id="25649" name="Rectangle 49"/>
            <p:cNvSpPr>
              <a:spLocks noChangeArrowheads="1"/>
            </p:cNvSpPr>
            <p:nvPr/>
          </p:nvSpPr>
          <p:spPr bwMode="auto">
            <a:xfrm>
              <a:off x="1657" y="155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 sz="1400"/>
            </a:p>
          </p:txBody>
        </p:sp>
        <p:sp>
          <p:nvSpPr>
            <p:cNvPr id="25650" name="Rectangle 50"/>
            <p:cNvSpPr>
              <a:spLocks noChangeArrowheads="1"/>
            </p:cNvSpPr>
            <p:nvPr/>
          </p:nvSpPr>
          <p:spPr bwMode="auto">
            <a:xfrm>
              <a:off x="1547" y="1671"/>
              <a:ext cx="6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·</a:t>
              </a:r>
              <a:endParaRPr lang="en-US" altLang="en-US" sz="1400"/>
            </a:p>
          </p:txBody>
        </p:sp>
        <p:sp>
          <p:nvSpPr>
            <p:cNvPr id="25651" name="Rectangle 51"/>
            <p:cNvSpPr>
              <a:spLocks noChangeArrowheads="1"/>
            </p:cNvSpPr>
            <p:nvPr/>
          </p:nvSpPr>
          <p:spPr bwMode="auto">
            <a:xfrm>
              <a:off x="1457" y="175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÷</a:t>
              </a:r>
              <a:endParaRPr lang="en-US" altLang="en-US" sz="1400"/>
            </a:p>
          </p:txBody>
        </p:sp>
        <p:sp>
          <p:nvSpPr>
            <p:cNvPr id="25652" name="Rectangle 52"/>
            <p:cNvSpPr>
              <a:spLocks noChangeArrowheads="1"/>
            </p:cNvSpPr>
            <p:nvPr/>
          </p:nvSpPr>
          <p:spPr bwMode="auto">
            <a:xfrm>
              <a:off x="1457" y="1653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÷</a:t>
              </a:r>
              <a:endParaRPr lang="en-US" altLang="en-US" sz="1400"/>
            </a:p>
          </p:txBody>
        </p:sp>
        <p:sp>
          <p:nvSpPr>
            <p:cNvPr id="25653" name="Rectangle 53"/>
            <p:cNvSpPr>
              <a:spLocks noChangeArrowheads="1"/>
            </p:cNvSpPr>
            <p:nvPr/>
          </p:nvSpPr>
          <p:spPr bwMode="auto">
            <a:xfrm>
              <a:off x="1457" y="1863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ø</a:t>
              </a:r>
              <a:endParaRPr lang="en-US" altLang="en-US" sz="1400"/>
            </a:p>
          </p:txBody>
        </p:sp>
        <p:sp>
          <p:nvSpPr>
            <p:cNvPr id="25654" name="Rectangle 54"/>
            <p:cNvSpPr>
              <a:spLocks noChangeArrowheads="1"/>
            </p:cNvSpPr>
            <p:nvPr/>
          </p:nvSpPr>
          <p:spPr bwMode="auto">
            <a:xfrm>
              <a:off x="1457" y="154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ö</a:t>
              </a:r>
              <a:endParaRPr lang="en-US" altLang="en-US" sz="1400"/>
            </a:p>
          </p:txBody>
        </p:sp>
        <p:sp>
          <p:nvSpPr>
            <p:cNvPr id="25655" name="Rectangle 55"/>
            <p:cNvSpPr>
              <a:spLocks noChangeArrowheads="1"/>
            </p:cNvSpPr>
            <p:nvPr/>
          </p:nvSpPr>
          <p:spPr bwMode="auto">
            <a:xfrm>
              <a:off x="165" y="175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ç</a:t>
              </a:r>
              <a:endParaRPr lang="en-US" altLang="en-US" sz="1400"/>
            </a:p>
          </p:txBody>
        </p:sp>
        <p:sp>
          <p:nvSpPr>
            <p:cNvPr id="25656" name="Rectangle 56"/>
            <p:cNvSpPr>
              <a:spLocks noChangeArrowheads="1"/>
            </p:cNvSpPr>
            <p:nvPr/>
          </p:nvSpPr>
          <p:spPr bwMode="auto">
            <a:xfrm>
              <a:off x="165" y="1653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ç</a:t>
              </a:r>
              <a:endParaRPr lang="en-US" altLang="en-US" sz="1400"/>
            </a:p>
          </p:txBody>
        </p:sp>
        <p:sp>
          <p:nvSpPr>
            <p:cNvPr id="25657" name="Rectangle 57"/>
            <p:cNvSpPr>
              <a:spLocks noChangeArrowheads="1"/>
            </p:cNvSpPr>
            <p:nvPr/>
          </p:nvSpPr>
          <p:spPr bwMode="auto">
            <a:xfrm>
              <a:off x="165" y="1863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è</a:t>
              </a:r>
              <a:endParaRPr lang="en-US" altLang="en-US" sz="1400"/>
            </a:p>
          </p:txBody>
        </p:sp>
        <p:sp>
          <p:nvSpPr>
            <p:cNvPr id="25658" name="Rectangle 58"/>
            <p:cNvSpPr>
              <a:spLocks noChangeArrowheads="1"/>
            </p:cNvSpPr>
            <p:nvPr/>
          </p:nvSpPr>
          <p:spPr bwMode="auto">
            <a:xfrm>
              <a:off x="165" y="154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æ</a:t>
              </a:r>
              <a:endParaRPr lang="en-US" altLang="en-US" sz="1400"/>
            </a:p>
          </p:txBody>
        </p:sp>
        <p:sp>
          <p:nvSpPr>
            <p:cNvPr id="25659" name="Rectangle 59"/>
            <p:cNvSpPr>
              <a:spLocks noChangeArrowheads="1"/>
            </p:cNvSpPr>
            <p:nvPr/>
          </p:nvSpPr>
          <p:spPr bwMode="auto">
            <a:xfrm>
              <a:off x="1372" y="1724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 sz="1400"/>
            </a:p>
          </p:txBody>
        </p:sp>
        <p:sp>
          <p:nvSpPr>
            <p:cNvPr id="25660" name="Rectangle 60"/>
            <p:cNvSpPr>
              <a:spLocks noChangeArrowheads="1"/>
            </p:cNvSpPr>
            <p:nvPr/>
          </p:nvSpPr>
          <p:spPr bwMode="auto">
            <a:xfrm>
              <a:off x="1372" y="1848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 sz="1400"/>
            </a:p>
          </p:txBody>
        </p:sp>
        <p:sp>
          <p:nvSpPr>
            <p:cNvPr id="25661" name="Rectangle 61"/>
            <p:cNvSpPr>
              <a:spLocks noChangeArrowheads="1"/>
            </p:cNvSpPr>
            <p:nvPr/>
          </p:nvSpPr>
          <p:spPr bwMode="auto">
            <a:xfrm>
              <a:off x="1372" y="155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 sz="1400"/>
            </a:p>
          </p:txBody>
        </p:sp>
        <p:sp>
          <p:nvSpPr>
            <p:cNvPr id="25662" name="Rectangle 62"/>
            <p:cNvSpPr>
              <a:spLocks noChangeArrowheads="1"/>
            </p:cNvSpPr>
            <p:nvPr/>
          </p:nvSpPr>
          <p:spPr bwMode="auto">
            <a:xfrm>
              <a:off x="900" y="1724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 sz="1400"/>
            </a:p>
          </p:txBody>
        </p:sp>
        <p:sp>
          <p:nvSpPr>
            <p:cNvPr id="25663" name="Rectangle 63"/>
            <p:cNvSpPr>
              <a:spLocks noChangeArrowheads="1"/>
            </p:cNvSpPr>
            <p:nvPr/>
          </p:nvSpPr>
          <p:spPr bwMode="auto">
            <a:xfrm>
              <a:off x="900" y="1848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 sz="1400"/>
            </a:p>
          </p:txBody>
        </p:sp>
        <p:sp>
          <p:nvSpPr>
            <p:cNvPr id="25664" name="Rectangle 64"/>
            <p:cNvSpPr>
              <a:spLocks noChangeArrowheads="1"/>
            </p:cNvSpPr>
            <p:nvPr/>
          </p:nvSpPr>
          <p:spPr bwMode="auto">
            <a:xfrm>
              <a:off x="900" y="155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 sz="1400"/>
            </a:p>
          </p:txBody>
        </p:sp>
        <p:sp>
          <p:nvSpPr>
            <p:cNvPr id="25665" name="Rectangle 65"/>
            <p:cNvSpPr>
              <a:spLocks noChangeArrowheads="1"/>
            </p:cNvSpPr>
            <p:nvPr/>
          </p:nvSpPr>
          <p:spPr bwMode="auto">
            <a:xfrm>
              <a:off x="790" y="1671"/>
              <a:ext cx="6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·</a:t>
              </a:r>
              <a:endParaRPr lang="en-US" altLang="en-US" sz="1400"/>
            </a:p>
          </p:txBody>
        </p:sp>
        <p:sp>
          <p:nvSpPr>
            <p:cNvPr id="25666" name="Rectangle 66"/>
            <p:cNvSpPr>
              <a:spLocks noChangeArrowheads="1"/>
            </p:cNvSpPr>
            <p:nvPr/>
          </p:nvSpPr>
          <p:spPr bwMode="auto">
            <a:xfrm>
              <a:off x="694" y="1724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 sz="1400"/>
            </a:p>
          </p:txBody>
        </p:sp>
        <p:sp>
          <p:nvSpPr>
            <p:cNvPr id="25667" name="Rectangle 67"/>
            <p:cNvSpPr>
              <a:spLocks noChangeArrowheads="1"/>
            </p:cNvSpPr>
            <p:nvPr/>
          </p:nvSpPr>
          <p:spPr bwMode="auto">
            <a:xfrm>
              <a:off x="694" y="1848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 sz="1400"/>
            </a:p>
          </p:txBody>
        </p:sp>
        <p:sp>
          <p:nvSpPr>
            <p:cNvPr id="25668" name="Rectangle 68"/>
            <p:cNvSpPr>
              <a:spLocks noChangeArrowheads="1"/>
            </p:cNvSpPr>
            <p:nvPr/>
          </p:nvSpPr>
          <p:spPr bwMode="auto">
            <a:xfrm>
              <a:off x="694" y="155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 sz="1400"/>
            </a:p>
          </p:txBody>
        </p:sp>
        <p:sp>
          <p:nvSpPr>
            <p:cNvPr id="25669" name="Rectangle 69"/>
            <p:cNvSpPr>
              <a:spLocks noChangeArrowheads="1"/>
            </p:cNvSpPr>
            <p:nvPr/>
          </p:nvSpPr>
          <p:spPr bwMode="auto">
            <a:xfrm>
              <a:off x="256" y="1724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 sz="1400"/>
            </a:p>
          </p:txBody>
        </p:sp>
        <p:sp>
          <p:nvSpPr>
            <p:cNvPr id="25670" name="Rectangle 70"/>
            <p:cNvSpPr>
              <a:spLocks noChangeArrowheads="1"/>
            </p:cNvSpPr>
            <p:nvPr/>
          </p:nvSpPr>
          <p:spPr bwMode="auto">
            <a:xfrm>
              <a:off x="256" y="1848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 sz="1400"/>
            </a:p>
          </p:txBody>
        </p:sp>
        <p:sp>
          <p:nvSpPr>
            <p:cNvPr id="25671" name="Rectangle 71"/>
            <p:cNvSpPr>
              <a:spLocks noChangeArrowheads="1"/>
            </p:cNvSpPr>
            <p:nvPr/>
          </p:nvSpPr>
          <p:spPr bwMode="auto">
            <a:xfrm>
              <a:off x="256" y="155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 sz="1400"/>
            </a:p>
          </p:txBody>
        </p:sp>
        <p:sp>
          <p:nvSpPr>
            <p:cNvPr id="25700" name="Rectangle 100"/>
            <p:cNvSpPr>
              <a:spLocks noChangeArrowheads="1"/>
            </p:cNvSpPr>
            <p:nvPr/>
          </p:nvSpPr>
          <p:spPr bwMode="auto">
            <a:xfrm>
              <a:off x="1998" y="1826"/>
              <a:ext cx="3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l</a:t>
              </a:r>
              <a:endParaRPr lang="en-US" altLang="en-US" sz="1400"/>
            </a:p>
          </p:txBody>
        </p:sp>
        <p:sp>
          <p:nvSpPr>
            <p:cNvPr id="25701" name="Rectangle 101"/>
            <p:cNvSpPr>
              <a:spLocks noChangeArrowheads="1"/>
            </p:cNvSpPr>
            <p:nvPr/>
          </p:nvSpPr>
          <p:spPr bwMode="auto">
            <a:xfrm>
              <a:off x="1728" y="1826"/>
              <a:ext cx="6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k</a:t>
              </a:r>
              <a:endParaRPr lang="en-US" altLang="en-US" sz="1400"/>
            </a:p>
          </p:txBody>
        </p:sp>
        <p:sp>
          <p:nvSpPr>
            <p:cNvPr id="25702" name="Rectangle 102"/>
            <p:cNvSpPr>
              <a:spLocks noChangeArrowheads="1"/>
            </p:cNvSpPr>
            <p:nvPr/>
          </p:nvSpPr>
          <p:spPr bwMode="auto">
            <a:xfrm>
              <a:off x="2019" y="1562"/>
              <a:ext cx="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j</a:t>
              </a:r>
              <a:endParaRPr lang="en-US" altLang="en-US" sz="1400"/>
            </a:p>
          </p:txBody>
        </p:sp>
        <p:sp>
          <p:nvSpPr>
            <p:cNvPr id="25703" name="Rectangle 103"/>
            <p:cNvSpPr>
              <a:spLocks noChangeArrowheads="1"/>
            </p:cNvSpPr>
            <p:nvPr/>
          </p:nvSpPr>
          <p:spPr bwMode="auto">
            <a:xfrm>
              <a:off x="1745" y="1562"/>
              <a:ext cx="3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i</a:t>
              </a:r>
              <a:endParaRPr lang="en-US" altLang="en-US" sz="1400"/>
            </a:p>
          </p:txBody>
        </p:sp>
        <p:sp>
          <p:nvSpPr>
            <p:cNvPr id="25704" name="Rectangle 104"/>
            <p:cNvSpPr>
              <a:spLocks noChangeArrowheads="1"/>
            </p:cNvSpPr>
            <p:nvPr/>
          </p:nvSpPr>
          <p:spPr bwMode="auto">
            <a:xfrm>
              <a:off x="1262" y="1826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h</a:t>
              </a:r>
              <a:endParaRPr lang="en-US" altLang="en-US" sz="1400"/>
            </a:p>
          </p:txBody>
        </p:sp>
        <p:sp>
          <p:nvSpPr>
            <p:cNvPr id="25705" name="Rectangle 105"/>
            <p:cNvSpPr>
              <a:spLocks noChangeArrowheads="1"/>
            </p:cNvSpPr>
            <p:nvPr/>
          </p:nvSpPr>
          <p:spPr bwMode="auto">
            <a:xfrm>
              <a:off x="980" y="1826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g</a:t>
              </a:r>
              <a:endParaRPr lang="en-US" altLang="en-US" sz="1400"/>
            </a:p>
          </p:txBody>
        </p:sp>
        <p:sp>
          <p:nvSpPr>
            <p:cNvPr id="25706" name="Rectangle 106"/>
            <p:cNvSpPr>
              <a:spLocks noChangeArrowheads="1"/>
            </p:cNvSpPr>
            <p:nvPr/>
          </p:nvSpPr>
          <p:spPr bwMode="auto">
            <a:xfrm>
              <a:off x="1278" y="1562"/>
              <a:ext cx="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f</a:t>
              </a:r>
              <a:endParaRPr lang="en-US" altLang="en-US" sz="1400"/>
            </a:p>
          </p:txBody>
        </p:sp>
        <p:sp>
          <p:nvSpPr>
            <p:cNvPr id="25707" name="Rectangle 107"/>
            <p:cNvSpPr>
              <a:spLocks noChangeArrowheads="1"/>
            </p:cNvSpPr>
            <p:nvPr/>
          </p:nvSpPr>
          <p:spPr bwMode="auto">
            <a:xfrm>
              <a:off x="985" y="1562"/>
              <a:ext cx="7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e</a:t>
              </a:r>
              <a:endParaRPr lang="en-US" altLang="en-US" sz="1400"/>
            </a:p>
          </p:txBody>
        </p:sp>
        <p:sp>
          <p:nvSpPr>
            <p:cNvPr id="25708" name="Rectangle 108"/>
            <p:cNvSpPr>
              <a:spLocks noChangeArrowheads="1"/>
            </p:cNvSpPr>
            <p:nvPr/>
          </p:nvSpPr>
          <p:spPr bwMode="auto">
            <a:xfrm>
              <a:off x="585" y="1826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d</a:t>
              </a:r>
              <a:endParaRPr lang="en-US" altLang="en-US" sz="1400"/>
            </a:p>
          </p:txBody>
        </p:sp>
        <p:sp>
          <p:nvSpPr>
            <p:cNvPr id="25709" name="Rectangle 109"/>
            <p:cNvSpPr>
              <a:spLocks noChangeArrowheads="1"/>
            </p:cNvSpPr>
            <p:nvPr/>
          </p:nvSpPr>
          <p:spPr bwMode="auto">
            <a:xfrm>
              <a:off x="331" y="1826"/>
              <a:ext cx="6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c</a:t>
              </a:r>
              <a:endParaRPr lang="en-US" altLang="en-US" sz="1400"/>
            </a:p>
          </p:txBody>
        </p:sp>
        <p:sp>
          <p:nvSpPr>
            <p:cNvPr id="25710" name="Rectangle 110"/>
            <p:cNvSpPr>
              <a:spLocks noChangeArrowheads="1"/>
            </p:cNvSpPr>
            <p:nvPr/>
          </p:nvSpPr>
          <p:spPr bwMode="auto">
            <a:xfrm>
              <a:off x="590" y="1562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25711" name="Rectangle 111"/>
            <p:cNvSpPr>
              <a:spLocks noChangeArrowheads="1"/>
            </p:cNvSpPr>
            <p:nvPr/>
          </p:nvSpPr>
          <p:spPr bwMode="auto">
            <a:xfrm>
              <a:off x="327" y="1562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</p:grpSp>
      <p:grpSp>
        <p:nvGrpSpPr>
          <p:cNvPr id="25820" name="Group 220"/>
          <p:cNvGrpSpPr>
            <a:grpSpLocks/>
          </p:cNvGrpSpPr>
          <p:nvPr/>
        </p:nvGrpSpPr>
        <p:grpSpPr bwMode="auto">
          <a:xfrm>
            <a:off x="3556000" y="5079993"/>
            <a:ext cx="5059363" cy="1668463"/>
            <a:chOff x="2240" y="2944"/>
            <a:chExt cx="3187" cy="1051"/>
          </a:xfrm>
        </p:grpSpPr>
        <p:sp>
          <p:nvSpPr>
            <p:cNvPr id="25714" name="Rectangle 114"/>
            <p:cNvSpPr>
              <a:spLocks noChangeArrowheads="1"/>
            </p:cNvSpPr>
            <p:nvPr/>
          </p:nvSpPr>
          <p:spPr bwMode="auto">
            <a:xfrm>
              <a:off x="5371" y="3697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 sz="1400"/>
            </a:p>
          </p:txBody>
        </p:sp>
        <p:sp>
          <p:nvSpPr>
            <p:cNvPr id="25715" name="Rectangle 115"/>
            <p:cNvSpPr>
              <a:spLocks noChangeArrowheads="1"/>
            </p:cNvSpPr>
            <p:nvPr/>
          </p:nvSpPr>
          <p:spPr bwMode="auto">
            <a:xfrm>
              <a:off x="5371" y="3821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 sz="1400"/>
            </a:p>
          </p:txBody>
        </p:sp>
        <p:sp>
          <p:nvSpPr>
            <p:cNvPr id="25716" name="Rectangle 116"/>
            <p:cNvSpPr>
              <a:spLocks noChangeArrowheads="1"/>
            </p:cNvSpPr>
            <p:nvPr/>
          </p:nvSpPr>
          <p:spPr bwMode="auto">
            <a:xfrm>
              <a:off x="5371" y="3528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 sz="1400"/>
            </a:p>
          </p:txBody>
        </p:sp>
        <p:sp>
          <p:nvSpPr>
            <p:cNvPr id="25717" name="Rectangle 117"/>
            <p:cNvSpPr>
              <a:spLocks noChangeArrowheads="1"/>
            </p:cNvSpPr>
            <p:nvPr/>
          </p:nvSpPr>
          <p:spPr bwMode="auto">
            <a:xfrm>
              <a:off x="2380" y="3697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 sz="1400"/>
            </a:p>
          </p:txBody>
        </p:sp>
        <p:sp>
          <p:nvSpPr>
            <p:cNvPr id="25718" name="Rectangle 118"/>
            <p:cNvSpPr>
              <a:spLocks noChangeArrowheads="1"/>
            </p:cNvSpPr>
            <p:nvPr/>
          </p:nvSpPr>
          <p:spPr bwMode="auto">
            <a:xfrm>
              <a:off x="2380" y="3821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 sz="1400"/>
            </a:p>
          </p:txBody>
        </p:sp>
        <p:sp>
          <p:nvSpPr>
            <p:cNvPr id="25719" name="Rectangle 119"/>
            <p:cNvSpPr>
              <a:spLocks noChangeArrowheads="1"/>
            </p:cNvSpPr>
            <p:nvPr/>
          </p:nvSpPr>
          <p:spPr bwMode="auto">
            <a:xfrm>
              <a:off x="2380" y="3528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 sz="1400"/>
            </a:p>
          </p:txBody>
        </p:sp>
        <p:sp>
          <p:nvSpPr>
            <p:cNvPr id="25720" name="Rectangle 120"/>
            <p:cNvSpPr>
              <a:spLocks noChangeArrowheads="1"/>
            </p:cNvSpPr>
            <p:nvPr/>
          </p:nvSpPr>
          <p:spPr bwMode="auto">
            <a:xfrm>
              <a:off x="4996" y="3779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21" name="Rectangle 121"/>
            <p:cNvSpPr>
              <a:spLocks noChangeArrowheads="1"/>
            </p:cNvSpPr>
            <p:nvPr/>
          </p:nvSpPr>
          <p:spPr bwMode="auto">
            <a:xfrm>
              <a:off x="4606" y="3779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22" name="Rectangle 122"/>
            <p:cNvSpPr>
              <a:spLocks noChangeArrowheads="1"/>
            </p:cNvSpPr>
            <p:nvPr/>
          </p:nvSpPr>
          <p:spPr bwMode="auto">
            <a:xfrm>
              <a:off x="4266" y="3779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23" name="Rectangle 123"/>
            <p:cNvSpPr>
              <a:spLocks noChangeArrowheads="1"/>
            </p:cNvSpPr>
            <p:nvPr/>
          </p:nvSpPr>
          <p:spPr bwMode="auto">
            <a:xfrm>
              <a:off x="3452" y="3779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24" name="Rectangle 124"/>
            <p:cNvSpPr>
              <a:spLocks noChangeArrowheads="1"/>
            </p:cNvSpPr>
            <p:nvPr/>
          </p:nvSpPr>
          <p:spPr bwMode="auto">
            <a:xfrm>
              <a:off x="3065" y="3779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25" name="Rectangle 125"/>
            <p:cNvSpPr>
              <a:spLocks noChangeArrowheads="1"/>
            </p:cNvSpPr>
            <p:nvPr/>
          </p:nvSpPr>
          <p:spPr bwMode="auto">
            <a:xfrm>
              <a:off x="2692" y="3779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26" name="Rectangle 126"/>
            <p:cNvSpPr>
              <a:spLocks noChangeArrowheads="1"/>
            </p:cNvSpPr>
            <p:nvPr/>
          </p:nvSpPr>
          <p:spPr bwMode="auto">
            <a:xfrm>
              <a:off x="5009" y="3515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27" name="Rectangle 127"/>
            <p:cNvSpPr>
              <a:spLocks noChangeArrowheads="1"/>
            </p:cNvSpPr>
            <p:nvPr/>
          </p:nvSpPr>
          <p:spPr bwMode="auto">
            <a:xfrm>
              <a:off x="4626" y="3515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28" name="Rectangle 128"/>
            <p:cNvSpPr>
              <a:spLocks noChangeArrowheads="1"/>
            </p:cNvSpPr>
            <p:nvPr/>
          </p:nvSpPr>
          <p:spPr bwMode="auto">
            <a:xfrm>
              <a:off x="4272" y="3515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29" name="Rectangle 129"/>
            <p:cNvSpPr>
              <a:spLocks noChangeArrowheads="1"/>
            </p:cNvSpPr>
            <p:nvPr/>
          </p:nvSpPr>
          <p:spPr bwMode="auto">
            <a:xfrm>
              <a:off x="3465" y="3515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30" name="Rectangle 130"/>
            <p:cNvSpPr>
              <a:spLocks noChangeArrowheads="1"/>
            </p:cNvSpPr>
            <p:nvPr/>
          </p:nvSpPr>
          <p:spPr bwMode="auto">
            <a:xfrm>
              <a:off x="3084" y="3515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31" name="Rectangle 131"/>
            <p:cNvSpPr>
              <a:spLocks noChangeArrowheads="1"/>
            </p:cNvSpPr>
            <p:nvPr/>
          </p:nvSpPr>
          <p:spPr bwMode="auto">
            <a:xfrm>
              <a:off x="2698" y="3515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32" name="Rectangle 132"/>
            <p:cNvSpPr>
              <a:spLocks noChangeArrowheads="1"/>
            </p:cNvSpPr>
            <p:nvPr/>
          </p:nvSpPr>
          <p:spPr bwMode="auto">
            <a:xfrm>
              <a:off x="2240" y="3644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 sz="1400"/>
            </a:p>
          </p:txBody>
        </p:sp>
        <p:sp>
          <p:nvSpPr>
            <p:cNvPr id="25733" name="Rectangle 133"/>
            <p:cNvSpPr>
              <a:spLocks noChangeArrowheads="1"/>
            </p:cNvSpPr>
            <p:nvPr/>
          </p:nvSpPr>
          <p:spPr bwMode="auto">
            <a:xfrm>
              <a:off x="4209" y="312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 sz="1400"/>
            </a:p>
          </p:txBody>
        </p:sp>
        <p:sp>
          <p:nvSpPr>
            <p:cNvPr id="25734" name="Rectangle 134"/>
            <p:cNvSpPr>
              <a:spLocks noChangeArrowheads="1"/>
            </p:cNvSpPr>
            <p:nvPr/>
          </p:nvSpPr>
          <p:spPr bwMode="auto">
            <a:xfrm>
              <a:off x="4209" y="325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 sz="1400"/>
            </a:p>
          </p:txBody>
        </p:sp>
        <p:sp>
          <p:nvSpPr>
            <p:cNvPr id="25735" name="Rectangle 135"/>
            <p:cNvSpPr>
              <a:spLocks noChangeArrowheads="1"/>
            </p:cNvSpPr>
            <p:nvPr/>
          </p:nvSpPr>
          <p:spPr bwMode="auto">
            <a:xfrm>
              <a:off x="4209" y="2957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 sz="1400"/>
            </a:p>
          </p:txBody>
        </p:sp>
        <p:sp>
          <p:nvSpPr>
            <p:cNvPr id="25736" name="Rectangle 136"/>
            <p:cNvSpPr>
              <a:spLocks noChangeArrowheads="1"/>
            </p:cNvSpPr>
            <p:nvPr/>
          </p:nvSpPr>
          <p:spPr bwMode="auto">
            <a:xfrm>
              <a:off x="3024" y="312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 sz="1400"/>
            </a:p>
          </p:txBody>
        </p:sp>
        <p:sp>
          <p:nvSpPr>
            <p:cNvPr id="25737" name="Rectangle 137"/>
            <p:cNvSpPr>
              <a:spLocks noChangeArrowheads="1"/>
            </p:cNvSpPr>
            <p:nvPr/>
          </p:nvSpPr>
          <p:spPr bwMode="auto">
            <a:xfrm>
              <a:off x="3024" y="325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 sz="1400"/>
            </a:p>
          </p:txBody>
        </p:sp>
        <p:sp>
          <p:nvSpPr>
            <p:cNvPr id="25738" name="Rectangle 138"/>
            <p:cNvSpPr>
              <a:spLocks noChangeArrowheads="1"/>
            </p:cNvSpPr>
            <p:nvPr/>
          </p:nvSpPr>
          <p:spPr bwMode="auto">
            <a:xfrm>
              <a:off x="3024" y="2957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 sz="1400"/>
            </a:p>
          </p:txBody>
        </p:sp>
        <p:sp>
          <p:nvSpPr>
            <p:cNvPr id="25739" name="Rectangle 139"/>
            <p:cNvSpPr>
              <a:spLocks noChangeArrowheads="1"/>
            </p:cNvSpPr>
            <p:nvPr/>
          </p:nvSpPr>
          <p:spPr bwMode="auto">
            <a:xfrm>
              <a:off x="3929" y="3208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40" name="Rectangle 140"/>
            <p:cNvSpPr>
              <a:spLocks noChangeArrowheads="1"/>
            </p:cNvSpPr>
            <p:nvPr/>
          </p:nvSpPr>
          <p:spPr bwMode="auto">
            <a:xfrm>
              <a:off x="3274" y="3208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41" name="Rectangle 141"/>
            <p:cNvSpPr>
              <a:spLocks noChangeArrowheads="1"/>
            </p:cNvSpPr>
            <p:nvPr/>
          </p:nvSpPr>
          <p:spPr bwMode="auto">
            <a:xfrm>
              <a:off x="3921" y="2944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42" name="Rectangle 142"/>
            <p:cNvSpPr>
              <a:spLocks noChangeArrowheads="1"/>
            </p:cNvSpPr>
            <p:nvPr/>
          </p:nvSpPr>
          <p:spPr bwMode="auto">
            <a:xfrm>
              <a:off x="3265" y="2944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en-US" sz="1400"/>
            </a:p>
          </p:txBody>
        </p:sp>
        <p:sp>
          <p:nvSpPr>
            <p:cNvPr id="25743" name="Rectangle 143"/>
            <p:cNvSpPr>
              <a:spLocks noChangeArrowheads="1"/>
            </p:cNvSpPr>
            <p:nvPr/>
          </p:nvSpPr>
          <p:spPr bwMode="auto">
            <a:xfrm>
              <a:off x="2914" y="3073"/>
              <a:ext cx="6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·</a:t>
              </a:r>
              <a:endParaRPr lang="en-US" altLang="en-US" sz="1400"/>
            </a:p>
          </p:txBody>
        </p:sp>
        <p:sp>
          <p:nvSpPr>
            <p:cNvPr id="25744" name="Rectangle 144"/>
            <p:cNvSpPr>
              <a:spLocks noChangeArrowheads="1"/>
            </p:cNvSpPr>
            <p:nvPr/>
          </p:nvSpPr>
          <p:spPr bwMode="auto">
            <a:xfrm>
              <a:off x="2818" y="312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 sz="1400"/>
            </a:p>
          </p:txBody>
        </p:sp>
        <p:sp>
          <p:nvSpPr>
            <p:cNvPr id="25745" name="Rectangle 145"/>
            <p:cNvSpPr>
              <a:spLocks noChangeArrowheads="1"/>
            </p:cNvSpPr>
            <p:nvPr/>
          </p:nvSpPr>
          <p:spPr bwMode="auto">
            <a:xfrm>
              <a:off x="2818" y="325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 sz="1400"/>
            </a:p>
          </p:txBody>
        </p:sp>
        <p:sp>
          <p:nvSpPr>
            <p:cNvPr id="25746" name="Rectangle 146"/>
            <p:cNvSpPr>
              <a:spLocks noChangeArrowheads="1"/>
            </p:cNvSpPr>
            <p:nvPr/>
          </p:nvSpPr>
          <p:spPr bwMode="auto">
            <a:xfrm>
              <a:off x="2818" y="2957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 sz="1400"/>
            </a:p>
          </p:txBody>
        </p:sp>
        <p:sp>
          <p:nvSpPr>
            <p:cNvPr id="25747" name="Rectangle 147"/>
            <p:cNvSpPr>
              <a:spLocks noChangeArrowheads="1"/>
            </p:cNvSpPr>
            <p:nvPr/>
          </p:nvSpPr>
          <p:spPr bwMode="auto">
            <a:xfrm>
              <a:off x="2380" y="312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 sz="1400"/>
            </a:p>
          </p:txBody>
        </p:sp>
        <p:sp>
          <p:nvSpPr>
            <p:cNvPr id="25748" name="Rectangle 148"/>
            <p:cNvSpPr>
              <a:spLocks noChangeArrowheads="1"/>
            </p:cNvSpPr>
            <p:nvPr/>
          </p:nvSpPr>
          <p:spPr bwMode="auto">
            <a:xfrm>
              <a:off x="2380" y="325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 sz="1400"/>
            </a:p>
          </p:txBody>
        </p:sp>
        <p:sp>
          <p:nvSpPr>
            <p:cNvPr id="25749" name="Rectangle 149"/>
            <p:cNvSpPr>
              <a:spLocks noChangeArrowheads="1"/>
            </p:cNvSpPr>
            <p:nvPr/>
          </p:nvSpPr>
          <p:spPr bwMode="auto">
            <a:xfrm>
              <a:off x="2380" y="2957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 sz="1400"/>
            </a:p>
          </p:txBody>
        </p:sp>
        <p:sp>
          <p:nvSpPr>
            <p:cNvPr id="25750" name="Rectangle 150"/>
            <p:cNvSpPr>
              <a:spLocks noChangeArrowheads="1"/>
            </p:cNvSpPr>
            <p:nvPr/>
          </p:nvSpPr>
          <p:spPr bwMode="auto">
            <a:xfrm>
              <a:off x="2240" y="3073"/>
              <a:ext cx="8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en-US" sz="1400"/>
            </a:p>
          </p:txBody>
        </p:sp>
        <p:sp>
          <p:nvSpPr>
            <p:cNvPr id="25779" name="Rectangle 179"/>
            <p:cNvSpPr>
              <a:spLocks noChangeArrowheads="1"/>
            </p:cNvSpPr>
            <p:nvPr/>
          </p:nvSpPr>
          <p:spPr bwMode="auto">
            <a:xfrm>
              <a:off x="5125" y="3799"/>
              <a:ext cx="18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dhl</a:t>
              </a:r>
              <a:endParaRPr lang="en-US" altLang="en-US" sz="1400"/>
            </a:p>
          </p:txBody>
        </p:sp>
        <p:sp>
          <p:nvSpPr>
            <p:cNvPr id="25780" name="Rectangle 180"/>
            <p:cNvSpPr>
              <a:spLocks noChangeArrowheads="1"/>
            </p:cNvSpPr>
            <p:nvPr/>
          </p:nvSpPr>
          <p:spPr bwMode="auto">
            <a:xfrm>
              <a:off x="4735" y="3799"/>
              <a:ext cx="1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dgj</a:t>
              </a:r>
              <a:endParaRPr lang="en-US" altLang="en-US" sz="1400"/>
            </a:p>
          </p:txBody>
        </p:sp>
        <p:sp>
          <p:nvSpPr>
            <p:cNvPr id="25781" name="Rectangle 181"/>
            <p:cNvSpPr>
              <a:spLocks noChangeArrowheads="1"/>
            </p:cNvSpPr>
            <p:nvPr/>
          </p:nvSpPr>
          <p:spPr bwMode="auto">
            <a:xfrm>
              <a:off x="4392" y="3799"/>
              <a:ext cx="13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cfl</a:t>
              </a:r>
              <a:endParaRPr lang="en-US" altLang="en-US" sz="1400"/>
            </a:p>
          </p:txBody>
        </p:sp>
        <p:sp>
          <p:nvSpPr>
            <p:cNvPr id="25782" name="Rectangle 182"/>
            <p:cNvSpPr>
              <a:spLocks noChangeArrowheads="1"/>
            </p:cNvSpPr>
            <p:nvPr/>
          </p:nvSpPr>
          <p:spPr bwMode="auto">
            <a:xfrm>
              <a:off x="4028" y="3799"/>
              <a:ext cx="16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cej</a:t>
              </a:r>
              <a:endParaRPr lang="en-US" altLang="en-US" sz="1400"/>
            </a:p>
          </p:txBody>
        </p:sp>
        <p:sp>
          <p:nvSpPr>
            <p:cNvPr id="25783" name="Rectangle 183"/>
            <p:cNvSpPr>
              <a:spLocks noChangeArrowheads="1"/>
            </p:cNvSpPr>
            <p:nvPr/>
          </p:nvSpPr>
          <p:spPr bwMode="auto">
            <a:xfrm>
              <a:off x="3581" y="3799"/>
              <a:ext cx="2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dhk</a:t>
              </a:r>
              <a:endParaRPr lang="en-US" altLang="en-US" sz="1400"/>
            </a:p>
          </p:txBody>
        </p:sp>
        <p:sp>
          <p:nvSpPr>
            <p:cNvPr id="25784" name="Rectangle 184"/>
            <p:cNvSpPr>
              <a:spLocks noChangeArrowheads="1"/>
            </p:cNvSpPr>
            <p:nvPr/>
          </p:nvSpPr>
          <p:spPr bwMode="auto">
            <a:xfrm>
              <a:off x="3194" y="3799"/>
              <a:ext cx="18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dgi</a:t>
              </a:r>
              <a:endParaRPr lang="en-US" altLang="en-US" sz="1400"/>
            </a:p>
          </p:txBody>
        </p:sp>
        <p:sp>
          <p:nvSpPr>
            <p:cNvPr id="25785" name="Rectangle 185"/>
            <p:cNvSpPr>
              <a:spLocks noChangeArrowheads="1"/>
            </p:cNvSpPr>
            <p:nvPr/>
          </p:nvSpPr>
          <p:spPr bwMode="auto">
            <a:xfrm>
              <a:off x="2818" y="3799"/>
              <a:ext cx="17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cfk</a:t>
              </a:r>
              <a:endParaRPr lang="en-US" altLang="en-US" sz="1400"/>
            </a:p>
          </p:txBody>
        </p:sp>
        <p:sp>
          <p:nvSpPr>
            <p:cNvPr id="25786" name="Rectangle 186"/>
            <p:cNvSpPr>
              <a:spLocks noChangeArrowheads="1"/>
            </p:cNvSpPr>
            <p:nvPr/>
          </p:nvSpPr>
          <p:spPr bwMode="auto">
            <a:xfrm>
              <a:off x="2456" y="3799"/>
              <a:ext cx="16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cei</a:t>
              </a:r>
              <a:endParaRPr lang="en-US" altLang="en-US" sz="1400"/>
            </a:p>
          </p:txBody>
        </p:sp>
        <p:sp>
          <p:nvSpPr>
            <p:cNvPr id="25787" name="Rectangle 187"/>
            <p:cNvSpPr>
              <a:spLocks noChangeArrowheads="1"/>
            </p:cNvSpPr>
            <p:nvPr/>
          </p:nvSpPr>
          <p:spPr bwMode="auto">
            <a:xfrm>
              <a:off x="5133" y="3535"/>
              <a:ext cx="18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bhl</a:t>
              </a:r>
              <a:endParaRPr lang="en-US" altLang="en-US" sz="1400"/>
            </a:p>
          </p:txBody>
        </p:sp>
        <p:sp>
          <p:nvSpPr>
            <p:cNvPr id="25788" name="Rectangle 188"/>
            <p:cNvSpPr>
              <a:spLocks noChangeArrowheads="1"/>
            </p:cNvSpPr>
            <p:nvPr/>
          </p:nvSpPr>
          <p:spPr bwMode="auto">
            <a:xfrm>
              <a:off x="4749" y="3535"/>
              <a:ext cx="18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bgj</a:t>
              </a:r>
              <a:endParaRPr lang="en-US" altLang="en-US" sz="1400"/>
            </a:p>
          </p:txBody>
        </p:sp>
        <p:sp>
          <p:nvSpPr>
            <p:cNvPr id="25789" name="Rectangle 189"/>
            <p:cNvSpPr>
              <a:spLocks noChangeArrowheads="1"/>
            </p:cNvSpPr>
            <p:nvPr/>
          </p:nvSpPr>
          <p:spPr bwMode="auto">
            <a:xfrm>
              <a:off x="4401" y="3535"/>
              <a:ext cx="15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afl</a:t>
              </a:r>
              <a:endParaRPr lang="en-US" altLang="en-US" sz="1400"/>
            </a:p>
          </p:txBody>
        </p:sp>
        <p:sp>
          <p:nvSpPr>
            <p:cNvPr id="25790" name="Rectangle 190"/>
            <p:cNvSpPr>
              <a:spLocks noChangeArrowheads="1"/>
            </p:cNvSpPr>
            <p:nvPr/>
          </p:nvSpPr>
          <p:spPr bwMode="auto">
            <a:xfrm>
              <a:off x="4022" y="3535"/>
              <a:ext cx="17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aej</a:t>
              </a:r>
              <a:endParaRPr lang="en-US" altLang="en-US" sz="1400"/>
            </a:p>
          </p:txBody>
        </p:sp>
        <p:sp>
          <p:nvSpPr>
            <p:cNvPr id="25791" name="Rectangle 191"/>
            <p:cNvSpPr>
              <a:spLocks noChangeArrowheads="1"/>
            </p:cNvSpPr>
            <p:nvPr/>
          </p:nvSpPr>
          <p:spPr bwMode="auto">
            <a:xfrm>
              <a:off x="3589" y="3535"/>
              <a:ext cx="2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bhk</a:t>
              </a:r>
              <a:endParaRPr lang="en-US" altLang="en-US" sz="1400"/>
            </a:p>
          </p:txBody>
        </p:sp>
        <p:sp>
          <p:nvSpPr>
            <p:cNvPr id="25792" name="Rectangle 192"/>
            <p:cNvSpPr>
              <a:spLocks noChangeArrowheads="1"/>
            </p:cNvSpPr>
            <p:nvPr/>
          </p:nvSpPr>
          <p:spPr bwMode="auto">
            <a:xfrm>
              <a:off x="3208" y="3535"/>
              <a:ext cx="18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bgi</a:t>
              </a:r>
              <a:endParaRPr lang="en-US" altLang="en-US" sz="1400"/>
            </a:p>
          </p:txBody>
        </p:sp>
        <p:sp>
          <p:nvSpPr>
            <p:cNvPr id="25793" name="Rectangle 193"/>
            <p:cNvSpPr>
              <a:spLocks noChangeArrowheads="1"/>
            </p:cNvSpPr>
            <p:nvPr/>
          </p:nvSpPr>
          <p:spPr bwMode="auto">
            <a:xfrm>
              <a:off x="2827" y="3535"/>
              <a:ext cx="1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afk</a:t>
              </a:r>
              <a:endParaRPr lang="en-US" altLang="en-US" sz="1400"/>
            </a:p>
          </p:txBody>
        </p:sp>
        <p:sp>
          <p:nvSpPr>
            <p:cNvPr id="25794" name="Rectangle 194"/>
            <p:cNvSpPr>
              <a:spLocks noChangeArrowheads="1"/>
            </p:cNvSpPr>
            <p:nvPr/>
          </p:nvSpPr>
          <p:spPr bwMode="auto">
            <a:xfrm>
              <a:off x="2451" y="3535"/>
              <a:ext cx="1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aei</a:t>
              </a:r>
              <a:endParaRPr lang="en-US" altLang="en-US" sz="1400"/>
            </a:p>
          </p:txBody>
        </p:sp>
        <p:sp>
          <p:nvSpPr>
            <p:cNvPr id="25795" name="Rectangle 195"/>
            <p:cNvSpPr>
              <a:spLocks noChangeArrowheads="1"/>
            </p:cNvSpPr>
            <p:nvPr/>
          </p:nvSpPr>
          <p:spPr bwMode="auto">
            <a:xfrm>
              <a:off x="4058" y="3228"/>
              <a:ext cx="10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hl</a:t>
              </a:r>
              <a:endParaRPr lang="en-US" altLang="en-US" sz="1400"/>
            </a:p>
          </p:txBody>
        </p:sp>
        <p:sp>
          <p:nvSpPr>
            <p:cNvPr id="25796" name="Rectangle 196"/>
            <p:cNvSpPr>
              <a:spLocks noChangeArrowheads="1"/>
            </p:cNvSpPr>
            <p:nvPr/>
          </p:nvSpPr>
          <p:spPr bwMode="auto">
            <a:xfrm>
              <a:off x="3756" y="3228"/>
              <a:ext cx="10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gj</a:t>
              </a:r>
              <a:endParaRPr lang="en-US" altLang="en-US" sz="1400"/>
            </a:p>
          </p:txBody>
        </p:sp>
        <p:sp>
          <p:nvSpPr>
            <p:cNvPr id="25797" name="Rectangle 197"/>
            <p:cNvSpPr>
              <a:spLocks noChangeArrowheads="1"/>
            </p:cNvSpPr>
            <p:nvPr/>
          </p:nvSpPr>
          <p:spPr bwMode="auto">
            <a:xfrm>
              <a:off x="3402" y="3228"/>
              <a:ext cx="1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hk</a:t>
              </a:r>
              <a:endParaRPr lang="en-US" altLang="en-US" sz="1400"/>
            </a:p>
          </p:txBody>
        </p:sp>
        <p:sp>
          <p:nvSpPr>
            <p:cNvPr id="25798" name="Rectangle 198"/>
            <p:cNvSpPr>
              <a:spLocks noChangeArrowheads="1"/>
            </p:cNvSpPr>
            <p:nvPr/>
          </p:nvSpPr>
          <p:spPr bwMode="auto">
            <a:xfrm>
              <a:off x="3103" y="3228"/>
              <a:ext cx="10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gi</a:t>
              </a:r>
              <a:endParaRPr lang="en-US" altLang="en-US" sz="1400"/>
            </a:p>
          </p:txBody>
        </p:sp>
        <p:sp>
          <p:nvSpPr>
            <p:cNvPr id="25799" name="Rectangle 199"/>
            <p:cNvSpPr>
              <a:spLocks noChangeArrowheads="1"/>
            </p:cNvSpPr>
            <p:nvPr/>
          </p:nvSpPr>
          <p:spPr bwMode="auto">
            <a:xfrm>
              <a:off x="4083" y="2964"/>
              <a:ext cx="7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fl</a:t>
              </a:r>
              <a:endParaRPr lang="en-US" altLang="en-US" sz="1400"/>
            </a:p>
          </p:txBody>
        </p:sp>
        <p:sp>
          <p:nvSpPr>
            <p:cNvPr id="25800" name="Rectangle 200"/>
            <p:cNvSpPr>
              <a:spLocks noChangeArrowheads="1"/>
            </p:cNvSpPr>
            <p:nvPr/>
          </p:nvSpPr>
          <p:spPr bwMode="auto">
            <a:xfrm>
              <a:off x="3759" y="2964"/>
              <a:ext cx="10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ej</a:t>
              </a:r>
              <a:endParaRPr lang="en-US" altLang="en-US" sz="1400"/>
            </a:p>
          </p:txBody>
        </p:sp>
        <p:sp>
          <p:nvSpPr>
            <p:cNvPr id="25801" name="Rectangle 201"/>
            <p:cNvSpPr>
              <a:spLocks noChangeArrowheads="1"/>
            </p:cNvSpPr>
            <p:nvPr/>
          </p:nvSpPr>
          <p:spPr bwMode="auto">
            <a:xfrm>
              <a:off x="3427" y="2964"/>
              <a:ext cx="11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fk</a:t>
              </a:r>
              <a:endParaRPr lang="en-US" altLang="en-US" sz="1400"/>
            </a:p>
          </p:txBody>
        </p:sp>
        <p:sp>
          <p:nvSpPr>
            <p:cNvPr id="25802" name="Rectangle 202"/>
            <p:cNvSpPr>
              <a:spLocks noChangeArrowheads="1"/>
            </p:cNvSpPr>
            <p:nvPr/>
          </p:nvSpPr>
          <p:spPr bwMode="auto">
            <a:xfrm>
              <a:off x="3106" y="2964"/>
              <a:ext cx="10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ei</a:t>
              </a:r>
              <a:endParaRPr lang="en-US" altLang="en-US" sz="1400"/>
            </a:p>
          </p:txBody>
        </p:sp>
        <p:sp>
          <p:nvSpPr>
            <p:cNvPr id="25803" name="Rectangle 203"/>
            <p:cNvSpPr>
              <a:spLocks noChangeArrowheads="1"/>
            </p:cNvSpPr>
            <p:nvPr/>
          </p:nvSpPr>
          <p:spPr bwMode="auto">
            <a:xfrm>
              <a:off x="2709" y="3228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d</a:t>
              </a:r>
              <a:endParaRPr lang="en-US" altLang="en-US" sz="1400"/>
            </a:p>
          </p:txBody>
        </p:sp>
        <p:sp>
          <p:nvSpPr>
            <p:cNvPr id="25804" name="Rectangle 204"/>
            <p:cNvSpPr>
              <a:spLocks noChangeArrowheads="1"/>
            </p:cNvSpPr>
            <p:nvPr/>
          </p:nvSpPr>
          <p:spPr bwMode="auto">
            <a:xfrm>
              <a:off x="2455" y="3228"/>
              <a:ext cx="6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c</a:t>
              </a:r>
              <a:endParaRPr lang="en-US" altLang="en-US" sz="1400"/>
            </a:p>
          </p:txBody>
        </p:sp>
        <p:sp>
          <p:nvSpPr>
            <p:cNvPr id="25805" name="Rectangle 205"/>
            <p:cNvSpPr>
              <a:spLocks noChangeArrowheads="1"/>
            </p:cNvSpPr>
            <p:nvPr/>
          </p:nvSpPr>
          <p:spPr bwMode="auto">
            <a:xfrm>
              <a:off x="2714" y="2964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25806" name="Rectangle 206"/>
            <p:cNvSpPr>
              <a:spLocks noChangeArrowheads="1"/>
            </p:cNvSpPr>
            <p:nvPr/>
          </p:nvSpPr>
          <p:spPr bwMode="auto">
            <a:xfrm>
              <a:off x="2451" y="2964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</p:grpSp>
      <p:grpSp>
        <p:nvGrpSpPr>
          <p:cNvPr id="25819" name="Group 219"/>
          <p:cNvGrpSpPr>
            <a:grpSpLocks/>
          </p:cNvGrpSpPr>
          <p:nvPr/>
        </p:nvGrpSpPr>
        <p:grpSpPr bwMode="auto">
          <a:xfrm>
            <a:off x="350838" y="5076814"/>
            <a:ext cx="3124200" cy="787400"/>
            <a:chOff x="221" y="2942"/>
            <a:chExt cx="1968" cy="496"/>
          </a:xfrm>
        </p:grpSpPr>
        <p:sp>
          <p:nvSpPr>
            <p:cNvPr id="25751" name="Rectangle 151"/>
            <p:cNvSpPr>
              <a:spLocks noChangeArrowheads="1"/>
            </p:cNvSpPr>
            <p:nvPr/>
          </p:nvSpPr>
          <p:spPr bwMode="auto">
            <a:xfrm>
              <a:off x="2133" y="3152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÷</a:t>
              </a:r>
              <a:endParaRPr lang="en-US" altLang="en-US" sz="1400"/>
            </a:p>
          </p:txBody>
        </p:sp>
        <p:sp>
          <p:nvSpPr>
            <p:cNvPr id="25752" name="Rectangle 152"/>
            <p:cNvSpPr>
              <a:spLocks noChangeArrowheads="1"/>
            </p:cNvSpPr>
            <p:nvPr/>
          </p:nvSpPr>
          <p:spPr bwMode="auto">
            <a:xfrm>
              <a:off x="2133" y="305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÷</a:t>
              </a:r>
              <a:endParaRPr lang="en-US" altLang="en-US" sz="1400"/>
            </a:p>
          </p:txBody>
        </p:sp>
        <p:sp>
          <p:nvSpPr>
            <p:cNvPr id="25753" name="Rectangle 153"/>
            <p:cNvSpPr>
              <a:spLocks noChangeArrowheads="1"/>
            </p:cNvSpPr>
            <p:nvPr/>
          </p:nvSpPr>
          <p:spPr bwMode="auto">
            <a:xfrm>
              <a:off x="2133" y="3264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ø</a:t>
              </a:r>
              <a:endParaRPr lang="en-US" altLang="en-US" sz="1400"/>
            </a:p>
          </p:txBody>
        </p:sp>
        <p:sp>
          <p:nvSpPr>
            <p:cNvPr id="25754" name="Rectangle 154"/>
            <p:cNvSpPr>
              <a:spLocks noChangeArrowheads="1"/>
            </p:cNvSpPr>
            <p:nvPr/>
          </p:nvSpPr>
          <p:spPr bwMode="auto">
            <a:xfrm>
              <a:off x="2133" y="2942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ö</a:t>
              </a:r>
              <a:endParaRPr lang="en-US" altLang="en-US" sz="1400"/>
            </a:p>
          </p:txBody>
        </p:sp>
        <p:sp>
          <p:nvSpPr>
            <p:cNvPr id="25755" name="Rectangle 155"/>
            <p:cNvSpPr>
              <a:spLocks noChangeArrowheads="1"/>
            </p:cNvSpPr>
            <p:nvPr/>
          </p:nvSpPr>
          <p:spPr bwMode="auto">
            <a:xfrm>
              <a:off x="857" y="3152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ç</a:t>
              </a:r>
              <a:endParaRPr lang="en-US" altLang="en-US" sz="1400"/>
            </a:p>
          </p:txBody>
        </p:sp>
        <p:sp>
          <p:nvSpPr>
            <p:cNvPr id="25756" name="Rectangle 156"/>
            <p:cNvSpPr>
              <a:spLocks noChangeArrowheads="1"/>
            </p:cNvSpPr>
            <p:nvPr/>
          </p:nvSpPr>
          <p:spPr bwMode="auto">
            <a:xfrm>
              <a:off x="857" y="305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ç</a:t>
              </a:r>
              <a:endParaRPr lang="en-US" altLang="en-US" sz="1400"/>
            </a:p>
          </p:txBody>
        </p:sp>
        <p:sp>
          <p:nvSpPr>
            <p:cNvPr id="25757" name="Rectangle 157"/>
            <p:cNvSpPr>
              <a:spLocks noChangeArrowheads="1"/>
            </p:cNvSpPr>
            <p:nvPr/>
          </p:nvSpPr>
          <p:spPr bwMode="auto">
            <a:xfrm>
              <a:off x="857" y="3264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è</a:t>
              </a:r>
              <a:endParaRPr lang="en-US" altLang="en-US" sz="1400"/>
            </a:p>
          </p:txBody>
        </p:sp>
        <p:sp>
          <p:nvSpPr>
            <p:cNvPr id="25758" name="Rectangle 158"/>
            <p:cNvSpPr>
              <a:spLocks noChangeArrowheads="1"/>
            </p:cNvSpPr>
            <p:nvPr/>
          </p:nvSpPr>
          <p:spPr bwMode="auto">
            <a:xfrm>
              <a:off x="857" y="2942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æ</a:t>
              </a:r>
              <a:endParaRPr lang="en-US" altLang="en-US" sz="1400"/>
            </a:p>
          </p:txBody>
        </p:sp>
        <p:sp>
          <p:nvSpPr>
            <p:cNvPr id="25759" name="Rectangle 159"/>
            <p:cNvSpPr>
              <a:spLocks noChangeArrowheads="1"/>
            </p:cNvSpPr>
            <p:nvPr/>
          </p:nvSpPr>
          <p:spPr bwMode="auto">
            <a:xfrm>
              <a:off x="2048" y="312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 sz="1400"/>
            </a:p>
          </p:txBody>
        </p:sp>
        <p:sp>
          <p:nvSpPr>
            <p:cNvPr id="25760" name="Rectangle 160"/>
            <p:cNvSpPr>
              <a:spLocks noChangeArrowheads="1"/>
            </p:cNvSpPr>
            <p:nvPr/>
          </p:nvSpPr>
          <p:spPr bwMode="auto">
            <a:xfrm>
              <a:off x="2048" y="325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 sz="1400"/>
            </a:p>
          </p:txBody>
        </p:sp>
        <p:sp>
          <p:nvSpPr>
            <p:cNvPr id="25761" name="Rectangle 161"/>
            <p:cNvSpPr>
              <a:spLocks noChangeArrowheads="1"/>
            </p:cNvSpPr>
            <p:nvPr/>
          </p:nvSpPr>
          <p:spPr bwMode="auto">
            <a:xfrm>
              <a:off x="2048" y="2957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 sz="1400"/>
            </a:p>
          </p:txBody>
        </p:sp>
        <p:sp>
          <p:nvSpPr>
            <p:cNvPr id="25762" name="Rectangle 162"/>
            <p:cNvSpPr>
              <a:spLocks noChangeArrowheads="1"/>
            </p:cNvSpPr>
            <p:nvPr/>
          </p:nvSpPr>
          <p:spPr bwMode="auto">
            <a:xfrm>
              <a:off x="1625" y="312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 sz="1400"/>
            </a:p>
          </p:txBody>
        </p:sp>
        <p:sp>
          <p:nvSpPr>
            <p:cNvPr id="25763" name="Rectangle 163"/>
            <p:cNvSpPr>
              <a:spLocks noChangeArrowheads="1"/>
            </p:cNvSpPr>
            <p:nvPr/>
          </p:nvSpPr>
          <p:spPr bwMode="auto">
            <a:xfrm>
              <a:off x="1625" y="325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 sz="1400"/>
            </a:p>
          </p:txBody>
        </p:sp>
        <p:sp>
          <p:nvSpPr>
            <p:cNvPr id="25764" name="Rectangle 164"/>
            <p:cNvSpPr>
              <a:spLocks noChangeArrowheads="1"/>
            </p:cNvSpPr>
            <p:nvPr/>
          </p:nvSpPr>
          <p:spPr bwMode="auto">
            <a:xfrm>
              <a:off x="1625" y="2957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 sz="1400"/>
            </a:p>
          </p:txBody>
        </p:sp>
        <p:sp>
          <p:nvSpPr>
            <p:cNvPr id="25765" name="Rectangle 165"/>
            <p:cNvSpPr>
              <a:spLocks noChangeArrowheads="1"/>
            </p:cNvSpPr>
            <p:nvPr/>
          </p:nvSpPr>
          <p:spPr bwMode="auto">
            <a:xfrm>
              <a:off x="1516" y="3073"/>
              <a:ext cx="6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·</a:t>
              </a:r>
              <a:endParaRPr lang="en-US" altLang="en-US" sz="1400"/>
            </a:p>
          </p:txBody>
        </p:sp>
        <p:sp>
          <p:nvSpPr>
            <p:cNvPr id="25766" name="Rectangle 166"/>
            <p:cNvSpPr>
              <a:spLocks noChangeArrowheads="1"/>
            </p:cNvSpPr>
            <p:nvPr/>
          </p:nvSpPr>
          <p:spPr bwMode="auto">
            <a:xfrm>
              <a:off x="1420" y="312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 sz="1400"/>
            </a:p>
          </p:txBody>
        </p:sp>
        <p:sp>
          <p:nvSpPr>
            <p:cNvPr id="25767" name="Rectangle 167"/>
            <p:cNvSpPr>
              <a:spLocks noChangeArrowheads="1"/>
            </p:cNvSpPr>
            <p:nvPr/>
          </p:nvSpPr>
          <p:spPr bwMode="auto">
            <a:xfrm>
              <a:off x="1420" y="325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 sz="1400"/>
            </a:p>
          </p:txBody>
        </p:sp>
        <p:sp>
          <p:nvSpPr>
            <p:cNvPr id="25768" name="Rectangle 168"/>
            <p:cNvSpPr>
              <a:spLocks noChangeArrowheads="1"/>
            </p:cNvSpPr>
            <p:nvPr/>
          </p:nvSpPr>
          <p:spPr bwMode="auto">
            <a:xfrm>
              <a:off x="1420" y="2957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 sz="1400"/>
            </a:p>
          </p:txBody>
        </p:sp>
        <p:sp>
          <p:nvSpPr>
            <p:cNvPr id="25769" name="Rectangle 169"/>
            <p:cNvSpPr>
              <a:spLocks noChangeArrowheads="1"/>
            </p:cNvSpPr>
            <p:nvPr/>
          </p:nvSpPr>
          <p:spPr bwMode="auto">
            <a:xfrm>
              <a:off x="948" y="312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 sz="1400"/>
            </a:p>
          </p:txBody>
        </p:sp>
        <p:sp>
          <p:nvSpPr>
            <p:cNvPr id="25770" name="Rectangle 170"/>
            <p:cNvSpPr>
              <a:spLocks noChangeArrowheads="1"/>
            </p:cNvSpPr>
            <p:nvPr/>
          </p:nvSpPr>
          <p:spPr bwMode="auto">
            <a:xfrm>
              <a:off x="948" y="325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 sz="1400"/>
            </a:p>
          </p:txBody>
        </p:sp>
        <p:sp>
          <p:nvSpPr>
            <p:cNvPr id="25771" name="Rectangle 171"/>
            <p:cNvSpPr>
              <a:spLocks noChangeArrowheads="1"/>
            </p:cNvSpPr>
            <p:nvPr/>
          </p:nvSpPr>
          <p:spPr bwMode="auto">
            <a:xfrm>
              <a:off x="948" y="2957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 sz="1400"/>
            </a:p>
          </p:txBody>
        </p:sp>
        <p:sp>
          <p:nvSpPr>
            <p:cNvPr id="25772" name="Rectangle 172"/>
            <p:cNvSpPr>
              <a:spLocks noChangeArrowheads="1"/>
            </p:cNvSpPr>
            <p:nvPr/>
          </p:nvSpPr>
          <p:spPr bwMode="auto">
            <a:xfrm>
              <a:off x="756" y="3073"/>
              <a:ext cx="6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·</a:t>
              </a:r>
              <a:endParaRPr lang="en-US" altLang="en-US" sz="1400"/>
            </a:p>
          </p:txBody>
        </p:sp>
        <p:sp>
          <p:nvSpPr>
            <p:cNvPr id="25773" name="Rectangle 173"/>
            <p:cNvSpPr>
              <a:spLocks noChangeArrowheads="1"/>
            </p:cNvSpPr>
            <p:nvPr/>
          </p:nvSpPr>
          <p:spPr bwMode="auto">
            <a:xfrm>
              <a:off x="660" y="312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ú</a:t>
              </a:r>
              <a:endParaRPr lang="en-US" altLang="en-US" sz="1400"/>
            </a:p>
          </p:txBody>
        </p:sp>
        <p:sp>
          <p:nvSpPr>
            <p:cNvPr id="25774" name="Rectangle 174"/>
            <p:cNvSpPr>
              <a:spLocks noChangeArrowheads="1"/>
            </p:cNvSpPr>
            <p:nvPr/>
          </p:nvSpPr>
          <p:spPr bwMode="auto">
            <a:xfrm>
              <a:off x="660" y="325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û</a:t>
              </a:r>
              <a:endParaRPr lang="en-US" altLang="en-US" sz="1400"/>
            </a:p>
          </p:txBody>
        </p:sp>
        <p:sp>
          <p:nvSpPr>
            <p:cNvPr id="25775" name="Rectangle 175"/>
            <p:cNvSpPr>
              <a:spLocks noChangeArrowheads="1"/>
            </p:cNvSpPr>
            <p:nvPr/>
          </p:nvSpPr>
          <p:spPr bwMode="auto">
            <a:xfrm>
              <a:off x="660" y="2957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ù</a:t>
              </a:r>
              <a:endParaRPr lang="en-US" altLang="en-US" sz="1400"/>
            </a:p>
          </p:txBody>
        </p:sp>
        <p:sp>
          <p:nvSpPr>
            <p:cNvPr id="25776" name="Rectangle 176"/>
            <p:cNvSpPr>
              <a:spLocks noChangeArrowheads="1"/>
            </p:cNvSpPr>
            <p:nvPr/>
          </p:nvSpPr>
          <p:spPr bwMode="auto">
            <a:xfrm>
              <a:off x="221" y="3125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ê</a:t>
              </a:r>
              <a:endParaRPr lang="en-US" altLang="en-US" sz="1400"/>
            </a:p>
          </p:txBody>
        </p:sp>
        <p:sp>
          <p:nvSpPr>
            <p:cNvPr id="25777" name="Rectangle 177"/>
            <p:cNvSpPr>
              <a:spLocks noChangeArrowheads="1"/>
            </p:cNvSpPr>
            <p:nvPr/>
          </p:nvSpPr>
          <p:spPr bwMode="auto">
            <a:xfrm>
              <a:off x="221" y="3250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ë</a:t>
              </a:r>
              <a:endParaRPr lang="en-US" altLang="en-US" sz="1400"/>
            </a:p>
          </p:txBody>
        </p:sp>
        <p:sp>
          <p:nvSpPr>
            <p:cNvPr id="25778" name="Rectangle 178"/>
            <p:cNvSpPr>
              <a:spLocks noChangeArrowheads="1"/>
            </p:cNvSpPr>
            <p:nvPr/>
          </p:nvSpPr>
          <p:spPr bwMode="auto">
            <a:xfrm>
              <a:off x="221" y="2957"/>
              <a:ext cx="5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>
                  <a:solidFill>
                    <a:srgbClr val="000000"/>
                  </a:solidFill>
                  <a:latin typeface="Symbol" panose="05050102010706020507" pitchFamily="18" charset="2"/>
                </a:rPr>
                <a:t>é</a:t>
              </a:r>
              <a:endParaRPr lang="en-US" altLang="en-US" sz="1400"/>
            </a:p>
          </p:txBody>
        </p:sp>
        <p:sp>
          <p:nvSpPr>
            <p:cNvPr id="25807" name="Rectangle 207"/>
            <p:cNvSpPr>
              <a:spLocks noChangeArrowheads="1"/>
            </p:cNvSpPr>
            <p:nvPr/>
          </p:nvSpPr>
          <p:spPr bwMode="auto">
            <a:xfrm>
              <a:off x="1967" y="3228"/>
              <a:ext cx="3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l</a:t>
              </a:r>
              <a:endParaRPr lang="en-US" altLang="en-US" sz="1400"/>
            </a:p>
          </p:txBody>
        </p:sp>
        <p:sp>
          <p:nvSpPr>
            <p:cNvPr id="25808" name="Rectangle 208"/>
            <p:cNvSpPr>
              <a:spLocks noChangeArrowheads="1"/>
            </p:cNvSpPr>
            <p:nvPr/>
          </p:nvSpPr>
          <p:spPr bwMode="auto">
            <a:xfrm>
              <a:off x="1697" y="3228"/>
              <a:ext cx="6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k</a:t>
              </a:r>
              <a:endParaRPr lang="en-US" altLang="en-US" sz="1400"/>
            </a:p>
          </p:txBody>
        </p:sp>
        <p:sp>
          <p:nvSpPr>
            <p:cNvPr id="25809" name="Rectangle 209"/>
            <p:cNvSpPr>
              <a:spLocks noChangeArrowheads="1"/>
            </p:cNvSpPr>
            <p:nvPr/>
          </p:nvSpPr>
          <p:spPr bwMode="auto">
            <a:xfrm>
              <a:off x="1987" y="2964"/>
              <a:ext cx="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j</a:t>
              </a:r>
              <a:endParaRPr lang="en-US" altLang="en-US" sz="1400"/>
            </a:p>
          </p:txBody>
        </p:sp>
        <p:sp>
          <p:nvSpPr>
            <p:cNvPr id="25810" name="Rectangle 210"/>
            <p:cNvSpPr>
              <a:spLocks noChangeArrowheads="1"/>
            </p:cNvSpPr>
            <p:nvPr/>
          </p:nvSpPr>
          <p:spPr bwMode="auto">
            <a:xfrm>
              <a:off x="1713" y="2964"/>
              <a:ext cx="3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i</a:t>
              </a:r>
              <a:endParaRPr lang="en-US" altLang="en-US" sz="1400"/>
            </a:p>
          </p:txBody>
        </p:sp>
        <p:sp>
          <p:nvSpPr>
            <p:cNvPr id="25811" name="Rectangle 211"/>
            <p:cNvSpPr>
              <a:spLocks noChangeArrowheads="1"/>
            </p:cNvSpPr>
            <p:nvPr/>
          </p:nvSpPr>
          <p:spPr bwMode="auto">
            <a:xfrm>
              <a:off x="1310" y="3228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h</a:t>
              </a:r>
              <a:endParaRPr lang="en-US" altLang="en-US" sz="1400"/>
            </a:p>
          </p:txBody>
        </p:sp>
        <p:sp>
          <p:nvSpPr>
            <p:cNvPr id="25812" name="Rectangle 212"/>
            <p:cNvSpPr>
              <a:spLocks noChangeArrowheads="1"/>
            </p:cNvSpPr>
            <p:nvPr/>
          </p:nvSpPr>
          <p:spPr bwMode="auto">
            <a:xfrm>
              <a:off x="1028" y="3228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g</a:t>
              </a:r>
              <a:endParaRPr lang="en-US" altLang="en-US" sz="1400"/>
            </a:p>
          </p:txBody>
        </p:sp>
        <p:sp>
          <p:nvSpPr>
            <p:cNvPr id="25813" name="Rectangle 213"/>
            <p:cNvSpPr>
              <a:spLocks noChangeArrowheads="1"/>
            </p:cNvSpPr>
            <p:nvPr/>
          </p:nvSpPr>
          <p:spPr bwMode="auto">
            <a:xfrm>
              <a:off x="1326" y="2964"/>
              <a:ext cx="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f</a:t>
              </a:r>
              <a:endParaRPr lang="en-US" altLang="en-US" sz="1400"/>
            </a:p>
          </p:txBody>
        </p:sp>
        <p:sp>
          <p:nvSpPr>
            <p:cNvPr id="25814" name="Rectangle 214"/>
            <p:cNvSpPr>
              <a:spLocks noChangeArrowheads="1"/>
            </p:cNvSpPr>
            <p:nvPr/>
          </p:nvSpPr>
          <p:spPr bwMode="auto">
            <a:xfrm>
              <a:off x="1033" y="2964"/>
              <a:ext cx="7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e</a:t>
              </a:r>
              <a:endParaRPr lang="en-US" altLang="en-US" sz="1400"/>
            </a:p>
          </p:txBody>
        </p:sp>
        <p:sp>
          <p:nvSpPr>
            <p:cNvPr id="25815" name="Rectangle 215"/>
            <p:cNvSpPr>
              <a:spLocks noChangeArrowheads="1"/>
            </p:cNvSpPr>
            <p:nvPr/>
          </p:nvSpPr>
          <p:spPr bwMode="auto">
            <a:xfrm>
              <a:off x="550" y="3228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d</a:t>
              </a:r>
              <a:endParaRPr lang="en-US" altLang="en-US" sz="1400"/>
            </a:p>
          </p:txBody>
        </p:sp>
        <p:sp>
          <p:nvSpPr>
            <p:cNvPr id="25816" name="Rectangle 216"/>
            <p:cNvSpPr>
              <a:spLocks noChangeArrowheads="1"/>
            </p:cNvSpPr>
            <p:nvPr/>
          </p:nvSpPr>
          <p:spPr bwMode="auto">
            <a:xfrm>
              <a:off x="297" y="3228"/>
              <a:ext cx="6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c</a:t>
              </a:r>
              <a:endParaRPr lang="en-US" altLang="en-US" sz="1400"/>
            </a:p>
          </p:txBody>
        </p:sp>
        <p:sp>
          <p:nvSpPr>
            <p:cNvPr id="25817" name="Rectangle 217"/>
            <p:cNvSpPr>
              <a:spLocks noChangeArrowheads="1"/>
            </p:cNvSpPr>
            <p:nvPr/>
          </p:nvSpPr>
          <p:spPr bwMode="auto">
            <a:xfrm>
              <a:off x="556" y="2964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25818" name="Rectangle 218"/>
            <p:cNvSpPr>
              <a:spLocks noChangeArrowheads="1"/>
            </p:cNvSpPr>
            <p:nvPr/>
          </p:nvSpPr>
          <p:spPr bwMode="auto">
            <a:xfrm>
              <a:off x="293" y="2964"/>
              <a:ext cx="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en-US" b="0" i="1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</p:grp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122644" y="2066712"/>
            <a:ext cx="2792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166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Rotation about an arbitrary point 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+mj-lt"/>
                <a:cs typeface="Times New Roman" pitchFamily="18" charset="0"/>
              </a:rPr>
              <a:t>To rotate an object about a point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P(x, y) </a:t>
            </a:r>
            <a:r>
              <a:rPr lang="en-US" sz="2400" dirty="0">
                <a:latin typeface="+mj-lt"/>
                <a:cs typeface="Times New Roman" pitchFamily="18" charset="0"/>
              </a:rPr>
              <a:t>we need to follow the following steps: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+mj-lt"/>
                <a:cs typeface="Times New Roman" pitchFamily="18" charset="0"/>
              </a:rPr>
              <a:t>Step 1: Translate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(-x,-y)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+mj-lt"/>
                <a:cs typeface="Times New Roman" pitchFamily="18" charset="0"/>
              </a:rPr>
              <a:t>Step 2: Rotate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+mj-lt"/>
                <a:cs typeface="Times New Roman" pitchFamily="18" charset="0"/>
              </a:rPr>
              <a:t>Step 3: Translate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2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623454"/>
            <a:ext cx="8229600" cy="792163"/>
          </a:xfrm>
        </p:spPr>
        <p:txBody>
          <a:bodyPr>
            <a:no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Dimensional Transformation </a:t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458200" cy="437356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+mj-lt"/>
              </a:rPr>
              <a:t>An example involves the motion of an automobile against a scenic background. 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+mj-lt"/>
              </a:rPr>
              <a:t>We can simulate this by moving the automobile while keeping the background fixed. </a:t>
            </a:r>
            <a:r>
              <a:rPr lang="en-US" altLang="en-US" b="1" dirty="0"/>
              <a:t>[Geometric Transformations] </a:t>
            </a:r>
            <a:endParaRPr lang="en-US" altLang="en-US" dirty="0">
              <a:latin typeface="+mj-lt"/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latin typeface="+mj-lt"/>
              </a:rPr>
              <a:t>We can also keep the automobile fixed while moving the background scenery. </a:t>
            </a:r>
            <a:r>
              <a:rPr lang="en-US" altLang="en-US" b="1" dirty="0"/>
              <a:t>[Coordinate Transformations] </a:t>
            </a:r>
          </a:p>
          <a:p>
            <a:pPr marL="457200" lvl="1" indent="0" algn="just">
              <a:buNone/>
            </a:pPr>
            <a:endParaRPr lang="en-US" altLang="en-US" dirty="0">
              <a:latin typeface="+mj-lt"/>
            </a:endParaRPr>
          </a:p>
          <a:p>
            <a:pPr algn="just"/>
            <a:endParaRPr lang="en-US" alt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646280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5866"/>
            <a:ext cx="7886700" cy="132556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1429"/>
            <a:ext cx="7886700" cy="5080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+mj-lt"/>
                <a:cs typeface="Times New Roman" pitchFamily="18" charset="0"/>
              </a:rPr>
              <a:t>From Step 1 we get-</a:t>
            </a:r>
          </a:p>
          <a:p>
            <a:pPr lvl="1"/>
            <a:endParaRPr lang="en-US" sz="2000" dirty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+mj-lt"/>
              <a:cs typeface="Times New Roman" pitchFamily="18" charset="0"/>
            </a:endParaRPr>
          </a:p>
          <a:p>
            <a:r>
              <a:rPr lang="en-US" sz="2400" dirty="0">
                <a:latin typeface="+mj-lt"/>
                <a:cs typeface="Times New Roman" pitchFamily="18" charset="0"/>
              </a:rPr>
              <a:t>From Step 2 we get- </a:t>
            </a: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r>
              <a:rPr lang="en-US" sz="2400" dirty="0">
                <a:latin typeface="+mj-lt"/>
                <a:cs typeface="Times New Roman" pitchFamily="18" charset="0"/>
              </a:rPr>
              <a:t>From Step 3 we get-</a:t>
            </a: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endParaRPr lang="en-US" sz="2400" dirty="0">
              <a:latin typeface="+mj-lt"/>
              <a:cs typeface="Times New Roman" pitchFamily="18" charset="0"/>
            </a:endParaRPr>
          </a:p>
          <a:p>
            <a:r>
              <a:rPr lang="en-US" sz="2400" dirty="0">
                <a:latin typeface="+mj-lt"/>
                <a:cs typeface="Times New Roman" pitchFamily="18" charset="0"/>
              </a:rPr>
              <a:t>So,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T= T</a:t>
            </a:r>
            <a:r>
              <a:rPr lang="en-US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* R(</a:t>
            </a:r>
            <a:r>
              <a:rPr 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θ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)* T</a:t>
            </a:r>
            <a:r>
              <a:rPr lang="en-US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(-x,-y) </a:t>
            </a:r>
          </a:p>
          <a:p>
            <a:endParaRPr lang="en-US" dirty="0">
              <a:latin typeface="+mj-lt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162550" y="863601"/>
          <a:ext cx="33528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3" imgW="1511280" imgH="1155600" progId="Equation.3">
                  <p:embed/>
                </p:oleObj>
              </mc:Choice>
              <mc:Fallback>
                <p:oleObj name="Equation" r:id="rId3" imgW="1511280" imgH="1155600" progId="Equation.3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863601"/>
                        <a:ext cx="3352800" cy="213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33950" y="2330675"/>
          <a:ext cx="3581400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5" imgW="1765080" imgH="939600" progId="Equation.3">
                  <p:embed/>
                </p:oleObj>
              </mc:Choice>
              <mc:Fallback>
                <p:oleObj name="Equation" r:id="rId5" imgW="1765080" imgH="9396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2330675"/>
                        <a:ext cx="3581400" cy="1565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549900" y="3991428"/>
          <a:ext cx="2965450" cy="1915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7" imgW="1269720" imgH="1155600" progId="Equation.3">
                  <p:embed/>
                </p:oleObj>
              </mc:Choice>
              <mc:Fallback>
                <p:oleObj name="Equation" r:id="rId7" imgW="1269720" imgH="1155600" progId="Equation.3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3991428"/>
                        <a:ext cx="2965450" cy="191588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62162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Contd.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2542" y="1343025"/>
            <a:ext cx="2046439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5342" y="1038225"/>
            <a:ext cx="1981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0142" y="4314825"/>
            <a:ext cx="2185987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55342" y="4467225"/>
            <a:ext cx="2438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>
            <a:off x="4412342" y="2333625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3878942" y="3248025"/>
            <a:ext cx="17526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12342" y="5534025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88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11943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Composite Transformation Matrix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52400" y="1425325"/>
            <a:ext cx="8610600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000" dirty="0">
                <a:latin typeface="+mj-lt"/>
              </a:rPr>
              <a:t>Arrange the transformation matrices in order from right to left.</a:t>
            </a:r>
          </a:p>
          <a:p>
            <a:pPr>
              <a:buFontTx/>
              <a:buChar char="•"/>
            </a:pPr>
            <a:r>
              <a:rPr lang="en-US" altLang="en-US" sz="2000" dirty="0">
                <a:latin typeface="+mj-lt"/>
              </a:rPr>
              <a:t>General Pivot- Point Rotation</a:t>
            </a:r>
          </a:p>
          <a:p>
            <a:pPr lvl="1">
              <a:buFontTx/>
              <a:buChar char="•"/>
            </a:pPr>
            <a:r>
              <a:rPr lang="en-US" altLang="en-US" sz="1600" dirty="0">
                <a:latin typeface="+mj-lt"/>
              </a:rPr>
              <a:t>Operation :-</a:t>
            </a:r>
          </a:p>
          <a:p>
            <a:pPr lvl="2">
              <a:buFontTx/>
              <a:buAutoNum type="arabicPeriod"/>
            </a:pPr>
            <a:r>
              <a:rPr lang="en-US" altLang="en-US" sz="1600" dirty="0">
                <a:latin typeface="+mj-lt"/>
              </a:rPr>
              <a:t>Translate (pivot point is moved to origin)</a:t>
            </a:r>
          </a:p>
          <a:p>
            <a:pPr lvl="2">
              <a:buFontTx/>
              <a:buAutoNum type="arabicPeriod"/>
            </a:pPr>
            <a:r>
              <a:rPr lang="en-US" altLang="en-US" sz="1600" dirty="0">
                <a:latin typeface="+mj-lt"/>
              </a:rPr>
              <a:t>Rotate about origin</a:t>
            </a:r>
          </a:p>
          <a:p>
            <a:pPr lvl="2">
              <a:buFontTx/>
              <a:buAutoNum type="arabicPeriod"/>
            </a:pPr>
            <a:r>
              <a:rPr lang="en-US" altLang="en-US" sz="1600" dirty="0">
                <a:latin typeface="+mj-lt"/>
              </a:rPr>
              <a:t>Translate (pivot point is returned to original position</a:t>
            </a:r>
            <a:r>
              <a:rPr lang="en-US" altLang="en-US" sz="1800" dirty="0">
                <a:latin typeface="+mj-lt"/>
              </a:rPr>
              <a:t>)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6076950" y="3952875"/>
            <a:ext cx="2686050" cy="1722438"/>
            <a:chOff x="3888" y="864"/>
            <a:chExt cx="1056" cy="768"/>
          </a:xfrm>
        </p:grpSpPr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3888" y="864"/>
              <a:ext cx="0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8678" name="Line 6"/>
            <p:cNvSpPr>
              <a:spLocks noChangeShapeType="1"/>
            </p:cNvSpPr>
            <p:nvPr/>
          </p:nvSpPr>
          <p:spPr bwMode="auto">
            <a:xfrm>
              <a:off x="3888" y="1632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28679" name="Group 7"/>
          <p:cNvGrpSpPr>
            <a:grpSpLocks/>
          </p:cNvGrpSpPr>
          <p:nvPr/>
        </p:nvGrpSpPr>
        <p:grpSpPr bwMode="auto">
          <a:xfrm>
            <a:off x="7664450" y="4168775"/>
            <a:ext cx="609600" cy="860425"/>
            <a:chOff x="4512" y="960"/>
            <a:chExt cx="240" cy="384"/>
          </a:xfrm>
        </p:grpSpPr>
        <p:sp>
          <p:nvSpPr>
            <p:cNvPr id="28680" name="AutoShape 8"/>
            <p:cNvSpPr>
              <a:spLocks noChangeArrowheads="1"/>
            </p:cNvSpPr>
            <p:nvPr/>
          </p:nvSpPr>
          <p:spPr bwMode="auto">
            <a:xfrm>
              <a:off x="4512" y="960"/>
              <a:ext cx="240" cy="384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chemeClr val="hlink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4608" y="120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0" y="3124200"/>
            <a:ext cx="56546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>
                <a:latin typeface="+mj-lt"/>
              </a:rPr>
              <a:t>          T(pivot) </a:t>
            </a:r>
            <a:r>
              <a:rPr lang="en-US" altLang="en-US" sz="1600">
                <a:latin typeface="+mj-lt"/>
                <a:cs typeface="Times New Roman" panose="02020603050405020304" pitchFamily="18" charset="0"/>
              </a:rPr>
              <a:t>• </a:t>
            </a:r>
            <a:r>
              <a:rPr lang="en-US" altLang="en-US" sz="1600">
                <a:latin typeface="+mj-lt"/>
              </a:rPr>
              <a:t>R(</a:t>
            </a:r>
            <a:r>
              <a:rPr lang="en-US" altLang="en-US" sz="1600">
                <a:latin typeface="+mj-lt"/>
                <a:sym typeface="Symbol" panose="05050102010706020507" pitchFamily="18" charset="2"/>
              </a:rPr>
              <a:t></a:t>
            </a:r>
            <a:r>
              <a:rPr lang="en-US" altLang="en-US" sz="1600">
                <a:latin typeface="+mj-lt"/>
              </a:rPr>
              <a:t>) </a:t>
            </a:r>
            <a:r>
              <a:rPr lang="en-US" altLang="en-US" sz="1600">
                <a:latin typeface="+mj-lt"/>
                <a:cs typeface="Times New Roman" panose="02020603050405020304" pitchFamily="18" charset="0"/>
              </a:rPr>
              <a:t>• </a:t>
            </a:r>
            <a:r>
              <a:rPr lang="en-US" altLang="en-US" sz="1600">
                <a:latin typeface="+mj-lt"/>
              </a:rPr>
              <a:t>T(–pivot)</a:t>
            </a:r>
          </a:p>
        </p:txBody>
      </p:sp>
      <p:grpSp>
        <p:nvGrpSpPr>
          <p:cNvPr id="28779" name="Group 107"/>
          <p:cNvGrpSpPr>
            <a:grpSpLocks/>
          </p:cNvGrpSpPr>
          <p:nvPr/>
        </p:nvGrpSpPr>
        <p:grpSpPr bwMode="auto">
          <a:xfrm>
            <a:off x="381000" y="3581398"/>
            <a:ext cx="4572000" cy="923925"/>
            <a:chOff x="240" y="2256"/>
            <a:chExt cx="2880" cy="582"/>
          </a:xfrm>
        </p:grpSpPr>
        <p:sp>
          <p:nvSpPr>
            <p:cNvPr id="28743" name="AutoShape 71"/>
            <p:cNvSpPr>
              <a:spLocks noChangeArrowheads="1"/>
            </p:cNvSpPr>
            <p:nvPr/>
          </p:nvSpPr>
          <p:spPr bwMode="auto">
            <a:xfrm>
              <a:off x="2304" y="2256"/>
              <a:ext cx="816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4" name="Text Box 72"/>
            <p:cNvSpPr txBox="1">
              <a:spLocks noChangeArrowheads="1"/>
            </p:cNvSpPr>
            <p:nvPr/>
          </p:nvSpPr>
          <p:spPr bwMode="auto">
            <a:xfrm>
              <a:off x="2352" y="2304"/>
              <a:ext cx="768" cy="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1     0     -t</a:t>
              </a:r>
              <a:r>
                <a:rPr lang="en-US" altLang="en-US" sz="1800" b="0" baseline="-10000"/>
                <a:t>x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0     1     -t</a:t>
              </a:r>
              <a:r>
                <a:rPr lang="en-US" altLang="en-US" sz="1800" b="0" baseline="-10000"/>
                <a:t>y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0     0     1</a:t>
              </a:r>
            </a:p>
          </p:txBody>
        </p:sp>
        <p:sp>
          <p:nvSpPr>
            <p:cNvPr id="28763" name="AutoShape 91"/>
            <p:cNvSpPr>
              <a:spLocks noChangeArrowheads="1"/>
            </p:cNvSpPr>
            <p:nvPr/>
          </p:nvSpPr>
          <p:spPr bwMode="auto">
            <a:xfrm>
              <a:off x="1152" y="2256"/>
              <a:ext cx="1056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4" name="Text Box 92"/>
            <p:cNvSpPr txBox="1">
              <a:spLocks noChangeArrowheads="1"/>
            </p:cNvSpPr>
            <p:nvPr/>
          </p:nvSpPr>
          <p:spPr bwMode="auto">
            <a:xfrm>
              <a:off x="1152" y="2256"/>
              <a:ext cx="101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0"/>
                <a:t>cos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   -sin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   0</a:t>
              </a:r>
            </a:p>
            <a:p>
              <a:r>
                <a:rPr lang="en-US" altLang="en-US" b="0"/>
                <a:t>sin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    cos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   0</a:t>
              </a:r>
            </a:p>
            <a:p>
              <a:r>
                <a:rPr lang="en-US" altLang="en-US" b="0"/>
                <a:t>  0         0        1</a:t>
              </a:r>
            </a:p>
          </p:txBody>
        </p:sp>
        <p:sp>
          <p:nvSpPr>
            <p:cNvPr id="28765" name="AutoShape 93"/>
            <p:cNvSpPr>
              <a:spLocks noChangeArrowheads="1"/>
            </p:cNvSpPr>
            <p:nvPr/>
          </p:nvSpPr>
          <p:spPr bwMode="auto">
            <a:xfrm>
              <a:off x="240" y="2256"/>
              <a:ext cx="816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6" name="Text Box 94"/>
            <p:cNvSpPr txBox="1">
              <a:spLocks noChangeArrowheads="1"/>
            </p:cNvSpPr>
            <p:nvPr/>
          </p:nvSpPr>
          <p:spPr bwMode="auto">
            <a:xfrm>
              <a:off x="288" y="2304"/>
              <a:ext cx="768" cy="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1     0     t</a:t>
              </a:r>
              <a:r>
                <a:rPr lang="en-US" altLang="en-US" sz="1800" b="0" baseline="-10000"/>
                <a:t>x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0     1     t</a:t>
              </a:r>
              <a:r>
                <a:rPr lang="en-US" altLang="en-US" sz="1800" b="0" baseline="-10000"/>
                <a:t>y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0     0     1</a:t>
              </a:r>
            </a:p>
          </p:txBody>
        </p:sp>
        <p:sp>
          <p:nvSpPr>
            <p:cNvPr id="28767" name="Text Box 95"/>
            <p:cNvSpPr txBox="1">
              <a:spLocks noChangeArrowheads="1"/>
            </p:cNvSpPr>
            <p:nvPr/>
          </p:nvSpPr>
          <p:spPr bwMode="auto">
            <a:xfrm>
              <a:off x="1022" y="2448"/>
              <a:ext cx="22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/>
                <a:t>.</a:t>
              </a:r>
            </a:p>
          </p:txBody>
        </p:sp>
        <p:sp>
          <p:nvSpPr>
            <p:cNvPr id="28768" name="Text Box 96"/>
            <p:cNvSpPr txBox="1">
              <a:spLocks noChangeArrowheads="1"/>
            </p:cNvSpPr>
            <p:nvPr/>
          </p:nvSpPr>
          <p:spPr bwMode="auto">
            <a:xfrm>
              <a:off x="2174" y="2448"/>
              <a:ext cx="22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/>
                <a:t>.</a:t>
              </a:r>
            </a:p>
          </p:txBody>
        </p:sp>
      </p:grpSp>
      <p:grpSp>
        <p:nvGrpSpPr>
          <p:cNvPr id="28781" name="Group 109"/>
          <p:cNvGrpSpPr>
            <a:grpSpLocks/>
          </p:cNvGrpSpPr>
          <p:nvPr/>
        </p:nvGrpSpPr>
        <p:grpSpPr bwMode="auto">
          <a:xfrm>
            <a:off x="381000" y="5791200"/>
            <a:ext cx="3733800" cy="990600"/>
            <a:chOff x="240" y="3648"/>
            <a:chExt cx="2016" cy="624"/>
          </a:xfrm>
        </p:grpSpPr>
        <p:sp>
          <p:nvSpPr>
            <p:cNvPr id="28771" name="AutoShape 99"/>
            <p:cNvSpPr>
              <a:spLocks noChangeArrowheads="1"/>
            </p:cNvSpPr>
            <p:nvPr/>
          </p:nvSpPr>
          <p:spPr bwMode="auto">
            <a:xfrm>
              <a:off x="240" y="3648"/>
              <a:ext cx="1968" cy="62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2" name="Text Box 100"/>
            <p:cNvSpPr txBox="1">
              <a:spLocks noChangeArrowheads="1"/>
            </p:cNvSpPr>
            <p:nvPr/>
          </p:nvSpPr>
          <p:spPr bwMode="auto">
            <a:xfrm>
              <a:off x="288" y="3648"/>
              <a:ext cx="1968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0"/>
                <a:t>cos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   -sin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   -t</a:t>
              </a:r>
              <a:r>
                <a:rPr lang="en-US" altLang="en-US" b="0" baseline="-10000"/>
                <a:t>x </a:t>
              </a:r>
              <a:r>
                <a:rPr lang="en-US" altLang="en-US" b="0"/>
                <a:t>cos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+ </a:t>
              </a:r>
              <a:r>
                <a:rPr lang="en-US" altLang="en-US" b="0"/>
                <a:t>t</a:t>
              </a:r>
              <a:r>
                <a:rPr lang="en-US" altLang="en-US" b="0" baseline="-10000"/>
                <a:t>y </a:t>
              </a:r>
              <a:r>
                <a:rPr lang="en-US" altLang="en-US" b="0"/>
                <a:t>sin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 + </a:t>
              </a:r>
              <a:r>
                <a:rPr lang="en-US" altLang="en-US" b="0"/>
                <a:t>t</a:t>
              </a:r>
              <a:r>
                <a:rPr lang="en-US" altLang="en-US" b="0" baseline="-10000"/>
                <a:t>x</a:t>
              </a:r>
              <a:endParaRPr lang="en-US" altLang="en-US" b="0"/>
            </a:p>
            <a:p>
              <a:r>
                <a:rPr lang="en-US" altLang="en-US" b="0"/>
                <a:t>sin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    cos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   -t</a:t>
              </a:r>
              <a:r>
                <a:rPr lang="en-US" altLang="en-US" b="0" baseline="-10000"/>
                <a:t>x </a:t>
              </a:r>
              <a:r>
                <a:rPr lang="en-US" altLang="en-US" b="0"/>
                <a:t>sin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- t</a:t>
              </a:r>
              <a:r>
                <a:rPr lang="en-US" altLang="en-US" b="0" baseline="-10000"/>
                <a:t>y </a:t>
              </a:r>
              <a:r>
                <a:rPr lang="en-US" altLang="en-US" b="0"/>
                <a:t>cos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 + </a:t>
              </a:r>
              <a:r>
                <a:rPr lang="en-US" altLang="en-US" b="0"/>
                <a:t>t</a:t>
              </a:r>
              <a:r>
                <a:rPr lang="en-US" altLang="en-US" b="0" baseline="-10000"/>
                <a:t>y</a:t>
              </a:r>
              <a:endParaRPr lang="en-US" altLang="en-US" b="0"/>
            </a:p>
            <a:p>
              <a:r>
                <a:rPr lang="en-US" altLang="en-US" b="0"/>
                <a:t>  0         0        	1</a:t>
              </a:r>
            </a:p>
          </p:txBody>
        </p:sp>
      </p:grpSp>
      <p:grpSp>
        <p:nvGrpSpPr>
          <p:cNvPr id="28780" name="Group 108"/>
          <p:cNvGrpSpPr>
            <a:grpSpLocks/>
          </p:cNvGrpSpPr>
          <p:nvPr/>
        </p:nvGrpSpPr>
        <p:grpSpPr bwMode="auto">
          <a:xfrm>
            <a:off x="381000" y="4724400"/>
            <a:ext cx="4800600" cy="990600"/>
            <a:chOff x="240" y="2976"/>
            <a:chExt cx="3024" cy="624"/>
          </a:xfrm>
        </p:grpSpPr>
        <p:sp>
          <p:nvSpPr>
            <p:cNvPr id="28769" name="AutoShape 97"/>
            <p:cNvSpPr>
              <a:spLocks noChangeArrowheads="1"/>
            </p:cNvSpPr>
            <p:nvPr/>
          </p:nvSpPr>
          <p:spPr bwMode="auto">
            <a:xfrm>
              <a:off x="1248" y="2976"/>
              <a:ext cx="1968" cy="62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0" name="Text Box 98"/>
            <p:cNvSpPr txBox="1">
              <a:spLocks noChangeArrowheads="1"/>
            </p:cNvSpPr>
            <p:nvPr/>
          </p:nvSpPr>
          <p:spPr bwMode="auto">
            <a:xfrm>
              <a:off x="1296" y="2976"/>
              <a:ext cx="1968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b="0"/>
                <a:t>cos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   -sin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   -t</a:t>
              </a:r>
              <a:r>
                <a:rPr lang="en-US" altLang="en-US" b="0" baseline="-10000"/>
                <a:t>x </a:t>
              </a:r>
              <a:r>
                <a:rPr lang="en-US" altLang="en-US" b="0"/>
                <a:t>cos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+ </a:t>
              </a:r>
              <a:r>
                <a:rPr lang="en-US" altLang="en-US" b="0"/>
                <a:t>t</a:t>
              </a:r>
              <a:r>
                <a:rPr lang="en-US" altLang="en-US" b="0" baseline="-10000"/>
                <a:t>y </a:t>
              </a:r>
              <a:r>
                <a:rPr lang="en-US" altLang="en-US" b="0"/>
                <a:t>sin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</a:t>
              </a:r>
            </a:p>
            <a:p>
              <a:r>
                <a:rPr lang="en-US" altLang="en-US" b="0"/>
                <a:t>sin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    cos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   -t</a:t>
              </a:r>
              <a:r>
                <a:rPr lang="en-US" altLang="en-US" b="0" baseline="-10000"/>
                <a:t>x </a:t>
              </a:r>
              <a:r>
                <a:rPr lang="en-US" altLang="en-US" b="0"/>
                <a:t>sin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r>
                <a:rPr lang="en-US" altLang="en-US" b="0"/>
                <a:t> - t</a:t>
              </a:r>
              <a:r>
                <a:rPr lang="en-US" altLang="en-US" b="0" baseline="-10000"/>
                <a:t>y </a:t>
              </a:r>
              <a:r>
                <a:rPr lang="en-US" altLang="en-US" b="0"/>
                <a:t>cos</a:t>
              </a:r>
              <a:r>
                <a:rPr lang="en-US" altLang="en-US" b="0">
                  <a:cs typeface="Times New Roman" panose="02020603050405020304" pitchFamily="18" charset="0"/>
                  <a:sym typeface="Symbol" panose="05050102010706020507" pitchFamily="18" charset="2"/>
                </a:rPr>
                <a:t></a:t>
              </a:r>
              <a:endParaRPr lang="en-US" altLang="en-US" b="0"/>
            </a:p>
            <a:p>
              <a:r>
                <a:rPr lang="en-US" altLang="en-US" b="0"/>
                <a:t>  0         0        	1</a:t>
              </a:r>
            </a:p>
          </p:txBody>
        </p:sp>
        <p:sp>
          <p:nvSpPr>
            <p:cNvPr id="28773" name="AutoShape 101"/>
            <p:cNvSpPr>
              <a:spLocks noChangeArrowheads="1"/>
            </p:cNvSpPr>
            <p:nvPr/>
          </p:nvSpPr>
          <p:spPr bwMode="auto">
            <a:xfrm>
              <a:off x="240" y="2976"/>
              <a:ext cx="816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4" name="Text Box 102"/>
            <p:cNvSpPr txBox="1">
              <a:spLocks noChangeArrowheads="1"/>
            </p:cNvSpPr>
            <p:nvPr/>
          </p:nvSpPr>
          <p:spPr bwMode="auto">
            <a:xfrm>
              <a:off x="288" y="3024"/>
              <a:ext cx="768" cy="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1     0     t</a:t>
              </a:r>
              <a:r>
                <a:rPr lang="en-US" altLang="en-US" sz="1800" b="0" baseline="-10000"/>
                <a:t>x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0     1     t</a:t>
              </a:r>
              <a:r>
                <a:rPr lang="en-US" altLang="en-US" sz="1800" b="0" baseline="-10000"/>
                <a:t>y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1800" b="0"/>
                <a:t>0     0     1</a:t>
              </a:r>
            </a:p>
          </p:txBody>
        </p:sp>
        <p:sp>
          <p:nvSpPr>
            <p:cNvPr id="28775" name="Text Box 103"/>
            <p:cNvSpPr txBox="1">
              <a:spLocks noChangeArrowheads="1"/>
            </p:cNvSpPr>
            <p:nvPr/>
          </p:nvSpPr>
          <p:spPr bwMode="auto">
            <a:xfrm>
              <a:off x="1056" y="3168"/>
              <a:ext cx="22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3200"/>
                <a:t>.</a:t>
              </a:r>
            </a:p>
          </p:txBody>
        </p:sp>
      </p:grpSp>
      <p:grpSp>
        <p:nvGrpSpPr>
          <p:cNvPr id="28783" name="Group 111"/>
          <p:cNvGrpSpPr>
            <a:grpSpLocks/>
          </p:cNvGrpSpPr>
          <p:nvPr/>
        </p:nvGrpSpPr>
        <p:grpSpPr bwMode="auto">
          <a:xfrm>
            <a:off x="5770563" y="4724400"/>
            <a:ext cx="2230437" cy="1219200"/>
            <a:chOff x="3635" y="2976"/>
            <a:chExt cx="1405" cy="768"/>
          </a:xfrm>
        </p:grpSpPr>
        <p:grpSp>
          <p:nvGrpSpPr>
            <p:cNvPr id="28682" name="Group 10"/>
            <p:cNvGrpSpPr>
              <a:grpSpLocks/>
            </p:cNvGrpSpPr>
            <p:nvPr/>
          </p:nvGrpSpPr>
          <p:grpSpPr bwMode="auto">
            <a:xfrm>
              <a:off x="3635" y="3202"/>
              <a:ext cx="385" cy="542"/>
              <a:chOff x="4512" y="960"/>
              <a:chExt cx="240" cy="384"/>
            </a:xfrm>
          </p:grpSpPr>
          <p:sp>
            <p:nvSpPr>
              <p:cNvPr id="28683" name="AutoShape 11"/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240" cy="38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28684" name="Oval 12"/>
              <p:cNvSpPr>
                <a:spLocks noChangeArrowheads="1"/>
              </p:cNvSpPr>
              <p:nvPr/>
            </p:nvSpPr>
            <p:spPr bwMode="auto">
              <a:xfrm>
                <a:off x="4608" y="120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</p:grpSp>
        <p:sp>
          <p:nvSpPr>
            <p:cNvPr id="28776" name="Line 104"/>
            <p:cNvSpPr>
              <a:spLocks noChangeShapeType="1"/>
            </p:cNvSpPr>
            <p:nvPr/>
          </p:nvSpPr>
          <p:spPr bwMode="auto">
            <a:xfrm flipH="1">
              <a:off x="3840" y="2976"/>
              <a:ext cx="1200" cy="57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28784" name="Group 112"/>
          <p:cNvGrpSpPr>
            <a:grpSpLocks/>
          </p:cNvGrpSpPr>
          <p:nvPr/>
        </p:nvGrpSpPr>
        <p:grpSpPr bwMode="auto">
          <a:xfrm>
            <a:off x="5410200" y="4953000"/>
            <a:ext cx="985838" cy="990600"/>
            <a:chOff x="3408" y="3120"/>
            <a:chExt cx="621" cy="624"/>
          </a:xfrm>
        </p:grpSpPr>
        <p:grpSp>
          <p:nvGrpSpPr>
            <p:cNvPr id="28685" name="Group 13"/>
            <p:cNvGrpSpPr>
              <a:grpSpLocks/>
            </p:cNvGrpSpPr>
            <p:nvPr/>
          </p:nvGrpSpPr>
          <p:grpSpPr bwMode="auto">
            <a:xfrm rot="-5400000">
              <a:off x="3552" y="3267"/>
              <a:ext cx="339" cy="615"/>
              <a:chOff x="4512" y="960"/>
              <a:chExt cx="240" cy="384"/>
            </a:xfrm>
          </p:grpSpPr>
          <p:sp>
            <p:nvSpPr>
              <p:cNvPr id="28686" name="AutoShape 14"/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240" cy="38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28687" name="Oval 15"/>
              <p:cNvSpPr>
                <a:spLocks noChangeArrowheads="1"/>
              </p:cNvSpPr>
              <p:nvPr/>
            </p:nvSpPr>
            <p:spPr bwMode="auto">
              <a:xfrm>
                <a:off x="4608" y="120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</p:grpSp>
        <p:sp>
          <p:nvSpPr>
            <p:cNvPr id="28777" name="Arc 105"/>
            <p:cNvSpPr>
              <a:spLocks/>
            </p:cNvSpPr>
            <p:nvPr/>
          </p:nvSpPr>
          <p:spPr bwMode="auto">
            <a:xfrm flipH="1">
              <a:off x="3408" y="3120"/>
              <a:ext cx="288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28786" name="Group 114"/>
          <p:cNvGrpSpPr>
            <a:grpSpLocks/>
          </p:cNvGrpSpPr>
          <p:nvPr/>
        </p:nvGrpSpPr>
        <p:grpSpPr bwMode="auto">
          <a:xfrm>
            <a:off x="6096000" y="4495800"/>
            <a:ext cx="2193925" cy="1143000"/>
            <a:chOff x="3840" y="2832"/>
            <a:chExt cx="1382" cy="720"/>
          </a:xfrm>
        </p:grpSpPr>
        <p:grpSp>
          <p:nvGrpSpPr>
            <p:cNvPr id="28688" name="Group 16"/>
            <p:cNvGrpSpPr>
              <a:grpSpLocks/>
            </p:cNvGrpSpPr>
            <p:nvPr/>
          </p:nvGrpSpPr>
          <p:grpSpPr bwMode="auto">
            <a:xfrm rot="-5400000">
              <a:off x="4744" y="2694"/>
              <a:ext cx="339" cy="616"/>
              <a:chOff x="4512" y="960"/>
              <a:chExt cx="240" cy="384"/>
            </a:xfrm>
          </p:grpSpPr>
          <p:sp>
            <p:nvSpPr>
              <p:cNvPr id="28689" name="AutoShape 17"/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240" cy="38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28690" name="Oval 18"/>
              <p:cNvSpPr>
                <a:spLocks noChangeArrowheads="1"/>
              </p:cNvSpPr>
              <p:nvPr/>
            </p:nvSpPr>
            <p:spPr bwMode="auto">
              <a:xfrm>
                <a:off x="4608" y="1200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400">
                  <a:latin typeface="+mj-lt"/>
                </a:endParaRPr>
              </a:p>
            </p:txBody>
          </p:sp>
        </p:grpSp>
        <p:sp>
          <p:nvSpPr>
            <p:cNvPr id="28778" name="Line 106"/>
            <p:cNvSpPr>
              <a:spLocks noChangeShapeType="1"/>
            </p:cNvSpPr>
            <p:nvPr/>
          </p:nvSpPr>
          <p:spPr bwMode="auto">
            <a:xfrm flipV="1">
              <a:off x="3840" y="2976"/>
              <a:ext cx="1152" cy="57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029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8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>
            <a:normAutofit/>
          </a:bodyPr>
          <a:lstStyle/>
          <a:p>
            <a:pPr algn="just"/>
            <a:r>
              <a:rPr lang="en-US" altLang="en-US" sz="2400" dirty="0">
                <a:latin typeface="+mj-lt"/>
              </a:rPr>
              <a:t>Example</a:t>
            </a:r>
          </a:p>
          <a:p>
            <a:pPr lvl="1" algn="just"/>
            <a:r>
              <a:rPr lang="en-US" altLang="en-US" sz="2000" dirty="0">
                <a:latin typeface="+mj-lt"/>
                <a:sym typeface="Symbol" panose="05050102010706020507" pitchFamily="18" charset="2"/>
              </a:rPr>
              <a:t>Perform </a:t>
            </a:r>
            <a:r>
              <a:rPr lang="en-US" altLang="en-US" sz="2000" dirty="0">
                <a:latin typeface="+mj-lt"/>
              </a:rPr>
              <a:t>60</a:t>
            </a:r>
            <a:r>
              <a:rPr lang="en-US" altLang="en-US" sz="2000" dirty="0">
                <a:latin typeface="+mj-lt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altLang="en-US" sz="2000" dirty="0">
                <a:latin typeface="+mj-lt"/>
              </a:rPr>
              <a:t> rotation of a point P(2, 5) about a pivot point (1,2). Find  P’?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Composite Transformation Matrix</a:t>
            </a:r>
          </a:p>
        </p:txBody>
      </p: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1447800" y="2895600"/>
            <a:ext cx="4495800" cy="1092200"/>
            <a:chOff x="912" y="1824"/>
            <a:chExt cx="2400" cy="688"/>
          </a:xfrm>
        </p:grpSpPr>
        <p:grpSp>
          <p:nvGrpSpPr>
            <p:cNvPr id="30725" name="Group 5"/>
            <p:cNvGrpSpPr>
              <a:grpSpLocks/>
            </p:cNvGrpSpPr>
            <p:nvPr/>
          </p:nvGrpSpPr>
          <p:grpSpPr bwMode="auto">
            <a:xfrm>
              <a:off x="912" y="1872"/>
              <a:ext cx="2016" cy="640"/>
              <a:chOff x="240" y="3648"/>
              <a:chExt cx="2016" cy="640"/>
            </a:xfrm>
          </p:grpSpPr>
          <p:sp>
            <p:nvSpPr>
              <p:cNvPr id="30726" name="AutoShape 6"/>
              <p:cNvSpPr>
                <a:spLocks noChangeArrowheads="1"/>
              </p:cNvSpPr>
              <p:nvPr/>
            </p:nvSpPr>
            <p:spPr bwMode="auto">
              <a:xfrm>
                <a:off x="240" y="3648"/>
                <a:ext cx="1968" cy="624"/>
              </a:xfrm>
              <a:prstGeom prst="bracketPair">
                <a:avLst>
                  <a:gd name="adj" fmla="val 1666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+mj-lt"/>
                </a:endParaRPr>
              </a:p>
            </p:txBody>
          </p:sp>
          <p:sp>
            <p:nvSpPr>
              <p:cNvPr id="30727" name="Text Box 7"/>
              <p:cNvSpPr txBox="1">
                <a:spLocks noChangeArrowheads="1"/>
              </p:cNvSpPr>
              <p:nvPr/>
            </p:nvSpPr>
            <p:spPr bwMode="auto">
              <a:xfrm>
                <a:off x="288" y="3648"/>
                <a:ext cx="1968" cy="6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0" b="0">
                    <a:latin typeface="+mj-lt"/>
                  </a:rPr>
                  <a:t>cos</a:t>
                </a:r>
                <a:r>
                  <a:rPr lang="en-US" altLang="en-US" sz="2000" b="0">
                    <a:latin typeface="+mj-lt"/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altLang="en-US" sz="2000" b="0">
                    <a:latin typeface="+mj-lt"/>
                  </a:rPr>
                  <a:t>    -sin</a:t>
                </a:r>
                <a:r>
                  <a:rPr lang="en-US" altLang="en-US" sz="2000" b="0">
                    <a:latin typeface="+mj-lt"/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altLang="en-US" sz="2000" b="0">
                    <a:latin typeface="+mj-lt"/>
                  </a:rPr>
                  <a:t>    -t</a:t>
                </a:r>
                <a:r>
                  <a:rPr lang="en-US" altLang="en-US" sz="2000" b="0" baseline="-10000">
                    <a:latin typeface="+mj-lt"/>
                  </a:rPr>
                  <a:t>x </a:t>
                </a:r>
                <a:r>
                  <a:rPr lang="en-US" altLang="en-US" sz="2000" b="0">
                    <a:latin typeface="+mj-lt"/>
                  </a:rPr>
                  <a:t>cos</a:t>
                </a:r>
                <a:r>
                  <a:rPr lang="en-US" altLang="en-US" sz="2000" b="0">
                    <a:latin typeface="+mj-lt"/>
                    <a:cs typeface="Times New Roman" panose="02020603050405020304" pitchFamily="18" charset="0"/>
                    <a:sym typeface="Symbol" panose="05050102010706020507" pitchFamily="18" charset="2"/>
                  </a:rPr>
                  <a:t>+ </a:t>
                </a:r>
                <a:r>
                  <a:rPr lang="en-US" altLang="en-US" sz="2000" b="0">
                    <a:latin typeface="+mj-lt"/>
                  </a:rPr>
                  <a:t>t</a:t>
                </a:r>
                <a:r>
                  <a:rPr lang="en-US" altLang="en-US" sz="2000" b="0" baseline="-10000">
                    <a:latin typeface="+mj-lt"/>
                  </a:rPr>
                  <a:t>y </a:t>
                </a:r>
                <a:r>
                  <a:rPr lang="en-US" altLang="en-US" sz="2000" b="0">
                    <a:latin typeface="+mj-lt"/>
                  </a:rPr>
                  <a:t>sin</a:t>
                </a:r>
                <a:r>
                  <a:rPr lang="en-US" altLang="en-US" sz="2000" b="0">
                    <a:latin typeface="+mj-lt"/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altLang="en-US" sz="2000" b="0">
                    <a:latin typeface="+mj-lt"/>
                  </a:rPr>
                  <a:t> </a:t>
                </a:r>
                <a:r>
                  <a:rPr lang="en-US" altLang="en-US" sz="2000" b="0">
                    <a:latin typeface="+mj-lt"/>
                    <a:cs typeface="Times New Roman" panose="02020603050405020304" pitchFamily="18" charset="0"/>
                    <a:sym typeface="Symbol" panose="05050102010706020507" pitchFamily="18" charset="2"/>
                  </a:rPr>
                  <a:t>+ </a:t>
                </a:r>
                <a:r>
                  <a:rPr lang="en-US" altLang="en-US" sz="2000" b="0">
                    <a:latin typeface="+mj-lt"/>
                  </a:rPr>
                  <a:t>t</a:t>
                </a:r>
                <a:r>
                  <a:rPr lang="en-US" altLang="en-US" sz="2000" b="0" baseline="-10000">
                    <a:latin typeface="+mj-lt"/>
                  </a:rPr>
                  <a:t>x</a:t>
                </a:r>
                <a:endParaRPr lang="en-US" altLang="en-US" sz="2000" b="0">
                  <a:latin typeface="+mj-lt"/>
                </a:endParaRPr>
              </a:p>
              <a:p>
                <a:r>
                  <a:rPr lang="en-US" altLang="en-US" sz="2000" b="0">
                    <a:latin typeface="+mj-lt"/>
                  </a:rPr>
                  <a:t>sin</a:t>
                </a:r>
                <a:r>
                  <a:rPr lang="en-US" altLang="en-US" sz="2000" b="0">
                    <a:latin typeface="+mj-lt"/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altLang="en-US" sz="2000" b="0">
                    <a:latin typeface="+mj-lt"/>
                  </a:rPr>
                  <a:t>     cos</a:t>
                </a:r>
                <a:r>
                  <a:rPr lang="en-US" altLang="en-US" sz="2000" b="0">
                    <a:latin typeface="+mj-lt"/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altLang="en-US" sz="2000" b="0">
                    <a:latin typeface="+mj-lt"/>
                  </a:rPr>
                  <a:t>    -t</a:t>
                </a:r>
                <a:r>
                  <a:rPr lang="en-US" altLang="en-US" sz="2000" b="0" baseline="-10000">
                    <a:latin typeface="+mj-lt"/>
                  </a:rPr>
                  <a:t>x </a:t>
                </a:r>
                <a:r>
                  <a:rPr lang="en-US" altLang="en-US" sz="2000" b="0">
                    <a:latin typeface="+mj-lt"/>
                  </a:rPr>
                  <a:t>sin</a:t>
                </a:r>
                <a:r>
                  <a:rPr lang="en-US" altLang="en-US" sz="2000" b="0">
                    <a:latin typeface="+mj-lt"/>
                    <a:cs typeface="Times New Roman" panose="02020603050405020304" pitchFamily="18" charset="0"/>
                    <a:sym typeface="Symbol" panose="05050102010706020507" pitchFamily="18" charset="2"/>
                  </a:rPr>
                  <a:t></a:t>
                </a:r>
                <a:r>
                  <a:rPr lang="en-US" altLang="en-US" sz="2000" b="0">
                    <a:latin typeface="+mj-lt"/>
                  </a:rPr>
                  <a:t> - t</a:t>
                </a:r>
                <a:r>
                  <a:rPr lang="en-US" altLang="en-US" sz="2000" b="0" baseline="-10000">
                    <a:latin typeface="+mj-lt"/>
                  </a:rPr>
                  <a:t>y </a:t>
                </a:r>
                <a:r>
                  <a:rPr lang="en-US" altLang="en-US" sz="2000" b="0">
                    <a:latin typeface="+mj-lt"/>
                  </a:rPr>
                  <a:t>cos</a:t>
                </a:r>
                <a:r>
                  <a:rPr lang="en-US" altLang="en-US" sz="2000" b="0">
                    <a:latin typeface="+mj-lt"/>
                    <a:cs typeface="Times New Roman" panose="02020603050405020304" pitchFamily="18" charset="0"/>
                    <a:sym typeface="Symbol" panose="05050102010706020507" pitchFamily="18" charset="2"/>
                  </a:rPr>
                  <a:t>  + </a:t>
                </a:r>
                <a:r>
                  <a:rPr lang="en-US" altLang="en-US" sz="2000" b="0">
                    <a:latin typeface="+mj-lt"/>
                  </a:rPr>
                  <a:t>t</a:t>
                </a:r>
                <a:r>
                  <a:rPr lang="en-US" altLang="en-US" sz="2000" b="0" baseline="-10000">
                    <a:latin typeface="+mj-lt"/>
                  </a:rPr>
                  <a:t>y</a:t>
                </a:r>
                <a:endParaRPr lang="en-US" altLang="en-US" sz="2000" b="0">
                  <a:latin typeface="+mj-lt"/>
                </a:endParaRPr>
              </a:p>
              <a:p>
                <a:r>
                  <a:rPr lang="en-US" altLang="en-US" sz="2000" b="0">
                    <a:latin typeface="+mj-lt"/>
                  </a:rPr>
                  <a:t>  0         0        	1</a:t>
                </a:r>
              </a:p>
            </p:txBody>
          </p:sp>
        </p:grpSp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3072" y="1824"/>
              <a:ext cx="168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+mj-lt"/>
                </a:rPr>
                <a:t>x</a:t>
              </a:r>
            </a:p>
            <a:p>
              <a:r>
                <a:rPr lang="en-US" altLang="en-US" sz="2000">
                  <a:latin typeface="+mj-lt"/>
                </a:rPr>
                <a:t>y</a:t>
              </a:r>
            </a:p>
            <a:p>
              <a:r>
                <a:rPr lang="en-US" altLang="en-US" sz="2000">
                  <a:latin typeface="+mj-lt"/>
                </a:rPr>
                <a:t>1</a:t>
              </a:r>
            </a:p>
          </p:txBody>
        </p:sp>
        <p:sp>
          <p:nvSpPr>
            <p:cNvPr id="30729" name="AutoShape 9"/>
            <p:cNvSpPr>
              <a:spLocks noChangeArrowheads="1"/>
            </p:cNvSpPr>
            <p:nvPr/>
          </p:nvSpPr>
          <p:spPr bwMode="auto">
            <a:xfrm>
              <a:off x="3024" y="1872"/>
              <a:ext cx="288" cy="62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+mj-lt"/>
              </a:endParaRPr>
            </a:p>
          </p:txBody>
        </p:sp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2880" y="1932"/>
              <a:ext cx="15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>
                  <a:latin typeface="+mj-lt"/>
                </a:rPr>
                <a:t>.</a:t>
              </a:r>
            </a:p>
          </p:txBody>
        </p:sp>
      </p:grpSp>
      <p:grpSp>
        <p:nvGrpSpPr>
          <p:cNvPr id="30746" name="Group 26"/>
          <p:cNvGrpSpPr>
            <a:grpSpLocks/>
          </p:cNvGrpSpPr>
          <p:nvPr/>
        </p:nvGrpSpPr>
        <p:grpSpPr bwMode="auto">
          <a:xfrm>
            <a:off x="1447799" y="4343400"/>
            <a:ext cx="5199743" cy="1054100"/>
            <a:chOff x="912" y="2736"/>
            <a:chExt cx="1776" cy="664"/>
          </a:xfrm>
        </p:grpSpPr>
        <p:sp>
          <p:nvSpPr>
            <p:cNvPr id="30731" name="AutoShape 11"/>
            <p:cNvSpPr>
              <a:spLocks noChangeArrowheads="1"/>
            </p:cNvSpPr>
            <p:nvPr/>
          </p:nvSpPr>
          <p:spPr bwMode="auto">
            <a:xfrm>
              <a:off x="912" y="2736"/>
              <a:ext cx="1296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+mj-lt"/>
              </a:endParaRPr>
            </a:p>
          </p:txBody>
        </p:sp>
        <p:sp>
          <p:nvSpPr>
            <p:cNvPr id="30732" name="Text Box 12"/>
            <p:cNvSpPr txBox="1">
              <a:spLocks noChangeArrowheads="1"/>
            </p:cNvSpPr>
            <p:nvPr/>
          </p:nvSpPr>
          <p:spPr bwMode="auto">
            <a:xfrm>
              <a:off x="950" y="2760"/>
              <a:ext cx="170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 b="0" dirty="0">
                  <a:latin typeface="+mj-lt"/>
                </a:rPr>
                <a:t>0.5       -0.866  -1.0.5 + 2.0.866 + 1                </a:t>
              </a:r>
            </a:p>
            <a:p>
              <a:r>
                <a:rPr lang="en-US" altLang="en-US" sz="2000" b="0" dirty="0">
                  <a:latin typeface="+mj-lt"/>
                </a:rPr>
                <a:t>0.866     0.5     -1.0.866- 2.0.5  + 2</a:t>
              </a:r>
            </a:p>
            <a:p>
              <a:r>
                <a:rPr lang="en-US" altLang="en-US" sz="2000" b="0" dirty="0">
                  <a:latin typeface="+mj-lt"/>
                </a:rPr>
                <a:t>0             0            1</a:t>
              </a:r>
            </a:p>
          </p:txBody>
        </p:sp>
        <p:sp>
          <p:nvSpPr>
            <p:cNvPr id="30733" name="Text Box 13"/>
            <p:cNvSpPr txBox="1">
              <a:spLocks noChangeArrowheads="1"/>
            </p:cNvSpPr>
            <p:nvPr/>
          </p:nvSpPr>
          <p:spPr bwMode="auto">
            <a:xfrm>
              <a:off x="2448" y="2736"/>
              <a:ext cx="116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latin typeface="+mj-lt"/>
                </a:rPr>
                <a:t>2</a:t>
              </a:r>
            </a:p>
            <a:p>
              <a:r>
                <a:rPr lang="en-US" altLang="en-US" sz="2000">
                  <a:latin typeface="+mj-lt"/>
                </a:rPr>
                <a:t>5</a:t>
              </a:r>
            </a:p>
            <a:p>
              <a:r>
                <a:rPr lang="en-US" altLang="en-US" sz="2000">
                  <a:latin typeface="+mj-lt"/>
                </a:rPr>
                <a:t>1</a:t>
              </a:r>
            </a:p>
          </p:txBody>
        </p:sp>
        <p:sp>
          <p:nvSpPr>
            <p:cNvPr id="30734" name="AutoShape 14"/>
            <p:cNvSpPr>
              <a:spLocks noChangeArrowheads="1"/>
            </p:cNvSpPr>
            <p:nvPr/>
          </p:nvSpPr>
          <p:spPr bwMode="auto">
            <a:xfrm>
              <a:off x="2400" y="2736"/>
              <a:ext cx="288" cy="62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+mj-lt"/>
              </a:endParaRPr>
            </a:p>
          </p:txBody>
        </p:sp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2256" y="2844"/>
              <a:ext cx="11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>
                  <a:latin typeface="+mj-lt"/>
                </a:rPr>
                <a:t>.</a:t>
              </a:r>
            </a:p>
          </p:txBody>
        </p:sp>
      </p:grpSp>
      <p:grpSp>
        <p:nvGrpSpPr>
          <p:cNvPr id="30747" name="Group 27"/>
          <p:cNvGrpSpPr>
            <a:grpSpLocks/>
          </p:cNvGrpSpPr>
          <p:nvPr/>
        </p:nvGrpSpPr>
        <p:grpSpPr bwMode="auto">
          <a:xfrm>
            <a:off x="1524000" y="5562600"/>
            <a:ext cx="3124200" cy="990600"/>
            <a:chOff x="960" y="3504"/>
            <a:chExt cx="1296" cy="624"/>
          </a:xfrm>
        </p:grpSpPr>
        <p:sp>
          <p:nvSpPr>
            <p:cNvPr id="30736" name="AutoShape 16"/>
            <p:cNvSpPr>
              <a:spLocks noChangeArrowheads="1"/>
            </p:cNvSpPr>
            <p:nvPr/>
          </p:nvSpPr>
          <p:spPr bwMode="auto">
            <a:xfrm>
              <a:off x="960" y="3504"/>
              <a:ext cx="864" cy="576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998" y="3528"/>
              <a:ext cx="88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b="0">
                  <a:latin typeface="+mj-lt"/>
                </a:rPr>
                <a:t>0.5     - 0.866   2.232 </a:t>
              </a:r>
            </a:p>
            <a:p>
              <a:r>
                <a:rPr lang="en-US" altLang="en-US" sz="1800" b="0">
                  <a:latin typeface="+mj-lt"/>
                </a:rPr>
                <a:t>0.866    0.5      0.134</a:t>
              </a:r>
            </a:p>
            <a:p>
              <a:r>
                <a:rPr lang="en-US" altLang="en-US" sz="1800" b="0">
                  <a:latin typeface="+mj-lt"/>
                </a:rPr>
                <a:t>0            0          1</a:t>
              </a:r>
            </a:p>
          </p:txBody>
        </p:sp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2016" y="3504"/>
              <a:ext cx="125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+mj-lt"/>
                </a:rPr>
                <a:t>2</a:t>
              </a:r>
            </a:p>
            <a:p>
              <a:r>
                <a:rPr lang="en-US" altLang="en-US">
                  <a:latin typeface="+mj-lt"/>
                </a:rPr>
                <a:t>5</a:t>
              </a:r>
            </a:p>
            <a:p>
              <a:r>
                <a:rPr lang="en-US" altLang="en-US">
                  <a:latin typeface="+mj-lt"/>
                </a:rPr>
                <a:t>1</a:t>
              </a:r>
            </a:p>
          </p:txBody>
        </p:sp>
        <p:sp>
          <p:nvSpPr>
            <p:cNvPr id="30739" name="AutoShape 19"/>
            <p:cNvSpPr>
              <a:spLocks noChangeArrowheads="1"/>
            </p:cNvSpPr>
            <p:nvPr/>
          </p:nvSpPr>
          <p:spPr bwMode="auto">
            <a:xfrm>
              <a:off x="1968" y="3504"/>
              <a:ext cx="288" cy="62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1824" y="3552"/>
              <a:ext cx="11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>
                  <a:latin typeface="+mj-lt"/>
                </a:rPr>
                <a:t>.</a:t>
              </a:r>
            </a:p>
          </p:txBody>
        </p:sp>
      </p:grpSp>
      <p:grpSp>
        <p:nvGrpSpPr>
          <p:cNvPr id="30748" name="Group 28"/>
          <p:cNvGrpSpPr>
            <a:grpSpLocks/>
          </p:cNvGrpSpPr>
          <p:nvPr/>
        </p:nvGrpSpPr>
        <p:grpSpPr bwMode="auto">
          <a:xfrm>
            <a:off x="4495799" y="5562600"/>
            <a:ext cx="2286001" cy="990600"/>
            <a:chOff x="2390" y="3504"/>
            <a:chExt cx="665" cy="624"/>
          </a:xfrm>
        </p:grpSpPr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>
              <a:off x="2390" y="3648"/>
              <a:ext cx="25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dirty="0">
                  <a:latin typeface="+mj-lt"/>
                </a:rPr>
                <a:t>         = </a:t>
              </a:r>
            </a:p>
          </p:txBody>
        </p:sp>
        <p:sp>
          <p:nvSpPr>
            <p:cNvPr id="30742" name="Text Box 22"/>
            <p:cNvSpPr txBox="1">
              <a:spLocks noChangeArrowheads="1"/>
            </p:cNvSpPr>
            <p:nvPr/>
          </p:nvSpPr>
          <p:spPr bwMode="auto">
            <a:xfrm>
              <a:off x="2784" y="3504"/>
              <a:ext cx="27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+mj-lt"/>
                </a:rPr>
                <a:t>-1.098</a:t>
              </a:r>
            </a:p>
            <a:p>
              <a:r>
                <a:rPr lang="en-US" altLang="en-US">
                  <a:latin typeface="+mj-lt"/>
                </a:rPr>
                <a:t>4.366</a:t>
              </a:r>
            </a:p>
            <a:p>
              <a:r>
                <a:rPr lang="en-US" altLang="en-US">
                  <a:latin typeface="+mj-lt"/>
                </a:rPr>
                <a:t>   1</a:t>
              </a:r>
            </a:p>
          </p:txBody>
        </p:sp>
        <p:sp>
          <p:nvSpPr>
            <p:cNvPr id="30743" name="AutoShape 23"/>
            <p:cNvSpPr>
              <a:spLocks noChangeArrowheads="1"/>
            </p:cNvSpPr>
            <p:nvPr/>
          </p:nvSpPr>
          <p:spPr bwMode="auto">
            <a:xfrm>
              <a:off x="2736" y="3504"/>
              <a:ext cx="288" cy="624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6781800" y="5791200"/>
            <a:ext cx="12393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+mj-lt"/>
              </a:rPr>
              <a:t>P’ = (-1, 4)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6192838" y="2895600"/>
            <a:ext cx="18197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+mj-lt"/>
              </a:rPr>
              <a:t>Sin 60 =  0.8660</a:t>
            </a:r>
          </a:p>
          <a:p>
            <a:r>
              <a:rPr lang="en-US" altLang="en-US" sz="2000">
                <a:latin typeface="+mj-lt"/>
              </a:rPr>
              <a:t>Kos 60 = 1/2</a:t>
            </a:r>
          </a:p>
        </p:txBody>
      </p:sp>
    </p:spTree>
    <p:extLst>
      <p:ext uri="{BB962C8B-B14F-4D97-AF65-F5344CB8AC3E}">
        <p14:creationId xmlns:p14="http://schemas.microsoft.com/office/powerpoint/2010/main" val="258860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441325" y="227579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Composite Transformation Matrix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41325" y="1576160"/>
            <a:ext cx="696902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>
                <a:latin typeface="+mj-lt"/>
              </a:rPr>
              <a:t>General Fixed-Point Scaling</a:t>
            </a:r>
          </a:p>
          <a:p>
            <a:r>
              <a:rPr lang="en-US" altLang="en-US" sz="2800" dirty="0">
                <a:latin typeface="+mj-lt"/>
              </a:rPr>
              <a:t>	 </a:t>
            </a:r>
            <a:r>
              <a:rPr lang="en-US" altLang="en-US" sz="2000" dirty="0">
                <a:latin typeface="+mj-lt"/>
              </a:rPr>
              <a:t>Operation :-</a:t>
            </a:r>
          </a:p>
          <a:p>
            <a:pPr lvl="2">
              <a:buFontTx/>
              <a:buAutoNum type="arabicPeriod"/>
            </a:pPr>
            <a:r>
              <a:rPr lang="en-US" altLang="en-US" sz="2000" dirty="0">
                <a:latin typeface="+mj-lt"/>
              </a:rPr>
              <a:t>Translate (fixed point is moved to origin)</a:t>
            </a:r>
          </a:p>
          <a:p>
            <a:pPr lvl="2">
              <a:buFontTx/>
              <a:buAutoNum type="arabicPeriod"/>
            </a:pPr>
            <a:r>
              <a:rPr lang="en-US" altLang="en-US" sz="2000" dirty="0">
                <a:latin typeface="+mj-lt"/>
              </a:rPr>
              <a:t>Scale with respect to origin</a:t>
            </a:r>
          </a:p>
          <a:p>
            <a:pPr lvl="2">
              <a:buFontTx/>
              <a:buAutoNum type="arabicPeriod"/>
            </a:pPr>
            <a:r>
              <a:rPr lang="en-US" altLang="en-US" sz="2000" dirty="0">
                <a:latin typeface="+mj-lt"/>
              </a:rPr>
              <a:t>Translate (fixed point is returned to original position</a:t>
            </a:r>
            <a:r>
              <a:rPr lang="en-US" altLang="en-US" dirty="0">
                <a:latin typeface="+mj-lt"/>
              </a:rPr>
              <a:t>)</a:t>
            </a:r>
            <a:endParaRPr lang="en-US" altLang="en-US" sz="2800" dirty="0">
              <a:latin typeface="+mj-lt"/>
            </a:endParaRPr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6107113" y="4328885"/>
            <a:ext cx="2427287" cy="1706563"/>
            <a:chOff x="3888" y="864"/>
            <a:chExt cx="1056" cy="768"/>
          </a:xfrm>
        </p:grpSpPr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3888" y="864"/>
              <a:ext cx="0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3888" y="1632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29707" name="Group 11"/>
          <p:cNvGrpSpPr>
            <a:grpSpLocks/>
          </p:cNvGrpSpPr>
          <p:nvPr/>
        </p:nvGrpSpPr>
        <p:grpSpPr bwMode="auto">
          <a:xfrm>
            <a:off x="5638800" y="5235348"/>
            <a:ext cx="938213" cy="1227137"/>
            <a:chOff x="4416" y="2160"/>
            <a:chExt cx="408" cy="552"/>
          </a:xfrm>
        </p:grpSpPr>
        <p:sp>
          <p:nvSpPr>
            <p:cNvPr id="29708" name="AutoShape 12"/>
            <p:cNvSpPr>
              <a:spLocks noChangeArrowheads="1"/>
            </p:cNvSpPr>
            <p:nvPr/>
          </p:nvSpPr>
          <p:spPr bwMode="auto">
            <a:xfrm>
              <a:off x="4416" y="2160"/>
              <a:ext cx="408" cy="552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chemeClr val="hlink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4596" y="2496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7620000" y="4786085"/>
            <a:ext cx="381000" cy="609600"/>
            <a:chOff x="4512" y="960"/>
            <a:chExt cx="240" cy="384"/>
          </a:xfrm>
        </p:grpSpPr>
        <p:sp>
          <p:nvSpPr>
            <p:cNvPr id="29712" name="AutoShape 16"/>
            <p:cNvSpPr>
              <a:spLocks noChangeArrowheads="1"/>
            </p:cNvSpPr>
            <p:nvPr/>
          </p:nvSpPr>
          <p:spPr bwMode="auto">
            <a:xfrm>
              <a:off x="4512" y="960"/>
              <a:ext cx="240" cy="384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chemeClr val="hlink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4608" y="1200"/>
              <a:ext cx="48" cy="48"/>
            </a:xfrm>
            <a:prstGeom prst="ellipse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1066800" y="3643085"/>
            <a:ext cx="31195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T(fixed)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anose="02020603050405020304" pitchFamily="18" charset="0"/>
              </a:rPr>
              <a:t>•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S(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sym typeface="Symbol" panose="05050102010706020507" pitchFamily="18" charset="2"/>
              </a:rPr>
              <a:t>scale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)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anose="02020603050405020304" pitchFamily="18" charset="0"/>
              </a:rPr>
              <a:t>• </a:t>
            </a: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T(–fixed)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57200" y="4217760"/>
            <a:ext cx="5029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latin typeface="+mj-lt"/>
              </a:rPr>
              <a:t>Find the matrix that represents scaling of an object with respect to any fixed point?</a:t>
            </a:r>
          </a:p>
          <a:p>
            <a:endParaRPr lang="en-US" altLang="en-US" sz="2000">
              <a:latin typeface="+mj-lt"/>
            </a:endParaRPr>
          </a:p>
          <a:p>
            <a:r>
              <a:rPr lang="en-US" altLang="en-US" sz="2000">
                <a:latin typeface="+mj-lt"/>
              </a:rPr>
              <a:t>Given P(6, 8) , Sx = 2, Sy = 3 and fixed point (2, 2). Use that matrix to find P’?</a:t>
            </a:r>
          </a:p>
          <a:p>
            <a:endParaRPr lang="en-US" altLang="en-US" sz="2000">
              <a:latin typeface="+mj-lt"/>
            </a:endParaRPr>
          </a:p>
        </p:txBody>
      </p:sp>
      <p:grpSp>
        <p:nvGrpSpPr>
          <p:cNvPr id="29720" name="Group 24"/>
          <p:cNvGrpSpPr>
            <a:grpSpLocks/>
          </p:cNvGrpSpPr>
          <p:nvPr/>
        </p:nvGrpSpPr>
        <p:grpSpPr bwMode="auto">
          <a:xfrm>
            <a:off x="5905500" y="5167085"/>
            <a:ext cx="1866900" cy="1066800"/>
            <a:chOff x="3720" y="2880"/>
            <a:chExt cx="1176" cy="672"/>
          </a:xfrm>
        </p:grpSpPr>
        <p:grpSp>
          <p:nvGrpSpPr>
            <p:cNvPr id="29714" name="Group 18"/>
            <p:cNvGrpSpPr>
              <a:grpSpLocks/>
            </p:cNvGrpSpPr>
            <p:nvPr/>
          </p:nvGrpSpPr>
          <p:grpSpPr bwMode="auto">
            <a:xfrm>
              <a:off x="3720" y="3168"/>
              <a:ext cx="240" cy="384"/>
              <a:chOff x="4008" y="2184"/>
              <a:chExt cx="240" cy="384"/>
            </a:xfrm>
          </p:grpSpPr>
          <p:sp>
            <p:nvSpPr>
              <p:cNvPr id="29715" name="AutoShape 19"/>
              <p:cNvSpPr>
                <a:spLocks noChangeArrowheads="1"/>
              </p:cNvSpPr>
              <p:nvPr/>
            </p:nvSpPr>
            <p:spPr bwMode="auto">
              <a:xfrm>
                <a:off x="4008" y="2184"/>
                <a:ext cx="240" cy="38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9716" name="Oval 20"/>
              <p:cNvSpPr>
                <a:spLocks noChangeArrowheads="1"/>
              </p:cNvSpPr>
              <p:nvPr/>
            </p:nvSpPr>
            <p:spPr bwMode="auto">
              <a:xfrm>
                <a:off x="4104" y="2424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29719" name="Line 23"/>
            <p:cNvSpPr>
              <a:spLocks noChangeShapeType="1"/>
            </p:cNvSpPr>
            <p:nvPr/>
          </p:nvSpPr>
          <p:spPr bwMode="auto">
            <a:xfrm flipH="1">
              <a:off x="3840" y="2880"/>
              <a:ext cx="1056" cy="57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29723" name="Group 27"/>
          <p:cNvGrpSpPr>
            <a:grpSpLocks/>
          </p:cNvGrpSpPr>
          <p:nvPr/>
        </p:nvGrpSpPr>
        <p:grpSpPr bwMode="auto">
          <a:xfrm>
            <a:off x="6172200" y="4328885"/>
            <a:ext cx="2127250" cy="1676400"/>
            <a:chOff x="3888" y="2352"/>
            <a:chExt cx="1340" cy="1056"/>
          </a:xfrm>
        </p:grpSpPr>
        <p:grpSp>
          <p:nvGrpSpPr>
            <p:cNvPr id="29704" name="Group 8"/>
            <p:cNvGrpSpPr>
              <a:grpSpLocks/>
            </p:cNvGrpSpPr>
            <p:nvPr/>
          </p:nvGrpSpPr>
          <p:grpSpPr bwMode="auto">
            <a:xfrm>
              <a:off x="4638" y="2352"/>
              <a:ext cx="590" cy="773"/>
              <a:chOff x="4416" y="2160"/>
              <a:chExt cx="408" cy="552"/>
            </a:xfrm>
          </p:grpSpPr>
          <p:sp>
            <p:nvSpPr>
              <p:cNvPr id="29705" name="AutoShape 9"/>
              <p:cNvSpPr>
                <a:spLocks noChangeArrowheads="1"/>
              </p:cNvSpPr>
              <p:nvPr/>
            </p:nvSpPr>
            <p:spPr bwMode="auto">
              <a:xfrm>
                <a:off x="4416" y="2160"/>
                <a:ext cx="408" cy="552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9706" name="Oval 10"/>
              <p:cNvSpPr>
                <a:spLocks noChangeArrowheads="1"/>
              </p:cNvSpPr>
              <p:nvPr/>
            </p:nvSpPr>
            <p:spPr bwMode="auto">
              <a:xfrm>
                <a:off x="4596" y="2496"/>
                <a:ext cx="48" cy="48"/>
              </a:xfrm>
              <a:prstGeom prst="ellipse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29721" name="Line 25"/>
            <p:cNvSpPr>
              <a:spLocks noChangeShapeType="1"/>
            </p:cNvSpPr>
            <p:nvPr/>
          </p:nvSpPr>
          <p:spPr bwMode="auto">
            <a:xfrm flipV="1">
              <a:off x="3888" y="2880"/>
              <a:ext cx="1008" cy="528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93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6331" y="175986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4132943" y="1585686"/>
            <a:ext cx="12954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209143" y="1680936"/>
            <a:ext cx="1219200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1     0     -t</a:t>
            </a:r>
            <a:r>
              <a:rPr lang="en-US" altLang="en-US" sz="1800" b="0" baseline="-10000"/>
              <a:t>x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1     -t</a:t>
            </a:r>
            <a:r>
              <a:rPr lang="en-US" altLang="en-US" sz="1800" b="0" baseline="-10000"/>
              <a:t>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0     0     1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2456543" y="1585686"/>
            <a:ext cx="14478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456543" y="1590449"/>
            <a:ext cx="12827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0"/>
              <a:t>Sx     0      0</a:t>
            </a:r>
          </a:p>
          <a:p>
            <a:r>
              <a:rPr lang="en-US" altLang="en-US" sz="1800" b="0"/>
              <a:t> 0     Sy     0</a:t>
            </a:r>
          </a:p>
          <a:p>
            <a:r>
              <a:rPr lang="en-US" altLang="en-US" sz="1800" b="0"/>
              <a:t> 0      0      1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1008743" y="1585686"/>
            <a:ext cx="1295400" cy="11430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084943" y="1680936"/>
            <a:ext cx="12192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1     0     t</a:t>
            </a:r>
            <a:r>
              <a:rPr lang="en-US" altLang="en-US" sz="1800" b="0" baseline="-10000"/>
              <a:t>x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1     t</a:t>
            </a:r>
            <a:r>
              <a:rPr lang="en-US" altLang="en-US" sz="1800" b="0" baseline="-10000"/>
              <a:t>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0     0     1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250168" y="1966686"/>
            <a:ext cx="358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.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904343" y="1966686"/>
            <a:ext cx="358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.</a:t>
            </a:r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>
            <a:off x="2507343" y="2785836"/>
            <a:ext cx="1778000" cy="11620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608943" y="2728686"/>
            <a:ext cx="19319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0"/>
              <a:t>Sx     0 	-t</a:t>
            </a:r>
            <a:r>
              <a:rPr lang="en-US" altLang="en-US" sz="1800" b="0" baseline="-10000"/>
              <a:t>x </a:t>
            </a:r>
            <a:r>
              <a:rPr lang="en-US" altLang="en-US" sz="1800" b="0"/>
              <a:t>Sx </a:t>
            </a:r>
          </a:p>
          <a:p>
            <a:r>
              <a:rPr lang="en-US" altLang="en-US" sz="1800" b="0"/>
              <a:t>  0    Sy    -t</a:t>
            </a:r>
            <a:r>
              <a:rPr lang="en-US" altLang="en-US" sz="1800" b="0" baseline="-10000"/>
              <a:t>y </a:t>
            </a:r>
            <a:r>
              <a:rPr lang="en-US" altLang="en-US" sz="1800" b="0"/>
              <a:t>Sy</a:t>
            </a:r>
          </a:p>
          <a:p>
            <a:r>
              <a:rPr lang="en-US" altLang="en-US" sz="1800" b="0"/>
              <a:t>  0     0   	    1</a:t>
            </a:r>
          </a:p>
        </p:txBody>
      </p:sp>
      <p:sp>
        <p:nvSpPr>
          <p:cNvPr id="37906" name="AutoShape 18"/>
          <p:cNvSpPr>
            <a:spLocks noChangeArrowheads="1"/>
          </p:cNvSpPr>
          <p:nvPr/>
        </p:nvSpPr>
        <p:spPr bwMode="auto">
          <a:xfrm>
            <a:off x="932543" y="2785836"/>
            <a:ext cx="1274763" cy="10731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1007156" y="2874736"/>
            <a:ext cx="1200150" cy="78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1     0     t</a:t>
            </a:r>
            <a:r>
              <a:rPr lang="en-US" altLang="en-US" sz="1800" b="0" baseline="-10000"/>
              <a:t>x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1     t</a:t>
            </a:r>
            <a:r>
              <a:rPr lang="en-US" altLang="en-US" sz="1800" b="0" baseline="-10000"/>
              <a:t>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800" b="0"/>
              <a:t>0     0     1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2207306" y="3143024"/>
            <a:ext cx="352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.</a:t>
            </a: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5275943" y="3074761"/>
            <a:ext cx="35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1145268" y="3989161"/>
            <a:ext cx="367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x =6, y = 8, Sx = 2, Sy = 3, </a:t>
            </a:r>
            <a:r>
              <a:rPr lang="en-US" altLang="en-US" sz="1800"/>
              <a:t>t</a:t>
            </a:r>
            <a:r>
              <a:rPr lang="en-US" altLang="en-US" sz="1800" baseline="-10000"/>
              <a:t>x</a:t>
            </a:r>
            <a:r>
              <a:rPr lang="en-US" altLang="en-US" sz="1600"/>
              <a:t> =2, </a:t>
            </a:r>
            <a:r>
              <a:rPr lang="en-US" altLang="en-US" sz="1800"/>
              <a:t>t</a:t>
            </a:r>
            <a:r>
              <a:rPr lang="en-US" altLang="en-US" sz="1800" baseline="-10000"/>
              <a:t>y</a:t>
            </a:r>
            <a:r>
              <a:rPr lang="en-US" altLang="en-US" sz="1600"/>
              <a:t> = 2</a:t>
            </a:r>
            <a:r>
              <a:rPr lang="en-US" altLang="en-US"/>
              <a:t>   </a:t>
            </a:r>
          </a:p>
        </p:txBody>
      </p:sp>
      <p:sp>
        <p:nvSpPr>
          <p:cNvPr id="37914" name="AutoShape 26"/>
          <p:cNvSpPr>
            <a:spLocks noChangeArrowheads="1"/>
          </p:cNvSpPr>
          <p:nvPr/>
        </p:nvSpPr>
        <p:spPr bwMode="auto">
          <a:xfrm>
            <a:off x="5658531" y="2804886"/>
            <a:ext cx="2208212" cy="11620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5733143" y="2881086"/>
            <a:ext cx="2286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0"/>
              <a:t>Sx     0 	-t</a:t>
            </a:r>
            <a:r>
              <a:rPr lang="en-US" altLang="en-US" sz="1800" b="0" baseline="-10000"/>
              <a:t>x </a:t>
            </a:r>
            <a:r>
              <a:rPr lang="en-US" altLang="en-US" sz="1800" b="0"/>
              <a:t>Sx + t</a:t>
            </a:r>
            <a:r>
              <a:rPr lang="en-US" altLang="en-US" sz="1800" b="0" baseline="-10000"/>
              <a:t>x</a:t>
            </a:r>
            <a:endParaRPr lang="en-US" altLang="en-US" sz="1800" b="0"/>
          </a:p>
          <a:p>
            <a:r>
              <a:rPr lang="en-US" altLang="en-US" sz="1800" b="0"/>
              <a:t>  0    Sy    -t</a:t>
            </a:r>
            <a:r>
              <a:rPr lang="en-US" altLang="en-US" sz="1800" b="0" baseline="-10000"/>
              <a:t>y </a:t>
            </a:r>
            <a:r>
              <a:rPr lang="en-US" altLang="en-US" sz="1800" b="0"/>
              <a:t>Sy + t</a:t>
            </a:r>
            <a:r>
              <a:rPr lang="en-US" altLang="en-US" sz="1800" b="0" baseline="-10000"/>
              <a:t>y</a:t>
            </a:r>
            <a:endParaRPr lang="en-US" altLang="en-US" sz="1800" b="0"/>
          </a:p>
          <a:p>
            <a:r>
              <a:rPr lang="en-US" altLang="en-US" sz="1800" b="0"/>
              <a:t>  0     0   	    1</a:t>
            </a:r>
          </a:p>
        </p:txBody>
      </p:sp>
      <p:sp>
        <p:nvSpPr>
          <p:cNvPr id="37916" name="AutoShape 28"/>
          <p:cNvSpPr>
            <a:spLocks noChangeArrowheads="1"/>
          </p:cNvSpPr>
          <p:nvPr/>
        </p:nvSpPr>
        <p:spPr bwMode="auto">
          <a:xfrm>
            <a:off x="934131" y="4557486"/>
            <a:ext cx="2208212" cy="11620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1008743" y="4633686"/>
            <a:ext cx="2286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0"/>
              <a:t>2     0 	-2(</a:t>
            </a:r>
            <a:r>
              <a:rPr lang="en-US" altLang="en-US" sz="1800" b="0" baseline="-10000"/>
              <a:t> </a:t>
            </a:r>
            <a:r>
              <a:rPr lang="en-US" altLang="en-US" sz="1800" b="0"/>
              <a:t>2) + 2</a:t>
            </a:r>
          </a:p>
          <a:p>
            <a:r>
              <a:rPr lang="en-US" altLang="en-US" sz="1800" b="0"/>
              <a:t>0     3   	-2(3) + 2</a:t>
            </a:r>
          </a:p>
          <a:p>
            <a:r>
              <a:rPr lang="en-US" altLang="en-US" sz="1800" b="0"/>
              <a:t>0     0   	    1</a:t>
            </a: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3218543" y="4862286"/>
            <a:ext cx="352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.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3599543" y="4633686"/>
            <a:ext cx="2984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6</a:t>
            </a:r>
          </a:p>
          <a:p>
            <a:r>
              <a:rPr lang="en-US" altLang="en-US" sz="1800"/>
              <a:t>8</a:t>
            </a:r>
          </a:p>
          <a:p>
            <a:r>
              <a:rPr lang="en-US" altLang="en-US" sz="1800"/>
              <a:t>1</a:t>
            </a:r>
          </a:p>
        </p:txBody>
      </p:sp>
      <p:sp>
        <p:nvSpPr>
          <p:cNvPr id="37922" name="AutoShape 34"/>
          <p:cNvSpPr>
            <a:spLocks noChangeArrowheads="1"/>
          </p:cNvSpPr>
          <p:nvPr/>
        </p:nvSpPr>
        <p:spPr bwMode="auto">
          <a:xfrm>
            <a:off x="3523343" y="4633686"/>
            <a:ext cx="457200" cy="9906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4285343" y="4862286"/>
            <a:ext cx="357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=</a:t>
            </a:r>
          </a:p>
        </p:txBody>
      </p:sp>
      <p:sp>
        <p:nvSpPr>
          <p:cNvPr id="37924" name="AutoShape 36"/>
          <p:cNvSpPr>
            <a:spLocks noChangeArrowheads="1"/>
          </p:cNvSpPr>
          <p:nvPr/>
        </p:nvSpPr>
        <p:spPr bwMode="auto">
          <a:xfrm>
            <a:off x="4667931" y="4557486"/>
            <a:ext cx="608012" cy="11620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4742543" y="4633686"/>
            <a:ext cx="533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/>
              <a:t>10     20 1</a:t>
            </a:r>
          </a:p>
        </p:txBody>
      </p:sp>
    </p:spTree>
    <p:extLst>
      <p:ext uri="{BB962C8B-B14F-4D97-AF65-F5344CB8AC3E}">
        <p14:creationId xmlns:p14="http://schemas.microsoft.com/office/powerpoint/2010/main" val="36692844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879" y="2759981"/>
            <a:ext cx="7542893" cy="1325563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all right??</a:t>
            </a:r>
          </a:p>
        </p:txBody>
      </p:sp>
    </p:spTree>
    <p:extLst>
      <p:ext uri="{BB962C8B-B14F-4D97-AF65-F5344CB8AC3E}">
        <p14:creationId xmlns:p14="http://schemas.microsoft.com/office/powerpoint/2010/main" val="127521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623454"/>
            <a:ext cx="8229600" cy="946583"/>
          </a:xfrm>
        </p:spPr>
        <p:txBody>
          <a:bodyPr>
            <a:noAutofit/>
          </a:bodyPr>
          <a:lstStyle/>
          <a:p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2D Transformation </a:t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458200" cy="43735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+mj-lt"/>
              </a:rPr>
              <a:t>2 ways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latin typeface="+mj-lt"/>
              </a:rPr>
              <a:t>Object Transformation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+mj-lt"/>
              </a:rPr>
              <a:t>Alter the coordinate of an object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+mj-lt"/>
              </a:rPr>
              <a:t>Translation, rotation, scaling etc.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+mj-lt"/>
              </a:rPr>
              <a:t>Coordinate system unchanged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latin typeface="+mj-lt"/>
              </a:rPr>
              <a:t>Coordinate transformation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+mj-lt"/>
              </a:rPr>
              <a:t>Produce a different coordinate system</a:t>
            </a:r>
          </a:p>
          <a:p>
            <a:pPr marL="457200" lvl="1" indent="0" algn="just">
              <a:buNone/>
            </a:pPr>
            <a:endParaRPr lang="en-US" altLang="en-US" dirty="0">
              <a:latin typeface="+mj-lt"/>
            </a:endParaRPr>
          </a:p>
          <a:p>
            <a:pPr algn="just"/>
            <a:endParaRPr lang="en-US" alt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214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2D Transformations</a:t>
            </a: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757589" y="449217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062389" y="334917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90989" y="403497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433989" y="388257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2367189" y="3628573"/>
            <a:ext cx="990600" cy="330200"/>
          </a:xfrm>
          <a:custGeom>
            <a:avLst/>
            <a:gdLst>
              <a:gd name="T0" fmla="*/ 0 w 624"/>
              <a:gd name="T1" fmla="*/ 208 h 208"/>
              <a:gd name="T2" fmla="*/ 192 w 624"/>
              <a:gd name="T3" fmla="*/ 16 h 208"/>
              <a:gd name="T4" fmla="*/ 624 w 624"/>
              <a:gd name="T5" fmla="*/ 112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208">
                <a:moveTo>
                  <a:pt x="0" y="208"/>
                </a:moveTo>
                <a:cubicBezTo>
                  <a:pt x="44" y="120"/>
                  <a:pt x="88" y="32"/>
                  <a:pt x="192" y="16"/>
                </a:cubicBezTo>
                <a:cubicBezTo>
                  <a:pt x="296" y="0"/>
                  <a:pt x="552" y="96"/>
                  <a:pt x="624" y="11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18114" y="4547736"/>
            <a:ext cx="284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x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741714" y="3480936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y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4653189" y="3653973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V="1">
            <a:off x="4957989" y="251097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313714" y="3709536"/>
            <a:ext cx="284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x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637314" y="2642736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y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5186589" y="3044373"/>
            <a:ext cx="381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6024789" y="2129973"/>
            <a:ext cx="990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5643789" y="2891973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4576989" y="5624061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V="1">
            <a:off x="4881789" y="4481061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6237514" y="5679623"/>
            <a:ext cx="284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x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4561114" y="461282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y</a:t>
            </a:r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 flipV="1">
            <a:off x="4881789" y="4644573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 flipV="1">
            <a:off x="4881789" y="5177973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" name="Freeform 29"/>
          <p:cNvSpPr>
            <a:spLocks/>
          </p:cNvSpPr>
          <p:nvPr/>
        </p:nvSpPr>
        <p:spPr bwMode="auto">
          <a:xfrm>
            <a:off x="5453289" y="4939848"/>
            <a:ext cx="339725" cy="300038"/>
          </a:xfrm>
          <a:custGeom>
            <a:avLst/>
            <a:gdLst>
              <a:gd name="T0" fmla="*/ 0 w 214"/>
              <a:gd name="T1" fmla="*/ 0 h 189"/>
              <a:gd name="T2" fmla="*/ 126 w 214"/>
              <a:gd name="T3" fmla="*/ 36 h 189"/>
              <a:gd name="T4" fmla="*/ 180 w 214"/>
              <a:gd name="T5" fmla="*/ 90 h 189"/>
              <a:gd name="T6" fmla="*/ 207 w 214"/>
              <a:gd name="T7" fmla="*/ 108 h 189"/>
              <a:gd name="T8" fmla="*/ 207 w 214"/>
              <a:gd name="T9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" h="189">
                <a:moveTo>
                  <a:pt x="0" y="0"/>
                </a:moveTo>
                <a:cubicBezTo>
                  <a:pt x="42" y="11"/>
                  <a:pt x="85" y="22"/>
                  <a:pt x="126" y="36"/>
                </a:cubicBezTo>
                <a:cubicBezTo>
                  <a:pt x="144" y="54"/>
                  <a:pt x="159" y="76"/>
                  <a:pt x="180" y="90"/>
                </a:cubicBezTo>
                <a:cubicBezTo>
                  <a:pt x="189" y="96"/>
                  <a:pt x="204" y="98"/>
                  <a:pt x="207" y="108"/>
                </a:cubicBezTo>
                <a:cubicBezTo>
                  <a:pt x="214" y="134"/>
                  <a:pt x="207" y="162"/>
                  <a:pt x="207" y="18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1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0218" y="450273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Geometric Transformations </a:t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8" y="1676400"/>
            <a:ext cx="5430982" cy="5715000"/>
          </a:xfrm>
        </p:spPr>
        <p:txBody>
          <a:bodyPr>
            <a:normAutofit/>
          </a:bodyPr>
          <a:lstStyle/>
          <a:p>
            <a:pPr algn="just"/>
            <a:r>
              <a:rPr lang="en-US" altLang="en-US" sz="2200" dirty="0">
                <a:latin typeface="+mj-lt"/>
              </a:rPr>
              <a:t>Let us impose a coordinate system on a plane. </a:t>
            </a:r>
          </a:p>
          <a:p>
            <a:pPr algn="just"/>
            <a:r>
              <a:rPr lang="en-US" altLang="en-US" sz="2200" dirty="0">
                <a:latin typeface="+mj-lt"/>
              </a:rPr>
              <a:t>An object </a:t>
            </a:r>
            <a:r>
              <a:rPr lang="en-US" altLang="en-US" sz="22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altLang="en-US" sz="2200" dirty="0">
                <a:latin typeface="+mj-lt"/>
              </a:rPr>
              <a:t> in the plane can be considered as a set of points. </a:t>
            </a:r>
          </a:p>
          <a:p>
            <a:pPr algn="just"/>
            <a:r>
              <a:rPr lang="en-US" altLang="en-US" sz="2200" dirty="0">
                <a:latin typeface="+mj-lt"/>
              </a:rPr>
              <a:t>Every object point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200" dirty="0">
                <a:latin typeface="+mj-lt"/>
              </a:rPr>
              <a:t> has coordinates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(x, y)</a:t>
            </a:r>
            <a:r>
              <a:rPr lang="en-US" altLang="en-US" sz="2200" dirty="0">
                <a:latin typeface="+mj-lt"/>
              </a:rPr>
              <a:t>, and so the object is the sum total of all its coordinate points. </a:t>
            </a:r>
          </a:p>
          <a:p>
            <a:pPr algn="just"/>
            <a:r>
              <a:rPr lang="en-US" altLang="en-US" sz="2200" dirty="0">
                <a:latin typeface="+mj-lt"/>
              </a:rPr>
              <a:t>If the object is moved to a new position, it can be regarded as a new object </a:t>
            </a:r>
            <a:r>
              <a:rPr lang="en-US" alt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altLang="en-US" sz="2200" dirty="0">
                <a:latin typeface="+mj-lt"/>
              </a:rPr>
              <a:t> , all of whose coordinate point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P’</a:t>
            </a:r>
            <a:r>
              <a:rPr lang="en-US" altLang="en-US" sz="2200" dirty="0">
                <a:latin typeface="+mj-lt"/>
              </a:rPr>
              <a:t> can be obtained from the original points </a:t>
            </a:r>
            <a:r>
              <a:rPr lang="en-US" alt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2200" dirty="0">
                <a:latin typeface="+mj-lt"/>
              </a:rPr>
              <a:t> by the application of a geometric transformation.</a:t>
            </a: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algn="just"/>
            <a:endParaRPr lang="en-US" altLang="en-US" sz="2200" dirty="0">
              <a:latin typeface="+mj-lt"/>
            </a:endParaRPr>
          </a:p>
        </p:txBody>
      </p:sp>
      <p:pic>
        <p:nvPicPr>
          <p:cNvPr id="7172" name="Picture 6" descr="PPTCCF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76400"/>
            <a:ext cx="3352800" cy="355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65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0218" y="450273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Geometric Transformations </a:t>
            </a:r>
            <a:b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7" y="1676400"/>
            <a:ext cx="8617527" cy="5715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dirty="0">
                <a:latin typeface="+mj-lt"/>
              </a:rPr>
              <a:t>Translation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>
                <a:latin typeface="+mj-lt"/>
              </a:rPr>
              <a:t>Rotation about the Origin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>
                <a:latin typeface="+mj-lt"/>
              </a:rPr>
              <a:t>Scaling with Respect to the Origin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>
                <a:latin typeface="+mj-lt"/>
              </a:rPr>
              <a:t>Mirror Reflection about an Axis</a:t>
            </a: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lvl="1" algn="just"/>
            <a:endParaRPr lang="en-US" altLang="en-US" sz="2200" dirty="0">
              <a:latin typeface="+mj-lt"/>
            </a:endParaRPr>
          </a:p>
          <a:p>
            <a:pPr algn="just"/>
            <a:endParaRPr lang="en-US" alt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1341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893</TotalTime>
  <Words>3342</Words>
  <Application>Microsoft Office PowerPoint</Application>
  <PresentationFormat>On-screen Show (4:3)</PresentationFormat>
  <Paragraphs>731</Paragraphs>
  <Slides>56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5" baseType="lpstr">
      <vt:lpstr>Arial</vt:lpstr>
      <vt:lpstr>Calibri</vt:lpstr>
      <vt:lpstr>Calibri Light</vt:lpstr>
      <vt:lpstr>Courier New</vt:lpstr>
      <vt:lpstr>Symbol</vt:lpstr>
      <vt:lpstr>Tahoma</vt:lpstr>
      <vt:lpstr>Times New Roman</vt:lpstr>
      <vt:lpstr>Office Theme</vt:lpstr>
      <vt:lpstr>Equation</vt:lpstr>
      <vt:lpstr>Computer Graphics 2D Transformations</vt:lpstr>
      <vt:lpstr>Lecture Outlines</vt:lpstr>
      <vt:lpstr>What is Transformation? </vt:lpstr>
      <vt:lpstr>Two Dimensional Transformation  </vt:lpstr>
      <vt:lpstr>Two Dimensional Transformation  </vt:lpstr>
      <vt:lpstr>2D Transformation  </vt:lpstr>
      <vt:lpstr>Examples of 2D Transformations</vt:lpstr>
      <vt:lpstr>Geometric Transformations  </vt:lpstr>
      <vt:lpstr>Geometric Transformations  </vt:lpstr>
      <vt:lpstr>Translation</vt:lpstr>
      <vt:lpstr>Rotation about the Origin</vt:lpstr>
      <vt:lpstr>PowerPoint Presentation</vt:lpstr>
      <vt:lpstr>PowerPoint Presentation</vt:lpstr>
      <vt:lpstr>Mirror Reflection about an Axis </vt:lpstr>
      <vt:lpstr>PowerPoint Presentation</vt:lpstr>
      <vt:lpstr>PowerPoint Presentation</vt:lpstr>
      <vt:lpstr>Coordinate Transformations </vt:lpstr>
      <vt:lpstr>Coordinate Transformations  </vt:lpstr>
      <vt:lpstr>Translation</vt:lpstr>
      <vt:lpstr>Rotation about the Origin</vt:lpstr>
      <vt:lpstr>Scaling with Respect to the Origin</vt:lpstr>
      <vt:lpstr>Mirror Reflection about an Axis</vt:lpstr>
      <vt:lpstr>Composite Transformation</vt:lpstr>
      <vt:lpstr>Example</vt:lpstr>
      <vt:lpstr>Transformations are NOT Commutative</vt:lpstr>
      <vt:lpstr>PowerPoint Presentation</vt:lpstr>
      <vt:lpstr>Contd.</vt:lpstr>
      <vt:lpstr>Matrix Review</vt:lpstr>
      <vt:lpstr>PowerPoint Presentation</vt:lpstr>
      <vt:lpstr>Matrix Review</vt:lpstr>
      <vt:lpstr>Use of Matrix in Transformations</vt:lpstr>
      <vt:lpstr>Use of Matrix in Transformations</vt:lpstr>
      <vt:lpstr>2D Transformation</vt:lpstr>
      <vt:lpstr>Translation</vt:lpstr>
      <vt:lpstr>Rotation</vt:lpstr>
      <vt:lpstr>PowerPoint Presentation</vt:lpstr>
      <vt:lpstr>PowerPoint Presentation</vt:lpstr>
      <vt:lpstr>Rotation</vt:lpstr>
      <vt:lpstr>PowerPoint Presentation</vt:lpstr>
      <vt:lpstr>PowerPoint Presentation</vt:lpstr>
      <vt:lpstr>PowerPoint Presentation</vt:lpstr>
      <vt:lpstr>PowerPoint Presentation</vt:lpstr>
      <vt:lpstr>Homogenous Coordinates</vt:lpstr>
      <vt:lpstr>PowerPoint Presentation</vt:lpstr>
      <vt:lpstr>Matrix Representation</vt:lpstr>
      <vt:lpstr>Matrix Representation</vt:lpstr>
      <vt:lpstr>Composite Transformation</vt:lpstr>
      <vt:lpstr>Composition Properties</vt:lpstr>
      <vt:lpstr>Rotation about an arbitrary point P</vt:lpstr>
      <vt:lpstr>Contd.</vt:lpstr>
      <vt:lpstr>Contd.</vt:lpstr>
      <vt:lpstr>PowerPoint Presentation</vt:lpstr>
      <vt:lpstr>Composite Transformation Matrix</vt:lpstr>
      <vt:lpstr>Composite Transformation Matrix</vt:lpstr>
      <vt:lpstr>Answer</vt:lpstr>
      <vt:lpstr>Are you all right??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 Lecture 06- 2D Transformations</dc:title>
  <dc:creator>Tanvir Rahman</dc:creator>
  <cp:lastModifiedBy>ferdaustaslima@outlook.com</cp:lastModifiedBy>
  <cp:revision>93</cp:revision>
  <dcterms:created xsi:type="dcterms:W3CDTF">2015-11-18T13:31:51Z</dcterms:created>
  <dcterms:modified xsi:type="dcterms:W3CDTF">2020-10-20T08:08:29Z</dcterms:modified>
</cp:coreProperties>
</file>