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85" r:id="rId7"/>
    <p:sldId id="261" r:id="rId8"/>
    <p:sldId id="262" r:id="rId9"/>
    <p:sldId id="263" r:id="rId10"/>
    <p:sldId id="264" r:id="rId11"/>
    <p:sldId id="287" r:id="rId12"/>
    <p:sldId id="289" r:id="rId13"/>
    <p:sldId id="281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8" r:id="rId22"/>
    <p:sldId id="272" r:id="rId23"/>
    <p:sldId id="273" r:id="rId24"/>
    <p:sldId id="274" r:id="rId25"/>
    <p:sldId id="284" r:id="rId26"/>
    <p:sldId id="290" r:id="rId27"/>
    <p:sldId id="282" r:id="rId28"/>
    <p:sldId id="275" r:id="rId29"/>
    <p:sldId id="276" r:id="rId30"/>
    <p:sldId id="277" r:id="rId31"/>
    <p:sldId id="283" r:id="rId32"/>
    <p:sldId id="278" r:id="rId33"/>
    <p:sldId id="286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Tensile Properties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Chapter 01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6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5082" y="1976718"/>
                <a:ext cx="8202706" cy="4706470"/>
              </a:xfrm>
            </p:spPr>
            <p:txBody>
              <a:bodyPr>
                <a:normAutofit fontScale="92500"/>
              </a:bodyPr>
              <a:lstStyle/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tangent of angle between initial curve and horizontal axis is equal to the ratio of stress and strain. 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engineering science, this ratio is termed as initial modulus but in textile science it is known as initial young’s modulus. 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modulus of textile materials depends on chemical structure, crystallinity, orientation of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fibre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etc.  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modulus, tanα =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Stress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Strain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α ↑↓      →    extension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↓↑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5082" y="1976718"/>
                <a:ext cx="8202706" cy="4706470"/>
              </a:xfrm>
              <a:blipFill rotWithShape="0">
                <a:blip r:embed="rId2"/>
                <a:stretch>
                  <a:fillRect l="-1114" t="-1684" r="-1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918" y="2911568"/>
            <a:ext cx="2698376" cy="192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85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modulus</a:t>
            </a:r>
            <a:endParaRPr lang="en-US" dirty="0"/>
          </a:p>
        </p:txBody>
      </p:sp>
      <p:pic>
        <p:nvPicPr>
          <p:cNvPr id="7170" name="Picture 2" descr="Stress-Strain Graph for Elastic Material ! | IamTechnical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01" y="2393577"/>
            <a:ext cx="6753598" cy="42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9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871" y="2770093"/>
            <a:ext cx="8444752" cy="2864223"/>
          </a:xfrm>
        </p:spPr>
        <p:txBody>
          <a:bodyPr>
            <a:normAutofit/>
          </a:bodyPr>
          <a:lstStyle/>
          <a:p>
            <a:r>
              <a:rPr lang="en-US" sz="9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Thank You</a:t>
            </a:r>
            <a:endParaRPr lang="en-US" sz="9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0902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Lecture 02</a:t>
            </a:r>
            <a:endParaRPr lang="en-US" sz="7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593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of rupture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required to break a specimen or total work done for breaking a specimen is termed as work of rupture and is expressed by the units of joule, calorie etc.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force ‘F’ increases the length of a specimen in small amount by ‘dl’, then we have-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done = Force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 Displacement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F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64025" y="1667436"/>
                <a:ext cx="10300446" cy="4827494"/>
              </a:xfrm>
            </p:spPr>
            <p:txBody>
              <a:bodyPr>
                <a:normAutofit/>
              </a:bodyPr>
              <a:lstStyle/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 factor can be defined as the ratio between work of rupture and the product of breaking load and breaking elongation. </a:t>
                </a:r>
              </a:p>
              <a:p>
                <a:pPr marL="0" indent="0" algn="just">
                  <a:buNone/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Work factor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Work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rupture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Breaking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load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Breaking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elongation</m:t>
                        </m:r>
                        <m:r>
                          <m:rPr>
                            <m:nor/>
                          </m:rPr>
                          <a:rPr lang="en-US" sz="2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If the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fibre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obeys hook’s law, then the load-elongation curve would be a straight line and the work of rupture = ½ x Breaking load x Breaking elongation</a:t>
                </a:r>
              </a:p>
              <a:p>
                <a:pPr marL="0" indent="0" algn="just">
                  <a:buNone/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 an ideal case, the work factor,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Wf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1/2, whereas,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Wf</a:t>
                </a:r>
                <a:r>
                  <a:rPr lang="en-US" sz="2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 for top curve and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Wf</a:t>
                </a:r>
                <a:r>
                  <a:rPr lang="en-US" sz="2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 for bottom 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curve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4025" y="1667436"/>
                <a:ext cx="10300446" cy="4827494"/>
              </a:xfrm>
              <a:blipFill rotWithShape="0">
                <a:blip r:embed="rId2"/>
                <a:stretch>
                  <a:fillRect l="-1065" t="-1770" r="-1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05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171700"/>
                <a:ext cx="9601200" cy="4565276"/>
              </a:xfrm>
            </p:spPr>
            <p:txBody>
              <a:bodyPr>
                <a:normAutofit/>
              </a:bodyPr>
              <a:lstStyle/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ratio between work returned during recovery and total work done in total extension is known as work recovery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Work recovery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Work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returned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during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recovery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Total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work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done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total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extension</m:t>
                        </m:r>
                      </m:den>
                    </m:f>
                  </m:oMath>
                </a14:m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extension = Elastic extension + Plastic extension </a:t>
                </a:r>
              </a:p>
              <a:p>
                <a:pPr marL="0" indent="0" algn="just">
                  <a:buNone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 done in total extension = (Work done in elastic extension + Work done in plastic extension)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171700"/>
                <a:ext cx="9601200" cy="4565276"/>
              </a:xfrm>
              <a:blipFill rotWithShape="0">
                <a:blip r:embed="rId2"/>
                <a:stretch>
                  <a:fillRect l="-1270" t="-1869" r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00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043953"/>
                <a:ext cx="9601200" cy="4504765"/>
              </a:xfrm>
            </p:spPr>
            <p:txBody>
              <a:bodyPr>
                <a:normAutofit/>
              </a:bodyPr>
              <a:lstStyle/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power of recovery from an immediate extension is called as elastic recovery. 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recovery of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fibres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depends on type of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fibres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fibre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structure, type of molecular bonds and crystallinity of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fibres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recovery can also be defined as the elastic extension against total extension and expressed as the percentage.</a:t>
                </a:r>
              </a:p>
              <a:p>
                <a:pPr marL="0" indent="0" algn="just">
                  <a:buNone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Elastic recovery (%)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Elastic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extension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Total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extension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100 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043953"/>
                <a:ext cx="9601200" cy="4504765"/>
              </a:xfrm>
              <a:blipFill rotWithShape="0">
                <a:blip r:embed="rId2"/>
                <a:stretch>
                  <a:fillRect l="-1270" t="-1894" r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Elastic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23" y="4988859"/>
            <a:ext cx="2853952" cy="17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6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208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Here, AB = initial length of the specimen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AC = final length after recovery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BD = total extension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CD = elastic extension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BC = plastic extension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extension = Elastic extension + Plastic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694" y="3733239"/>
            <a:ext cx="3886200" cy="189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Elastic Potential Energy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694" y="1653988"/>
            <a:ext cx="3886200" cy="19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4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71700"/>
            <a:ext cx="10058400" cy="4336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recovery (%) = (Elastic extension/total extension) ×100%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= (CD/BD) × 100%  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Plastic recovery = (plastic extension/total extension) ×100%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= (BC/BD) ×100%</a:t>
            </a:r>
          </a:p>
          <a:p>
            <a:endParaRPr lang="en-US" dirty="0"/>
          </a:p>
        </p:txBody>
      </p:sp>
      <p:pic>
        <p:nvPicPr>
          <p:cNvPr id="3074" name="Picture 2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3334871"/>
            <a:ext cx="3065930" cy="161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88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24" y="605118"/>
            <a:ext cx="9708776" cy="1566582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Lecture 01</a:t>
            </a:r>
            <a:endParaRPr lang="en-US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973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Creep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17" y="1943100"/>
            <a:ext cx="8162366" cy="44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Creep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10085294" cy="437029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load is applied on a textile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instaneous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strain is occurred in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after that strain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strain will be lower with passing time that means slow deformation will be occurred.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behavior of textile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known as creep. 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crease marks on cloth depends on creep behaviors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Creep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usually classified into two classes-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6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Creep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966882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Temporary creep: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This type of creep is temporarily occurred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So, after removing load it is possible for textile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recover it’s original shape.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elastic deformation is occurred and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does not break, only molecular chains of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get stretched.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9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Creep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 Permanent creep: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This type of creep is permanently occurred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So, after removing load it is not possible for textile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recover it’s original shape.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plastic deformation is occurred and molecular chains of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break, hence the whole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breaks.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3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5" y="685800"/>
            <a:ext cx="6064624" cy="1075766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Stress-Strain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576" y="1761566"/>
            <a:ext cx="4159623" cy="471991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 strength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 point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material property defined as the stress at which a material begins to deform plastically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to the yield point the material will deform elastically and will return to its original shape when the applied stress is removed.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yield point is known as yield stress and strain at yield point is known as yield strain.</a:t>
            </a:r>
          </a:p>
        </p:txBody>
      </p:sp>
      <p:pic>
        <p:nvPicPr>
          <p:cNvPr id="8194" name="Picture 2" descr="Stress-Strain Graph for Elastic Material ! | IamTechnical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06" y="1761566"/>
            <a:ext cx="6347012" cy="424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1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5" y="685800"/>
            <a:ext cx="6064624" cy="1075766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Stress-Strain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he strain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5" y="1761566"/>
            <a:ext cx="4679576" cy="45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1" y="2252384"/>
            <a:ext cx="6087036" cy="352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09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871" y="2770093"/>
            <a:ext cx="8444752" cy="2864223"/>
          </a:xfrm>
        </p:spPr>
        <p:txBody>
          <a:bodyPr>
            <a:normAutofit/>
          </a:bodyPr>
          <a:lstStyle/>
          <a:p>
            <a:r>
              <a:rPr lang="en-US" sz="9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Thank You</a:t>
            </a:r>
            <a:endParaRPr lang="en-US" sz="9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0559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Lecture 03</a:t>
            </a:r>
            <a:endParaRPr lang="en-US" sz="7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033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Factors affecting the results of Tensile Testing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896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it’s conditions: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chemical treatment to which it has been subjected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mechanical treatment that it has received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Amount of moisture that it contains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in the testing atmosphere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Arrangement &amp; Dimension of 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&amp; Timing of the 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2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 or Principles of Tensile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0" indent="-742950">
              <a:buFont typeface="+mj-lt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rate of loading (CRL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rate of elongation (CRE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1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 of Textile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indent="-857250">
              <a:buFont typeface="+mj-lt"/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Tensile properties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buFont typeface="+mj-lt"/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Flexural properties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buFont typeface="+mj-lt"/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Torsional properties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buFont typeface="+mj-lt"/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 properties </a:t>
            </a:r>
          </a:p>
        </p:txBody>
      </p:sp>
    </p:spTree>
    <p:extLst>
      <p:ext uri="{BB962C8B-B14F-4D97-AF65-F5344CB8AC3E}">
        <p14:creationId xmlns:p14="http://schemas.microsoft.com/office/powerpoint/2010/main" val="263263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rate of loading (CRL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399"/>
            <a:ext cx="6804212" cy="461234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specimen is gripped between two jaws-top jaw which is fixed and bottom jaw which is moveable.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on specimen is initially zero, but increase at constant rate.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adding constant rate of water in a container which is attached to the bottom jaw, may increase the load gradually.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074" name="Picture 2" descr="Tensile Test Experiment | Materials Science and Engineering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78" y="1848971"/>
            <a:ext cx="3334870" cy="43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0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rate of loading (CRL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424" y="2064123"/>
            <a:ext cx="6911788" cy="460561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constant rate of flow gives the constant rate of loading.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of this applied force is to extend the specimen until it eventually breaks down.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loading causes the extension. </a:t>
            </a:r>
          </a:p>
          <a:p>
            <a:endParaRPr lang="en-US" dirty="0"/>
          </a:p>
        </p:txBody>
      </p:sp>
      <p:pic>
        <p:nvPicPr>
          <p:cNvPr id="5122" name="Picture 2" descr="untitle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23" y="2064124"/>
            <a:ext cx="3756773" cy="374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8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rate of elongation (CRE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788" y="1546412"/>
            <a:ext cx="5607424" cy="531158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specimen is gripped between two jaws-top jaw which is fixed and bottom jaw which is moveable to downward direction at a constant velocity by means of a screw mechanism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tension on specimen is zero.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2" descr="Packaging Tensile Strength Testing | Campden BRI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05" y="2030506"/>
            <a:ext cx="4762500" cy="36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8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rate of elongation (CRE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788" y="1546412"/>
            <a:ext cx="5607424" cy="531158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when the bottom jaw moves downwards at a constant rate, the specimen is extended and an increasing tension is developed until the specimen finally breaks down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case, the extension causes loading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146" name="Picture 2" descr="untitled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24" y="1761565"/>
            <a:ext cx="4182315" cy="437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70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871" y="2770093"/>
            <a:ext cx="8444752" cy="2864223"/>
          </a:xfrm>
        </p:spPr>
        <p:txBody>
          <a:bodyPr>
            <a:normAutofit/>
          </a:bodyPr>
          <a:lstStyle/>
          <a:p>
            <a:r>
              <a:rPr lang="en-US" sz="9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Thank You</a:t>
            </a:r>
            <a:endParaRPr lang="en-US" sz="9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8719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Tensile Properties of Textile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behaviors shown by textile materials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yarn, fabric etc.) when it is subjected to   load or tension, are known as tensile properties. </a:t>
            </a:r>
          </a:p>
          <a:p>
            <a:endParaRPr lang="en-US" dirty="0"/>
          </a:p>
        </p:txBody>
      </p:sp>
      <p:pic>
        <p:nvPicPr>
          <p:cNvPr id="1026" name="Picture 2" descr="Material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35" y="4193240"/>
            <a:ext cx="5634318" cy="22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2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load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3" y="2017059"/>
            <a:ext cx="5830234" cy="474681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load required to break a specimen is termed as breaking load. Breaking load depends 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type, nature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bonds, crystallinity, orientation etc.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is usually expressed by kilogram, gram, pound, Newton etc.</a:t>
            </a:r>
          </a:p>
          <a:p>
            <a:endParaRPr lang="en-US" dirty="0"/>
          </a:p>
        </p:txBody>
      </p:sp>
      <p:pic>
        <p:nvPicPr>
          <p:cNvPr id="2050" name="Picture 2" descr="Top 30 Impetus Afea Solver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83" y="2420471"/>
            <a:ext cx="5307106" cy="29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4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load</a:t>
            </a:r>
            <a:endParaRPr lang="en-US" dirty="0"/>
          </a:p>
        </p:txBody>
      </p:sp>
      <p:pic>
        <p:nvPicPr>
          <p:cNvPr id="5122" name="Picture 2" descr="tensile strength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19" y="2713037"/>
            <a:ext cx="3787962" cy="35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54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trength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term “Tensile” has been derived from the word “Tension”. Tensile strength is very important property of textile materials which represents the ratio between force required to break a specimen and cross-sectional area of that specimen. 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q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Tensile strength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Force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required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break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specimen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Cross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sectional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area</m:t>
                        </m:r>
                        <m:r>
                          <m:rPr>
                            <m:nor/>
                          </m:rPr>
                          <a: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u="sng" dirty="0"/>
              </a:p>
              <a:p>
                <a:pPr marL="0" indent="0">
                  <a:buNone/>
                </a:pPr>
                <a:r>
                  <a:rPr lang="en-US" b="1" dirty="0"/>
                  <a:t> 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2" t="-3231" r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438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Tenacity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Tenacity can be defined as the ratio between breaking load and linear density of specimen. Tenacity of a specimen may be expressed as the units of gram/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tex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gram/denier, Newton/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tex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etc. </a:t>
                </a:r>
              </a:p>
              <a:p>
                <a:pPr algn="just">
                  <a:buFont typeface="Wingdings" panose="05000000000000000000" pitchFamily="2" charset="2"/>
                  <a:buChar char="q"/>
                </a:pP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Tenacity 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Breaking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load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Linear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density</m:t>
                        </m:r>
                      </m:den>
                    </m:f>
                  </m:oMath>
                </a14:m>
                <a:r>
                  <a:rPr lang="en-US" dirty="0" smtClean="0"/>
                  <a:t>               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7" t="-3061"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10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286000"/>
                <a:ext cx="9601200" cy="4572000"/>
              </a:xfrm>
            </p:spPr>
            <p:txBody>
              <a:bodyPr>
                <a:normAutofit/>
              </a:bodyPr>
              <a:lstStyle/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load required to break a specimen is a useful quantity. Breaking extension of a specimen can be defined as the actual, percentage increase in length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upto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breaking. 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it can be said that, the length of a specimen which extends for applying load before breaking is known as breaking extension and it is usually expressed as the percentage.</a:t>
                </a:r>
              </a:p>
              <a:p>
                <a:pPr algn="just">
                  <a:buFont typeface="Wingdings" panose="05000000000000000000" pitchFamily="2" charset="2"/>
                  <a:buChar char="ü"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Breaking extension (%)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Elongation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break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i="1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100 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Original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length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specimen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den>
                    </m:f>
                  </m:oMath>
                </a14:m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u="sng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286000"/>
                <a:ext cx="9601200" cy="4572000"/>
              </a:xfrm>
              <a:blipFill rotWithShape="0">
                <a:blip r:embed="rId2"/>
                <a:stretch>
                  <a:fillRect l="-1079" t="-1867" r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22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223</TotalTime>
  <Words>1005</Words>
  <Application>Microsoft Office PowerPoint</Application>
  <PresentationFormat>Widescreen</PresentationFormat>
  <Paragraphs>130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Andalus</vt:lpstr>
      <vt:lpstr>Arial</vt:lpstr>
      <vt:lpstr>Cambria Math</vt:lpstr>
      <vt:lpstr>Franklin Gothic Book</vt:lpstr>
      <vt:lpstr>Times New Roman</vt:lpstr>
      <vt:lpstr>Wingdings</vt:lpstr>
      <vt:lpstr>Crop</vt:lpstr>
      <vt:lpstr>Tensile Properties</vt:lpstr>
      <vt:lpstr>Lecture 01</vt:lpstr>
      <vt:lpstr>Mechanical Properties of Textile Fibres</vt:lpstr>
      <vt:lpstr>Tensile Properties of Textile Fibres</vt:lpstr>
      <vt:lpstr>Breaking load</vt:lpstr>
      <vt:lpstr>Breaking load</vt:lpstr>
      <vt:lpstr>Tensile Strength</vt:lpstr>
      <vt:lpstr>Tenacity </vt:lpstr>
      <vt:lpstr>Breaking extension</vt:lpstr>
      <vt:lpstr>Initial modulus</vt:lpstr>
      <vt:lpstr>Initial modulus</vt:lpstr>
      <vt:lpstr>Thank You</vt:lpstr>
      <vt:lpstr>Lecture 02</vt:lpstr>
      <vt:lpstr>Work of rupture</vt:lpstr>
      <vt:lpstr>Work factor </vt:lpstr>
      <vt:lpstr>Work recovery</vt:lpstr>
      <vt:lpstr>Elastic recovery</vt:lpstr>
      <vt:lpstr>Elastic recovery</vt:lpstr>
      <vt:lpstr>Elastic recovery</vt:lpstr>
      <vt:lpstr>Creep</vt:lpstr>
      <vt:lpstr>Creep</vt:lpstr>
      <vt:lpstr>Creep</vt:lpstr>
      <vt:lpstr>Creep</vt:lpstr>
      <vt:lpstr>Stress-Strain Curve</vt:lpstr>
      <vt:lpstr>Stress-Strain Curve</vt:lpstr>
      <vt:lpstr>Thank You</vt:lpstr>
      <vt:lpstr>Lecture 03</vt:lpstr>
      <vt:lpstr>Factors affecting the results of Tensile Testing   </vt:lpstr>
      <vt:lpstr>Methods or Principles of Tensile Experiment   </vt:lpstr>
      <vt:lpstr>Constant rate of loading (CRL) </vt:lpstr>
      <vt:lpstr>Constant rate of loading (CRL) </vt:lpstr>
      <vt:lpstr>Constant rate of elongation (CRE) </vt:lpstr>
      <vt:lpstr>Constant rate of elongation (CRE) 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Kamrul</dc:creator>
  <cp:lastModifiedBy>Kamrul</cp:lastModifiedBy>
  <cp:revision>38</cp:revision>
  <dcterms:created xsi:type="dcterms:W3CDTF">2020-05-16T09:00:49Z</dcterms:created>
  <dcterms:modified xsi:type="dcterms:W3CDTF">2020-05-16T13:52:30Z</dcterms:modified>
</cp:coreProperties>
</file>