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1" r:id="rId5"/>
    <p:sldId id="260" r:id="rId6"/>
    <p:sldId id="262"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hyperlink" Target="https://rosariomariocapalbo.wordpress.com/2013/05/29/christopher-marlowe-doctor-faust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9667E6-25B1-E34B-9F79-2B0E04760C4C}"/>
              </a:ext>
            </a:extLst>
          </p:cNvPr>
          <p:cNvSpPr>
            <a:spLocks noGrp="1"/>
          </p:cNvSpPr>
          <p:nvPr>
            <p:ph type="ctrTitle"/>
          </p:nvPr>
        </p:nvSpPr>
        <p:spPr>
          <a:xfrm>
            <a:off x="3048071" y="946315"/>
            <a:ext cx="8915399" cy="2482684"/>
          </a:xfrm>
        </p:spPr>
        <p:txBody>
          <a:bodyPr>
            <a:normAutofit fontScale="90000"/>
          </a:bodyPr>
          <a:lstStyle/>
          <a:p>
            <a:r>
              <a:rPr lang="en-GB" b="1"/>
              <a:t>Elizabethan and Jacobean Literature </a:t>
            </a:r>
            <a:br>
              <a:rPr lang="en-GB" b="1"/>
            </a:br>
            <a:r>
              <a:rPr lang="en-GB" sz="2700" b="1"/>
              <a:t>Course code: ENG232</a:t>
            </a:r>
            <a:br>
              <a:rPr lang="en-GB" sz="2700" b="1"/>
            </a:br>
            <a:r>
              <a:rPr lang="en-GB" sz="2700" b="1"/>
              <a:t/>
            </a:r>
            <a:br>
              <a:rPr lang="en-GB" sz="2700" b="1"/>
            </a:br>
            <a:r>
              <a:rPr lang="en-GB" sz="2700" b="1"/>
              <a:t>Lecture: 01</a:t>
            </a:r>
            <a:endParaRPr lang="en-US" sz="2700" b="1" dirty="0"/>
          </a:p>
        </p:txBody>
      </p:sp>
      <p:sp>
        <p:nvSpPr>
          <p:cNvPr id="5" name="Subtitle 4">
            <a:extLst>
              <a:ext uri="{FF2B5EF4-FFF2-40B4-BE49-F238E27FC236}">
                <a16:creationId xmlns="" xmlns:a16="http://schemas.microsoft.com/office/drawing/2014/main" id="{86FE6F3D-321D-4739-9063-952D6C3356B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066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610C7DD-010E-2E44-BF91-8D7E471820B5}"/>
              </a:ext>
            </a:extLst>
          </p:cNvPr>
          <p:cNvSpPr>
            <a:spLocks noGrp="1"/>
          </p:cNvSpPr>
          <p:nvPr>
            <p:ph type="title"/>
          </p:nvPr>
        </p:nvSpPr>
        <p:spPr>
          <a:xfrm>
            <a:off x="2589212" y="446088"/>
            <a:ext cx="8172801" cy="685779"/>
          </a:xfrm>
        </p:spPr>
        <p:txBody>
          <a:bodyPr/>
          <a:lstStyle/>
          <a:p>
            <a:r>
              <a:rPr lang="en-GB" sz="2800" b="1"/>
              <a:t>Elizabethan Era of English  Literature</a:t>
            </a:r>
            <a:r>
              <a:rPr lang="en-GB" b="1"/>
              <a:t> </a:t>
            </a:r>
            <a:endParaRPr lang="en-US" b="1"/>
          </a:p>
        </p:txBody>
      </p:sp>
      <p:pic>
        <p:nvPicPr>
          <p:cNvPr id="5" name="Picture 5">
            <a:extLst>
              <a:ext uri="{FF2B5EF4-FFF2-40B4-BE49-F238E27FC236}">
                <a16:creationId xmlns="" xmlns:a16="http://schemas.microsoft.com/office/drawing/2014/main" id="{E70CC4E7-703B-7D48-9D47-5C9C6AFC6DA2}"/>
              </a:ext>
            </a:extLst>
          </p:cNvPr>
          <p:cNvPicPr>
            <a:picLocks noGrp="1" noChangeAspect="1"/>
          </p:cNvPicPr>
          <p:nvPr>
            <p:ph idx="1"/>
          </p:nvPr>
        </p:nvPicPr>
        <p:blipFill>
          <a:blip r:embed="rId2"/>
          <a:stretch>
            <a:fillRect/>
          </a:stretch>
        </p:blipFill>
        <p:spPr>
          <a:xfrm>
            <a:off x="6508565" y="1725789"/>
            <a:ext cx="5181600" cy="3406422"/>
          </a:xfrm>
        </p:spPr>
      </p:pic>
      <p:sp>
        <p:nvSpPr>
          <p:cNvPr id="4" name="Text Placeholder 3">
            <a:extLst>
              <a:ext uri="{FF2B5EF4-FFF2-40B4-BE49-F238E27FC236}">
                <a16:creationId xmlns="" xmlns:a16="http://schemas.microsoft.com/office/drawing/2014/main" id="{70F85B3F-95FB-174D-9429-67E09F18A2FE}"/>
              </a:ext>
            </a:extLst>
          </p:cNvPr>
          <p:cNvSpPr>
            <a:spLocks noGrp="1"/>
          </p:cNvSpPr>
          <p:nvPr>
            <p:ph type="body" sz="half" idx="2"/>
          </p:nvPr>
        </p:nvSpPr>
        <p:spPr>
          <a:xfrm>
            <a:off x="914400" y="1598612"/>
            <a:ext cx="5180011" cy="5259387"/>
          </a:xfrm>
        </p:spPr>
        <p:txBody>
          <a:bodyPr>
            <a:noAutofit/>
          </a:bodyPr>
          <a:lstStyle/>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Elizabethan Literature is commonly a reference to the body of works written during the reign of Elizabeth I of England (1558 –1603)</a:t>
            </a:r>
            <a:r>
              <a:rPr lang="en-GB" sz="20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GB" sz="2000" dirty="0">
                <a:solidFill>
                  <a:srgbClr val="002060"/>
                </a:solidFill>
                <a:latin typeface="Times New Roman" panose="02020603050405020304" pitchFamily="18" charset="0"/>
                <a:cs typeface="Times New Roman" panose="02020603050405020304" pitchFamily="18" charset="0"/>
              </a:rPr>
              <a:t>Probably the most splendid age in the history of English literature, during which such writers as Sir Philip Sidney, Edmund Spenser, Christopher Marlowe, Ben Jonson, and William Shakespeare flourished. </a:t>
            </a:r>
          </a:p>
        </p:txBody>
      </p:sp>
    </p:spTree>
    <p:extLst>
      <p:ext uri="{BB962C8B-B14F-4D97-AF65-F5344CB8AC3E}">
        <p14:creationId xmlns:p14="http://schemas.microsoft.com/office/powerpoint/2010/main" val="212696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E35FAB8-0A23-DB4F-BCA6-0AA47F21608D}"/>
              </a:ext>
            </a:extLst>
          </p:cNvPr>
          <p:cNvSpPr>
            <a:spLocks noGrp="1"/>
          </p:cNvSpPr>
          <p:nvPr>
            <p:ph idx="1"/>
          </p:nvPr>
        </p:nvSpPr>
        <p:spPr>
          <a:xfrm>
            <a:off x="1201003" y="1391640"/>
            <a:ext cx="10303609" cy="4623581"/>
          </a:xfrm>
        </p:spPr>
        <p:txBody>
          <a:bodyPr>
            <a:noAutofit/>
          </a:bodyPr>
          <a:lstStyle/>
          <a:p>
            <a:r>
              <a:rPr lang="en-GB" sz="2000" b="1" i="0" dirty="0">
                <a:solidFill>
                  <a:srgbClr val="002060"/>
                </a:solidFill>
                <a:effectLst/>
                <a:latin typeface="Georgia" panose="02040502050405020303" pitchFamily="18" charset="0"/>
              </a:rPr>
              <a:t>DRAMA</a:t>
            </a:r>
            <a:r>
              <a:rPr lang="en-GB" sz="2000" b="0" i="0" dirty="0">
                <a:solidFill>
                  <a:srgbClr val="002060"/>
                </a:solidFill>
                <a:effectLst/>
                <a:latin typeface="Georgia" panose="02040502050405020303" pitchFamily="18" charset="0"/>
              </a:rPr>
              <a:t>: Drama was the greatest achievement of the Elizabethan Age. It reached the vast popular audience at all levels of society. All the writers of the time, except Sidney and Spenser, wrote a lot of plays. Among them, the most famous were William Shakespeare, Christopher Marlowe</a:t>
            </a:r>
            <a:r>
              <a:rPr lang="en-GB" sz="2000" b="0" i="0" dirty="0">
                <a:solidFill>
                  <a:srgbClr val="002060"/>
                </a:solidFill>
                <a:effectLst/>
                <a:latin typeface="Georgia" panose="02040502050405020303" pitchFamily="18" charset="0"/>
                <a:hlinkClick r:id="rId2"/>
              </a:rPr>
              <a:t> </a:t>
            </a:r>
            <a:r>
              <a:rPr lang="en-GB" sz="2000" b="0" i="0" dirty="0">
                <a:solidFill>
                  <a:srgbClr val="002060"/>
                </a:solidFill>
                <a:effectLst/>
                <a:latin typeface="Georgia" panose="02040502050405020303" pitchFamily="18" charset="0"/>
              </a:rPr>
              <a:t> and Ben Jonson.</a:t>
            </a:r>
          </a:p>
          <a:p>
            <a:r>
              <a:rPr lang="en-GB" sz="2000" b="1" i="0" dirty="0">
                <a:solidFill>
                  <a:srgbClr val="002060"/>
                </a:solidFill>
                <a:effectLst/>
                <a:latin typeface="Georgia" panose="02040502050405020303" pitchFamily="18" charset="0"/>
              </a:rPr>
              <a:t>POETRY</a:t>
            </a:r>
            <a:r>
              <a:rPr lang="en-GB" sz="2000" b="0" i="0" dirty="0">
                <a:solidFill>
                  <a:srgbClr val="002060"/>
                </a:solidFill>
                <a:effectLst/>
                <a:latin typeface="Georgia" panose="02040502050405020303" pitchFamily="18" charset="0"/>
              </a:rPr>
              <a:t>:   The Elizabethan Age is considered the “Golden Age” of the English drama but Poetry was held in high consideration, too.  Renaissance poetry is mostly identified with the sonnet but there were other popular types of poetry such as the songs and madrigals (after the Italian name), pastoral poetry, patriotic poetry, religious poetry, satirical and mocking poetry and erotic poetry. </a:t>
            </a:r>
          </a:p>
          <a:p>
            <a:r>
              <a:rPr lang="en-GB" sz="2000" b="0" i="0" dirty="0">
                <a:solidFill>
                  <a:srgbClr val="002060"/>
                </a:solidFill>
                <a:effectLst/>
                <a:latin typeface="Georgia" panose="02040502050405020303" pitchFamily="18" charset="0"/>
              </a:rPr>
              <a:t>The term “sonnet” derives from the Italian “</a:t>
            </a:r>
            <a:r>
              <a:rPr lang="en-GB" sz="2000" b="0" i="1" dirty="0" err="1">
                <a:solidFill>
                  <a:srgbClr val="002060"/>
                </a:solidFill>
                <a:effectLst/>
                <a:latin typeface="Georgia" panose="02040502050405020303" pitchFamily="18" charset="0"/>
              </a:rPr>
              <a:t>sonetto</a:t>
            </a:r>
            <a:r>
              <a:rPr lang="en-GB" sz="2000" b="0" i="0" dirty="0">
                <a:solidFill>
                  <a:srgbClr val="002060"/>
                </a:solidFill>
                <a:effectLst/>
                <a:latin typeface="Georgia" panose="02040502050405020303" pitchFamily="18" charset="0"/>
              </a:rPr>
              <a:t>”.  It is a short poem of fourteen lines expressing personal feelings and emotions. The </a:t>
            </a:r>
            <a:r>
              <a:rPr lang="en-GB" sz="2000" i="0" dirty="0">
                <a:solidFill>
                  <a:srgbClr val="002060"/>
                </a:solidFill>
                <a:effectLst/>
                <a:latin typeface="Georgia" panose="02040502050405020303" pitchFamily="18" charset="0"/>
              </a:rPr>
              <a:t>Petrarchan sonnet,</a:t>
            </a:r>
            <a:r>
              <a:rPr lang="en-GB" sz="2000" b="0" i="0" dirty="0">
                <a:solidFill>
                  <a:srgbClr val="002060"/>
                </a:solidFill>
                <a:effectLst/>
                <a:latin typeface="Georgia" panose="02040502050405020303" pitchFamily="18" charset="0"/>
              </a:rPr>
              <a:t> also called the </a:t>
            </a:r>
            <a:r>
              <a:rPr lang="en-GB" sz="2000" b="0" i="1" dirty="0">
                <a:solidFill>
                  <a:srgbClr val="002060"/>
                </a:solidFill>
                <a:effectLst/>
                <a:latin typeface="Georgia" panose="02040502050405020303" pitchFamily="18" charset="0"/>
              </a:rPr>
              <a:t>Italian sonnet</a:t>
            </a:r>
            <a:r>
              <a:rPr lang="en-GB" sz="2000" b="0" i="0" dirty="0">
                <a:solidFill>
                  <a:srgbClr val="002060"/>
                </a:solidFill>
                <a:effectLst/>
                <a:latin typeface="Georgia" panose="02040502050405020303" pitchFamily="18" charset="0"/>
              </a:rPr>
              <a:t>, is made up of fourteen lines divided into an octave </a:t>
            </a:r>
            <a:r>
              <a:rPr lang="en-GB" sz="2000" b="0" i="0" dirty="0" smtClean="0">
                <a:solidFill>
                  <a:srgbClr val="002060"/>
                </a:solidFill>
                <a:effectLst/>
                <a:latin typeface="Georgia" panose="02040502050405020303" pitchFamily="18" charset="0"/>
              </a:rPr>
              <a:t>and </a:t>
            </a:r>
            <a:r>
              <a:rPr lang="en-GB" sz="2000" b="0" i="0" dirty="0">
                <a:solidFill>
                  <a:srgbClr val="002060"/>
                </a:solidFill>
                <a:effectLst/>
                <a:latin typeface="Georgia" panose="02040502050405020303" pitchFamily="18" charset="0"/>
              </a:rPr>
              <a:t>a </a:t>
            </a:r>
            <a:r>
              <a:rPr lang="en-GB" sz="2000" b="0" i="0" dirty="0" smtClean="0">
                <a:solidFill>
                  <a:srgbClr val="002060"/>
                </a:solidFill>
                <a:effectLst/>
                <a:latin typeface="Georgia" panose="02040502050405020303" pitchFamily="18" charset="0"/>
              </a:rPr>
              <a:t>sestet usually </a:t>
            </a:r>
            <a:r>
              <a:rPr lang="en-GB" sz="2000" b="0" i="0" dirty="0">
                <a:solidFill>
                  <a:srgbClr val="002060"/>
                </a:solidFill>
                <a:effectLst/>
                <a:latin typeface="Georgia" panose="02040502050405020303" pitchFamily="18" charset="0"/>
              </a:rPr>
              <a:t>rhyming ABBA </a:t>
            </a:r>
            <a:r>
              <a:rPr lang="en-GB" sz="2000" b="0" i="0" dirty="0" err="1">
                <a:solidFill>
                  <a:srgbClr val="002060"/>
                </a:solidFill>
                <a:effectLst/>
                <a:latin typeface="Georgia" panose="02040502050405020303" pitchFamily="18" charset="0"/>
              </a:rPr>
              <a:t>ABBA</a:t>
            </a:r>
            <a:r>
              <a:rPr lang="en-GB" sz="2000" b="0" i="0" dirty="0">
                <a:solidFill>
                  <a:srgbClr val="002060"/>
                </a:solidFill>
                <a:effectLst/>
                <a:latin typeface="Georgia" panose="02040502050405020303" pitchFamily="18" charset="0"/>
              </a:rPr>
              <a:t> CDC DCD (or CDE CDE). </a:t>
            </a:r>
            <a:endParaRPr lang="en-US" sz="2000" dirty="0">
              <a:solidFill>
                <a:srgbClr val="002060"/>
              </a:solidFill>
            </a:endParaRPr>
          </a:p>
        </p:txBody>
      </p:sp>
      <p:sp>
        <p:nvSpPr>
          <p:cNvPr id="8" name="Title 1">
            <a:extLst>
              <a:ext uri="{FF2B5EF4-FFF2-40B4-BE49-F238E27FC236}">
                <a16:creationId xmlns="" xmlns:a16="http://schemas.microsoft.com/office/drawing/2014/main" id="{74EEF741-70AE-CB40-8091-63ECA91FEA78}"/>
              </a:ext>
            </a:extLst>
          </p:cNvPr>
          <p:cNvSpPr txBox="1">
            <a:spLocks noGrp="1"/>
          </p:cNvSpPr>
          <p:nvPr>
            <p:ph type="title"/>
          </p:nvPr>
        </p:nvSpPr>
        <p:spPr>
          <a:xfrm>
            <a:off x="2592925" y="473985"/>
            <a:ext cx="6769439" cy="76753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800" b="1" dirty="0"/>
              <a:t>Elizabethan Era of English  Literature</a:t>
            </a:r>
            <a:r>
              <a:rPr lang="en-GB" b="1" dirty="0"/>
              <a:t> </a:t>
            </a:r>
            <a:endParaRPr lang="en-US" b="1" dirty="0"/>
          </a:p>
        </p:txBody>
      </p:sp>
    </p:spTree>
    <p:extLst>
      <p:ext uri="{BB962C8B-B14F-4D97-AF65-F5344CB8AC3E}">
        <p14:creationId xmlns:p14="http://schemas.microsoft.com/office/powerpoint/2010/main" val="255541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A2DBD5E-7E6C-FD44-A814-3B2B43A8B783}"/>
              </a:ext>
            </a:extLst>
          </p:cNvPr>
          <p:cNvSpPr>
            <a:spLocks noGrp="1"/>
          </p:cNvSpPr>
          <p:nvPr>
            <p:ph idx="1"/>
          </p:nvPr>
        </p:nvSpPr>
        <p:spPr>
          <a:xfrm>
            <a:off x="1091821" y="1678675"/>
            <a:ext cx="10412791" cy="4776715"/>
          </a:xfrm>
        </p:spPr>
        <p:txBody>
          <a:bodyPr>
            <a:normAutofit/>
          </a:bodyPr>
          <a:lstStyle/>
          <a:p>
            <a:r>
              <a:rPr lang="en-GB" sz="2400" i="0" dirty="0">
                <a:solidFill>
                  <a:srgbClr val="002060"/>
                </a:solidFill>
                <a:effectLst/>
                <a:latin typeface="Georgia" panose="02040502050405020303" pitchFamily="18" charset="0"/>
              </a:rPr>
              <a:t>The octave introduces a theme, a problem or a particular situation and the sestet provides a resolution, a comment on the situation or the personal feelings of the poet. Elizabethan sonnets modified this form and divided the four lines into three quatrains and a final rhyming couplet. Important sonneteers who wrote collections of love sonnets were: Sir Philip Sidney, Edmund Spenser and William Shakespeare. The final pattern of the Elizabethan sonnet is three quatrains and a final couple of verses rhyming ABAB CDCD EFEF GG.  Elizabethan sonneteers often develop a theme in the three quatrains and use the final couplet to summarise or  deny it, to give an answer or propose a solution. </a:t>
            </a:r>
            <a:endParaRPr lang="en-US" sz="2400" dirty="0">
              <a:solidFill>
                <a:srgbClr val="002060"/>
              </a:solidFill>
            </a:endParaRPr>
          </a:p>
        </p:txBody>
      </p:sp>
      <p:sp>
        <p:nvSpPr>
          <p:cNvPr id="5" name="Title 1">
            <a:extLst>
              <a:ext uri="{FF2B5EF4-FFF2-40B4-BE49-F238E27FC236}">
                <a16:creationId xmlns="" xmlns:a16="http://schemas.microsoft.com/office/drawing/2014/main" id="{70612670-B314-524C-A999-225E220962B1}"/>
              </a:ext>
            </a:extLst>
          </p:cNvPr>
          <p:cNvSpPr txBox="1">
            <a:spLocks noGrp="1"/>
          </p:cNvSpPr>
          <p:nvPr>
            <p:ph type="title"/>
          </p:nvPr>
        </p:nvSpPr>
        <p:spPr>
          <a:xfrm>
            <a:off x="2592925" y="624110"/>
            <a:ext cx="8911687" cy="71186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800" b="1"/>
              <a:t>Elizabethan Era of English  Literature</a:t>
            </a:r>
            <a:r>
              <a:rPr lang="en-GB" b="1"/>
              <a:t> </a:t>
            </a:r>
            <a:endParaRPr lang="en-US" b="1"/>
          </a:p>
        </p:txBody>
      </p:sp>
    </p:spTree>
    <p:extLst>
      <p:ext uri="{BB962C8B-B14F-4D97-AF65-F5344CB8AC3E}">
        <p14:creationId xmlns:p14="http://schemas.microsoft.com/office/powerpoint/2010/main" val="59426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6A9700A-9DFC-FB4E-95EB-ADBA316546A6}"/>
              </a:ext>
            </a:extLst>
          </p:cNvPr>
          <p:cNvSpPr>
            <a:spLocks noGrp="1"/>
          </p:cNvSpPr>
          <p:nvPr>
            <p:ph idx="1"/>
          </p:nvPr>
        </p:nvSpPr>
        <p:spPr>
          <a:xfrm>
            <a:off x="996287" y="1040631"/>
            <a:ext cx="10394236" cy="5605829"/>
          </a:xfrm>
        </p:spPr>
        <p:txBody>
          <a:bodyPr>
            <a:noAutofit/>
          </a:bodyPr>
          <a:lstStyle/>
          <a:p>
            <a:r>
              <a:rPr lang="en-GB" sz="2400" i="0" dirty="0">
                <a:solidFill>
                  <a:srgbClr val="353535"/>
                </a:solidFill>
                <a:effectLst/>
                <a:latin typeface="Georgia" panose="02040502050405020303" pitchFamily="18" charset="0"/>
              </a:rPr>
              <a:t>After Sidney and Spencer poetry played a minor role in literature. In the late Renaissance, however, we meet three great poets: Ben Jonson, John Donne and above all John Milton.   During the Puritan Age   the poets were grouped into “Cavalier Poets” and “Metaphysical poets”.  Jonson and Donne   were the leaders of the two groups.  The followers of Jonson, known as the “</a:t>
            </a:r>
            <a:r>
              <a:rPr lang="en-GB" sz="2400" i="1" dirty="0">
                <a:solidFill>
                  <a:srgbClr val="353535"/>
                </a:solidFill>
                <a:effectLst/>
                <a:latin typeface="Georgia" panose="02040502050405020303" pitchFamily="18" charset="0"/>
              </a:rPr>
              <a:t>Tribe of Ben</a:t>
            </a:r>
            <a:r>
              <a:rPr lang="en-GB" sz="2400" i="0" dirty="0">
                <a:solidFill>
                  <a:srgbClr val="353535"/>
                </a:solidFill>
                <a:effectLst/>
                <a:latin typeface="Georgia" panose="02040502050405020303" pitchFamily="18" charset="0"/>
              </a:rPr>
              <a:t>”, were also called “Cavaliers” because they were on the side of royalists. The followers of Donne, known as “Metaphysical Poets”, were on the side of Parliamentarians and wrote on religious and on sensual themes. Their poems often dealt with difficult arguments and contained  elaborate sentences rich in symbols, metaphors, similes and paradox. A poet of the time, who belonged neither to the Cavaliers nor to the Metaphysical, was Andrew Marvell. He combined the qualities of the two groups.</a:t>
            </a:r>
            <a:endParaRPr lang="en-US" sz="2400" dirty="0"/>
          </a:p>
        </p:txBody>
      </p:sp>
      <p:sp>
        <p:nvSpPr>
          <p:cNvPr id="5" name="Title 1">
            <a:extLst>
              <a:ext uri="{FF2B5EF4-FFF2-40B4-BE49-F238E27FC236}">
                <a16:creationId xmlns="" xmlns:a16="http://schemas.microsoft.com/office/drawing/2014/main" id="{A99D32E2-9C8E-D04E-9613-FF9FB828E3B0}"/>
              </a:ext>
            </a:extLst>
          </p:cNvPr>
          <p:cNvSpPr txBox="1">
            <a:spLocks noGrp="1"/>
          </p:cNvSpPr>
          <p:nvPr>
            <p:ph type="title"/>
          </p:nvPr>
        </p:nvSpPr>
        <p:spPr>
          <a:xfrm>
            <a:off x="2478836" y="310212"/>
            <a:ext cx="8911687" cy="73041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800" b="1"/>
              <a:t>Elizabethan Era of English  Literature</a:t>
            </a:r>
            <a:r>
              <a:rPr lang="en-GB" b="1"/>
              <a:t> </a:t>
            </a:r>
            <a:endParaRPr lang="en-US" b="1"/>
          </a:p>
        </p:txBody>
      </p:sp>
    </p:spTree>
    <p:extLst>
      <p:ext uri="{BB962C8B-B14F-4D97-AF65-F5344CB8AC3E}">
        <p14:creationId xmlns:p14="http://schemas.microsoft.com/office/powerpoint/2010/main" val="106696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A30DC0D-4331-7D4C-94EE-EB77BC637EBF}"/>
              </a:ext>
            </a:extLst>
          </p:cNvPr>
          <p:cNvSpPr>
            <a:spLocks noGrp="1"/>
          </p:cNvSpPr>
          <p:nvPr>
            <p:ph idx="1"/>
          </p:nvPr>
        </p:nvSpPr>
        <p:spPr>
          <a:xfrm>
            <a:off x="614149" y="1495956"/>
            <a:ext cx="10868195" cy="4737933"/>
          </a:xfrm>
        </p:spPr>
        <p:txBody>
          <a:bodyPr>
            <a:noAutofit/>
          </a:bodyPr>
          <a:lstStyle/>
          <a:p>
            <a:r>
              <a:rPr lang="en-GB" sz="2400" b="1" dirty="0">
                <a:latin typeface="Times New Roman" panose="02020603050405020304" pitchFamily="18" charset="0"/>
                <a:cs typeface="Times New Roman" panose="02020603050405020304" pitchFamily="18" charset="0"/>
              </a:rPr>
              <a:t>PROSE:</a:t>
            </a:r>
            <a:r>
              <a:rPr lang="en-GB" sz="2400" dirty="0">
                <a:latin typeface="Times New Roman" panose="02020603050405020304" pitchFamily="18" charset="0"/>
                <a:cs typeface="Times New Roman" panose="02020603050405020304" pitchFamily="18" charset="0"/>
              </a:rPr>
              <a:t> </a:t>
            </a:r>
            <a:r>
              <a:rPr lang="en-GB" sz="2400" b="0" i="0" dirty="0">
                <a:solidFill>
                  <a:srgbClr val="333333"/>
                </a:solidFill>
                <a:effectLst/>
                <a:latin typeface="Times New Roman" panose="02020603050405020304" pitchFamily="18" charset="0"/>
                <a:cs typeface="Times New Roman" panose="02020603050405020304" pitchFamily="18" charset="0"/>
              </a:rPr>
              <a:t>Although the Elizabethan age is called The Golden Age of English poetry and drama, it should also be regarded as a glorious age of English prose, for English prose was set on the track of glory by such great prose writers. Of the original prose writers of the Elizabethan age, John Lyly was the most famous. There was another great scholar who contributed a great deal to the enrichment of English prose. He was Francis Bacon (1561-1626). He was the first to introduce in English the literary genre, known as the Essay, innovated by the French philosopher Montaigne. Bacon was both a scholar and a creative genius with a unique style of his own. </a:t>
            </a:r>
            <a:endParaRPr lang="en-US" sz="2400"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 xmlns:a16="http://schemas.microsoft.com/office/drawing/2014/main" id="{DE26C59C-DCD6-9048-B47A-D277F2402E6C}"/>
              </a:ext>
            </a:extLst>
          </p:cNvPr>
          <p:cNvSpPr txBox="1">
            <a:spLocks noGrp="1"/>
          </p:cNvSpPr>
          <p:nvPr>
            <p:ph type="title"/>
          </p:nvPr>
        </p:nvSpPr>
        <p:spPr>
          <a:xfrm>
            <a:off x="2592925" y="624110"/>
            <a:ext cx="8911687" cy="619088"/>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800" b="1"/>
              <a:t>Elizabethan Era of English  Literature</a:t>
            </a:r>
            <a:r>
              <a:rPr lang="en-GB" b="1"/>
              <a:t> </a:t>
            </a:r>
            <a:endParaRPr lang="en-US" b="1"/>
          </a:p>
        </p:txBody>
      </p:sp>
    </p:spTree>
    <p:extLst>
      <p:ext uri="{BB962C8B-B14F-4D97-AF65-F5344CB8AC3E}">
        <p14:creationId xmlns:p14="http://schemas.microsoft.com/office/powerpoint/2010/main" val="112723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C47DA0-E982-3F43-B63E-CBC217F8708C}"/>
              </a:ext>
            </a:extLst>
          </p:cNvPr>
          <p:cNvSpPr>
            <a:spLocks noGrp="1"/>
          </p:cNvSpPr>
          <p:nvPr>
            <p:ph type="title"/>
          </p:nvPr>
        </p:nvSpPr>
        <p:spPr>
          <a:xfrm>
            <a:off x="2592925" y="624110"/>
            <a:ext cx="8911687" cy="730419"/>
          </a:xfrm>
        </p:spPr>
        <p:txBody>
          <a:bodyPr/>
          <a:lstStyle/>
          <a:p>
            <a:r>
              <a:rPr lang="en-GB" b="1"/>
              <a:t>Characteristics of Elizabethan literature </a:t>
            </a:r>
            <a:endParaRPr lang="en-US" b="1"/>
          </a:p>
        </p:txBody>
      </p:sp>
      <p:sp>
        <p:nvSpPr>
          <p:cNvPr id="3" name="Content Placeholder 2">
            <a:extLst>
              <a:ext uri="{FF2B5EF4-FFF2-40B4-BE49-F238E27FC236}">
                <a16:creationId xmlns="" xmlns:a16="http://schemas.microsoft.com/office/drawing/2014/main" id="{6D3E6101-CDCF-F74B-9BF7-307ED430312E}"/>
              </a:ext>
            </a:extLst>
          </p:cNvPr>
          <p:cNvSpPr>
            <a:spLocks noGrp="1"/>
          </p:cNvSpPr>
          <p:nvPr>
            <p:ph idx="1"/>
          </p:nvPr>
        </p:nvSpPr>
        <p:spPr>
          <a:xfrm>
            <a:off x="1460310" y="1502971"/>
            <a:ext cx="10044302" cy="4408251"/>
          </a:xfrm>
        </p:spPr>
        <p:txBody>
          <a:bodyPr>
            <a:noAutofit/>
          </a:bodyPr>
          <a:lstStyle/>
          <a:p>
            <a:r>
              <a:rPr lang="en-GB" sz="2400" dirty="0">
                <a:solidFill>
                  <a:srgbClr val="002060"/>
                </a:solidFill>
                <a:latin typeface="Times New Roman" panose="02020603050405020304" pitchFamily="18" charset="0"/>
                <a:cs typeface="Times New Roman" panose="02020603050405020304" pitchFamily="18" charset="0"/>
              </a:rPr>
              <a:t>Elizabethan literature </a:t>
            </a:r>
            <a:r>
              <a:rPr lang="en-GB" sz="2400" b="0" i="0" dirty="0">
                <a:solidFill>
                  <a:srgbClr val="002060"/>
                </a:solidFill>
                <a:effectLst/>
                <a:latin typeface="Times New Roman" panose="02020603050405020304" pitchFamily="18" charset="0"/>
                <a:cs typeface="Times New Roman" panose="02020603050405020304" pitchFamily="18" charset="0"/>
              </a:rPr>
              <a:t>was marked by a strong national spirit, by patriotism, by religious tolerance, by social content, by intellectual progress &amp; by unbounded enthusiasm. </a:t>
            </a:r>
          </a:p>
          <a:p>
            <a:pPr marL="0" indent="0">
              <a:buNone/>
            </a:pPr>
            <a:endParaRPr lang="en-GB" sz="2400" dirty="0">
              <a:solidFill>
                <a:srgbClr val="002060"/>
              </a:solidFill>
              <a:latin typeface="Times New Roman" panose="02020603050405020304" pitchFamily="18" charset="0"/>
              <a:cs typeface="Times New Roman" panose="02020603050405020304" pitchFamily="18" charset="0"/>
            </a:endParaRPr>
          </a:p>
          <a:p>
            <a:pPr marL="0" indent="0">
              <a:buNone/>
            </a:pPr>
            <a:r>
              <a:rPr lang="en-GB" sz="2400" b="1" dirty="0">
                <a:solidFill>
                  <a:srgbClr val="002060"/>
                </a:solidFill>
                <a:latin typeface="Times New Roman" panose="02020603050405020304" pitchFamily="18" charset="0"/>
                <a:cs typeface="Times New Roman" panose="02020603050405020304" pitchFamily="18" charset="0"/>
              </a:rPr>
              <a:t>Some of the major characteristics of Elizabethan literature are:</a:t>
            </a:r>
            <a:endParaRPr lang="en-GB" sz="2400" b="1" i="0" dirty="0">
              <a:solidFill>
                <a:srgbClr val="002060"/>
              </a:solidFill>
              <a:effectLst/>
              <a:latin typeface="Times New Roman" panose="02020603050405020304" pitchFamily="18" charset="0"/>
              <a:cs typeface="Times New Roman" panose="02020603050405020304" pitchFamily="18" charset="0"/>
            </a:endParaRP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Revival of Interest in Greek Literature</a:t>
            </a: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Abundance of Output</a:t>
            </a: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The New Romanticism</a:t>
            </a: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Spirit of Independence</a:t>
            </a: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The Development of Drama</a:t>
            </a:r>
          </a:p>
          <a:p>
            <a:pPr>
              <a:buFont typeface="+mj-lt"/>
              <a:buAutoNum type="arabicPeriod"/>
            </a:pPr>
            <a:r>
              <a:rPr lang="en-GB" sz="2400" i="0" dirty="0">
                <a:solidFill>
                  <a:srgbClr val="002060"/>
                </a:solidFill>
                <a:effectLst/>
                <a:latin typeface="Times New Roman" panose="02020603050405020304" pitchFamily="18" charset="0"/>
                <a:cs typeface="Times New Roman" panose="02020603050405020304" pitchFamily="18" charset="0"/>
              </a:rPr>
              <a:t>Development of poetry and prose</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50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95597C-CB2F-C347-BBD3-8380464E148F}"/>
              </a:ext>
            </a:extLst>
          </p:cNvPr>
          <p:cNvSpPr>
            <a:spLocks noGrp="1"/>
          </p:cNvSpPr>
          <p:nvPr>
            <p:ph type="title"/>
          </p:nvPr>
        </p:nvSpPr>
        <p:spPr>
          <a:xfrm>
            <a:off x="2589212" y="1299542"/>
            <a:ext cx="8911687" cy="834058"/>
          </a:xfrm>
        </p:spPr>
        <p:txBody>
          <a:bodyPr/>
          <a:lstStyle/>
          <a:p>
            <a:r>
              <a:rPr lang="en-GB" b="1"/>
              <a:t>Recommended reading:</a:t>
            </a:r>
            <a:endParaRPr lang="en-US" b="1"/>
          </a:p>
        </p:txBody>
      </p:sp>
      <p:sp>
        <p:nvSpPr>
          <p:cNvPr id="3" name="Content Placeholder 2">
            <a:extLst>
              <a:ext uri="{FF2B5EF4-FFF2-40B4-BE49-F238E27FC236}">
                <a16:creationId xmlns="" xmlns:a16="http://schemas.microsoft.com/office/drawing/2014/main" id="{2B737988-0ADF-244B-93CE-C48BD3DE63FB}"/>
              </a:ext>
            </a:extLst>
          </p:cNvPr>
          <p:cNvSpPr>
            <a:spLocks noGrp="1"/>
          </p:cNvSpPr>
          <p:nvPr>
            <p:ph idx="1"/>
          </p:nvPr>
        </p:nvSpPr>
        <p:spPr>
          <a:xfrm>
            <a:off x="1852233" y="2706806"/>
            <a:ext cx="8915400" cy="3777622"/>
          </a:xfrm>
        </p:spPr>
        <p:txBody>
          <a:bodyPr>
            <a:normAutofit/>
          </a:bodyPr>
          <a:lstStyle/>
          <a:p>
            <a:r>
              <a:rPr lang="en-GB" sz="2400" b="1" dirty="0">
                <a:solidFill>
                  <a:srgbClr val="002060"/>
                </a:solidFill>
                <a:effectLst/>
              </a:rPr>
              <a:t>http://elizabethanenglandlife.com/literary-features-elizabethan-era.html#What_are_the_main_characteristics_of_Elizabethan_era_Poetry_prose_and_drama</a:t>
            </a:r>
            <a:endParaRPr lang="en-US" sz="2400" b="1" dirty="0">
              <a:solidFill>
                <a:srgbClr val="002060"/>
              </a:solidFill>
            </a:endParaRPr>
          </a:p>
        </p:txBody>
      </p:sp>
    </p:spTree>
    <p:extLst>
      <p:ext uri="{BB962C8B-B14F-4D97-AF65-F5344CB8AC3E}">
        <p14:creationId xmlns:p14="http://schemas.microsoft.com/office/powerpoint/2010/main" val="276746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39236" y="2565780"/>
            <a:ext cx="6632812" cy="1015663"/>
          </a:xfrm>
          <a:prstGeom prst="rect">
            <a:avLst/>
          </a:prstGeom>
          <a:noFill/>
        </p:spPr>
        <p:txBody>
          <a:bodyPr wrap="square" rtlCol="0">
            <a:spAutoFit/>
          </a:bodyPr>
          <a:lstStyle/>
          <a:p>
            <a:r>
              <a:rPr lang="en-US" sz="6000" b="1" dirty="0">
                <a:solidFill>
                  <a:srgbClr val="002060"/>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3077870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27</TotalTime>
  <Words>315</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Century Gothic</vt:lpstr>
      <vt:lpstr>Georgia</vt:lpstr>
      <vt:lpstr>Times New Roman</vt:lpstr>
      <vt:lpstr>Wingdings 3</vt:lpstr>
      <vt:lpstr>Wisp</vt:lpstr>
      <vt:lpstr>Elizabethan and Jacobean Literature  Course code: ENG232  Lecture: 01</vt:lpstr>
      <vt:lpstr>Elizabethan Era of English  Literature </vt:lpstr>
      <vt:lpstr>Elizabethan Era of English  Literature </vt:lpstr>
      <vt:lpstr>Elizabethan Era of English  Literature </vt:lpstr>
      <vt:lpstr>Elizabethan Era of English  Literature </vt:lpstr>
      <vt:lpstr>Elizabethan Era of English  Literature </vt:lpstr>
      <vt:lpstr>Characteristics of Elizabethan literature </vt:lpstr>
      <vt:lpstr>Recommended reading: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Elizabethan and Jacobean Literature  Course code: ENG232  Lecture: 01</dc:title>
  <dc:creator>shahrina.ru@gmail.com</dc:creator>
  <cp:lastModifiedBy>Emran</cp:lastModifiedBy>
  <cp:revision>7</cp:revision>
  <dcterms:created xsi:type="dcterms:W3CDTF">2021-01-08T09:05:03Z</dcterms:created>
  <dcterms:modified xsi:type="dcterms:W3CDTF">2024-01-23T04:39:34Z</dcterms:modified>
</cp:coreProperties>
</file>