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7" r:id="rId3"/>
    <p:sldId id="258" r:id="rId4"/>
    <p:sldId id="277" r:id="rId5"/>
    <p:sldId id="272" r:id="rId6"/>
    <p:sldId id="280" r:id="rId7"/>
    <p:sldId id="271" r:id="rId8"/>
    <p:sldId id="281" r:id="rId9"/>
    <p:sldId id="285" r:id="rId10"/>
    <p:sldId id="282" r:id="rId11"/>
    <p:sldId id="283" r:id="rId12"/>
    <p:sldId id="284" r:id="rId13"/>
    <p:sldId id="273" r:id="rId14"/>
    <p:sldId id="286" r:id="rId15"/>
    <p:sldId id="287" r:id="rId16"/>
    <p:sldId id="288" r:id="rId17"/>
    <p:sldId id="290" r:id="rId18"/>
    <p:sldId id="291" r:id="rId19"/>
    <p:sldId id="289" r:id="rId20"/>
    <p:sldId id="292" r:id="rId21"/>
    <p:sldId id="293" r:id="rId22"/>
    <p:sldId id="294" r:id="rId23"/>
    <p:sldId id="295" r:id="rId24"/>
    <p:sldId id="296" r:id="rId25"/>
    <p:sldId id="298" r:id="rId26"/>
    <p:sldId id="299" r:id="rId27"/>
    <p:sldId id="302" r:id="rId28"/>
    <p:sldId id="303" r:id="rId29"/>
    <p:sldId id="304" r:id="rId30"/>
    <p:sldId id="305" r:id="rId31"/>
    <p:sldId id="306" r:id="rId32"/>
    <p:sldId id="308" r:id="rId33"/>
    <p:sldId id="309" r:id="rId34"/>
    <p:sldId id="310" r:id="rId35"/>
    <p:sldId id="311" r:id="rId36"/>
    <p:sldId id="312" r:id="rId37"/>
    <p:sldId id="313" r:id="rId38"/>
    <p:sldId id="314" r:id="rId39"/>
    <p:sldId id="315" r:id="rId40"/>
    <p:sldId id="316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F5AB1C69-6EDB-4FF4-983F-18BD219EF322}">
  <a:tblStyle styleId="{D03447BB-5D67-496B-8E87-E561075AD55C}" styleName="深色样式 1 - 强调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handoutMaster" Target="handoutMasters/handoutMaster1.xml"/><Relationship Id="rId42" Type="http://schemas.openxmlformats.org/officeDocument/2006/relationships/notesMaster" Target="notesMasters/notesMaster1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5BA1-980A-4507-BE5A-5C1E7C2FFD8F}" type="datetimeFigureOut">
              <a:rPr lang="en-US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03411-58E2-43FD-AE1D-AD77DFF8CB20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416D-7FED-43BC-AA7C-D92DBA01ED64}" type="datetimeFigureOut">
              <a:rPr lang="en-US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C57A8-AE18-4654-B6AF-04B3577165BE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  <a:endParaRPr lang="en-US"/>
          </a:p>
          <a:p>
            <a:pPr lvl="1" eaLnBrk="1" latinLnBrk="0" hangingPunct="1"/>
            <a:r>
              <a:rPr lang="en-US"/>
              <a:t>Second level</a:t>
            </a:r>
            <a:endParaRPr lang="en-US"/>
          </a:p>
          <a:p>
            <a:pPr lvl="2" eaLnBrk="1" latinLnBrk="0" hangingPunct="1"/>
            <a:r>
              <a:rPr lang="en-US"/>
              <a:t>Third level</a:t>
            </a:r>
            <a:endParaRPr lang="en-US"/>
          </a:p>
          <a:p>
            <a:pPr lvl="3" eaLnBrk="1" latinLnBrk="0" hangingPunct="1"/>
            <a:r>
              <a:rPr lang="en-US"/>
              <a:t>Fourth level</a:t>
            </a:r>
            <a:endParaRPr lang="en-US"/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  <a:endParaRPr lang="en-US"/>
          </a:p>
          <a:p>
            <a:pPr lvl="1" eaLnBrk="1" latinLnBrk="0" hangingPunct="1"/>
            <a:r>
              <a:rPr lang="en-US"/>
              <a:t>Second level</a:t>
            </a:r>
            <a:endParaRPr lang="en-US"/>
          </a:p>
          <a:p>
            <a:pPr lvl="2" eaLnBrk="1" latinLnBrk="0" hangingPunct="1"/>
            <a:r>
              <a:rPr lang="en-US"/>
              <a:t>Third level</a:t>
            </a:r>
            <a:endParaRPr lang="en-US"/>
          </a:p>
          <a:p>
            <a:pPr lvl="3" eaLnBrk="1" latinLnBrk="0" hangingPunct="1"/>
            <a:r>
              <a:rPr lang="en-US"/>
              <a:t>Fourth level</a:t>
            </a:r>
            <a:endParaRPr lang="en-US"/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1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2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3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4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6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7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9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20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21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</p:grpSp>
      <p:sp>
        <p:nvSpPr>
          <p:cNvPr id="36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24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25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26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2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2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2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3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3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3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3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3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</p:grpSp>
      <p:sp>
        <p:nvSpPr>
          <p:cNvPr id="37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/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grpSp>
        <p:nvGrpSpPr>
          <p:cNvPr id="52" name="Group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54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55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56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5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5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5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6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6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6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6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6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</p:grpSp>
      <p:sp>
        <p:nvSpPr>
          <p:cNvPr id="79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81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84" name="Group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86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87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88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0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1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2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3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4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5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6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</p:grpSp>
      <p:sp>
        <p:nvSpPr>
          <p:cNvPr id="78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82" name="Text Placeholder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97" name="Group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9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0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1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2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3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4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5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6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7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8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9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</p:grpSp>
      <p:sp>
        <p:nvSpPr>
          <p:cNvPr id="80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83" name="Text Placeholder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/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grpSp>
        <p:nvGrpSpPr>
          <p:cNvPr id="84" name="Group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86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87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88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0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1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2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3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4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5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96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</p:grpSp>
      <p:sp>
        <p:nvSpPr>
          <p:cNvPr id="97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grpSp>
        <p:nvGrpSpPr>
          <p:cNvPr id="98" name="Group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0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1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2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3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4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5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6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7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8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09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10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</p:grpSp>
      <p:sp>
        <p:nvSpPr>
          <p:cNvPr id="111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grpSp>
        <p:nvGrpSpPr>
          <p:cNvPr id="112" name="Group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Freeform 41"/>
            <p:cNvSpPr/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14" name="Freeform 42"/>
            <p:cNvSpPr/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15" name="Freeform 43"/>
            <p:cNvSpPr/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16" name="Freeform 44"/>
            <p:cNvSpPr/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1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1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1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2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2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2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2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  <p:sp>
          <p:nvSpPr>
            <p:cNvPr id="12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/>
          </p:txBody>
        </p:sp>
      </p:grpSp>
      <p:sp>
        <p:nvSpPr>
          <p:cNvPr id="125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126" name="Text Placeholder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/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  <a:endParaRPr lang="en-US"/>
          </a:p>
          <a:p>
            <a:pPr lvl="1" eaLnBrk="1" latinLnBrk="0" hangingPunct="1"/>
            <a:r>
              <a:rPr lang="en-US"/>
              <a:t>Second level</a:t>
            </a:r>
            <a:endParaRPr lang="en-US"/>
          </a:p>
          <a:p>
            <a:pPr lvl="2" eaLnBrk="1" latinLnBrk="0" hangingPunct="1"/>
            <a:r>
              <a:rPr lang="en-US"/>
              <a:t>Third level</a:t>
            </a:r>
            <a:endParaRPr lang="en-US"/>
          </a:p>
          <a:p>
            <a:pPr lvl="3" eaLnBrk="1" latinLnBrk="0" hangingPunct="1"/>
            <a:r>
              <a:rPr lang="en-US"/>
              <a:t>Fourth level</a:t>
            </a:r>
            <a:endParaRPr lang="en-US"/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  <a:endParaRPr lang="en-US"/>
          </a:p>
          <a:p>
            <a:pPr lvl="1" eaLnBrk="1" latinLnBrk="0" hangingPunct="1"/>
            <a:r>
              <a:rPr lang="en-US"/>
              <a:t>Second level</a:t>
            </a:r>
            <a:endParaRPr lang="en-US"/>
          </a:p>
          <a:p>
            <a:pPr lvl="2" eaLnBrk="1" latinLnBrk="0" hangingPunct="1"/>
            <a:r>
              <a:rPr lang="en-US"/>
              <a:t>Third level</a:t>
            </a:r>
            <a:endParaRPr lang="en-US"/>
          </a:p>
          <a:p>
            <a:pPr lvl="3" eaLnBrk="1" latinLnBrk="0" hangingPunct="1"/>
            <a:r>
              <a:rPr lang="en-US"/>
              <a:t>Fourth level</a:t>
            </a:r>
            <a:endParaRPr lang="en-US"/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  <a:endParaRPr lang="en-US"/>
          </a:p>
          <a:p>
            <a:pPr lvl="1" eaLnBrk="1" latinLnBrk="0" hangingPunct="1"/>
            <a:r>
              <a:rPr lang="en-US"/>
              <a:t>Second level</a:t>
            </a:r>
            <a:endParaRPr lang="en-US"/>
          </a:p>
          <a:p>
            <a:pPr lvl="2" eaLnBrk="1" latinLnBrk="0" hangingPunct="1"/>
            <a:r>
              <a:rPr lang="en-US"/>
              <a:t>Third level</a:t>
            </a:r>
            <a:endParaRPr lang="en-US"/>
          </a:p>
          <a:p>
            <a:pPr lvl="3" eaLnBrk="1" latinLnBrk="0" hangingPunct="1"/>
            <a:r>
              <a:rPr lang="en-US"/>
              <a:t>Fourth level</a:t>
            </a:r>
            <a:endParaRPr lang="en-US"/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  <a:endParaRPr kumimoji="0"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  <a:endParaRPr lang="en-US"/>
          </a:p>
          <a:p>
            <a:pPr lvl="1" eaLnBrk="1" latinLnBrk="0" hangingPunct="1"/>
            <a:r>
              <a:rPr lang="en-US"/>
              <a:t>Second level</a:t>
            </a:r>
            <a:endParaRPr lang="en-US"/>
          </a:p>
          <a:p>
            <a:pPr lvl="2" eaLnBrk="1" latinLnBrk="0" hangingPunct="1"/>
            <a:r>
              <a:rPr lang="en-US"/>
              <a:t>Third level</a:t>
            </a:r>
            <a:endParaRPr lang="en-US"/>
          </a:p>
          <a:p>
            <a:pPr lvl="3" eaLnBrk="1" latinLnBrk="0" hangingPunct="1"/>
            <a:r>
              <a:rPr lang="en-US"/>
              <a:t>Fourth level</a:t>
            </a:r>
            <a:endParaRPr lang="en-US"/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  <a:endParaRPr lang="en-US"/>
          </a:p>
          <a:p>
            <a:pPr lvl="1" eaLnBrk="1" latinLnBrk="0" hangingPunct="1"/>
            <a:r>
              <a:rPr lang="en-US"/>
              <a:t>Second level</a:t>
            </a:r>
            <a:endParaRPr lang="en-US"/>
          </a:p>
          <a:p>
            <a:pPr lvl="2" eaLnBrk="1" latinLnBrk="0" hangingPunct="1"/>
            <a:r>
              <a:rPr lang="en-US"/>
              <a:t>Third level</a:t>
            </a:r>
            <a:endParaRPr lang="en-US"/>
          </a:p>
          <a:p>
            <a:pPr lvl="3" eaLnBrk="1" latinLnBrk="0" hangingPunct="1"/>
            <a:r>
              <a:rPr lang="en-US"/>
              <a:t>Fourth level</a:t>
            </a:r>
            <a:endParaRPr lang="en-US"/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  <a:endParaRPr lang="en-US"/>
          </a:p>
          <a:p>
            <a:pPr lvl="1" eaLnBrk="1" latinLnBrk="0" hangingPunct="1"/>
            <a:r>
              <a:rPr lang="en-US"/>
              <a:t>Second level</a:t>
            </a:r>
            <a:endParaRPr lang="en-US"/>
          </a:p>
          <a:p>
            <a:pPr lvl="2" eaLnBrk="1" latinLnBrk="0" hangingPunct="1"/>
            <a:r>
              <a:rPr lang="en-US"/>
              <a:t>Third level</a:t>
            </a:r>
            <a:endParaRPr lang="en-US"/>
          </a:p>
          <a:p>
            <a:pPr lvl="3" eaLnBrk="1" latinLnBrk="0" hangingPunct="1"/>
            <a:r>
              <a:rPr lang="en-US"/>
              <a:t>Fourth level</a:t>
            </a:r>
            <a:endParaRPr lang="en-US"/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022B156B-59AE-415F-B24B-8756D48BB977}" type="slidenum">
              <a:rPr lang="en-US" smtClean="0"/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/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  <a:endParaRPr kumimoji="0" lang="en-US"/>
          </a:p>
          <a:p>
            <a:pPr lvl="1" eaLnBrk="1" latinLnBrk="0" hangingPunct="1"/>
            <a:r>
              <a:rPr kumimoji="0" lang="en-US"/>
              <a:t>Second level</a:t>
            </a:r>
            <a:endParaRPr kumimoji="0" lang="en-US"/>
          </a:p>
          <a:p>
            <a:pPr lvl="2" eaLnBrk="1" latinLnBrk="0" hangingPunct="1"/>
            <a:r>
              <a:rPr kumimoji="0" lang="en-US"/>
              <a:t>Third level</a:t>
            </a:r>
            <a:endParaRPr kumimoji="0" lang="en-US"/>
          </a:p>
          <a:p>
            <a:pPr lvl="3" eaLnBrk="1" latinLnBrk="0" hangingPunct="1"/>
            <a:r>
              <a:rPr kumimoji="0" lang="en-US"/>
              <a:t>Fourth level</a:t>
            </a:r>
            <a:endParaRPr kumimoji="0" lang="en-US"/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F99945-0A15-4715-AB6C-F5E56CF20F70}" type="datetimeFigureOut">
              <a:rPr lang="en-US" smtClean="0"/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2B156B-59AE-415F-B24B-8756D48BB977}" type="slidenum">
              <a:rPr lang="en-US" smtClean="0"/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 panose="05020102010507070707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701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 panose="05020102010507070707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701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185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185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 panose="05020102010507070707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 panose="05020102010507070707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61348" y="2210831"/>
            <a:ext cx="7454668" cy="742406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chemeClr val="accent3">
                    <a:lumMod val="50000"/>
                  </a:schemeClr>
                </a:solidFill>
              </a:rPr>
              <a:t>Basic SQL Queries</a:t>
            </a:r>
            <a:endParaRPr lang="en-US" sz="5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2" y="662609"/>
            <a:ext cx="9801570" cy="55659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Read records from Table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0662" y="1895061"/>
            <a:ext cx="9899374" cy="10601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 id,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MyGuests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4" name="AutoShape 2" descr="image"/>
          <p:cNvSpPr>
            <a:spLocks noChangeAspect="1" noChangeArrowheads="1"/>
          </p:cNvSpPr>
          <p:nvPr/>
        </p:nvSpPr>
        <p:spPr bwMode="auto">
          <a:xfrm>
            <a:off x="155575" y="-1592263"/>
            <a:ext cx="6962775" cy="3324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866569" y="3178073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MyGuests</a:t>
            </a:r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06713" y="3820674"/>
          <a:ext cx="4431976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8155"/>
                <a:gridCol w="1913283"/>
                <a:gridCol w="158053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793461" y="4218240"/>
          <a:ext cx="4448313" cy="640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24291"/>
                <a:gridCol w="1941011"/>
                <a:gridCol w="158301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dirty="0"/>
                        <a:t>John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Abraham</a:t>
                      </a:r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793461" y="4894101"/>
          <a:ext cx="4435061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6693"/>
                <a:gridCol w="1908107"/>
                <a:gridCol w="159026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zahid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hasan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6241776" y="3833927"/>
          <a:ext cx="4253948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91407"/>
                <a:gridCol w="176254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email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reg_date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6274906" y="4238118"/>
          <a:ext cx="4253948" cy="61217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71528"/>
                <a:gridCol w="1782420"/>
              </a:tblGrid>
              <a:tr h="612178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john@example.com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04-26-2020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6294785" y="4880849"/>
          <a:ext cx="4253948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91406"/>
                <a:gridCol w="176254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hasan.ice@gmail.com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/>
                        <a:t>04-26-2020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2" y="662609"/>
            <a:ext cx="9801570" cy="55659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Read Specific records from Table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0661" y="1895061"/>
            <a:ext cx="10071651" cy="1060173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 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FROM  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MyGuests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='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Abraham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4" name="AutoShape 2" descr="image"/>
          <p:cNvSpPr>
            <a:spLocks noChangeAspect="1" noChangeArrowheads="1"/>
          </p:cNvSpPr>
          <p:nvPr/>
        </p:nvSpPr>
        <p:spPr bwMode="auto">
          <a:xfrm>
            <a:off x="155575" y="-1592263"/>
            <a:ext cx="6962775" cy="3324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866569" y="3178073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MyGuests</a:t>
            </a:r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06713" y="3820674"/>
          <a:ext cx="4431976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8155"/>
                <a:gridCol w="1913283"/>
                <a:gridCol w="158053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793461" y="4218240"/>
          <a:ext cx="4448313" cy="640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24291"/>
                <a:gridCol w="1941011"/>
                <a:gridCol w="158301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dirty="0"/>
                        <a:t>John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Abraham</a:t>
                      </a:r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6241776" y="3833927"/>
          <a:ext cx="4253948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91407"/>
                <a:gridCol w="176254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email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reg_date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6274906" y="4238118"/>
          <a:ext cx="4253948" cy="61217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71528"/>
                <a:gridCol w="1782420"/>
              </a:tblGrid>
              <a:tr h="612178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john@example.com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04-26-2020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793460" y="4894101"/>
          <a:ext cx="8689009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58624"/>
                <a:gridCol w="1952782"/>
                <a:gridCol w="1483899"/>
                <a:gridCol w="2517913"/>
                <a:gridCol w="177579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zahid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hasan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hasan.ice@gmail.com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/>
                        <a:t>04-26-2020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2" y="662609"/>
            <a:ext cx="7045118" cy="55659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Order By Clause</a:t>
            </a:r>
            <a:endParaRPr lang="en-US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13423" y="1646580"/>
            <a:ext cx="10888246" cy="871333"/>
          </a:xfrm>
        </p:spPr>
        <p:txBody>
          <a:bodyPr>
            <a:noAutofit/>
          </a:bodyPr>
          <a:lstStyle/>
          <a:p>
            <a:r>
              <a:rPr lang="en-US" sz="2000" dirty="0"/>
              <a:t>The ORDER BY clause is used to sort the result-set in ascending or descending order.</a:t>
            </a:r>
            <a:endParaRPr lang="en-US" sz="2000" dirty="0"/>
          </a:p>
          <a:p>
            <a:r>
              <a:rPr lang="en-US" sz="2000" dirty="0"/>
              <a:t>The ORDER BY clause sorts the records in ascending order by default. To sort the records in descending order, use the DESC keyword.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996970" y="3501937"/>
            <a:ext cx="50490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SELECT id, </a:t>
            </a:r>
            <a:r>
              <a:rPr lang="en-US" dirty="0" err="1">
                <a:solidFill>
                  <a:srgbClr val="0070C0"/>
                </a:solidFill>
              </a:rPr>
              <a:t>firstname</a:t>
            </a:r>
            <a:r>
              <a:rPr lang="en-US" dirty="0">
                <a:solidFill>
                  <a:srgbClr val="0070C0"/>
                </a:solidFill>
              </a:rPr>
              <a:t>, </a:t>
            </a:r>
            <a:r>
              <a:rPr lang="en-US" dirty="0" err="1">
                <a:solidFill>
                  <a:srgbClr val="0070C0"/>
                </a:solidFill>
              </a:rPr>
              <a:t>lastname</a:t>
            </a:r>
            <a:r>
              <a:rPr lang="en-US" dirty="0">
                <a:solidFill>
                  <a:srgbClr val="0070C0"/>
                </a:solidFill>
              </a:rPr>
              <a:t> 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FROM </a:t>
            </a:r>
            <a:r>
              <a:rPr lang="en-US" dirty="0" err="1">
                <a:solidFill>
                  <a:srgbClr val="0070C0"/>
                </a:solidFill>
              </a:rPr>
              <a:t>MyGuests</a:t>
            </a:r>
            <a:r>
              <a:rPr lang="en-US" dirty="0">
                <a:solidFill>
                  <a:srgbClr val="0070C0"/>
                </a:solidFill>
              </a:rPr>
              <a:t> ORDER BY </a:t>
            </a:r>
            <a:r>
              <a:rPr lang="en-US" dirty="0" err="1">
                <a:solidFill>
                  <a:srgbClr val="0070C0"/>
                </a:solidFill>
              </a:rPr>
              <a:t>lastname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98331" y="4602550"/>
          <a:ext cx="4431976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8155"/>
                <a:gridCol w="1913283"/>
                <a:gridCol w="158053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85079" y="4992094"/>
          <a:ext cx="4448313" cy="38828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24291"/>
                <a:gridCol w="1941011"/>
                <a:gridCol w="1583011"/>
              </a:tblGrid>
              <a:tr h="388288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dirty="0"/>
                        <a:t>John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Abraham</a:t>
                      </a:r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958574" y="5397684"/>
          <a:ext cx="4448313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58624"/>
                <a:gridCol w="1952782"/>
                <a:gridCol w="153690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zahid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hasan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239565" y="4582671"/>
          <a:ext cx="4431976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8155"/>
                <a:gridCol w="1913283"/>
                <a:gridCol w="158053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6129130" y="3377503"/>
            <a:ext cx="54400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SELECT id, </a:t>
            </a:r>
            <a:r>
              <a:rPr lang="en-US" dirty="0" err="1">
                <a:solidFill>
                  <a:srgbClr val="0070C0"/>
                </a:solidFill>
              </a:rPr>
              <a:t>firstname</a:t>
            </a:r>
            <a:r>
              <a:rPr lang="en-US" dirty="0">
                <a:solidFill>
                  <a:srgbClr val="0070C0"/>
                </a:solidFill>
              </a:rPr>
              <a:t>, </a:t>
            </a:r>
            <a:r>
              <a:rPr lang="en-US" dirty="0" err="1">
                <a:solidFill>
                  <a:srgbClr val="0070C0"/>
                </a:solidFill>
              </a:rPr>
              <a:t>lastname</a:t>
            </a:r>
            <a:r>
              <a:rPr lang="en-US" dirty="0">
                <a:solidFill>
                  <a:srgbClr val="0070C0"/>
                </a:solidFill>
              </a:rPr>
              <a:t> 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FROM </a:t>
            </a:r>
            <a:r>
              <a:rPr lang="en-US" dirty="0" err="1">
                <a:solidFill>
                  <a:srgbClr val="0070C0"/>
                </a:solidFill>
              </a:rPr>
              <a:t>MyGuests</a:t>
            </a:r>
            <a:r>
              <a:rPr lang="en-US" dirty="0">
                <a:solidFill>
                  <a:srgbClr val="0070C0"/>
                </a:solidFill>
              </a:rPr>
              <a:t> ORDER BY </a:t>
            </a:r>
            <a:r>
              <a:rPr lang="en-US" dirty="0" err="1">
                <a:solidFill>
                  <a:srgbClr val="0070C0"/>
                </a:solidFill>
              </a:rPr>
              <a:t>lastname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6239566" y="5290269"/>
          <a:ext cx="4448313" cy="38828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24291"/>
                <a:gridCol w="1941011"/>
                <a:gridCol w="1583011"/>
              </a:tblGrid>
              <a:tr h="388288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dirty="0"/>
                        <a:t>John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Abraham</a:t>
                      </a:r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6239565" y="4940484"/>
          <a:ext cx="4448313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58624"/>
                <a:gridCol w="1952782"/>
                <a:gridCol w="153690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zahid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hasan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2428169" y="4211743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MyGuests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7954326" y="4158734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MyGuests</a:t>
            </a:r>
            <a:endParaRPr lang="en-US" b="1" dirty="0"/>
          </a:p>
        </p:txBody>
      </p:sp>
      <p:sp>
        <p:nvSpPr>
          <p:cNvPr id="17" name="Rectangle 16"/>
          <p:cNvSpPr/>
          <p:nvPr/>
        </p:nvSpPr>
        <p:spPr>
          <a:xfrm>
            <a:off x="10314073" y="3641899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desc</a:t>
            </a:r>
            <a:endParaRPr lang="en-US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2" y="662609"/>
            <a:ext cx="7045118" cy="55659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Group By Clause</a:t>
            </a:r>
            <a:endParaRPr lang="en-US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13423" y="1646580"/>
            <a:ext cx="10888246" cy="871333"/>
          </a:xfrm>
        </p:spPr>
        <p:txBody>
          <a:bodyPr>
            <a:noAutofit/>
          </a:bodyPr>
          <a:lstStyle/>
          <a:p>
            <a:r>
              <a:rPr lang="en-US" sz="2800" dirty="0"/>
              <a:t>The GROUP BY statement groups rows that have the same values into summary rows, like "find the number of customers in each country".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The GROUP BY statement is often used with aggregate functions (COUNT, MAX, MIN, SUM, AVG) to group the result-set by one or more columns.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2" y="662609"/>
            <a:ext cx="7045118" cy="55659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Group By Clause</a:t>
            </a:r>
            <a:endParaRPr lang="en-US" b="1" dirty="0"/>
          </a:p>
        </p:txBody>
      </p:sp>
      <p:pic>
        <p:nvPicPr>
          <p:cNvPr id="5" name="Content Placeholder 4" descr="Untitled.pn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27690" y="1405606"/>
            <a:ext cx="7715920" cy="3358899"/>
          </a:xfrm>
        </p:spPr>
      </p:pic>
      <p:sp>
        <p:nvSpPr>
          <p:cNvPr id="6" name="Rectangle 5"/>
          <p:cNvSpPr/>
          <p:nvPr/>
        </p:nvSpPr>
        <p:spPr>
          <a:xfrm>
            <a:off x="581526" y="5108957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SELECT COUNT(</a:t>
            </a:r>
            <a:r>
              <a:rPr lang="en-US" dirty="0" err="1"/>
              <a:t>CustomerID</a:t>
            </a:r>
            <a:r>
              <a:rPr lang="en-US" dirty="0"/>
              <a:t>) as Number, Country FROM Customers</a:t>
            </a:r>
            <a:br>
              <a:rPr lang="en-US" dirty="0"/>
            </a:br>
            <a:r>
              <a:rPr lang="en-US" dirty="0"/>
              <a:t>GROUP BY Country;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638673" y="2692844"/>
          <a:ext cx="2983832" cy="1483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91916"/>
                <a:gridCol w="14919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Country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Germany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Mexico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41231"/>
            <a:ext cx="10972800" cy="4683369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4400" dirty="0"/>
          </a:p>
          <a:p>
            <a:pPr>
              <a:buNone/>
            </a:pPr>
            <a:endParaRPr lang="en-US" sz="4400" dirty="0"/>
          </a:p>
          <a:p>
            <a:pPr algn="ctr">
              <a:buNone/>
            </a:pPr>
            <a:r>
              <a:rPr lang="en-US" sz="4400" dirty="0"/>
              <a:t>AGGREGATE FUNCTIONS</a:t>
            </a:r>
            <a:endParaRPr lang="en-US" sz="4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415" y="399288"/>
            <a:ext cx="10445262" cy="1143000"/>
          </a:xfrm>
        </p:spPr>
        <p:txBody>
          <a:bodyPr>
            <a:noAutofit/>
          </a:bodyPr>
          <a:lstStyle/>
          <a:p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AGGREGATE FUNCTIONS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4" y="1752600"/>
            <a:ext cx="10058400" cy="37578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/>
              <a:t>Five (5) aggregate functions namely: </a:t>
            </a:r>
            <a:endParaRPr lang="en-US" b="1" dirty="0"/>
          </a:p>
          <a:p>
            <a:pPr>
              <a:lnSpc>
                <a:spcPct val="120000"/>
              </a:lnSpc>
            </a:pPr>
            <a:r>
              <a:rPr lang="en-US" dirty="0"/>
              <a:t>COUNT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SUM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AVG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MIN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MAX </a:t>
            </a:r>
            <a:r>
              <a:rPr lang="en-US" sz="4400" dirty="0"/>
              <a:t> </a:t>
            </a:r>
            <a:endParaRPr lang="en-US" sz="4400" dirty="0"/>
          </a:p>
          <a:p>
            <a:pPr>
              <a:buNone/>
            </a:pPr>
            <a:endParaRPr lang="en-US" sz="4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4707" y="516518"/>
            <a:ext cx="10972800" cy="1143000"/>
          </a:xfrm>
        </p:spPr>
        <p:txBody>
          <a:bodyPr>
            <a:noAutofit/>
          </a:bodyPr>
          <a:lstStyle/>
          <a:p>
            <a:r>
              <a:rPr lang="en-US" sz="4000" b="1" dirty="0"/>
              <a:t>Why use aggregate functions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3" y="1752600"/>
            <a:ext cx="10497133" cy="4166937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a business perspective, different organization levels have different information requirements. Top levels managers are usually interested in knowing whole figures and not necessary the individual details. </a:t>
            </a:r>
            <a:r>
              <a:rPr lang="en-US" dirty="0"/>
              <a:t> </a:t>
            </a:r>
            <a:endParaRPr lang="en-US" dirty="0"/>
          </a:p>
          <a:p>
            <a:pPr>
              <a:buNone/>
            </a:pPr>
            <a:r>
              <a:rPr lang="en-US" dirty="0"/>
              <a:t>   &gt;</a:t>
            </a:r>
            <a:r>
              <a:rPr lang="en-US" sz="2000" dirty="0"/>
              <a:t>Aggregate functions allow us to easily produce summarized data from our database. </a:t>
            </a:r>
            <a:r>
              <a:rPr lang="en-US" dirty="0"/>
              <a:t> </a:t>
            </a:r>
            <a:endParaRPr lang="en-US" dirty="0"/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instance, from our test database , management may require following reports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None/>
            </a:pPr>
            <a:r>
              <a:rPr lang="en-US" dirty="0"/>
              <a:t>&gt; Least rented movies.</a:t>
            </a:r>
            <a:endParaRPr lang="en-US" dirty="0"/>
          </a:p>
          <a:p>
            <a:pPr lvl="1">
              <a:buNone/>
            </a:pPr>
            <a:r>
              <a:rPr lang="en-US" dirty="0"/>
              <a:t>&gt; Most rented movies.</a:t>
            </a:r>
            <a:endParaRPr lang="en-US" dirty="0"/>
          </a:p>
          <a:p>
            <a:pPr lvl="1">
              <a:buNone/>
            </a:pPr>
            <a:r>
              <a:rPr lang="en-US" dirty="0"/>
              <a:t>&gt; Average number that each movie is rented out in a month.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2" y="662609"/>
            <a:ext cx="7045118" cy="556591"/>
          </a:xfrm>
        </p:spPr>
        <p:txBody>
          <a:bodyPr>
            <a:noAutofit/>
          </a:bodyPr>
          <a:lstStyle/>
          <a:p>
            <a:r>
              <a:rPr lang="en-US" sz="4000" b="1" dirty="0"/>
              <a:t>COUNT Function</a:t>
            </a:r>
            <a:endParaRPr lang="en-US" sz="40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64510" y="1359877"/>
            <a:ext cx="4577596" cy="4431323"/>
          </a:xfrm>
        </p:spPr>
        <p:txBody>
          <a:bodyPr>
            <a:normAutofit/>
          </a:bodyPr>
          <a:lstStyle/>
          <a:p>
            <a:r>
              <a:rPr lang="en-US" sz="2400" dirty="0"/>
              <a:t>The </a:t>
            </a:r>
            <a:r>
              <a:rPr lang="en-US" sz="2400" dirty="0">
                <a:solidFill>
                  <a:srgbClr val="FF0000"/>
                </a:solidFill>
              </a:rPr>
              <a:t>COUNT</a:t>
            </a:r>
            <a:r>
              <a:rPr lang="en-US" sz="2400" dirty="0"/>
              <a:t> function returns the total number of values in the specified field. </a:t>
            </a:r>
            <a:endParaRPr lang="en-US" sz="2400" dirty="0"/>
          </a:p>
          <a:p>
            <a:r>
              <a:rPr lang="en-US" sz="2400" dirty="0"/>
              <a:t>It works on both numeric and non-numeric data types. </a:t>
            </a:r>
            <a:endParaRPr lang="en-US" sz="2400" dirty="0"/>
          </a:p>
        </p:txBody>
      </p:sp>
      <p:pic>
        <p:nvPicPr>
          <p:cNvPr id="9" name="Picture 8" descr="Untitl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58588" y="1231942"/>
            <a:ext cx="6284495" cy="2083674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654846" y="3489159"/>
            <a:ext cx="6248400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Let's suppose that we want to get the number of times that the movie with id 2 has been rented out 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646821" y="4431268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Arial Unicode MS" pitchFamily="34" charset="-128"/>
                <a:cs typeface="Arial" panose="020B0604020202020204" pitchFamily="34" charset="0"/>
              </a:rPr>
              <a:t>SELECT COUNT(`</a:t>
            </a:r>
            <a:r>
              <a:rPr lang="en-US" dirty="0" err="1">
                <a:latin typeface="Arial Unicode MS" pitchFamily="34" charset="-128"/>
                <a:cs typeface="Arial" panose="020B0604020202020204" pitchFamily="34" charset="0"/>
              </a:rPr>
              <a:t>movie_id</a:t>
            </a:r>
            <a:r>
              <a:rPr lang="en-US" dirty="0">
                <a:latin typeface="Arial Unicode MS" pitchFamily="34" charset="-128"/>
                <a:cs typeface="Arial" panose="020B0604020202020204" pitchFamily="34" charset="0"/>
              </a:rPr>
              <a:t>`) FROM `</a:t>
            </a:r>
            <a:r>
              <a:rPr lang="en-US" dirty="0" err="1">
                <a:latin typeface="Arial Unicode MS" pitchFamily="34" charset="-128"/>
                <a:cs typeface="Arial" panose="020B0604020202020204" pitchFamily="34" charset="0"/>
              </a:rPr>
              <a:t>movierentals</a:t>
            </a:r>
            <a:r>
              <a:rPr lang="en-US" dirty="0">
                <a:latin typeface="Arial Unicode MS" pitchFamily="34" charset="-128"/>
                <a:cs typeface="Arial" panose="020B0604020202020204" pitchFamily="34" charset="0"/>
              </a:rPr>
              <a:t>` WHERE `</a:t>
            </a:r>
            <a:r>
              <a:rPr lang="en-US" dirty="0" err="1">
                <a:latin typeface="Arial Unicode MS" pitchFamily="34" charset="-128"/>
                <a:cs typeface="Arial" panose="020B0604020202020204" pitchFamily="34" charset="0"/>
              </a:rPr>
              <a:t>movie_id</a:t>
            </a:r>
            <a:r>
              <a:rPr lang="en-US" dirty="0">
                <a:latin typeface="Arial Unicode MS" pitchFamily="34" charset="-128"/>
                <a:cs typeface="Arial" panose="020B0604020202020204" pitchFamily="34" charset="0"/>
              </a:rPr>
              <a:t>` = 2;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25652" y="5349859"/>
            <a:ext cx="17205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Output:  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066338" y="845690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Arial Unicode MS" pitchFamily="34" charset="-128"/>
                <a:cs typeface="Arial" panose="020B0604020202020204" pitchFamily="34" charset="0"/>
              </a:rPr>
              <a:t>movierentals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2" y="662609"/>
            <a:ext cx="7045118" cy="556591"/>
          </a:xfrm>
        </p:spPr>
        <p:txBody>
          <a:bodyPr>
            <a:noAutofit/>
          </a:bodyPr>
          <a:lstStyle/>
          <a:p>
            <a:r>
              <a:rPr lang="en-US" sz="4000" b="1" dirty="0"/>
              <a:t>DISTINCT Keyword</a:t>
            </a:r>
            <a:endParaRPr lang="en-US" sz="40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10284" y="1757484"/>
            <a:ext cx="3403907" cy="1833855"/>
          </a:xfrm>
        </p:spPr>
        <p:txBody>
          <a:bodyPr>
            <a:normAutofit fontScale="92500"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DISTINCT keyword that allows us to omit duplicates from our results.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Untitl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58588" y="1231942"/>
            <a:ext cx="6284495" cy="2083674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410220" y="3555419"/>
            <a:ext cx="5145676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 `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movie_id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` FROM `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movierentals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`;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0751" y="419272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 DISTINCT `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movie_id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` FROM `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movierentals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`;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2856" y="4054603"/>
            <a:ext cx="990738" cy="2114845"/>
          </a:xfrm>
          <a:prstGeom prst="rect">
            <a:avLst/>
          </a:prstGeom>
        </p:spPr>
      </p:pic>
      <p:pic>
        <p:nvPicPr>
          <p:cNvPr id="13" name="Picture 12" descr="Untitl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1112" y="4615387"/>
            <a:ext cx="885949" cy="139084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066338" y="845690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Arial Unicode MS" pitchFamily="34" charset="-128"/>
                <a:cs typeface="Arial" panose="020B0604020202020204" pitchFamily="34" charset="0"/>
              </a:rPr>
              <a:t>movierentals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79682" y="662609"/>
            <a:ext cx="5812666" cy="556591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Outline</a:t>
            </a:r>
            <a:endParaRPr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889368" y="1254877"/>
            <a:ext cx="9618828" cy="3952637"/>
          </a:xfrm>
        </p:spPr>
        <p:txBody>
          <a:bodyPr>
            <a:normAutofit fontScale="77500" lnSpcReduction="20000"/>
          </a:bodyPr>
          <a:lstStyle/>
          <a:p>
            <a:r>
              <a:rPr lang="en-US" sz="2800" b="1" dirty="0"/>
              <a:t>Create and Delete Database</a:t>
            </a:r>
            <a:endParaRPr lang="en-US" sz="2800" b="1" dirty="0"/>
          </a:p>
          <a:p>
            <a:r>
              <a:rPr lang="en-US" sz="2800" b="1" dirty="0"/>
              <a:t>Create and Delete Table</a:t>
            </a:r>
            <a:endParaRPr lang="en-US" sz="2800" b="1" dirty="0"/>
          </a:p>
          <a:p>
            <a:r>
              <a:rPr lang="en-US" sz="2800" b="1" dirty="0"/>
              <a:t>Insert records Into Table</a:t>
            </a:r>
            <a:endParaRPr lang="en-US" sz="2800" b="1" dirty="0"/>
          </a:p>
          <a:p>
            <a:r>
              <a:rPr lang="en-US" sz="2800" b="1" dirty="0"/>
              <a:t>Delete records into Table</a:t>
            </a:r>
            <a:endParaRPr lang="en-US" sz="2800" b="1" dirty="0"/>
          </a:p>
          <a:p>
            <a:r>
              <a:rPr lang="en-US" sz="2800" b="1" dirty="0"/>
              <a:t>Update or Modify records into Table</a:t>
            </a:r>
            <a:endParaRPr lang="en-US" sz="2800" b="1" dirty="0"/>
          </a:p>
          <a:p>
            <a:r>
              <a:rPr lang="en-US" sz="2800" b="1" dirty="0"/>
              <a:t>Read records from Table</a:t>
            </a:r>
            <a:endParaRPr lang="en-US" sz="2800" b="1" dirty="0"/>
          </a:p>
          <a:p>
            <a:r>
              <a:rPr lang="en-US" sz="2800" b="1" dirty="0"/>
              <a:t>Where and Order By Clause</a:t>
            </a:r>
            <a:endParaRPr lang="en-US" sz="2800" b="1" dirty="0"/>
          </a:p>
          <a:p>
            <a:r>
              <a:rPr lang="en-US" sz="2800" b="1" dirty="0"/>
              <a:t>Group By Clause</a:t>
            </a:r>
            <a:endParaRPr lang="en-US" sz="2800" b="1" dirty="0"/>
          </a:p>
          <a:p>
            <a:r>
              <a:rPr lang="en-US" sz="2800" b="1" dirty="0"/>
              <a:t>Aggregate function </a:t>
            </a:r>
            <a:endParaRPr lang="en-US" sz="2800" b="1" dirty="0"/>
          </a:p>
          <a:p>
            <a:r>
              <a:rPr lang="en-US" sz="2800" b="1" dirty="0"/>
              <a:t>Set operation</a:t>
            </a:r>
            <a:endParaRPr lang="en-US" sz="2800" b="1" dirty="0"/>
          </a:p>
          <a:p>
            <a:r>
              <a:rPr lang="en-US" sz="2800" b="1" dirty="0"/>
              <a:t>Sub Queries </a:t>
            </a:r>
            <a:endParaRPr lang="en-US" sz="2800" b="1" dirty="0"/>
          </a:p>
          <a:p>
            <a:endParaRPr lang="en-US" sz="2800" b="1" dirty="0"/>
          </a:p>
          <a:p>
            <a:endParaRPr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2" y="662609"/>
            <a:ext cx="7045118" cy="556591"/>
          </a:xfrm>
        </p:spPr>
        <p:txBody>
          <a:bodyPr>
            <a:noAutofit/>
          </a:bodyPr>
          <a:lstStyle/>
          <a:p>
            <a:r>
              <a:rPr lang="en-US" sz="4000" b="1" dirty="0"/>
              <a:t>MIN function</a:t>
            </a:r>
            <a:endParaRPr lang="en-US" sz="40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10284" y="1757484"/>
            <a:ext cx="3496673" cy="1767594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MIN function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returns the smallest value in the specified table field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420140" y="3462654"/>
            <a:ext cx="6096000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an example, let's suppose we want to know the year in which the oldest movie in our library was released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5395" y="441801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SELECT MIN(`</a:t>
            </a:r>
            <a:r>
              <a:rPr lang="en-US" dirty="0" err="1"/>
              <a:t>year_released</a:t>
            </a:r>
            <a:r>
              <a:rPr lang="en-US" dirty="0"/>
              <a:t>`) FROM `movies`;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1339" y="5111320"/>
            <a:ext cx="2550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Output:  2003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5936974" y="1991875"/>
          <a:ext cx="4501322" cy="1112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50661"/>
                <a:gridCol w="2250661"/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Movie_Name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year_released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Sharlock holmes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Quarentine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7736372" y="1521551"/>
            <a:ext cx="944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Movies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2" y="662609"/>
            <a:ext cx="7045118" cy="556591"/>
          </a:xfrm>
        </p:spPr>
        <p:txBody>
          <a:bodyPr>
            <a:noAutofit/>
          </a:bodyPr>
          <a:lstStyle/>
          <a:p>
            <a:r>
              <a:rPr lang="en-US" sz="4000" b="1" dirty="0"/>
              <a:t>MAX function</a:t>
            </a:r>
            <a:endParaRPr lang="en-US" sz="40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10284" y="1757484"/>
            <a:ext cx="3496673" cy="1767594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MAX function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returns the highest value in the specified table field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420140" y="3462654"/>
            <a:ext cx="6096000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an example, let's suppose we want to know the year in which the recent movie in our library was released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5395" y="441801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SELECT MAX(`</a:t>
            </a:r>
            <a:r>
              <a:rPr lang="en-US" dirty="0" err="1"/>
              <a:t>year_released</a:t>
            </a:r>
            <a:r>
              <a:rPr lang="en-US" dirty="0"/>
              <a:t>`) FROM `movies`;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1339" y="5111320"/>
            <a:ext cx="2405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Output:  2020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5936974" y="1991875"/>
          <a:ext cx="4501322" cy="1112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50661"/>
                <a:gridCol w="225066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Movie_Name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year_released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Sharlock holmes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Quarentine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7736372" y="1521551"/>
            <a:ext cx="944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Movies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2" y="662609"/>
            <a:ext cx="7045118" cy="556591"/>
          </a:xfrm>
        </p:spPr>
        <p:txBody>
          <a:bodyPr>
            <a:noAutofit/>
          </a:bodyPr>
          <a:lstStyle/>
          <a:p>
            <a:r>
              <a:rPr lang="en-US" sz="4000" b="1" dirty="0"/>
              <a:t>SUM function</a:t>
            </a:r>
            <a:endParaRPr lang="en-US" sz="40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10284" y="1757484"/>
            <a:ext cx="3496673" cy="1767594"/>
          </a:xfrm>
        </p:spPr>
        <p:txBody>
          <a:bodyPr>
            <a:normAutofit lnSpcReduction="10000"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function which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returns the sum of all the values in the specified column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99862" y="4178272"/>
            <a:ext cx="6096000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 SUM(`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amount_paid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`) FROM `payments`;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36678" y="4952294"/>
            <a:ext cx="2405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Output:  10500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 descr="Untitl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64064" y="1397521"/>
            <a:ext cx="7078063" cy="24196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522386" y="1006460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payments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2" y="662609"/>
            <a:ext cx="7045118" cy="556591"/>
          </a:xfrm>
        </p:spPr>
        <p:txBody>
          <a:bodyPr>
            <a:noAutofit/>
          </a:bodyPr>
          <a:lstStyle/>
          <a:p>
            <a:r>
              <a:rPr lang="en-US" sz="4000" b="1" dirty="0"/>
              <a:t>AVG function</a:t>
            </a:r>
            <a:endParaRPr lang="en-US" sz="40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10284" y="1757484"/>
            <a:ext cx="3496673" cy="1767594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AVG function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returns the average of the values in a specified column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99862" y="4178272"/>
            <a:ext cx="6096000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 AVG(`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amount_paid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`) FROM `payments`;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36678" y="4952294"/>
            <a:ext cx="2405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Output:  3500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 descr="Untitl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64064" y="1397521"/>
            <a:ext cx="7078063" cy="24196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522386" y="1006460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payments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2" y="662609"/>
            <a:ext cx="7045118" cy="556591"/>
          </a:xfrm>
        </p:spPr>
        <p:txBody>
          <a:bodyPr>
            <a:noAutofit/>
          </a:bodyPr>
          <a:lstStyle/>
          <a:p>
            <a:r>
              <a:rPr lang="en-US" sz="4000" b="1" dirty="0" err="1"/>
              <a:t>Mysql</a:t>
            </a:r>
            <a:r>
              <a:rPr lang="en-US" sz="4000" b="1" dirty="0"/>
              <a:t> Aliases</a:t>
            </a:r>
            <a:endParaRPr lang="en-US" sz="40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36104" y="1757483"/>
            <a:ext cx="3670853" cy="3795178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err="1"/>
              <a:t>MySQL</a:t>
            </a:r>
            <a:r>
              <a:rPr lang="en-US" sz="2800" dirty="0"/>
              <a:t> aliases are used to give a table, or a column in a table, a temporary name.</a:t>
            </a:r>
            <a:endParaRPr lang="en-US" sz="2800" dirty="0"/>
          </a:p>
          <a:p>
            <a:r>
              <a:rPr lang="en-US" sz="2800" dirty="0"/>
              <a:t>Aliases are often used to make column names more readable.</a:t>
            </a:r>
            <a:endParaRPr lang="en-US" sz="2800" dirty="0"/>
          </a:p>
          <a:p>
            <a:r>
              <a:rPr lang="en-US" sz="2800" dirty="0"/>
              <a:t>An alias only exists for the duration of the query.</a:t>
            </a:r>
            <a:endParaRPr lang="en-US" sz="2800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88835" y="4138516"/>
            <a:ext cx="6520069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 AVG(`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amount_paid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`) as   Average  FROM `payments`;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Untitl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03304" y="1397521"/>
            <a:ext cx="6838823" cy="2419688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427303" y="4797286"/>
          <a:ext cx="1890643" cy="77223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90643"/>
              </a:tblGrid>
              <a:tr h="386117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Average </a:t>
                      </a:r>
                      <a:endParaRPr lang="en-US" dirty="0"/>
                    </a:p>
                  </a:txBody>
                  <a:tcPr/>
                </a:tc>
              </a:tr>
              <a:tr h="38611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7522386" y="1006460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payments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‘Between’ and ‘AND’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551" y="2041358"/>
            <a:ext cx="9125533" cy="629653"/>
          </a:xfrm>
        </p:spPr>
        <p:txBody>
          <a:bodyPr/>
          <a:lstStyle/>
          <a:p>
            <a:pPr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 name from instructor where salary between 8000 and 12000;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768642" y="3150045"/>
          <a:ext cx="2598821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51284"/>
                <a:gridCol w="134753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salary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Zahid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Morium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Sobuj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Moin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360694" y="3494949"/>
          <a:ext cx="2598821" cy="1112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51284"/>
                <a:gridCol w="134753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salary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Sobuj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Moin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452300" y="2726977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instructor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04511" y="3011725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instructor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79681" y="662609"/>
            <a:ext cx="6976939" cy="556591"/>
          </a:xfrm>
        </p:spPr>
        <p:txBody>
          <a:bodyPr>
            <a:normAutofit fontScale="90000"/>
          </a:bodyPr>
          <a:lstStyle/>
          <a:p>
            <a:r>
              <a:rPr lang="en-US" dirty="0"/>
              <a:t>Delete Operation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990599" y="1511514"/>
            <a:ext cx="102870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Deletes all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tuples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the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instructor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relation. The instructor relation itself still exists, but it is empty.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31749" y="2718083"/>
            <a:ext cx="50026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delete from instructor;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79681" y="662609"/>
            <a:ext cx="6976939" cy="556591"/>
          </a:xfrm>
        </p:spPr>
        <p:txBody>
          <a:bodyPr>
            <a:normAutofit fontScale="90000"/>
          </a:bodyPr>
          <a:lstStyle/>
          <a:p>
            <a:r>
              <a:rPr lang="en-US" dirty="0"/>
              <a:t>Delete Operation</a:t>
            </a:r>
            <a:endParaRPr lang="en-US" b="1" dirty="0"/>
          </a:p>
        </p:txBody>
      </p:sp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06694" y="1359288"/>
            <a:ext cx="6777666" cy="487819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79681" y="662609"/>
            <a:ext cx="6976939" cy="556591"/>
          </a:xfrm>
        </p:spPr>
        <p:txBody>
          <a:bodyPr>
            <a:normAutofit fontScale="90000"/>
          </a:bodyPr>
          <a:lstStyle/>
          <a:p>
            <a:r>
              <a:rPr lang="en-US" dirty="0"/>
              <a:t>Delete Operation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990599" y="1511514"/>
            <a:ext cx="102870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000" dirty="0"/>
              <a:t>For example, suppose that we want to delete the records of all instructors with salary below the average at the university. We could write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59269" y="2403469"/>
            <a:ext cx="9117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delete from instructor where salary &lt; (select </a:t>
            </a:r>
            <a:r>
              <a:rPr lang="en-US" dirty="0" err="1">
                <a:solidFill>
                  <a:srgbClr val="FF0000"/>
                </a:solidFill>
              </a:rPr>
              <a:t>avg</a:t>
            </a:r>
            <a:r>
              <a:rPr lang="en-US" dirty="0">
                <a:solidFill>
                  <a:srgbClr val="FF0000"/>
                </a:solidFill>
              </a:rPr>
              <a:t> (salary) from instructor);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79681" y="662609"/>
            <a:ext cx="6976939" cy="556591"/>
          </a:xfrm>
        </p:spPr>
        <p:txBody>
          <a:bodyPr>
            <a:normAutofit fontScale="90000"/>
          </a:bodyPr>
          <a:lstStyle/>
          <a:p>
            <a:r>
              <a:rPr lang="en-US" dirty="0"/>
              <a:t>Update Operation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1073425" y="1589109"/>
            <a:ext cx="104427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Suppose that annual salary increases are being made, and salaries of all instructors are to be increased by 5 percent. We write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398287" y="2594978"/>
            <a:ext cx="66396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Update instructor  set   salary = salary * 1.05;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52939" y="3470918"/>
            <a:ext cx="99258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If a salary increase is to be paid only to instructors with salary of less than $70,000, we can write: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630017" y="4696096"/>
            <a:ext cx="88259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Update instructor set salary=salary * 1.05 where salary &lt; 70000;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79681" y="662609"/>
            <a:ext cx="6976939" cy="55659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Create and Delete Database</a:t>
            </a:r>
            <a:endParaRPr lang="en-US" b="1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765647" y="2000904"/>
            <a:ext cx="5799412" cy="1418158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 database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online_event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Delete database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online_event</a:t>
            </a:r>
            <a:endParaRPr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79681" y="662609"/>
            <a:ext cx="6976939" cy="556591"/>
          </a:xfrm>
        </p:spPr>
        <p:txBody>
          <a:bodyPr>
            <a:normAutofit fontScale="90000"/>
          </a:bodyPr>
          <a:lstStyle/>
          <a:p>
            <a:r>
              <a:rPr lang="en-US" dirty="0"/>
              <a:t>Update Operation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1113181" y="1999926"/>
            <a:ext cx="104427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“Give a 5 percent salary raise to instructors whose salary is less than average ” as follows: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31235" y="3270839"/>
            <a:ext cx="102439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Update instructor set salary = salary * 1.05 where salary &lt; 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                                                    ( select </a:t>
            </a:r>
            <a:r>
              <a:rPr lang="en-US" sz="2000" dirty="0" err="1">
                <a:solidFill>
                  <a:srgbClr val="FF0000"/>
                </a:solidFill>
              </a:rPr>
              <a:t>avg</a:t>
            </a:r>
            <a:r>
              <a:rPr lang="en-US" sz="2000" dirty="0">
                <a:solidFill>
                  <a:srgbClr val="FF0000"/>
                </a:solidFill>
              </a:rPr>
              <a:t> (salary) from instructor);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79681" y="662609"/>
            <a:ext cx="6976939" cy="556591"/>
          </a:xfrm>
        </p:spPr>
        <p:txBody>
          <a:bodyPr>
            <a:normAutofit fontScale="90000"/>
          </a:bodyPr>
          <a:lstStyle/>
          <a:p>
            <a:r>
              <a:rPr lang="en-US" dirty="0"/>
              <a:t>Ordering the Display of </a:t>
            </a:r>
            <a:r>
              <a:rPr lang="en-US" dirty="0" err="1"/>
              <a:t>Tuples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1007166" y="1708379"/>
            <a:ext cx="98993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To list in alphabetic order all instructors in the </a:t>
            </a:r>
            <a:r>
              <a:rPr lang="en-US" sz="2000" dirty="0" err="1"/>
              <a:t>Physicsdepartment</a:t>
            </a:r>
            <a:r>
              <a:rPr lang="en-US" sz="2000" dirty="0"/>
              <a:t>, we write: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58747" y="2503125"/>
            <a:ext cx="3040295" cy="107522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86678" y="3665020"/>
            <a:ext cx="103101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We wish to list the entire instructor relation in descending order of salary. If several</a:t>
            </a:r>
            <a:endParaRPr lang="en-US" dirty="0"/>
          </a:p>
          <a:p>
            <a:r>
              <a:rPr lang="en-US" dirty="0"/>
              <a:t>instructors have the same salary, we order them in ascending order by name. We express this query in SQL as follows:</a:t>
            </a:r>
            <a:endParaRPr lang="en-US" dirty="0"/>
          </a:p>
        </p:txBody>
      </p:sp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5493" y="4874057"/>
            <a:ext cx="3376124" cy="9701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79681" y="662609"/>
            <a:ext cx="6976939" cy="556591"/>
          </a:xfrm>
        </p:spPr>
        <p:txBody>
          <a:bodyPr>
            <a:normAutofit fontScale="90000"/>
          </a:bodyPr>
          <a:lstStyle/>
          <a:p>
            <a:r>
              <a:rPr lang="en-US" dirty="0"/>
              <a:t>Set Operations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1033671" y="1522848"/>
            <a:ext cx="98993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SQL operations union, intersect, and except operate on relations and correspond to the mathematical set-theory operations ∪,∩, and −.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Untitl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50735" y="2539283"/>
            <a:ext cx="6099660" cy="30133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79681" y="662609"/>
            <a:ext cx="6976939" cy="556591"/>
          </a:xfrm>
        </p:spPr>
        <p:txBody>
          <a:bodyPr>
            <a:normAutofit fontScale="90000"/>
          </a:bodyPr>
          <a:lstStyle/>
          <a:p>
            <a:r>
              <a:rPr lang="en-US" dirty="0"/>
              <a:t>The Union Operation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1033671" y="1522848"/>
            <a:ext cx="98993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To find the set of all courses taught either in Fall 2009 or in Spring 2010, or both, we write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73841" y="2647226"/>
            <a:ext cx="5695917" cy="24548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79681" y="662609"/>
            <a:ext cx="6976939" cy="556591"/>
          </a:xfrm>
        </p:spPr>
        <p:txBody>
          <a:bodyPr>
            <a:normAutofit fontScale="90000"/>
          </a:bodyPr>
          <a:lstStyle/>
          <a:p>
            <a:r>
              <a:rPr lang="en-US" dirty="0"/>
              <a:t>The Union Operation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1033671" y="1522848"/>
            <a:ext cx="98993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To find the set of all courses taught either in Fall 2009 or in Spring 2010, or both, we write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73841" y="2647226"/>
            <a:ext cx="5695917" cy="24548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79681" y="662609"/>
            <a:ext cx="6976939" cy="556591"/>
          </a:xfrm>
        </p:spPr>
        <p:txBody>
          <a:bodyPr>
            <a:normAutofit fontScale="90000"/>
          </a:bodyPr>
          <a:lstStyle/>
          <a:p>
            <a:r>
              <a:rPr lang="en-US" dirty="0"/>
              <a:t>The Intersect Operation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1033671" y="1522848"/>
            <a:ext cx="98993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To find the set of all courses taught in the Fall 2009 as well as in Spring 2010 we write: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62121" y="2304160"/>
            <a:ext cx="6100763" cy="25836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79681" y="662609"/>
            <a:ext cx="6976939" cy="556591"/>
          </a:xfrm>
        </p:spPr>
        <p:txBody>
          <a:bodyPr>
            <a:normAutofit fontScale="90000"/>
          </a:bodyPr>
          <a:lstStyle/>
          <a:p>
            <a:r>
              <a:rPr lang="en-US" dirty="0"/>
              <a:t>The Except Operation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1033671" y="1522848"/>
            <a:ext cx="98993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To find all courses taught in the Fall 2009 semester but not in the Spring 2010 semester, we write: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46057" y="2610158"/>
            <a:ext cx="5851480" cy="24654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1" y="662609"/>
            <a:ext cx="8317327" cy="55659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Nested Query using Set Operation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1033670" y="1621591"/>
            <a:ext cx="10416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We begin by finding all courses taught in Spring 2010, and we write the </a:t>
            </a:r>
            <a:r>
              <a:rPr lang="en-US" dirty="0" err="1"/>
              <a:t>subquery</a:t>
            </a:r>
            <a:endParaRPr lang="en-US" dirty="0"/>
          </a:p>
        </p:txBody>
      </p:sp>
      <p:pic>
        <p:nvPicPr>
          <p:cNvPr id="10" name="Picture 9" descr="Untitl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3455" y="2211409"/>
            <a:ext cx="4729398" cy="9646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192695" y="3484169"/>
            <a:ext cx="100716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We then need to find those courses that were taught in the Fall 2009 and that appear in the set of courses obtained in the </a:t>
            </a:r>
            <a:r>
              <a:rPr lang="en-US" dirty="0" err="1"/>
              <a:t>subquery</a:t>
            </a:r>
            <a:r>
              <a:rPr lang="en-US" dirty="0"/>
              <a:t>.</a:t>
            </a:r>
            <a:endParaRPr lang="en-US" dirty="0"/>
          </a:p>
        </p:txBody>
      </p:sp>
      <p:pic>
        <p:nvPicPr>
          <p:cNvPr id="12" name="Picture 11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7458" y="4231496"/>
            <a:ext cx="6159199" cy="16524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1" y="662609"/>
            <a:ext cx="8317327" cy="55659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Nested Query using Set Operation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1033670" y="1621591"/>
            <a:ext cx="104162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000" dirty="0"/>
              <a:t>We use the not in construct in a way similar to the in construct. </a:t>
            </a:r>
            <a:endParaRPr lang="en-US" sz="2000" dirty="0"/>
          </a:p>
          <a:p>
            <a:pPr>
              <a:buFont typeface="Wingdings" panose="05000000000000000000" pitchFamily="2" charset="2"/>
              <a:buChar char="v"/>
            </a:pPr>
            <a:endParaRPr lang="en-US" sz="20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000" dirty="0"/>
              <a:t>For example,  to find all the courses taught in the Fall 2009 semester but not in the Spring 2010semester, we can write:</a:t>
            </a:r>
            <a:endParaRPr lang="en-US" sz="2000" dirty="0"/>
          </a:p>
        </p:txBody>
      </p:sp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09053" y="3458817"/>
            <a:ext cx="5948713" cy="16167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1" y="662609"/>
            <a:ext cx="8317327" cy="55659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Nested Query using Set Operation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1033670" y="1621591"/>
            <a:ext cx="104162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000" dirty="0"/>
              <a:t>The following query selects the names of instructors whose names are neither “Mozart” nor “Einstein”.</a:t>
            </a:r>
            <a:endParaRPr lang="en-US" sz="2000" dirty="0"/>
          </a:p>
        </p:txBody>
      </p:sp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4942" y="2995974"/>
            <a:ext cx="5452468" cy="12029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1" y="662609"/>
            <a:ext cx="8317327" cy="55659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Create Table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1173165" y="1540564"/>
            <a:ext cx="994540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 TABLE </a:t>
            </a:r>
            <a:r>
              <a:rPr lang="en-US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MyGuests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INT(6) UNSIGNED AUTO_INCREMENT PRIMARY KEY,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VARCHAR(30) NOT NULL,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VARCHAR(30) NOT NULL,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email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VARCHAR(50),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reg_date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TIMESTAMP DEFAULT CURRENT_TIMESTAMP ON UPDATE CURRENT_TIMESTAMP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173164" y="4867596"/>
          <a:ext cx="8827810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65562"/>
                <a:gridCol w="1765562"/>
                <a:gridCol w="1765562"/>
                <a:gridCol w="1765562"/>
                <a:gridCol w="176556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email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reg_date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787056" y="4317760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MyGuests</a:t>
            </a:r>
            <a:endParaRPr lang="en-US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1" y="662609"/>
            <a:ext cx="8317327" cy="55659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Delete Table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1226173" y="1752598"/>
            <a:ext cx="99454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drop table </a:t>
            </a:r>
            <a:r>
              <a:rPr lang="en-US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MyGuests</a:t>
            </a:r>
            <a:endParaRPr lang="en-US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80209" y="3900187"/>
          <a:ext cx="8128000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email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reg_date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932830" y="3138316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MyGuests</a:t>
            </a:r>
            <a:endParaRPr lang="en-US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2" y="662609"/>
            <a:ext cx="9801570" cy="55659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Insert records Into Table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298" y="1662113"/>
            <a:ext cx="7805026" cy="1297143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INSERT INTO </a:t>
            </a:r>
            <a:r>
              <a:rPr lang="en-US" sz="6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MyGuests</a:t>
            </a:r>
            <a:r>
              <a:rPr lang="en-US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6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6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email)</a:t>
            </a:r>
            <a:endParaRPr lang="en-US" sz="6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VALUES </a:t>
            </a:r>
            <a:endParaRPr lang="en-US" sz="6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('John', 'Doe', 'john@example.com')</a:t>
            </a:r>
            <a:endParaRPr lang="en-US" sz="6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(‘</a:t>
            </a:r>
            <a:r>
              <a:rPr lang="en-US" sz="6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zahid</a:t>
            </a:r>
            <a:r>
              <a:rPr lang="en-US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', </a:t>
            </a:r>
            <a:r>
              <a:rPr lang="en-US" sz="6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hasan</a:t>
            </a:r>
            <a:r>
              <a:rPr lang="en-US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', ‘hasan@gmail.com')</a:t>
            </a:r>
            <a:endParaRPr lang="en-US" sz="6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4" name="AutoShape 2" descr="image"/>
          <p:cNvSpPr>
            <a:spLocks noChangeAspect="1" noChangeArrowheads="1"/>
          </p:cNvSpPr>
          <p:nvPr/>
        </p:nvSpPr>
        <p:spPr bwMode="auto">
          <a:xfrm>
            <a:off x="636221" y="-1662113"/>
            <a:ext cx="6962775" cy="3324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866569" y="3178073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MyGuests</a:t>
            </a:r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06713" y="3820674"/>
          <a:ext cx="8503479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8155"/>
                <a:gridCol w="1913283"/>
                <a:gridCol w="1437849"/>
                <a:gridCol w="2513496"/>
                <a:gridCol w="17006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email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reg_date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793461" y="4218240"/>
          <a:ext cx="8503479" cy="640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24291"/>
                <a:gridCol w="1941011"/>
                <a:gridCol w="1463741"/>
                <a:gridCol w="2473740"/>
                <a:gridCol w="17006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dirty="0"/>
                        <a:t>John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dirty="0"/>
                        <a:t>Doe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john@example.com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04-26-2020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793461" y="4894101"/>
          <a:ext cx="8490226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6693"/>
                <a:gridCol w="2007201"/>
                <a:gridCol w="1358645"/>
                <a:gridCol w="2491409"/>
                <a:gridCol w="169627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zahid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hasan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hasan.ice@gmail.com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/>
                        <a:t>04-26-2020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2" y="662609"/>
            <a:ext cx="9801570" cy="55659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Delete records Into Table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08" y="1895061"/>
            <a:ext cx="7328453" cy="10601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delete * from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MyGuests</a:t>
            </a:r>
            <a:endParaRPr lang="en-US" sz="3600" b="1" dirty="0"/>
          </a:p>
          <a:p>
            <a:pPr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4" name="AutoShape 2" descr="image"/>
          <p:cNvSpPr>
            <a:spLocks noChangeAspect="1" noChangeArrowheads="1"/>
          </p:cNvSpPr>
          <p:nvPr/>
        </p:nvSpPr>
        <p:spPr bwMode="auto">
          <a:xfrm>
            <a:off x="155575" y="-1592263"/>
            <a:ext cx="6962775" cy="3324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866569" y="3178073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MyGuests</a:t>
            </a:r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06713" y="3820674"/>
          <a:ext cx="8503479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8155"/>
                <a:gridCol w="1913283"/>
                <a:gridCol w="1580538"/>
                <a:gridCol w="2370807"/>
                <a:gridCol w="17006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email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reg_date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793461" y="4218240"/>
          <a:ext cx="8503479" cy="640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24291"/>
                <a:gridCol w="1941011"/>
                <a:gridCol w="1497352"/>
                <a:gridCol w="2440129"/>
                <a:gridCol w="17006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dirty="0"/>
                        <a:t>John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dirty="0"/>
                        <a:t>Doe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john@example.com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04-26-2020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793461" y="4894101"/>
          <a:ext cx="8490226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6693"/>
                <a:gridCol w="2007201"/>
                <a:gridCol w="1647288"/>
                <a:gridCol w="2322035"/>
                <a:gridCol w="15770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zahid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hasan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hasan.ice@gmail.com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/>
                        <a:t>04-26-2020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2" y="662609"/>
            <a:ext cx="9801570" cy="55659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‘Where’ Clause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149" y="2213113"/>
            <a:ext cx="9899374" cy="1060173"/>
          </a:xfrm>
        </p:spPr>
        <p:txBody>
          <a:bodyPr>
            <a:normAutofit/>
          </a:bodyPr>
          <a:lstStyle/>
          <a:p>
            <a:r>
              <a:rPr lang="en-US" sz="2800" dirty="0"/>
              <a:t>The WHERE clause is used to extract only those records that fulfill a specified condition.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4" name="AutoShape 2" descr="image"/>
          <p:cNvSpPr>
            <a:spLocks noChangeAspect="1" noChangeArrowheads="1"/>
          </p:cNvSpPr>
          <p:nvPr/>
        </p:nvSpPr>
        <p:spPr bwMode="auto">
          <a:xfrm>
            <a:off x="155575" y="-1592263"/>
            <a:ext cx="6962775" cy="3324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879682" y="662609"/>
            <a:ext cx="9801570" cy="55659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Update or Modify records into Table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0662" y="1895061"/>
            <a:ext cx="9899374" cy="106017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UPDATE </a:t>
            </a:r>
            <a:r>
              <a:rPr lang="en-US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MyGuests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SET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=‘Abraham'                   id=1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4" name="AutoShape 2" descr="image"/>
          <p:cNvSpPr>
            <a:spLocks noChangeAspect="1" noChangeArrowheads="1"/>
          </p:cNvSpPr>
          <p:nvPr/>
        </p:nvSpPr>
        <p:spPr bwMode="auto">
          <a:xfrm>
            <a:off x="155575" y="-1592263"/>
            <a:ext cx="6962775" cy="3324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866569" y="3178073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MyGuests</a:t>
            </a:r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06713" y="3820674"/>
          <a:ext cx="8503479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8155"/>
                <a:gridCol w="1913283"/>
                <a:gridCol w="1580538"/>
                <a:gridCol w="2370807"/>
                <a:gridCol w="17006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lastname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email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reg_date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793461" y="4218240"/>
          <a:ext cx="8503479" cy="640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24291"/>
                <a:gridCol w="1941011"/>
                <a:gridCol w="1583011"/>
                <a:gridCol w="2354470"/>
                <a:gridCol w="17006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dirty="0"/>
                        <a:t>John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Abraham</a:t>
                      </a:r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john@example.com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04-26-2020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793461" y="4894101"/>
          <a:ext cx="8490226" cy="370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6693"/>
                <a:gridCol w="1908107"/>
                <a:gridCol w="1590261"/>
                <a:gridCol w="2385391"/>
                <a:gridCol w="166977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zahid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hasan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hasan.ice@gmail.com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/>
                        <a:t>04-26-2020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8360652" y="1972126"/>
            <a:ext cx="13001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 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7775</Words>
  <Application>WPS Presentation</Application>
  <PresentationFormat>Widescreen</PresentationFormat>
  <Paragraphs>585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1" baseType="lpstr">
      <vt:lpstr>Arial</vt:lpstr>
      <vt:lpstr>SimSun</vt:lpstr>
      <vt:lpstr>Wingdings</vt:lpstr>
      <vt:lpstr>Wingdings 2</vt:lpstr>
      <vt:lpstr>Times New Roman</vt:lpstr>
      <vt:lpstr>Constantia</vt:lpstr>
      <vt:lpstr>Calibri</vt:lpstr>
      <vt:lpstr>Microsoft YaHei</vt:lpstr>
      <vt:lpstr>Arial Unicode MS</vt:lpstr>
      <vt:lpstr>Segoe Print</vt:lpstr>
      <vt:lpstr>Arial Unicode MS</vt:lpstr>
      <vt:lpstr>Flow</vt:lpstr>
      <vt:lpstr>Basic SQL Queries</vt:lpstr>
      <vt:lpstr>Outline</vt:lpstr>
      <vt:lpstr>Create and Delete Database</vt:lpstr>
      <vt:lpstr>Create Table</vt:lpstr>
      <vt:lpstr>Delete Table</vt:lpstr>
      <vt:lpstr>Insert records Into Table</vt:lpstr>
      <vt:lpstr>Delete records Into Table</vt:lpstr>
      <vt:lpstr>‘Where’ Clause</vt:lpstr>
      <vt:lpstr>Update or Modify records into Table</vt:lpstr>
      <vt:lpstr>Read records from Table</vt:lpstr>
      <vt:lpstr>Read Specific records from Table</vt:lpstr>
      <vt:lpstr>Order By Clause</vt:lpstr>
      <vt:lpstr>Group By Clause</vt:lpstr>
      <vt:lpstr>Group By Clause</vt:lpstr>
      <vt:lpstr> </vt:lpstr>
      <vt:lpstr>  AGGREGATE FUNCTIONS</vt:lpstr>
      <vt:lpstr>Why use aggregate functions</vt:lpstr>
      <vt:lpstr>COUNT Function</vt:lpstr>
      <vt:lpstr>DISTINCT Keyword</vt:lpstr>
      <vt:lpstr>MIN function</vt:lpstr>
      <vt:lpstr>MAX function</vt:lpstr>
      <vt:lpstr>SUM function</vt:lpstr>
      <vt:lpstr>AVG function</vt:lpstr>
      <vt:lpstr>Mysql Aliases</vt:lpstr>
      <vt:lpstr>‘Between’ and ‘AND’ </vt:lpstr>
      <vt:lpstr>Delete Operation</vt:lpstr>
      <vt:lpstr>Delete Operation</vt:lpstr>
      <vt:lpstr>Delete Operation</vt:lpstr>
      <vt:lpstr>Update Operation</vt:lpstr>
      <vt:lpstr>Update Operation</vt:lpstr>
      <vt:lpstr>Ordering the Display of Tuples</vt:lpstr>
      <vt:lpstr>Set Operations</vt:lpstr>
      <vt:lpstr>The Union Operation</vt:lpstr>
      <vt:lpstr>The Union Operation</vt:lpstr>
      <vt:lpstr>The Intersect Operation</vt:lpstr>
      <vt:lpstr>The Except Operation</vt:lpstr>
      <vt:lpstr>Nested Query using Set Operation</vt:lpstr>
      <vt:lpstr>Nested Query using Set Operation</vt:lpstr>
      <vt:lpstr>Nested Query using Set Operation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Database Introduction</dc:title>
  <dc:creator>User</dc:creator>
  <cp:lastModifiedBy>DELL</cp:lastModifiedBy>
  <cp:revision>195</cp:revision>
  <dcterms:created xsi:type="dcterms:W3CDTF">2020-04-17T10:09:00Z</dcterms:created>
  <dcterms:modified xsi:type="dcterms:W3CDTF">2022-09-30T15:09:07Z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8363CE3506744BFCBC3C5B9190C7E3BF</vt:lpwstr>
  </property>
  <property fmtid="{D5CDD505-2E9C-101B-9397-08002B2CF9AE}" pid="3" name="KSOProductBuildVer">
    <vt:lpwstr>1033-11.2.0.11341</vt:lpwstr>
  </property>
</Properties>
</file>