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2"/>
  </p:notesMasterIdLst>
  <p:sldIdLst>
    <p:sldId id="308" r:id="rId2"/>
    <p:sldId id="348" r:id="rId3"/>
    <p:sldId id="361" r:id="rId4"/>
    <p:sldId id="352" r:id="rId5"/>
    <p:sldId id="353" r:id="rId6"/>
    <p:sldId id="309" r:id="rId7"/>
    <p:sldId id="258" r:id="rId8"/>
    <p:sldId id="339" r:id="rId9"/>
    <p:sldId id="363" r:id="rId10"/>
    <p:sldId id="259" r:id="rId11"/>
    <p:sldId id="364" r:id="rId12"/>
    <p:sldId id="365" r:id="rId13"/>
    <p:sldId id="366" r:id="rId14"/>
    <p:sldId id="312" r:id="rId15"/>
    <p:sldId id="367" r:id="rId16"/>
    <p:sldId id="313" r:id="rId17"/>
    <p:sldId id="370" r:id="rId18"/>
    <p:sldId id="368" r:id="rId19"/>
    <p:sldId id="369" r:id="rId20"/>
    <p:sldId id="328" r:id="rId21"/>
    <p:sldId id="371" r:id="rId22"/>
    <p:sldId id="372" r:id="rId23"/>
    <p:sldId id="340" r:id="rId24"/>
    <p:sldId id="373" r:id="rId25"/>
    <p:sldId id="317" r:id="rId26"/>
    <p:sldId id="374" r:id="rId27"/>
    <p:sldId id="310" r:id="rId28"/>
    <p:sldId id="375" r:id="rId29"/>
    <p:sldId id="376" r:id="rId30"/>
    <p:sldId id="257" r:id="rId31"/>
    <p:sldId id="377" r:id="rId32"/>
    <p:sldId id="349" r:id="rId33"/>
    <p:sldId id="355" r:id="rId34"/>
    <p:sldId id="354" r:id="rId35"/>
    <p:sldId id="357" r:id="rId36"/>
    <p:sldId id="358" r:id="rId37"/>
    <p:sldId id="359" r:id="rId38"/>
    <p:sldId id="356" r:id="rId39"/>
    <p:sldId id="360" r:id="rId40"/>
    <p:sldId id="378"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Black" panose="00000A00000000000000" pitchFamily="2" charset="0"/>
      <p:bold r:id="rId51"/>
      <p:boldItalic r:id="rId52"/>
    </p:embeddedFont>
    <p:embeddedFont>
      <p:font typeface="Montserrat ExtraBold" panose="00000900000000000000" pitchFamily="2" charset="0"/>
      <p:bold r:id="rId53"/>
      <p:boldItalic r:id="rId54"/>
    </p:embeddedFont>
    <p:embeddedFont>
      <p:font typeface="Montserrat Medium" panose="00000600000000000000" pitchFamily="2" charset="0"/>
      <p:regular r:id="rId55"/>
      <p:italic r:id="rId56"/>
    </p:embeddedFont>
    <p:embeddedFont>
      <p:font typeface="Montserrat SemiBold" panose="00000700000000000000"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Roboto Black" panose="02000000000000000000" pitchFamily="2" charset="0"/>
      <p:bold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469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54283" y="1930970"/>
            <a:ext cx="6655982" cy="1380000"/>
          </a:xfrm>
        </p:spPr>
        <p:txBody>
          <a:bodyPr/>
          <a:lstStyle/>
          <a:p>
            <a:pPr algn="ctr"/>
            <a:r>
              <a:rPr lang="en-US" sz="4800" dirty="0">
                <a:solidFill>
                  <a:schemeClr val="tx1"/>
                </a:solidFill>
              </a:rPr>
              <a:t>Sales forecasting and budgeting</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16</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2949442" y="170442"/>
            <a:ext cx="3266422" cy="425460"/>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b="1" dirty="0"/>
              <a:t>Bayesian decision theory</a:t>
            </a:r>
          </a:p>
        </p:txBody>
      </p:sp>
      <p:sp>
        <p:nvSpPr>
          <p:cNvPr id="802" name="Google Shape;802;p34"/>
          <p:cNvSpPr txBox="1">
            <a:spLocks noGrp="1"/>
          </p:cNvSpPr>
          <p:nvPr>
            <p:ph type="title" idx="4294967295"/>
          </p:nvPr>
        </p:nvSpPr>
        <p:spPr>
          <a:xfrm>
            <a:off x="492436" y="875537"/>
            <a:ext cx="8240597" cy="718446"/>
          </a:xfrm>
          <a:prstGeom prst="rect">
            <a:avLst/>
          </a:prstGeom>
        </p:spPr>
        <p:txBody>
          <a:bodyPr spcFirstLastPara="1" wrap="square" lIns="91425" tIns="91425" rIns="91425" bIns="91425" anchor="ctr" anchorCtr="0">
            <a:noAutofit/>
          </a:bodyPr>
          <a:lstStyle/>
          <a:p>
            <a:pPr lvl="0" algn="just">
              <a:lnSpc>
                <a:spcPct val="150000"/>
              </a:lnSpc>
            </a:pPr>
            <a:r>
              <a:rPr lang="en-US" sz="1200" b="0" dirty="0"/>
              <a:t>The Bayesian view is that probability is a measure of our belief and we can always express our degree of belief in terms of probability.</a:t>
            </a:r>
            <a:endParaRPr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5" name="Google Shape;802;p34"/>
          <p:cNvSpPr txBox="1">
            <a:spLocks/>
          </p:cNvSpPr>
          <p:nvPr/>
        </p:nvSpPr>
        <p:spPr>
          <a:xfrm>
            <a:off x="492436" y="1603512"/>
            <a:ext cx="8240597" cy="22184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just">
              <a:lnSpc>
                <a:spcPct val="150000"/>
              </a:lnSpc>
            </a:pPr>
            <a:r>
              <a:rPr lang="en-US" sz="1200" b="0" dirty="0"/>
              <a:t>To use the Bayesian approach, the decision-maker must be able to assign a probability to each specified event or state of nature. The sum of these probabilities must add to one. These probabilities represent the strength of the decision-maker’s feeling regarding the likelihood of the occurrence of the various elements of the overall problem. It is because of the subjective nature of the process in generating these probabilities that Bayesian decision making is so useful in solving business problems for which probabilities are often unknown. It is also the reason many practitioners often reject the Bayesian approach; in fact some of the more conservative statisticians have termed it ‘the quantification of error’!</a:t>
            </a:r>
            <a:endParaRPr lang="en-US"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5797" y="352264"/>
            <a:ext cx="7375722" cy="4338017"/>
          </a:xfrm>
          <a:prstGeom prst="rect">
            <a:avLst/>
          </a:prstGeom>
        </p:spPr>
      </p:pic>
    </p:spTree>
    <p:extLst>
      <p:ext uri="{BB962C8B-B14F-4D97-AF65-F5344CB8AC3E}">
        <p14:creationId xmlns:p14="http://schemas.microsoft.com/office/powerpoint/2010/main" val="92379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167" y="739043"/>
            <a:ext cx="7928746" cy="3504184"/>
          </a:xfrm>
          <a:prstGeom prst="rect">
            <a:avLst/>
          </a:prstGeom>
        </p:spPr>
      </p:pic>
    </p:spTree>
    <p:extLst>
      <p:ext uri="{BB962C8B-B14F-4D97-AF65-F5344CB8AC3E}">
        <p14:creationId xmlns:p14="http://schemas.microsoft.com/office/powerpoint/2010/main" val="119689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885" y="271730"/>
            <a:ext cx="8090845" cy="4659866"/>
          </a:xfrm>
          <a:prstGeom prst="rect">
            <a:avLst/>
          </a:prstGeom>
        </p:spPr>
      </p:pic>
    </p:spTree>
    <p:extLst>
      <p:ext uri="{BB962C8B-B14F-4D97-AF65-F5344CB8AC3E}">
        <p14:creationId xmlns:p14="http://schemas.microsoft.com/office/powerpoint/2010/main" val="90957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6751" y="0"/>
            <a:ext cx="4685015" cy="421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F88C54-0D03-4D44-B1DD-92C6B5902875}"/>
              </a:ext>
            </a:extLst>
          </p:cNvPr>
          <p:cNvSpPr txBox="1"/>
          <p:nvPr/>
        </p:nvSpPr>
        <p:spPr>
          <a:xfrm>
            <a:off x="2073512" y="0"/>
            <a:ext cx="4738254" cy="400110"/>
          </a:xfrm>
          <a:prstGeom prst="rect">
            <a:avLst/>
          </a:prstGeom>
          <a:noFill/>
        </p:spPr>
        <p:txBody>
          <a:bodyPr wrap="square" rtlCol="0">
            <a:spAutoFit/>
          </a:bodyPr>
          <a:lstStyle/>
          <a:p>
            <a:pPr algn="ctr"/>
            <a:r>
              <a:rPr lang="en-US" sz="2000" b="1" dirty="0">
                <a:latin typeface="Roboto" panose="020B0604020202020204" charset="0"/>
                <a:ea typeface="Roboto" panose="020B0604020202020204" charset="0"/>
              </a:rPr>
              <a:t>Product testing and test marketing</a:t>
            </a:r>
          </a:p>
        </p:txBody>
      </p:sp>
      <p:sp>
        <p:nvSpPr>
          <p:cNvPr id="3" name="TextBox 2">
            <a:extLst>
              <a:ext uri="{FF2B5EF4-FFF2-40B4-BE49-F238E27FC236}">
                <a16:creationId xmlns:a16="http://schemas.microsoft.com/office/drawing/2014/main" id="{A92E3067-1CBC-435E-BB8D-5FD447982AFD}"/>
              </a:ext>
            </a:extLst>
          </p:cNvPr>
          <p:cNvSpPr txBox="1"/>
          <p:nvPr/>
        </p:nvSpPr>
        <p:spPr>
          <a:xfrm>
            <a:off x="256630" y="495567"/>
            <a:ext cx="8425255" cy="1754326"/>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Product testing involves placing the pre-production model(s) with a sample of potential users beforehand and noting their reactions to the product over a period of time by asking them to fill in a diary noting product deficiencies, how it worked, general reactions, etc. The type of products that can be tested in this manner can range from household durables, for example, vacuum cleaners, to canned foods such as soups. However, there is a limit to the number of pre-production items that can be supplied (particularly for consumer durables) and the technique is really only of value in deciding between a ‘go’ or ‘no go’ decision.</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2050" name="Picture 2" descr="place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764" y="2126751"/>
            <a:ext cx="5435029" cy="301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3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5798" y="184936"/>
            <a:ext cx="4900773" cy="523220"/>
          </a:xfrm>
          <a:prstGeom prst="rect">
            <a:avLst/>
          </a:prstGeom>
          <a:solidFill>
            <a:schemeClr val="accent1"/>
          </a:solidFill>
        </p:spPr>
        <p:txBody>
          <a:bodyPr wrap="square" rtlCol="0">
            <a:spAutoFit/>
          </a:bodyPr>
          <a:lstStyle/>
          <a:p>
            <a:pPr algn="ctr"/>
            <a:r>
              <a:rPr lang="en-US" sz="2800" b="1" dirty="0">
                <a:latin typeface="Roboto" panose="020B0604020202020204" charset="0"/>
                <a:ea typeface="Roboto" panose="020B0604020202020204" charset="0"/>
              </a:rPr>
              <a:t>Sales Forecasting Methods</a:t>
            </a:r>
          </a:p>
        </p:txBody>
      </p:sp>
      <p:sp>
        <p:nvSpPr>
          <p:cNvPr id="4" name="TextBox 3"/>
          <p:cNvSpPr txBox="1"/>
          <p:nvPr/>
        </p:nvSpPr>
        <p:spPr>
          <a:xfrm>
            <a:off x="540677" y="1171255"/>
            <a:ext cx="3187557" cy="584775"/>
          </a:xfrm>
          <a:prstGeom prst="rect">
            <a:avLst/>
          </a:prstGeom>
          <a:noFill/>
        </p:spPr>
        <p:txBody>
          <a:bodyPr wrap="square" rtlCol="0">
            <a:spAutoFit/>
          </a:bodyPr>
          <a:lstStyle/>
          <a:p>
            <a:pPr algn="ctr"/>
            <a:r>
              <a:rPr lang="en-US" sz="1600" b="1" dirty="0">
                <a:latin typeface="Roboto" panose="020B0604020202020204" charset="0"/>
                <a:ea typeface="Roboto" panose="020B0604020202020204" charset="0"/>
              </a:rPr>
              <a:t>Quantitative forecasting techniques</a:t>
            </a:r>
          </a:p>
        </p:txBody>
      </p:sp>
      <p:sp>
        <p:nvSpPr>
          <p:cNvPr id="6" name="TextBox 5"/>
          <p:cNvSpPr txBox="1"/>
          <p:nvPr/>
        </p:nvSpPr>
        <p:spPr>
          <a:xfrm>
            <a:off x="208051" y="1993947"/>
            <a:ext cx="4035176" cy="203132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Quantitative forecasting techniques are sometimes termed objective or mathematical techniques as they rely more upon mathematics and less upon judgment in their computation. These techniques are now very popular as a result of sophisticated computer packages, some being tailor-made for the company needing the forecast.</a:t>
            </a:r>
          </a:p>
        </p:txBody>
      </p:sp>
      <p:sp>
        <p:nvSpPr>
          <p:cNvPr id="5" name="Rounded Rectangle 4"/>
          <p:cNvSpPr/>
          <p:nvPr/>
        </p:nvSpPr>
        <p:spPr>
          <a:xfrm>
            <a:off x="4839128" y="1366463"/>
            <a:ext cx="3873357" cy="3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Moving averages</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Exponential smoothing</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Time series analysis</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Z (or zee) charts</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Miscellaneous</a:t>
            </a:r>
          </a:p>
          <a:p>
            <a:endParaRPr lang="en-US"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42164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E76909-CA3B-4691-9A69-D249D7E2E8B6}"/>
              </a:ext>
            </a:extLst>
          </p:cNvPr>
          <p:cNvSpPr txBox="1"/>
          <p:nvPr/>
        </p:nvSpPr>
        <p:spPr>
          <a:xfrm>
            <a:off x="2924709" y="83183"/>
            <a:ext cx="3070580" cy="523220"/>
          </a:xfrm>
          <a:prstGeom prst="rect">
            <a:avLst/>
          </a:prstGeom>
          <a:solidFill>
            <a:srgbClr val="33CCFF"/>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Moving averages</a:t>
            </a:r>
            <a:endParaRPr lang="en-US" sz="2800" b="1" dirty="0">
              <a:latin typeface="Calibri" panose="020F0502020204030204" pitchFamily="34" charset="0"/>
              <a:ea typeface="Roboto" panose="020B0604020202020204" charset="0"/>
              <a:cs typeface="Calibri" panose="020F0502020204030204" pitchFamily="34" charset="0"/>
            </a:endParaRPr>
          </a:p>
        </p:txBody>
      </p:sp>
      <p:sp>
        <p:nvSpPr>
          <p:cNvPr id="4" name="TextBox 3"/>
          <p:cNvSpPr txBox="1"/>
          <p:nvPr/>
        </p:nvSpPr>
        <p:spPr>
          <a:xfrm>
            <a:off x="236306" y="719393"/>
            <a:ext cx="8907694" cy="1200329"/>
          </a:xfrm>
          <a:prstGeom prst="rect">
            <a:avLst/>
          </a:prstGeom>
          <a:noFill/>
        </p:spPr>
        <p:txBody>
          <a:bodyPr wrap="square" rtlCol="0">
            <a:spAutoFit/>
          </a:bodyPr>
          <a:lstStyle/>
          <a:p>
            <a:pPr>
              <a:lnSpc>
                <a:spcPct val="150000"/>
              </a:lnSpc>
            </a:pPr>
            <a:r>
              <a:rPr lang="en-US" sz="1200" dirty="0">
                <a:solidFill>
                  <a:schemeClr val="tx1"/>
                </a:solidFill>
                <a:latin typeface="Roboto" panose="020B0604020202020204" charset="0"/>
                <a:ea typeface="Roboto" panose="020B0604020202020204" charset="0"/>
              </a:rPr>
              <a:t>This method averages out and </a:t>
            </a:r>
            <a:r>
              <a:rPr lang="en-US" sz="1200" dirty="0" err="1">
                <a:solidFill>
                  <a:schemeClr val="tx1"/>
                </a:solidFill>
                <a:latin typeface="Roboto" panose="020B0604020202020204" charset="0"/>
                <a:ea typeface="Roboto" panose="020B0604020202020204" charset="0"/>
              </a:rPr>
              <a:t>smoothes</a:t>
            </a:r>
            <a:r>
              <a:rPr lang="en-US" sz="1200" dirty="0">
                <a:solidFill>
                  <a:schemeClr val="tx1"/>
                </a:solidFill>
                <a:latin typeface="Roboto" panose="020B0604020202020204" charset="0"/>
                <a:ea typeface="Roboto" panose="020B0604020202020204" charset="0"/>
              </a:rPr>
              <a:t> data in a time series. The longer the time series, the greater will be the smoothing. The principle is that one subtracts the earliest sales figure and adds the latest sales figure. The technique is best explained through the simple example given in Table 16.1. It can be seen that using a longer moving average produces a smoother trend line than using a shorter moving average.</a:t>
            </a:r>
          </a:p>
        </p:txBody>
      </p:sp>
      <p:sp>
        <p:nvSpPr>
          <p:cNvPr id="7" name="TextBox 6"/>
          <p:cNvSpPr txBox="1"/>
          <p:nvPr/>
        </p:nvSpPr>
        <p:spPr>
          <a:xfrm>
            <a:off x="236306" y="2135454"/>
            <a:ext cx="8671388" cy="1477328"/>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These data are reproduced graphically (see Figure 16.2) and it can be seen that averaging </a:t>
            </a:r>
            <a:r>
              <a:rPr lang="en-US" sz="1200" dirty="0" err="1">
                <a:latin typeface="Roboto" panose="020B0604020202020204" charset="0"/>
                <a:ea typeface="Roboto" panose="020B0604020202020204" charset="0"/>
              </a:rPr>
              <a:t>smoothes</a:t>
            </a:r>
            <a:r>
              <a:rPr lang="en-US" sz="1200" dirty="0">
                <a:latin typeface="Roboto" panose="020B0604020202020204" charset="0"/>
                <a:ea typeface="Roboto" panose="020B0604020202020204" charset="0"/>
              </a:rPr>
              <a:t> out the annual sales figures. Five-year averaging produces a smoother line than three-year averaging. One can then produce a forecast by extending the trend line, and it is up to the individual forecaster to decide whether three-year or five-year averaging is better. Indeed, it is sometimes unnecessary to smooth the data (in the case of a steady trend) and the technique is then termed trend projection. Generally speaking, the more the data fluctuate, the more expedient it is to have a longer averaging period.</a:t>
            </a:r>
            <a:endParaRPr lang="en-US" sz="1200"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45132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7463" y="602855"/>
            <a:ext cx="7827727" cy="3825307"/>
          </a:xfrm>
          <a:prstGeom prst="rect">
            <a:avLst/>
          </a:prstGeom>
        </p:spPr>
      </p:pic>
    </p:spTree>
    <p:extLst>
      <p:ext uri="{BB962C8B-B14F-4D97-AF65-F5344CB8AC3E}">
        <p14:creationId xmlns:p14="http://schemas.microsoft.com/office/powerpoint/2010/main" val="184173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965" y="164395"/>
            <a:ext cx="7150813" cy="4839120"/>
          </a:xfrm>
          <a:prstGeom prst="rect">
            <a:avLst/>
          </a:prstGeom>
        </p:spPr>
      </p:pic>
    </p:spTree>
    <p:extLst>
      <p:ext uri="{BB962C8B-B14F-4D97-AF65-F5344CB8AC3E}">
        <p14:creationId xmlns:p14="http://schemas.microsoft.com/office/powerpoint/2010/main" val="281517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1067" y="293509"/>
            <a:ext cx="7044968" cy="4638675"/>
          </a:xfrm>
          <a:prstGeom prst="rect">
            <a:avLst/>
          </a:prstGeom>
        </p:spPr>
      </p:pic>
    </p:spTree>
    <p:extLst>
      <p:ext uri="{BB962C8B-B14F-4D97-AF65-F5344CB8AC3E}">
        <p14:creationId xmlns:p14="http://schemas.microsoft.com/office/powerpoint/2010/main" val="243711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287" y="616449"/>
            <a:ext cx="3359650" cy="483469"/>
          </a:xfrm>
          <a:solidFill>
            <a:srgbClr val="00B0F0"/>
          </a:solidFill>
        </p:spPr>
        <p:txBody>
          <a:bodyPr/>
          <a:lstStyle/>
          <a:p>
            <a:r>
              <a:rPr lang="en-US" sz="2400" dirty="0"/>
              <a:t>Planning</a:t>
            </a:r>
          </a:p>
        </p:txBody>
      </p:sp>
      <p:sp>
        <p:nvSpPr>
          <p:cNvPr id="4" name="Subtitle 3"/>
          <p:cNvSpPr>
            <a:spLocks noGrp="1"/>
          </p:cNvSpPr>
          <p:nvPr>
            <p:ph type="subTitle" idx="1"/>
          </p:nvPr>
        </p:nvSpPr>
        <p:spPr>
          <a:xfrm>
            <a:off x="339046" y="1636800"/>
            <a:ext cx="4202132" cy="2349574"/>
          </a:xfrm>
        </p:spPr>
        <p:txBody>
          <a:bodyPr/>
          <a:lstStyle/>
          <a:p>
            <a:pPr marL="114300" indent="0">
              <a:lnSpc>
                <a:spcPct val="150000"/>
              </a:lnSpc>
              <a:buNone/>
            </a:pPr>
            <a:r>
              <a:rPr lang="en-US" sz="1200" dirty="0"/>
              <a:t>Planning stems from the sales forecast and the purpose of planning is to allocate company resources in such a manner as to achieve these anticipated sales. A company can forecast sales either by forecasting market sales (called market forecasting) and then determining what share of this will accrue to the company, or by forecasting the company’s sales directly. </a:t>
            </a:r>
          </a:p>
        </p:txBody>
      </p:sp>
      <p:pic>
        <p:nvPicPr>
          <p:cNvPr id="5" name="Picture 2" descr="3 Steps to Improve Your Sales Plan for 2022 - Ariad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213" y="1"/>
            <a:ext cx="4376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2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3618E-8433-47DB-BD4B-C6A88369029C}"/>
              </a:ext>
            </a:extLst>
          </p:cNvPr>
          <p:cNvSpPr txBox="1"/>
          <p:nvPr/>
        </p:nvSpPr>
        <p:spPr>
          <a:xfrm>
            <a:off x="2975740" y="21752"/>
            <a:ext cx="3640817" cy="461665"/>
          </a:xfrm>
          <a:prstGeom prst="rect">
            <a:avLst/>
          </a:prstGeom>
          <a:solidFill>
            <a:schemeClr val="accent2"/>
          </a:solidFill>
        </p:spPr>
        <p:txBody>
          <a:bodyPr wrap="square" rtlCol="0">
            <a:spAutoFit/>
          </a:bodyPr>
          <a:lstStyle/>
          <a:p>
            <a:pPr algn="ctr"/>
            <a:r>
              <a:rPr lang="en-US" sz="2400" b="1" dirty="0">
                <a:latin typeface="Roboto" panose="020B0604020202020204" charset="0"/>
                <a:ea typeface="Roboto" panose="020B0604020202020204" charset="0"/>
              </a:rPr>
              <a:t>Exponential smoothing</a:t>
            </a:r>
          </a:p>
        </p:txBody>
      </p:sp>
      <p:sp>
        <p:nvSpPr>
          <p:cNvPr id="3" name="TextBox 2">
            <a:extLst>
              <a:ext uri="{FF2B5EF4-FFF2-40B4-BE49-F238E27FC236}">
                <a16:creationId xmlns:a16="http://schemas.microsoft.com/office/drawing/2014/main" id="{CFE013C4-5BF0-491F-8E00-9D769FCF5808}"/>
              </a:ext>
            </a:extLst>
          </p:cNvPr>
          <p:cNvSpPr txBox="1"/>
          <p:nvPr/>
        </p:nvSpPr>
        <p:spPr>
          <a:xfrm>
            <a:off x="458571" y="710653"/>
            <a:ext cx="8521042" cy="1168846"/>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This is a technique that apportions varying weightings to different parts of the data from which the forecast is to be calculated. The problem with moving averages and straightforward trend projection is that it is unable to predict a downturn or upturn in the market (unless the forecaster deliberately places a downturn or upturn in the data). In this technique the forecaster apportions appropriate degrees of ‘typicality’ to different parts of the time series.</a:t>
            </a:r>
            <a:endParaRPr lang="en-US" sz="1200" dirty="0">
              <a:solidFill>
                <a:schemeClr val="tx1"/>
              </a:solidFill>
              <a:latin typeface="Roboto" panose="020B0604020202020204" charset="0"/>
              <a:ea typeface="Roboto" panose="020B0604020202020204" charset="0"/>
            </a:endParaRPr>
          </a:p>
        </p:txBody>
      </p:sp>
      <p:sp>
        <p:nvSpPr>
          <p:cNvPr id="5" name="TextBox 4">
            <a:extLst>
              <a:ext uri="{FF2B5EF4-FFF2-40B4-BE49-F238E27FC236}">
                <a16:creationId xmlns:a16="http://schemas.microsoft.com/office/drawing/2014/main" id="{CFE013C4-5BF0-491F-8E00-9D769FCF5808}"/>
              </a:ext>
            </a:extLst>
          </p:cNvPr>
          <p:cNvSpPr txBox="1"/>
          <p:nvPr/>
        </p:nvSpPr>
        <p:spPr>
          <a:xfrm>
            <a:off x="458571" y="2333971"/>
            <a:ext cx="8521042" cy="144584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In the moving averages technique the forecast will take some time to respond to a downturn or upturn, whereas with the exponential smoothing method the response can be immediate. In the example in Figure 16.3 the forecaster has apportioned greater weightings to downturn periods of trade than to upturn periods, and the forecast will thus reflect another downturn period for 2012. Had a moving averages forecast been used, this would have produced a less steep continuum of the 2009–10 upturn trend.</a:t>
            </a:r>
            <a:endParaRPr lang="en-US" sz="1200"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127863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466" y="47625"/>
            <a:ext cx="7530956" cy="5048250"/>
          </a:xfrm>
          <a:prstGeom prst="rect">
            <a:avLst/>
          </a:prstGeom>
        </p:spPr>
      </p:pic>
    </p:spTree>
    <p:extLst>
      <p:ext uri="{BB962C8B-B14F-4D97-AF65-F5344CB8AC3E}">
        <p14:creationId xmlns:p14="http://schemas.microsoft.com/office/powerpoint/2010/main" val="251174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000" y="184934"/>
            <a:ext cx="7173985" cy="4849402"/>
          </a:xfrm>
          <a:prstGeom prst="rect">
            <a:avLst/>
          </a:prstGeom>
        </p:spPr>
      </p:pic>
    </p:spTree>
    <p:extLst>
      <p:ext uri="{BB962C8B-B14F-4D97-AF65-F5344CB8AC3E}">
        <p14:creationId xmlns:p14="http://schemas.microsoft.com/office/powerpoint/2010/main" val="264281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5B95F-49DC-434E-86A1-7AEECD96D4A6}"/>
              </a:ext>
            </a:extLst>
          </p:cNvPr>
          <p:cNvSpPr txBox="1"/>
          <p:nvPr/>
        </p:nvSpPr>
        <p:spPr>
          <a:xfrm>
            <a:off x="2508596" y="102742"/>
            <a:ext cx="4786056" cy="461665"/>
          </a:xfrm>
          <a:prstGeom prst="rect">
            <a:avLst/>
          </a:prstGeom>
          <a:solidFill>
            <a:schemeClr val="accent1"/>
          </a:solidFill>
        </p:spPr>
        <p:txBody>
          <a:bodyPr wrap="square" rtlCol="0">
            <a:spAutoFit/>
          </a:bodyPr>
          <a:lstStyle/>
          <a:p>
            <a:pPr algn="ctr"/>
            <a:r>
              <a:rPr lang="en-US" sz="2400" b="1" dirty="0"/>
              <a:t>Time series analysis</a:t>
            </a:r>
            <a:endParaRPr lang="en-US" sz="2400" b="1" dirty="0">
              <a:solidFill>
                <a:schemeClr val="tx1"/>
              </a:solidFill>
              <a:latin typeface="Roboto" panose="020B0604020202020204" charset="0"/>
              <a:ea typeface="Roboto" panose="020B0604020202020204" charset="0"/>
            </a:endParaRPr>
          </a:p>
        </p:txBody>
      </p:sp>
      <p:sp>
        <p:nvSpPr>
          <p:cNvPr id="2" name="TextBox 1"/>
          <p:cNvSpPr txBox="1"/>
          <p:nvPr/>
        </p:nvSpPr>
        <p:spPr>
          <a:xfrm>
            <a:off x="400693" y="646600"/>
            <a:ext cx="8517276" cy="144584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This technique is useful when seasonality occurs in a data pattern. It is of particular use for fashion products and for products that respond to seasonal changes throughout the year. It can be used for cyclical changes in the longer term (such as patterns of trade) but there are better techniques available for dealing with such longer-term trends. Thus its best application is where the seasonal pattern is repeated on a fairly regular annual basis. These seasonal movements are measured in terms of their deviation from the aggregate trend.</a:t>
            </a:r>
          </a:p>
        </p:txBody>
      </p:sp>
      <p:sp>
        <p:nvSpPr>
          <p:cNvPr id="5" name="TextBox 4"/>
          <p:cNvSpPr txBox="1"/>
          <p:nvPr/>
        </p:nvSpPr>
        <p:spPr>
          <a:xfrm>
            <a:off x="400693" y="2341836"/>
            <a:ext cx="8517276" cy="2277547"/>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The technique is best explained graphically by using data from the previous example. The quarterly sales of briefcases have been taken for Office Goods Supplies Ltd for the years 2010–14 (see Table 16.2), and it can be seen that sales exhibit a seasonal pattern, with a peak of sales in the final quarter of each year. When the sums of quarterly deviations from the trend are added, the resultant sum is +40 in this particular case (see Table 16.3). The total sum must equal zero, otherwise it would mean that a positive bias would be built into the forecast. However, this correction must come from all figures equally, and is calculated as: </a:t>
            </a:r>
          </a:p>
          <a:p>
            <a:pPr algn="just">
              <a:lnSpc>
                <a:spcPct val="150000"/>
              </a:lnSpc>
            </a:pPr>
            <a:r>
              <a:rPr lang="en-US" sz="1200" dirty="0">
                <a:latin typeface="Roboto" panose="020B0604020202020204" charset="0"/>
                <a:ea typeface="Roboto" panose="020B0604020202020204" charset="0"/>
              </a:rPr>
              <a:t>40/45 = +10 </a:t>
            </a:r>
          </a:p>
          <a:p>
            <a:pPr algn="just">
              <a:lnSpc>
                <a:spcPct val="150000"/>
              </a:lnSpc>
            </a:pPr>
            <a:r>
              <a:rPr lang="en-US" sz="1200" dirty="0">
                <a:latin typeface="Roboto" panose="020B0604020202020204" charset="0"/>
                <a:ea typeface="Roboto" panose="020B0604020202020204" charset="0"/>
              </a:rPr>
              <a:t>Therefore +10 must be subtracted from each quarter’s figures. The corrected figures are then:</a:t>
            </a:r>
          </a:p>
        </p:txBody>
      </p:sp>
    </p:spTree>
    <p:extLst>
      <p:ext uri="{BB962C8B-B14F-4D97-AF65-F5344CB8AC3E}">
        <p14:creationId xmlns:p14="http://schemas.microsoft.com/office/powerpoint/2010/main" val="379901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1526" y="1542135"/>
            <a:ext cx="7043649" cy="2598350"/>
          </a:xfrm>
          <a:prstGeom prst="rect">
            <a:avLst/>
          </a:prstGeom>
        </p:spPr>
      </p:pic>
      <p:pic>
        <p:nvPicPr>
          <p:cNvPr id="4" name="Picture 3"/>
          <p:cNvPicPr>
            <a:picLocks noChangeAspect="1"/>
          </p:cNvPicPr>
          <p:nvPr/>
        </p:nvPicPr>
        <p:blipFill>
          <a:blip r:embed="rId3"/>
          <a:stretch>
            <a:fillRect/>
          </a:stretch>
        </p:blipFill>
        <p:spPr>
          <a:xfrm>
            <a:off x="1181527" y="385281"/>
            <a:ext cx="7043649" cy="571500"/>
          </a:xfrm>
          <a:prstGeom prst="rect">
            <a:avLst/>
          </a:prstGeom>
        </p:spPr>
      </p:pic>
    </p:spTree>
    <p:extLst>
      <p:ext uri="{BB962C8B-B14F-4D97-AF65-F5344CB8AC3E}">
        <p14:creationId xmlns:p14="http://schemas.microsoft.com/office/powerpoint/2010/main" val="309643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54E8C-B8BF-43D9-9FD8-5E8FE6C766E3}"/>
              </a:ext>
            </a:extLst>
          </p:cNvPr>
          <p:cNvSpPr txBox="1"/>
          <p:nvPr/>
        </p:nvSpPr>
        <p:spPr>
          <a:xfrm>
            <a:off x="712408" y="617972"/>
            <a:ext cx="7719184" cy="891847"/>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In this particular example these figures must now be divided by four to produce a yearly aggregate (because four years’ data have been used in their compilation) and the figures from which the forecast will be derived are as follows:</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sp>
        <p:nvSpPr>
          <p:cNvPr id="4" name="AutoShape 4" descr="Connect Nigeria">
            <a:extLst>
              <a:ext uri="{FF2B5EF4-FFF2-40B4-BE49-F238E27FC236}">
                <a16:creationId xmlns:a16="http://schemas.microsoft.com/office/drawing/2014/main" id="{30F2E4ED-B2BD-4AE8-92CC-42FFF992FA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Connect Nigeria">
            <a:extLst>
              <a:ext uri="{FF2B5EF4-FFF2-40B4-BE49-F238E27FC236}">
                <a16:creationId xmlns:a16="http://schemas.microsoft.com/office/drawing/2014/main" id="{390E91EC-09DE-419C-BB02-B26985C0F90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811658" y="1568198"/>
            <a:ext cx="7619934" cy="698752"/>
          </a:xfrm>
          <a:prstGeom prst="rect">
            <a:avLst/>
          </a:prstGeom>
        </p:spPr>
      </p:pic>
      <p:pic>
        <p:nvPicPr>
          <p:cNvPr id="7" name="Picture 6"/>
          <p:cNvPicPr>
            <a:picLocks noChangeAspect="1"/>
          </p:cNvPicPr>
          <p:nvPr/>
        </p:nvPicPr>
        <p:blipFill>
          <a:blip r:embed="rId3"/>
          <a:stretch>
            <a:fillRect/>
          </a:stretch>
        </p:blipFill>
        <p:spPr>
          <a:xfrm>
            <a:off x="811658" y="2419350"/>
            <a:ext cx="7746715" cy="2552700"/>
          </a:xfrm>
          <a:prstGeom prst="rect">
            <a:avLst/>
          </a:prstGeom>
        </p:spPr>
      </p:pic>
    </p:spTree>
    <p:extLst>
      <p:ext uri="{BB962C8B-B14F-4D97-AF65-F5344CB8AC3E}">
        <p14:creationId xmlns:p14="http://schemas.microsoft.com/office/powerpoint/2010/main" val="70223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127" y="82193"/>
            <a:ext cx="7469311" cy="4940194"/>
          </a:xfrm>
          <a:prstGeom prst="rect">
            <a:avLst/>
          </a:prstGeom>
        </p:spPr>
      </p:pic>
    </p:spTree>
    <p:extLst>
      <p:ext uri="{BB962C8B-B14F-4D97-AF65-F5344CB8AC3E}">
        <p14:creationId xmlns:p14="http://schemas.microsoft.com/office/powerpoint/2010/main" val="73032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3AAF9-0CCA-4A69-83F0-663340CEBAA5}"/>
              </a:ext>
            </a:extLst>
          </p:cNvPr>
          <p:cNvSpPr txBox="1"/>
          <p:nvPr/>
        </p:nvSpPr>
        <p:spPr>
          <a:xfrm>
            <a:off x="472611" y="1024640"/>
            <a:ext cx="8024117" cy="1477328"/>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This technique is merely a furtherance of the moving averages technique. In addition to providing the moving annual total, it shows the monthly sales and cumulative sales. An illustration of the technique shows why it is termed Z chart. Each Z chart represents one year’s data and is best applied using monthly sales data. As a vehicle for forecasting it provides a useful medium where sales for one year can be compared with previous years using three criteria (monthly, cumulative and moving annual).</a:t>
            </a:r>
            <a:endParaRPr lang="en-US" sz="1200" i="0" dirty="0">
              <a:solidFill>
                <a:schemeClr val="tx1"/>
              </a:solidFill>
              <a:effectLst/>
              <a:latin typeface="Roboto" panose="020B0604020202020204" charset="0"/>
              <a:ea typeface="Roboto" panose="020B0604020202020204" charset="0"/>
              <a:cs typeface="Calibri" panose="020F0502020204030204" pitchFamily="34" charset="0"/>
            </a:endParaRPr>
          </a:p>
        </p:txBody>
      </p:sp>
      <p:sp>
        <p:nvSpPr>
          <p:cNvPr id="6" name="TextBox 5">
            <a:extLst>
              <a:ext uri="{FF2B5EF4-FFF2-40B4-BE49-F238E27FC236}">
                <a16:creationId xmlns:a16="http://schemas.microsoft.com/office/drawing/2014/main" id="{3A31E0CA-9406-44BF-AC11-18F60A040E6F}"/>
              </a:ext>
            </a:extLst>
          </p:cNvPr>
          <p:cNvSpPr txBox="1"/>
          <p:nvPr/>
        </p:nvSpPr>
        <p:spPr>
          <a:xfrm>
            <a:off x="2558265" y="-12154"/>
            <a:ext cx="5024064" cy="461665"/>
          </a:xfrm>
          <a:prstGeom prst="rect">
            <a:avLst/>
          </a:prstGeom>
          <a:solidFill>
            <a:schemeClr val="accent3">
              <a:lumMod val="40000"/>
              <a:lumOff val="60000"/>
            </a:schemeClr>
          </a:solidFill>
        </p:spPr>
        <p:txBody>
          <a:bodyPr wrap="square" rtlCol="0">
            <a:spAutoFit/>
          </a:bodyPr>
          <a:lstStyle/>
          <a:p>
            <a:pPr algn="ctr"/>
            <a:r>
              <a:rPr lang="en-US" sz="2400" b="1" dirty="0">
                <a:latin typeface="Roboto" panose="020B0604020202020204" charset="0"/>
                <a:ea typeface="Roboto" panose="020B0604020202020204" charset="0"/>
              </a:rPr>
              <a:t>Z (or zee) charts</a:t>
            </a:r>
            <a:endParaRPr lang="en-US" sz="2200" b="1" dirty="0">
              <a:latin typeface="Roboto" panose="020B0604020202020204" charset="0"/>
              <a:ea typeface="Roboto" panose="020B0604020202020204" charset="0"/>
            </a:endParaRPr>
          </a:p>
        </p:txBody>
      </p:sp>
      <p:sp>
        <p:nvSpPr>
          <p:cNvPr id="7" name="TextBox 6">
            <a:extLst>
              <a:ext uri="{FF2B5EF4-FFF2-40B4-BE49-F238E27FC236}">
                <a16:creationId xmlns:a16="http://schemas.microsoft.com/office/drawing/2014/main" id="{7553AAF9-0CCA-4A69-83F0-663340CEBAA5}"/>
              </a:ext>
            </a:extLst>
          </p:cNvPr>
          <p:cNvSpPr txBox="1"/>
          <p:nvPr/>
        </p:nvSpPr>
        <p:spPr>
          <a:xfrm>
            <a:off x="472611" y="2789869"/>
            <a:ext cx="7428216" cy="923330"/>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The sales of briefcases for Office Goods Supplies Ltd have been provided for each month of 2013 and 2014 and this is sufficient to provide data for the Z chart as can be seen in Table 16.5. The figures in Table 16.5 are then transposed graphically in Figure 16.5.</a:t>
            </a:r>
            <a:endParaRPr lang="en-US" sz="1200" i="0" dirty="0">
              <a:solidFill>
                <a:schemeClr val="tx1"/>
              </a:solidFill>
              <a:effectLst/>
              <a:latin typeface="Roboto" panose="020B0604020202020204" charset="0"/>
              <a:ea typeface="Roboto" panose="020B0604020202020204" charset="0"/>
              <a:cs typeface="Calibri" panose="020F0502020204030204" pitchFamily="34" charset="0"/>
            </a:endParaRPr>
          </a:p>
        </p:txBody>
      </p:sp>
    </p:spTree>
    <p:extLst>
      <p:ext uri="{BB962C8B-B14F-4D97-AF65-F5344CB8AC3E}">
        <p14:creationId xmlns:p14="http://schemas.microsoft.com/office/powerpoint/2010/main" val="1816366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772" y="612489"/>
            <a:ext cx="7657778" cy="3260867"/>
          </a:xfrm>
          <a:prstGeom prst="rect">
            <a:avLst/>
          </a:prstGeom>
        </p:spPr>
      </p:pic>
    </p:spTree>
    <p:extLst>
      <p:ext uri="{BB962C8B-B14F-4D97-AF65-F5344CB8AC3E}">
        <p14:creationId xmlns:p14="http://schemas.microsoft.com/office/powerpoint/2010/main" val="1013969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1125" y="0"/>
            <a:ext cx="6380252" cy="5143500"/>
          </a:xfrm>
          <a:prstGeom prst="rect">
            <a:avLst/>
          </a:prstGeom>
        </p:spPr>
      </p:pic>
    </p:spTree>
    <p:extLst>
      <p:ext uri="{BB962C8B-B14F-4D97-AF65-F5344CB8AC3E}">
        <p14:creationId xmlns:p14="http://schemas.microsoft.com/office/powerpoint/2010/main" val="154955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2626" y="227423"/>
            <a:ext cx="7017249" cy="4313754"/>
          </a:xfrm>
          <a:prstGeom prst="rect">
            <a:avLst/>
          </a:prstGeom>
        </p:spPr>
      </p:pic>
      <p:sp>
        <p:nvSpPr>
          <p:cNvPr id="4" name="TextBox 3"/>
          <p:cNvSpPr txBox="1"/>
          <p:nvPr/>
        </p:nvSpPr>
        <p:spPr>
          <a:xfrm>
            <a:off x="2404153" y="4643919"/>
            <a:ext cx="4654193" cy="276999"/>
          </a:xfrm>
          <a:prstGeom prst="rect">
            <a:avLst/>
          </a:prstGeom>
          <a:noFill/>
        </p:spPr>
        <p:txBody>
          <a:bodyPr wrap="square" rtlCol="0">
            <a:spAutoFit/>
          </a:bodyPr>
          <a:lstStyle/>
          <a:p>
            <a:r>
              <a:rPr lang="en-US" sz="1200" b="1" dirty="0">
                <a:latin typeface="Roboto" panose="020B0604020202020204" charset="0"/>
                <a:ea typeface="Roboto" panose="020B0604020202020204" charset="0"/>
              </a:rPr>
              <a:t>Figure: A conceptually based model of judgmental forecasting</a:t>
            </a:r>
          </a:p>
        </p:txBody>
      </p:sp>
    </p:spTree>
    <p:extLst>
      <p:ext uri="{BB962C8B-B14F-4D97-AF65-F5344CB8AC3E}">
        <p14:creationId xmlns:p14="http://schemas.microsoft.com/office/powerpoint/2010/main" val="355529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AutoShape 6" descr="Successful Cold Calling Tips &amp; Examples - MTD Sales Training">
            <a:extLst>
              <a:ext uri="{FF2B5EF4-FFF2-40B4-BE49-F238E27FC236}">
                <a16:creationId xmlns:a16="http://schemas.microsoft.com/office/drawing/2014/main" id="{0C773174-BDE0-4DBD-B473-8F8920449D8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Subtitle 12"/>
          <p:cNvSpPr>
            <a:spLocks noGrp="1"/>
          </p:cNvSpPr>
          <p:nvPr>
            <p:ph type="subTitle" idx="4294967295"/>
          </p:nvPr>
        </p:nvSpPr>
        <p:spPr>
          <a:xfrm>
            <a:off x="405829" y="674830"/>
            <a:ext cx="8332342" cy="814923"/>
          </a:xfrm>
        </p:spPr>
        <p:txBody>
          <a:bodyPr/>
          <a:lstStyle/>
          <a:p>
            <a:pPr marL="114300" indent="0">
              <a:lnSpc>
                <a:spcPct val="150000"/>
              </a:lnSpc>
              <a:buNone/>
            </a:pPr>
            <a:r>
              <a:rPr lang="en-US" sz="1400" dirty="0"/>
              <a:t>This final section briefly outlines two computer-based techniques – to describe their workings in detail would take a disproportionate amount of space together with a detailed knowledge of mathematics</a:t>
            </a:r>
          </a:p>
        </p:txBody>
      </p:sp>
      <p:sp>
        <p:nvSpPr>
          <p:cNvPr id="17" name="TextBox 16"/>
          <p:cNvSpPr txBox="1"/>
          <p:nvPr/>
        </p:nvSpPr>
        <p:spPr>
          <a:xfrm>
            <a:off x="3078727" y="0"/>
            <a:ext cx="2661006" cy="523220"/>
          </a:xfrm>
          <a:prstGeom prst="rect">
            <a:avLst/>
          </a:prstGeom>
          <a:solidFill>
            <a:schemeClr val="accent1">
              <a:lumMod val="60000"/>
              <a:lumOff val="40000"/>
            </a:schemeClr>
          </a:solidFill>
        </p:spPr>
        <p:txBody>
          <a:bodyPr wrap="square" rtlCol="0">
            <a:spAutoFit/>
          </a:bodyPr>
          <a:lstStyle/>
          <a:p>
            <a:pPr algn="ctr"/>
            <a:r>
              <a:rPr lang="en-US" sz="2800" b="1" dirty="0">
                <a:latin typeface="Roboto" panose="020B0604020202020204" charset="0"/>
                <a:ea typeface="Roboto" panose="020B0604020202020204" charset="0"/>
              </a:rPr>
              <a:t>Miscellaneous</a:t>
            </a:r>
          </a:p>
        </p:txBody>
      </p:sp>
      <p:sp>
        <p:nvSpPr>
          <p:cNvPr id="7" name="Subtitle 12"/>
          <p:cNvSpPr txBox="1">
            <a:spLocks/>
          </p:cNvSpPr>
          <p:nvPr/>
        </p:nvSpPr>
        <p:spPr>
          <a:xfrm>
            <a:off x="272265" y="1804125"/>
            <a:ext cx="8332342" cy="2144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algn="just">
              <a:lnSpc>
                <a:spcPct val="150000"/>
              </a:lnSpc>
              <a:buFont typeface="Wingdings" panose="05000000000000000000" pitchFamily="2" charset="2"/>
              <a:buChar char="q"/>
            </a:pPr>
            <a:r>
              <a:rPr lang="en-US" sz="1400" dirty="0"/>
              <a:t>The first of these techniques is Box-Jenkins, which is a sophistication of the exponential smoothing technique that applies different weightings to different parts of the time series. In the case of this technique, the computer package takes earlier parts of the time series and manipulates and weights parts of this against known sales from later parts of the time series. The weighting that provides the best fit is finally deduced and can then be used for the forecast. It is reasonably accurate for short- and medium-term forecasting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820" y="1006869"/>
            <a:ext cx="7736440" cy="1384995"/>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The other technique is termed X-11 and was developed by an American named Julius </a:t>
            </a:r>
            <a:r>
              <a:rPr lang="en-US" dirty="0" err="1">
                <a:latin typeface="Roboto" panose="020B0604020202020204" charset="0"/>
                <a:ea typeface="Roboto" panose="020B0604020202020204" charset="0"/>
              </a:rPr>
              <a:t>Shiskin</a:t>
            </a:r>
            <a:r>
              <a:rPr lang="en-US" dirty="0">
                <a:latin typeface="Roboto" panose="020B0604020202020204" charset="0"/>
                <a:ea typeface="Roboto" panose="020B0604020202020204" charset="0"/>
              </a:rPr>
              <a:t>. It is a decomposition technique and breaks a time series down into trend cycles, seasonal cycles and irregular elements. It is an effective technique for medium-term forecasting and incorporates a number of analytical methods into its computation.</a:t>
            </a:r>
          </a:p>
        </p:txBody>
      </p:sp>
      <p:sp>
        <p:nvSpPr>
          <p:cNvPr id="4" name="TextBox 3"/>
          <p:cNvSpPr txBox="1"/>
          <p:nvPr/>
        </p:nvSpPr>
        <p:spPr>
          <a:xfrm>
            <a:off x="3078727" y="0"/>
            <a:ext cx="2661006" cy="523220"/>
          </a:xfrm>
          <a:prstGeom prst="rect">
            <a:avLst/>
          </a:prstGeom>
          <a:solidFill>
            <a:schemeClr val="accent1">
              <a:lumMod val="60000"/>
              <a:lumOff val="40000"/>
            </a:schemeClr>
          </a:solidFill>
        </p:spPr>
        <p:txBody>
          <a:bodyPr wrap="square" rtlCol="0">
            <a:spAutoFit/>
          </a:bodyPr>
          <a:lstStyle/>
          <a:p>
            <a:pPr algn="ctr"/>
            <a:r>
              <a:rPr lang="en-US" sz="2800" b="1" dirty="0">
                <a:latin typeface="Roboto" panose="020B0604020202020204" charset="0"/>
                <a:ea typeface="Roboto" panose="020B0604020202020204" charset="0"/>
              </a:rPr>
              <a:t>Miscellaneous</a:t>
            </a:r>
          </a:p>
        </p:txBody>
      </p:sp>
    </p:spTree>
    <p:extLst>
      <p:ext uri="{BB962C8B-B14F-4D97-AF65-F5344CB8AC3E}">
        <p14:creationId xmlns:p14="http://schemas.microsoft.com/office/powerpoint/2010/main" val="2068447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5118" y="0"/>
            <a:ext cx="4161033" cy="472611"/>
          </a:xfrm>
          <a:solidFill>
            <a:srgbClr val="33CCFF"/>
          </a:solidFill>
        </p:spPr>
        <p:txBody>
          <a:bodyPr/>
          <a:lstStyle/>
          <a:p>
            <a:pPr algn="ctr"/>
            <a:r>
              <a:rPr lang="en-US" sz="2000" dirty="0"/>
              <a:t>Quantitative techniques (causal)</a:t>
            </a:r>
          </a:p>
        </p:txBody>
      </p:sp>
      <p:sp>
        <p:nvSpPr>
          <p:cNvPr id="8" name="TextBox 7"/>
          <p:cNvSpPr txBox="1"/>
          <p:nvPr/>
        </p:nvSpPr>
        <p:spPr>
          <a:xfrm>
            <a:off x="428978" y="992661"/>
            <a:ext cx="8108848" cy="1200329"/>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This method seeks to define and establish a linear regression relationship between some measurable phenomenon and whatever is to be forecasted. It is not appropriate to enter into a discussion of the technique of linear regression within the confines of this text; should you wish to pursue the technique further, most reasonably advanced statistical texts will adequately describe the method and its applicability.</a:t>
            </a:r>
          </a:p>
        </p:txBody>
      </p:sp>
      <p:sp>
        <p:nvSpPr>
          <p:cNvPr id="3" name="TextBox 2"/>
          <p:cNvSpPr txBox="1"/>
          <p:nvPr/>
        </p:nvSpPr>
        <p:spPr>
          <a:xfrm>
            <a:off x="428978" y="684884"/>
            <a:ext cx="1728595" cy="307777"/>
          </a:xfrm>
          <a:prstGeom prst="rect">
            <a:avLst/>
          </a:prstGeom>
          <a:noFill/>
        </p:spPr>
        <p:txBody>
          <a:bodyPr wrap="square" rtlCol="0">
            <a:spAutoFit/>
          </a:bodyPr>
          <a:lstStyle/>
          <a:p>
            <a:pPr algn="ctr"/>
            <a:r>
              <a:rPr lang="en-US" b="1" dirty="0">
                <a:latin typeface="Roboto" panose="020B0604020202020204" charset="0"/>
                <a:ea typeface="Roboto" panose="020B0604020202020204" charset="0"/>
              </a:rPr>
              <a:t>Leading indicators</a:t>
            </a:r>
          </a:p>
        </p:txBody>
      </p:sp>
      <p:sp>
        <p:nvSpPr>
          <p:cNvPr id="6" name="TextBox 5"/>
          <p:cNvSpPr txBox="1"/>
          <p:nvPr/>
        </p:nvSpPr>
        <p:spPr>
          <a:xfrm>
            <a:off x="428978" y="2326106"/>
            <a:ext cx="8108848" cy="144584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The best way to explain the technique is to consider the following simple example. The sale of children’s bicycles depends upon the child population, so a sensible leading indicator for a bicycle manufacturer would be birth statistics. The bicycle manufacturer will therefore seek to establish a relationship between the two and, if the manufacturer is considering children’s first two-wheeler bicycles (say, at age three years old, on average) then births will precede first bicycles by three years. In other words first bicycles will lag births by three years.</a:t>
            </a:r>
          </a:p>
        </p:txBody>
      </p:sp>
    </p:spTree>
    <p:extLst>
      <p:ext uri="{BB962C8B-B14F-4D97-AF65-F5344CB8AC3E}">
        <p14:creationId xmlns:p14="http://schemas.microsoft.com/office/powerpoint/2010/main" val="272838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5407" y="0"/>
            <a:ext cx="2065105" cy="441789"/>
          </a:xfrm>
          <a:solidFill>
            <a:srgbClr val="33CCFF"/>
          </a:solidFill>
        </p:spPr>
        <p:txBody>
          <a:bodyPr/>
          <a:lstStyle/>
          <a:p>
            <a:pPr algn="ctr"/>
            <a:r>
              <a:rPr lang="en-US" sz="2000" dirty="0"/>
              <a:t>Simulation</a:t>
            </a:r>
          </a:p>
        </p:txBody>
      </p:sp>
      <p:sp>
        <p:nvSpPr>
          <p:cNvPr id="8" name="TextBox 7"/>
          <p:cNvSpPr txBox="1"/>
          <p:nvPr/>
        </p:nvSpPr>
        <p:spPr>
          <a:xfrm>
            <a:off x="254316" y="907430"/>
            <a:ext cx="8499265" cy="2031325"/>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This forecasting methodology has become possible with the widespread use of computers. Leading indicator forecasting establishes relationships between some measurable phenomenon and whatever is to be forecasted, while simulation uses a process of iteration, or trial and error, to arrive at the forecasting relationship. In a reasonably complicated forecasting problem (which most are that utilize this technique) the number of alternative possibilities and outcomes is vast. When probabilities of various outcomes are known, the technique is known as Monte Carlo simulation and depends upon a predetermined chance of a particular event occurring (it is no coincidence that the technique derives from probabilities worked out for gambling games).</a:t>
            </a:r>
          </a:p>
        </p:txBody>
      </p:sp>
    </p:spTree>
    <p:extLst>
      <p:ext uri="{BB962C8B-B14F-4D97-AF65-F5344CB8AC3E}">
        <p14:creationId xmlns:p14="http://schemas.microsoft.com/office/powerpoint/2010/main" val="303872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901" y="390418"/>
            <a:ext cx="2434975" cy="369332"/>
          </a:xfrm>
          <a:prstGeom prst="rect">
            <a:avLst/>
          </a:prstGeom>
          <a:solidFill>
            <a:schemeClr val="accent1">
              <a:lumMod val="40000"/>
              <a:lumOff val="60000"/>
            </a:schemeClr>
          </a:solidFill>
        </p:spPr>
        <p:txBody>
          <a:bodyPr wrap="square" rtlCol="0">
            <a:spAutoFit/>
          </a:bodyPr>
          <a:lstStyle/>
          <a:p>
            <a:pPr algn="ctr"/>
            <a:r>
              <a:rPr lang="en-US" sz="1800" b="1" dirty="0">
                <a:latin typeface="Roboto" panose="020B0604020202020204" charset="0"/>
                <a:ea typeface="Roboto" panose="020B0604020202020204" charset="0"/>
              </a:rPr>
              <a:t>Diffusion models</a:t>
            </a:r>
            <a:endParaRPr lang="en-US" sz="1800" b="1" dirty="0">
              <a:solidFill>
                <a:schemeClr val="tx1"/>
              </a:solidFill>
              <a:latin typeface="Roboto" panose="020B0604020202020204" charset="0"/>
              <a:ea typeface="Roboto" panose="020B0604020202020204" charset="0"/>
            </a:endParaRPr>
          </a:p>
        </p:txBody>
      </p:sp>
      <p:sp>
        <p:nvSpPr>
          <p:cNvPr id="3" name="TextBox 2"/>
          <p:cNvSpPr txBox="1"/>
          <p:nvPr/>
        </p:nvSpPr>
        <p:spPr>
          <a:xfrm>
            <a:off x="595901" y="813245"/>
            <a:ext cx="8404260" cy="701923"/>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This is essentially a computer technique and its computation is complicated. Basically, diffusion theory assumes that the new product has four basic units:</a:t>
            </a:r>
          </a:p>
        </p:txBody>
      </p:sp>
      <p:sp>
        <p:nvSpPr>
          <p:cNvPr id="4" name="TextBox 3"/>
          <p:cNvSpPr txBox="1"/>
          <p:nvPr/>
        </p:nvSpPr>
        <p:spPr>
          <a:xfrm>
            <a:off x="595901" y="1568663"/>
            <a:ext cx="6822040" cy="13490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The innovation; </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The communication of the innovation among individuals;</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The social system; </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Time.</a:t>
            </a:r>
            <a:endParaRPr lang="en-US" dirty="0">
              <a:solidFill>
                <a:schemeClr val="tx1"/>
              </a:solidFill>
              <a:latin typeface="Roboto" panose="020B0604020202020204" charset="0"/>
              <a:ea typeface="Roboto" panose="020B0604020202020204" charset="0"/>
            </a:endParaRPr>
          </a:p>
        </p:txBody>
      </p:sp>
      <p:sp>
        <p:nvSpPr>
          <p:cNvPr id="5" name="TextBox 4"/>
          <p:cNvSpPr txBox="1"/>
          <p:nvPr/>
        </p:nvSpPr>
        <p:spPr>
          <a:xfrm>
            <a:off x="595901" y="2971245"/>
            <a:ext cx="8157681" cy="1384995"/>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The theory goes on to say that the innovation can be categorized into one of the following groupings: </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continuous; </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dynamically continuous; </a:t>
            </a:r>
          </a:p>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discontinuous.</a:t>
            </a:r>
            <a:endParaRPr lang="en-US"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4286052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490" y="667282"/>
            <a:ext cx="8008706" cy="2585323"/>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This is a hierarchical listing, with the innovations being more widely removed from previous technology as one moves further down the list. This means that the further down the hierarchy the innovation is placed, the lower will be the degree of likely acceptance. In the early days of a product innovation, knowledge must be communicated to as many individuals as possible, especially those who are likely to be influential in gaining wider appeal for the innovation. This communication process is broken down into formal and informal communication. These two elements are fed into the forecasting model and as such the model can be applied without large amounts of past sales data. The formal communication is controlled by the company and includes such data as advertising expenditure and sales support for the launch; the informal element relates to such matters as family and reference group influences.</a:t>
            </a:r>
          </a:p>
        </p:txBody>
      </p:sp>
    </p:spTree>
    <p:extLst>
      <p:ext uri="{BB962C8B-B14F-4D97-AF65-F5344CB8AC3E}">
        <p14:creationId xmlns:p14="http://schemas.microsoft.com/office/powerpoint/2010/main" val="357673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4454" y="154112"/>
            <a:ext cx="5198725" cy="369332"/>
          </a:xfrm>
          <a:prstGeom prst="rect">
            <a:avLst/>
          </a:prstGeom>
          <a:solidFill>
            <a:schemeClr val="accent1">
              <a:lumMod val="40000"/>
              <a:lumOff val="60000"/>
            </a:schemeClr>
          </a:solidFill>
        </p:spPr>
        <p:txBody>
          <a:bodyPr wrap="square" rtlCol="0">
            <a:spAutoFit/>
          </a:bodyPr>
          <a:lstStyle/>
          <a:p>
            <a:pPr algn="ctr"/>
            <a:r>
              <a:rPr lang="en-US" sz="1800" b="1" dirty="0">
                <a:latin typeface="Roboto" panose="020B0604020202020204" charset="0"/>
                <a:ea typeface="Roboto" panose="020B0604020202020204" charset="0"/>
              </a:rPr>
              <a:t>Use of computer software in sales forecasting</a:t>
            </a:r>
            <a:endParaRPr lang="en-US" sz="1800" b="1" dirty="0">
              <a:solidFill>
                <a:schemeClr val="tx1"/>
              </a:solidFill>
              <a:latin typeface="Roboto" panose="020B0604020202020204" charset="0"/>
              <a:ea typeface="Roboto" panose="020B0604020202020204" charset="0"/>
            </a:endParaRPr>
          </a:p>
        </p:txBody>
      </p:sp>
      <p:sp>
        <p:nvSpPr>
          <p:cNvPr id="3" name="TextBox 2"/>
          <p:cNvSpPr txBox="1"/>
          <p:nvPr/>
        </p:nvSpPr>
        <p:spPr>
          <a:xfrm>
            <a:off x="595900" y="872766"/>
            <a:ext cx="8275834" cy="369332"/>
          </a:xfrm>
          <a:prstGeom prst="rect">
            <a:avLst/>
          </a:prstGeom>
          <a:noFill/>
        </p:spPr>
        <p:txBody>
          <a:bodyPr wrap="square" rtlCol="0">
            <a:spAutoFit/>
          </a:bodyPr>
          <a:lstStyle/>
          <a:p>
            <a:pPr algn="just">
              <a:lnSpc>
                <a:spcPct val="150000"/>
              </a:lnSpc>
            </a:pPr>
            <a:r>
              <a:rPr lang="en-US" sz="1200" dirty="0">
                <a:solidFill>
                  <a:schemeClr val="tx1"/>
                </a:solidFill>
                <a:latin typeface="Roboto" panose="020B0604020202020204" charset="0"/>
                <a:ea typeface="Roboto" panose="020B0604020202020204" charset="0"/>
              </a:rPr>
              <a:t>The following is a list of more generalized packages that have withstood the test of time.</a:t>
            </a:r>
          </a:p>
        </p:txBody>
      </p:sp>
      <p:sp>
        <p:nvSpPr>
          <p:cNvPr id="6" name="TextBox 5"/>
          <p:cNvSpPr txBox="1"/>
          <p:nvPr/>
        </p:nvSpPr>
        <p:spPr>
          <a:xfrm>
            <a:off x="621585" y="1324336"/>
            <a:ext cx="5584005" cy="2354491"/>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EXEC*U*STAT from Mercia Software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FOCA from Timberlake Clark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MINITAB from CLE.COM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RATS from Timberlake Clark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RATS from Timberlake Clark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SORITEC from Timberlake Clark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SPSS-PC+ from SPSS (UK) Ltd.</a:t>
            </a:r>
          </a:p>
          <a:p>
            <a:pPr marL="171450" indent="-171450" algn="just">
              <a:lnSpc>
                <a:spcPct val="150000"/>
              </a:lnSpc>
              <a:buFont typeface="Arial" panose="020B0604020202020204" pitchFamily="34" charset="0"/>
              <a:buChar char="•"/>
            </a:pPr>
            <a:r>
              <a:rPr lang="en-US" sz="1200" dirty="0">
                <a:latin typeface="Roboto" panose="020B0604020202020204" charset="0"/>
                <a:ea typeface="Roboto" panose="020B0604020202020204" charset="0"/>
              </a:rPr>
              <a:t>STATGRAPHICS from Cocking &amp; Drury Ltd.</a:t>
            </a:r>
          </a:p>
        </p:txBody>
      </p:sp>
    </p:spTree>
    <p:extLst>
      <p:ext uri="{BB962C8B-B14F-4D97-AF65-F5344CB8AC3E}">
        <p14:creationId xmlns:p14="http://schemas.microsoft.com/office/powerpoint/2010/main" val="377795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531" y="338612"/>
            <a:ext cx="3159304" cy="369332"/>
          </a:xfrm>
          <a:prstGeom prst="rect">
            <a:avLst/>
          </a:prstGeom>
          <a:solidFill>
            <a:schemeClr val="accent1">
              <a:lumMod val="40000"/>
              <a:lumOff val="60000"/>
            </a:schemeClr>
          </a:solidFill>
        </p:spPr>
        <p:txBody>
          <a:bodyPr wrap="square" rtlCol="0">
            <a:spAutoFit/>
          </a:bodyPr>
          <a:lstStyle/>
          <a:p>
            <a:pPr algn="ctr"/>
            <a:r>
              <a:rPr lang="en-US" sz="1800" b="1" dirty="0"/>
              <a:t>Budget determination</a:t>
            </a:r>
            <a:endParaRPr lang="en-US" sz="1800" b="1" dirty="0">
              <a:solidFill>
                <a:schemeClr val="tx1"/>
              </a:solidFill>
              <a:latin typeface="Roboto" panose="020B0604020202020204" charset="0"/>
              <a:ea typeface="Roboto" panose="020B0604020202020204" charset="0"/>
            </a:endParaRPr>
          </a:p>
        </p:txBody>
      </p:sp>
      <p:sp>
        <p:nvSpPr>
          <p:cNvPr id="3" name="TextBox 2"/>
          <p:cNvSpPr txBox="1"/>
          <p:nvPr/>
        </p:nvSpPr>
        <p:spPr>
          <a:xfrm>
            <a:off x="488023" y="1180991"/>
            <a:ext cx="8404260" cy="1999843"/>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The process of determining budget for a project is an activity of aggregating the cost estimates of individual activities, or a work package, to develop the total cost estimate that allows setting a formal cost baseline. This baseline is used to state the budget. However, the budget may differ from the formal cost baseline and constitute the funds authorized to perform the project and its activities. The purpose of the process is to authorize and allocate the monetary resources necessary to complete all project activities and deliver the project on schedule. The main output of the process is a set of monetary resources requirements that serve as a foundation for estimating and controlling the budget and provide valuable data to the project resource management process.</a:t>
            </a:r>
          </a:p>
        </p:txBody>
      </p:sp>
    </p:spTree>
    <p:extLst>
      <p:ext uri="{BB962C8B-B14F-4D97-AF65-F5344CB8AC3E}">
        <p14:creationId xmlns:p14="http://schemas.microsoft.com/office/powerpoint/2010/main" val="235166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3058" y="142255"/>
            <a:ext cx="2542854" cy="400110"/>
          </a:xfrm>
          <a:prstGeom prst="rect">
            <a:avLst/>
          </a:prstGeom>
          <a:solidFill>
            <a:schemeClr val="accent1">
              <a:lumMod val="40000"/>
              <a:lumOff val="60000"/>
            </a:schemeClr>
          </a:solidFill>
        </p:spPr>
        <p:txBody>
          <a:bodyPr wrap="square" rtlCol="0">
            <a:spAutoFit/>
          </a:bodyPr>
          <a:lstStyle/>
          <a:p>
            <a:pPr algn="ctr"/>
            <a:r>
              <a:rPr lang="en-US" sz="2000" b="1" dirty="0">
                <a:latin typeface="Roboto" panose="020B0604020202020204" charset="0"/>
                <a:ea typeface="Roboto" panose="020B0604020202020204" charset="0"/>
              </a:rPr>
              <a:t>The sales budget</a:t>
            </a:r>
            <a:endParaRPr lang="en-US" sz="2000" b="1" dirty="0">
              <a:solidFill>
                <a:schemeClr val="tx1"/>
              </a:solidFill>
              <a:latin typeface="Roboto" panose="020B0604020202020204" charset="0"/>
              <a:ea typeface="Roboto" panose="020B0604020202020204" charset="0"/>
            </a:endParaRPr>
          </a:p>
        </p:txBody>
      </p:sp>
      <p:sp>
        <p:nvSpPr>
          <p:cNvPr id="2" name="TextBox 1"/>
          <p:cNvSpPr txBox="1"/>
          <p:nvPr/>
        </p:nvSpPr>
        <p:spPr>
          <a:xfrm>
            <a:off x="438862" y="760287"/>
            <a:ext cx="8291245" cy="646331"/>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The sales budget may be said to be the total revenue expected from all products that are sold, and as such this affects all other aspects of the business. Thus, the sales budget comes directly after the sales forecast</a:t>
            </a:r>
          </a:p>
        </p:txBody>
      </p:sp>
      <p:sp>
        <p:nvSpPr>
          <p:cNvPr id="5" name="TextBox 4"/>
          <p:cNvSpPr txBox="1"/>
          <p:nvPr/>
        </p:nvSpPr>
        <p:spPr>
          <a:xfrm>
            <a:off x="3313058" y="1860845"/>
            <a:ext cx="2542854" cy="400110"/>
          </a:xfrm>
          <a:prstGeom prst="rect">
            <a:avLst/>
          </a:prstGeom>
          <a:solidFill>
            <a:schemeClr val="accent1">
              <a:lumMod val="40000"/>
              <a:lumOff val="60000"/>
            </a:schemeClr>
          </a:solidFill>
        </p:spPr>
        <p:txBody>
          <a:bodyPr wrap="square" rtlCol="0">
            <a:spAutoFit/>
          </a:bodyPr>
          <a:lstStyle/>
          <a:p>
            <a:pPr algn="ctr"/>
            <a:r>
              <a:rPr lang="en-US" sz="2000" b="1" dirty="0">
                <a:latin typeface="Roboto" panose="020B0604020202020204" charset="0"/>
                <a:ea typeface="Roboto" panose="020B0604020202020204" charset="0"/>
              </a:rPr>
              <a:t>Budget allocation</a:t>
            </a:r>
            <a:endParaRPr lang="en-US" sz="2000" b="1" dirty="0">
              <a:solidFill>
                <a:schemeClr val="tx1"/>
              </a:solidFill>
              <a:latin typeface="Roboto" panose="020B0604020202020204" charset="0"/>
              <a:ea typeface="Roboto" panose="020B0604020202020204" charset="0"/>
            </a:endParaRPr>
          </a:p>
        </p:txBody>
      </p:sp>
      <p:sp>
        <p:nvSpPr>
          <p:cNvPr id="6" name="TextBox 5"/>
          <p:cNvSpPr txBox="1"/>
          <p:nvPr/>
        </p:nvSpPr>
        <p:spPr>
          <a:xfrm>
            <a:off x="438862" y="2458330"/>
            <a:ext cx="8291245" cy="891847"/>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For marketers, budget allocation is the maximum amount to spend on a marketing plan. Marketers need to spend their money on efforts needed to reach their audience online and offline to see leads, sales, form fills, and other KPIs, calculated into an ROI</a:t>
            </a:r>
            <a:r>
              <a:rPr lang="en-US" sz="1200" dirty="0"/>
              <a:t>.</a:t>
            </a:r>
            <a:endParaRPr lang="en-US" sz="12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228719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90" y="2263259"/>
            <a:ext cx="2661006" cy="369332"/>
          </a:xfrm>
          <a:prstGeom prst="rect">
            <a:avLst/>
          </a:prstGeom>
          <a:solidFill>
            <a:schemeClr val="accent1">
              <a:lumMod val="40000"/>
              <a:lumOff val="60000"/>
            </a:schemeClr>
          </a:solidFill>
        </p:spPr>
        <p:txBody>
          <a:bodyPr wrap="square" rtlCol="0">
            <a:spAutoFit/>
          </a:bodyPr>
          <a:lstStyle/>
          <a:p>
            <a:pPr algn="ctr"/>
            <a:r>
              <a:rPr lang="en-US" sz="1800" b="1" dirty="0">
                <a:latin typeface="Roboto" panose="020B0604020202020204" charset="0"/>
                <a:ea typeface="Roboto" panose="020B0604020202020204" charset="0"/>
              </a:rPr>
              <a:t>The budgetary process</a:t>
            </a:r>
            <a:endParaRPr lang="en-US" sz="1800" b="1" dirty="0">
              <a:solidFill>
                <a:schemeClr val="tx1"/>
              </a:solidFill>
              <a:latin typeface="Roboto" panose="020B0604020202020204" charset="0"/>
              <a:ea typeface="Roboto" panose="020B0604020202020204" charset="0"/>
            </a:endParaRPr>
          </a:p>
        </p:txBody>
      </p:sp>
      <p:pic>
        <p:nvPicPr>
          <p:cNvPr id="4" name="Picture 3"/>
          <p:cNvPicPr>
            <a:picLocks noChangeAspect="1"/>
          </p:cNvPicPr>
          <p:nvPr/>
        </p:nvPicPr>
        <p:blipFill>
          <a:blip r:embed="rId2"/>
          <a:stretch>
            <a:fillRect/>
          </a:stretch>
        </p:blipFill>
        <p:spPr>
          <a:xfrm>
            <a:off x="3431569" y="0"/>
            <a:ext cx="5712431" cy="5143500"/>
          </a:xfrm>
          <a:prstGeom prst="rect">
            <a:avLst/>
          </a:prstGeom>
        </p:spPr>
      </p:pic>
    </p:spTree>
    <p:extLst>
      <p:ext uri="{BB962C8B-B14F-4D97-AF65-F5344CB8AC3E}">
        <p14:creationId xmlns:p14="http://schemas.microsoft.com/office/powerpoint/2010/main" val="311936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0415" y="647135"/>
            <a:ext cx="8527551" cy="3785652"/>
          </a:xfrm>
          <a:prstGeom prst="rect">
            <a:avLst/>
          </a:prstGeom>
          <a:noFill/>
        </p:spPr>
        <p:txBody>
          <a:bodyPr wrap="square" rtlCol="0">
            <a:spAutoFit/>
          </a:bodyPr>
          <a:lstStyle/>
          <a:p>
            <a:pPr>
              <a:lnSpc>
                <a:spcPct val="150000"/>
              </a:lnSpc>
            </a:pPr>
            <a:r>
              <a:rPr lang="en-US" b="1" dirty="0">
                <a:latin typeface="Roboto" panose="020B0604020202020204" charset="0"/>
                <a:ea typeface="Roboto" panose="020B0604020202020204" charset="0"/>
              </a:rPr>
              <a:t>Time period</a:t>
            </a:r>
          </a:p>
          <a:p>
            <a:pPr marL="171450" indent="-171450">
              <a:lnSpc>
                <a:spcPct val="150000"/>
              </a:lnSpc>
              <a:buFont typeface="Arial" panose="020B0604020202020204" pitchFamily="34" charset="0"/>
              <a:buChar char="•"/>
            </a:pPr>
            <a:r>
              <a:rPr lang="en-US" sz="1200" b="1" dirty="0">
                <a:latin typeface="Roboto" panose="020B0604020202020204" charset="0"/>
                <a:ea typeface="Roboto" panose="020B0604020202020204" charset="0"/>
              </a:rPr>
              <a:t>Short-term forecasts</a:t>
            </a:r>
            <a:r>
              <a:rPr lang="en-US" sz="1200" dirty="0">
                <a:latin typeface="Roboto" panose="020B0604020202020204" charset="0"/>
                <a:ea typeface="Roboto" panose="020B0604020202020204" charset="0"/>
              </a:rPr>
              <a:t>. These are usually for periods up to three months ahead and are really of use for tactical matters such as production planning.</a:t>
            </a:r>
          </a:p>
          <a:p>
            <a:pPr marL="171450" indent="-171450">
              <a:lnSpc>
                <a:spcPct val="150000"/>
              </a:lnSpc>
              <a:buFont typeface="Arial" panose="020B0604020202020204" pitchFamily="34" charset="0"/>
              <a:buChar char="•"/>
            </a:pPr>
            <a:r>
              <a:rPr lang="en-US" sz="1200" b="1" dirty="0">
                <a:latin typeface="Roboto" panose="020B0604020202020204" charset="0"/>
                <a:ea typeface="Roboto" panose="020B0604020202020204" charset="0"/>
              </a:rPr>
              <a:t>Medium-term forecasts. </a:t>
            </a:r>
            <a:r>
              <a:rPr lang="en-US" sz="1200" dirty="0">
                <a:latin typeface="Roboto" panose="020B0604020202020204" charset="0"/>
                <a:ea typeface="Roboto" panose="020B0604020202020204" charset="0"/>
              </a:rPr>
              <a:t>These have direct implications for planners. They are of most importance in the area of business budgeting, the starting point for which is the sales forecast. </a:t>
            </a:r>
          </a:p>
          <a:p>
            <a:pPr marL="171450" indent="-171450">
              <a:lnSpc>
                <a:spcPct val="150000"/>
              </a:lnSpc>
              <a:buFont typeface="Arial" panose="020B0604020202020204" pitchFamily="34" charset="0"/>
              <a:buChar char="•"/>
            </a:pPr>
            <a:r>
              <a:rPr lang="en-US" sz="1200" b="1" dirty="0">
                <a:latin typeface="Roboto" panose="020B0604020202020204" charset="0"/>
                <a:ea typeface="Roboto" panose="020B0604020202020204" charset="0"/>
              </a:rPr>
              <a:t>Long-term forecasts. </a:t>
            </a:r>
            <a:r>
              <a:rPr lang="en-US" sz="1200" dirty="0">
                <a:latin typeface="Roboto" panose="020B0604020202020204" charset="0"/>
                <a:ea typeface="Roboto" panose="020B0604020202020204" charset="0"/>
              </a:rPr>
              <a:t>These are usually for periods of three years and more, depending on the type of industry being considered. They are worked out from macro-environmental factors such as government policy, economic trends, etc.</a:t>
            </a:r>
          </a:p>
          <a:p>
            <a:pPr>
              <a:lnSpc>
                <a:spcPct val="150000"/>
              </a:lnSpc>
            </a:pPr>
            <a:r>
              <a:rPr lang="en-US" b="1" dirty="0">
                <a:latin typeface="Roboto" panose="020B0604020202020204" charset="0"/>
                <a:ea typeface="Roboto" panose="020B0604020202020204" charset="0"/>
              </a:rPr>
              <a:t>Geographic Area</a:t>
            </a:r>
          </a:p>
          <a:p>
            <a:pPr marL="171450" indent="-171450">
              <a:lnSpc>
                <a:spcPct val="150000"/>
              </a:lnSpc>
              <a:buFont typeface="Arial" panose="020B0604020202020204" pitchFamily="34" charset="0"/>
              <a:buChar char="•"/>
            </a:pPr>
            <a:r>
              <a:rPr lang="en-US" sz="1200" dirty="0">
                <a:latin typeface="Roboto" panose="020B0604020202020204" charset="0"/>
                <a:ea typeface="Roboto" panose="020B0604020202020204" charset="0"/>
              </a:rPr>
              <a:t>World</a:t>
            </a:r>
          </a:p>
          <a:p>
            <a:pPr marL="171450" indent="-171450">
              <a:lnSpc>
                <a:spcPct val="150000"/>
              </a:lnSpc>
              <a:buFont typeface="Arial" panose="020B0604020202020204" pitchFamily="34" charset="0"/>
              <a:buChar char="•"/>
            </a:pPr>
            <a:r>
              <a:rPr lang="en-US" sz="1200" dirty="0">
                <a:latin typeface="Roboto" panose="020B0604020202020204" charset="0"/>
                <a:ea typeface="Roboto" panose="020B0604020202020204" charset="0"/>
              </a:rPr>
              <a:t>National (India, Bangladesh, US)</a:t>
            </a:r>
          </a:p>
          <a:p>
            <a:pPr marL="171450" indent="-171450">
              <a:lnSpc>
                <a:spcPct val="150000"/>
              </a:lnSpc>
              <a:buFont typeface="Arial" panose="020B0604020202020204" pitchFamily="34" charset="0"/>
              <a:buChar char="•"/>
            </a:pPr>
            <a:r>
              <a:rPr lang="en-US" sz="1200" dirty="0">
                <a:latin typeface="Roboto" panose="020B0604020202020204" charset="0"/>
                <a:ea typeface="Roboto" panose="020B0604020202020204" charset="0"/>
              </a:rPr>
              <a:t>Regional (Dhaka, Chittagong)</a:t>
            </a:r>
          </a:p>
          <a:p>
            <a:pPr marL="171450" indent="-171450">
              <a:lnSpc>
                <a:spcPct val="150000"/>
              </a:lnSpc>
              <a:buFont typeface="Arial" panose="020B0604020202020204" pitchFamily="34" charset="0"/>
              <a:buChar char="•"/>
            </a:pPr>
            <a:r>
              <a:rPr lang="en-US" sz="1200" dirty="0">
                <a:latin typeface="Roboto" panose="020B0604020202020204" charset="0"/>
                <a:ea typeface="Roboto" panose="020B0604020202020204" charset="0"/>
              </a:rPr>
              <a:t>Territory (Branch/ District)</a:t>
            </a:r>
          </a:p>
          <a:p>
            <a:pPr marL="171450" indent="-171450">
              <a:lnSpc>
                <a:spcPct val="150000"/>
              </a:lnSpc>
              <a:buFont typeface="Arial" panose="020B0604020202020204" pitchFamily="34" charset="0"/>
              <a:buChar char="•"/>
            </a:pPr>
            <a:r>
              <a:rPr lang="en-US" sz="1200" dirty="0">
                <a:latin typeface="Roboto" panose="020B0604020202020204" charset="0"/>
                <a:ea typeface="Roboto" panose="020B0604020202020204" charset="0"/>
              </a:rPr>
              <a:t>Customer</a:t>
            </a:r>
          </a:p>
        </p:txBody>
      </p:sp>
      <p:sp>
        <p:nvSpPr>
          <p:cNvPr id="4" name="Rounded Rectangle 3"/>
          <p:cNvSpPr/>
          <p:nvPr/>
        </p:nvSpPr>
        <p:spPr>
          <a:xfrm>
            <a:off x="3277456" y="123290"/>
            <a:ext cx="2291137" cy="390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Roboto" panose="020B0604020202020204" charset="0"/>
                <a:ea typeface="Roboto" panose="020B0604020202020204" charset="0"/>
              </a:rPr>
              <a:t>Levels of forecasting</a:t>
            </a:r>
          </a:p>
        </p:txBody>
      </p:sp>
    </p:spTree>
    <p:extLst>
      <p:ext uri="{BB962C8B-B14F-4D97-AF65-F5344CB8AC3E}">
        <p14:creationId xmlns:p14="http://schemas.microsoft.com/office/powerpoint/2010/main" val="1024151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983" y="934949"/>
            <a:ext cx="7921374" cy="461665"/>
          </a:xfrm>
          <a:prstGeom prst="rect">
            <a:avLst/>
          </a:prstGeom>
          <a:noFill/>
        </p:spPr>
        <p:txBody>
          <a:bodyPr wrap="square" rtlCol="0">
            <a:spAutoFit/>
          </a:bodyPr>
          <a:lstStyle/>
          <a:p>
            <a:pPr>
              <a:lnSpc>
                <a:spcPct val="150000"/>
              </a:lnSpc>
            </a:pPr>
            <a:r>
              <a:rPr lang="en-US" sz="1600" b="1" dirty="0">
                <a:latin typeface="Roboto" panose="020B0604020202020204" charset="0"/>
                <a:ea typeface="Roboto" panose="020B0604020202020204" charset="0"/>
              </a:rPr>
              <a:t>To produce a good forecast, sales leaders need to pay attention to the following:</a:t>
            </a:r>
          </a:p>
        </p:txBody>
      </p:sp>
      <p:sp>
        <p:nvSpPr>
          <p:cNvPr id="3" name="TextBox 2"/>
          <p:cNvSpPr txBox="1"/>
          <p:nvPr/>
        </p:nvSpPr>
        <p:spPr>
          <a:xfrm>
            <a:off x="1186666" y="1530850"/>
            <a:ext cx="6596008"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dirty="0">
                <a:latin typeface="Roboto" panose="020B0604020202020204" charset="0"/>
                <a:ea typeface="Roboto" panose="020B0604020202020204" charset="0"/>
              </a:rPr>
              <a:t>Good forecasting requires a good sales strategy.</a:t>
            </a:r>
          </a:p>
          <a:p>
            <a:pPr marL="171450" indent="-171450">
              <a:lnSpc>
                <a:spcPct val="150000"/>
              </a:lnSpc>
              <a:buFont typeface="Arial" panose="020B0604020202020204" pitchFamily="34" charset="0"/>
              <a:buChar char="•"/>
            </a:pPr>
            <a:r>
              <a:rPr lang="en-US" dirty="0">
                <a:latin typeface="Roboto" panose="020B0604020202020204" charset="0"/>
                <a:ea typeface="Roboto" panose="020B0604020202020204" charset="0"/>
              </a:rPr>
              <a:t>Good forecasting requires an understanding of your buyer’s behavior.</a:t>
            </a:r>
          </a:p>
          <a:p>
            <a:pPr marL="171450" indent="-171450">
              <a:lnSpc>
                <a:spcPct val="150000"/>
              </a:lnSpc>
              <a:buFont typeface="Arial" panose="020B0604020202020204" pitchFamily="34" charset="0"/>
              <a:buChar char="•"/>
            </a:pPr>
            <a:r>
              <a:rPr lang="en-US" dirty="0">
                <a:latin typeface="Roboto" panose="020B0604020202020204" charset="0"/>
                <a:ea typeface="Roboto" panose="020B0604020202020204" charset="0"/>
              </a:rPr>
              <a:t>Good forecasting requires a milestone-driven pipeline process. </a:t>
            </a:r>
          </a:p>
          <a:p>
            <a:pPr marL="171450" indent="-171450">
              <a:lnSpc>
                <a:spcPct val="150000"/>
              </a:lnSpc>
              <a:buFont typeface="Arial" panose="020B0604020202020204" pitchFamily="34" charset="0"/>
              <a:buChar char="•"/>
            </a:pPr>
            <a:r>
              <a:rPr lang="en-US" dirty="0">
                <a:latin typeface="Roboto" panose="020B0604020202020204" charset="0"/>
                <a:ea typeface="Roboto" panose="020B0604020202020204" charset="0"/>
              </a:rPr>
              <a:t>Good forecasting requires continual improvement.</a:t>
            </a:r>
            <a:endParaRPr lang="en-US" b="1" dirty="0">
              <a:latin typeface="Roboto" panose="020B0604020202020204" charset="0"/>
              <a:ea typeface="Roboto" panose="020B0604020202020204" charset="0"/>
            </a:endParaRPr>
          </a:p>
        </p:txBody>
      </p:sp>
    </p:spTree>
    <p:extLst>
      <p:ext uri="{BB962C8B-B14F-4D97-AF65-F5344CB8AC3E}">
        <p14:creationId xmlns:p14="http://schemas.microsoft.com/office/powerpoint/2010/main" val="17481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5798" y="184936"/>
            <a:ext cx="4900773" cy="523220"/>
          </a:xfrm>
          <a:prstGeom prst="rect">
            <a:avLst/>
          </a:prstGeom>
          <a:solidFill>
            <a:schemeClr val="accent1"/>
          </a:solidFill>
        </p:spPr>
        <p:txBody>
          <a:bodyPr wrap="square" rtlCol="0">
            <a:spAutoFit/>
          </a:bodyPr>
          <a:lstStyle/>
          <a:p>
            <a:pPr algn="ctr"/>
            <a:r>
              <a:rPr lang="en-US" sz="2800" b="1" dirty="0">
                <a:latin typeface="Roboto" panose="020B0604020202020204" charset="0"/>
                <a:ea typeface="Roboto" panose="020B0604020202020204" charset="0"/>
              </a:rPr>
              <a:t>Sales Forecasting Methods</a:t>
            </a:r>
          </a:p>
        </p:txBody>
      </p:sp>
      <p:sp>
        <p:nvSpPr>
          <p:cNvPr id="4" name="TextBox 3"/>
          <p:cNvSpPr txBox="1"/>
          <p:nvPr/>
        </p:nvSpPr>
        <p:spPr>
          <a:xfrm>
            <a:off x="1045395" y="1510302"/>
            <a:ext cx="2178122" cy="338554"/>
          </a:xfrm>
          <a:prstGeom prst="rect">
            <a:avLst/>
          </a:prstGeom>
          <a:noFill/>
        </p:spPr>
        <p:txBody>
          <a:bodyPr wrap="square" rtlCol="0">
            <a:spAutoFit/>
          </a:bodyPr>
          <a:lstStyle/>
          <a:p>
            <a:pPr algn="ctr"/>
            <a:r>
              <a:rPr lang="en-US" sz="1600" b="1" dirty="0">
                <a:latin typeface="Roboto" panose="020B0604020202020204" charset="0"/>
                <a:ea typeface="Roboto" panose="020B0604020202020204" charset="0"/>
              </a:rPr>
              <a:t>Qualitative Methods</a:t>
            </a:r>
          </a:p>
        </p:txBody>
      </p:sp>
      <p:sp>
        <p:nvSpPr>
          <p:cNvPr id="6" name="TextBox 5"/>
          <p:cNvSpPr txBox="1"/>
          <p:nvPr/>
        </p:nvSpPr>
        <p:spPr>
          <a:xfrm>
            <a:off x="208051" y="1993947"/>
            <a:ext cx="3852810" cy="1672253"/>
          </a:xfrm>
          <a:prstGeom prst="rect">
            <a:avLst/>
          </a:prstGeom>
          <a:noFill/>
        </p:spPr>
        <p:txBody>
          <a:bodyPr wrap="square" rtlCol="0">
            <a:spAutoFit/>
          </a:bodyPr>
          <a:lstStyle/>
          <a:p>
            <a:pPr algn="ctr">
              <a:lnSpc>
                <a:spcPct val="150000"/>
              </a:lnSpc>
            </a:pPr>
            <a:r>
              <a:rPr lang="en-US" dirty="0">
                <a:latin typeface="Roboto" panose="020B0604020202020204" charset="0"/>
                <a:ea typeface="Roboto" panose="020B0604020202020204" charset="0"/>
              </a:rPr>
              <a:t>Qualitative forecasting techniques are sometimes referred to as judgmental or subjective techniques because they rely more on opinion and less on mathematics in their formulation.</a:t>
            </a:r>
          </a:p>
        </p:txBody>
      </p:sp>
      <p:sp>
        <p:nvSpPr>
          <p:cNvPr id="5" name="Rounded Rectangle 4"/>
          <p:cNvSpPr/>
          <p:nvPr/>
        </p:nvSpPr>
        <p:spPr>
          <a:xfrm>
            <a:off x="4839128" y="1366463"/>
            <a:ext cx="3873357" cy="3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Consumer/user survey method</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Panels of executive opinion</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Salesforce composite</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Delphi method</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Bayesian decision theory</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Product testing and test marketing</a:t>
            </a:r>
          </a:p>
          <a:p>
            <a:pPr marL="285750" indent="-285750">
              <a:buFont typeface="Arial" panose="020B0604020202020204" pitchFamily="34" charset="0"/>
              <a:buChar char="•"/>
            </a:pPr>
            <a:endParaRPr lang="en-US"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20956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2785581" y="85027"/>
            <a:ext cx="3584397" cy="400110"/>
          </a:xfrm>
          <a:prstGeom prst="rect">
            <a:avLst/>
          </a:prstGeom>
          <a:solidFill>
            <a:srgbClr val="00B0F0"/>
          </a:solidFill>
        </p:spPr>
        <p:txBody>
          <a:bodyPr wrap="square" rtlCol="0">
            <a:spAutoFit/>
          </a:bodyPr>
          <a:lstStyle/>
          <a:p>
            <a:pPr algn="ctr"/>
            <a:r>
              <a:rPr lang="en-US" sz="2000" b="1" dirty="0">
                <a:latin typeface="Roboto" panose="020B0604020202020204" charset="0"/>
                <a:ea typeface="Roboto" panose="020B0604020202020204" charset="0"/>
              </a:rPr>
              <a:t>Consumer survey method</a:t>
            </a:r>
          </a:p>
        </p:txBody>
      </p:sp>
      <p:sp>
        <p:nvSpPr>
          <p:cNvPr id="2" name="TextBox 1">
            <a:extLst>
              <a:ext uri="{FF2B5EF4-FFF2-40B4-BE49-F238E27FC236}">
                <a16:creationId xmlns:a16="http://schemas.microsoft.com/office/drawing/2014/main" id="{455E887B-A51E-48A9-9B1B-EADCC591B9BE}"/>
              </a:ext>
            </a:extLst>
          </p:cNvPr>
          <p:cNvSpPr txBox="1"/>
          <p:nvPr/>
        </p:nvSpPr>
        <p:spPr>
          <a:xfrm>
            <a:off x="421240" y="660622"/>
            <a:ext cx="8385184" cy="3647152"/>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This method involves asking customers about their likely purchases for the forecast period, sometimes referred to as the market research method.</a:t>
            </a:r>
          </a:p>
          <a:p>
            <a:pPr marL="285750" indent="-285750" algn="just">
              <a:lnSpc>
                <a:spcPct val="150000"/>
              </a:lnSpc>
              <a:buFont typeface="Wingdings" panose="05000000000000000000" pitchFamily="2" charset="2"/>
              <a:buChar char="q"/>
            </a:pPr>
            <a:r>
              <a:rPr lang="en-US" b="1" dirty="0">
                <a:latin typeface="Roboto" panose="020B0604020202020204" charset="0"/>
                <a:ea typeface="Roboto" panose="020B0604020202020204" charset="0"/>
              </a:rPr>
              <a:t>Industrial products</a:t>
            </a:r>
            <a:r>
              <a:rPr lang="en-US" dirty="0">
                <a:latin typeface="Roboto" panose="020B0604020202020204" charset="0"/>
                <a:ea typeface="Roboto" panose="020B0604020202020204" charset="0"/>
              </a:rPr>
              <a:t>, where there are fewer customers, such research is often carried out by the Salesforce on a face-to-face basis. </a:t>
            </a:r>
          </a:p>
          <a:p>
            <a:pPr marL="285750" indent="-285750" algn="just">
              <a:lnSpc>
                <a:spcPct val="150000"/>
              </a:lnSpc>
              <a:buFont typeface="Wingdings" panose="05000000000000000000" pitchFamily="2" charset="2"/>
              <a:buChar char="q"/>
            </a:pPr>
            <a:r>
              <a:rPr lang="en-US" b="1" dirty="0">
                <a:solidFill>
                  <a:schemeClr val="tx1"/>
                </a:solidFill>
                <a:latin typeface="Roboto" panose="020B0604020202020204" charset="0"/>
                <a:ea typeface="Roboto" panose="020B0604020202020204" charset="0"/>
              </a:rPr>
              <a:t>Consumer products, </a:t>
            </a:r>
            <a:r>
              <a:rPr lang="en-US" dirty="0">
                <a:latin typeface="Roboto" panose="020B0604020202020204" charset="0"/>
                <a:ea typeface="Roboto" panose="020B0604020202020204" charset="0"/>
              </a:rPr>
              <a:t>it is not possible to canvass customers through the salesforce. The best method is to interview customers through a market research survey (probably coupled with other questions or through an omnibus survey where questions on a questionnaire are shared with other companies). </a:t>
            </a:r>
          </a:p>
          <a:p>
            <a:pPr algn="just">
              <a:lnSpc>
                <a:spcPct val="150000"/>
              </a:lnSpc>
            </a:pPr>
            <a:r>
              <a:rPr lang="en-US" dirty="0">
                <a:latin typeface="Roboto" panose="020B0604020202020204" charset="0"/>
                <a:ea typeface="Roboto" panose="020B0604020202020204" charset="0"/>
              </a:rPr>
              <a:t>This method is of most value when there are a small number of users who are prepared to state their intentions with a reasonable degree of accuracy. It tends, therefore, to be limited to organizational buying.</a:t>
            </a:r>
            <a:endParaRPr lang="en-US" dirty="0">
              <a:solidFill>
                <a:schemeClr val="tx1"/>
              </a:solidFill>
              <a:latin typeface="Roboto" panose="020B0604020202020204" charset="0"/>
              <a:ea typeface="Roboto" panose="020B0604020202020204" charset="0"/>
              <a:cs typeface="Calibri" panose="020F0502020204030204" pitchFamily="34" charset="0"/>
            </a:endParaRPr>
          </a:p>
        </p:txBody>
      </p:sp>
    </p:spTree>
    <p:extLst>
      <p:ext uri="{BB962C8B-B14F-4D97-AF65-F5344CB8AC3E}">
        <p14:creationId xmlns:p14="http://schemas.microsoft.com/office/powerpoint/2010/main" val="8719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3034046" y="171108"/>
            <a:ext cx="3342984" cy="393971"/>
          </a:xfrm>
          <a:prstGeom prst="rect">
            <a:avLst/>
          </a:prstGeom>
          <a:solidFill>
            <a:srgbClr val="33CCFF"/>
          </a:solidFill>
        </p:spPr>
        <p:txBody>
          <a:bodyPr spcFirstLastPara="1" wrap="square" lIns="91425" tIns="91425" rIns="91425" bIns="91425" anchor="ctr" anchorCtr="0">
            <a:noAutofit/>
          </a:bodyPr>
          <a:lstStyle/>
          <a:p>
            <a:pPr lvl="0" algn="ctr">
              <a:buClr>
                <a:schemeClr val="dk1"/>
              </a:buClr>
              <a:buSzPts val="1100"/>
            </a:pPr>
            <a:r>
              <a:rPr lang="en-US" sz="1800" dirty="0"/>
              <a:t>Panels of executive opinion</a:t>
            </a:r>
          </a:p>
        </p:txBody>
      </p:sp>
      <p:sp>
        <p:nvSpPr>
          <p:cNvPr id="350" name="Google Shape;350;p33"/>
          <p:cNvSpPr txBox="1">
            <a:spLocks noGrp="1"/>
          </p:cNvSpPr>
          <p:nvPr>
            <p:ph type="subTitle" idx="1"/>
          </p:nvPr>
        </p:nvSpPr>
        <p:spPr>
          <a:xfrm>
            <a:off x="549641" y="667821"/>
            <a:ext cx="8311793" cy="1623316"/>
          </a:xfrm>
          <a:prstGeom prst="rect">
            <a:avLst/>
          </a:prstGeom>
        </p:spPr>
        <p:txBody>
          <a:bodyPr spcFirstLastPara="1" wrap="square" lIns="91425" tIns="91425" rIns="91425" bIns="91425" anchor="ctr" anchorCtr="0">
            <a:noAutofit/>
          </a:bodyPr>
          <a:lstStyle/>
          <a:p>
            <a:pPr marL="0" lvl="0" indent="0" algn="just">
              <a:lnSpc>
                <a:spcPct val="150000"/>
              </a:lnSpc>
              <a:buSzPts val="1100"/>
            </a:pPr>
            <a:r>
              <a:rPr lang="en-US" sz="1200" dirty="0">
                <a:latin typeface="Roboto" panose="020B0604020202020204" charset="0"/>
                <a:ea typeface="Roboto" panose="020B0604020202020204" charset="0"/>
              </a:rPr>
              <a:t>This is sometimes called the jury method. Here, specialists or experts are consulted who have knowledge of the industry being examined. Such people can come from inside the company and include marketing or financial personnel or, indeed, people who have a detailed knowledge of the industry. More often, the experts will come from outside the company and can include management consultants who operate within the particular industry. Sometimes external people can include customers who are in a position to advise from a buying company’s viewpoint. </a:t>
            </a:r>
            <a:r>
              <a:rPr lang="en-US" sz="1200" dirty="0"/>
              <a:t>This type of forecasting method is termed a ‘top-down’ method whereby a forecast is produced for the industry. </a:t>
            </a:r>
            <a:endParaRPr sz="1200" dirty="0">
              <a:solidFill>
                <a:schemeClr val="tx1"/>
              </a:solidFill>
              <a:latin typeface="Roboto" panose="020B0604020202020204" charset="0"/>
              <a:ea typeface="Roboto" panose="020B0604020202020204" charset="0"/>
              <a:cs typeface="Calibri" panose="020F0502020204030204" pitchFamily="34" charset="0"/>
            </a:endParaRPr>
          </a:p>
        </p:txBody>
      </p:sp>
      <p:sp>
        <p:nvSpPr>
          <p:cNvPr id="5" name="Google Shape;349;p33"/>
          <p:cNvSpPr txBox="1">
            <a:spLocks/>
          </p:cNvSpPr>
          <p:nvPr/>
        </p:nvSpPr>
        <p:spPr>
          <a:xfrm>
            <a:off x="3034046" y="2456789"/>
            <a:ext cx="3342984" cy="393971"/>
          </a:xfrm>
          <a:prstGeom prst="rect">
            <a:avLst/>
          </a:prstGeom>
          <a:solidFill>
            <a:srgbClr val="33CC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7200"/>
              <a:buFont typeface="Montserrat Black"/>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ctr">
              <a:buClr>
                <a:schemeClr val="dk1"/>
              </a:buClr>
              <a:buSzPts val="1100"/>
            </a:pPr>
            <a:r>
              <a:rPr lang="en-US" sz="1800" dirty="0"/>
              <a:t>Salesforce composite</a:t>
            </a:r>
          </a:p>
        </p:txBody>
      </p:sp>
      <p:sp>
        <p:nvSpPr>
          <p:cNvPr id="6" name="Google Shape;350;p33"/>
          <p:cNvSpPr txBox="1">
            <a:spLocks/>
          </p:cNvSpPr>
          <p:nvPr/>
        </p:nvSpPr>
        <p:spPr>
          <a:xfrm>
            <a:off x="549641" y="2850760"/>
            <a:ext cx="8311793" cy="18959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just">
              <a:lnSpc>
                <a:spcPct val="150000"/>
              </a:lnSpc>
              <a:buSzPts val="1100"/>
            </a:pPr>
            <a:r>
              <a:rPr lang="en-US" sz="1200" dirty="0"/>
              <a:t>This method involves each salesperson making a product-by-product forecast for their particular sales territory. Thus individual forecasts are built up to produce a company forecast; this is sometimes termed a ‘grass-roots’ approach. Each salesperson’s forecast must be agreed with their manager and divisional manager where appropriate, and eventually the sales manager agrees the final composite forecast. Such a method is a bottom-up approach. Where remuneration is linked to projected sales (through quotas or targets) there can be less cause for complaint because the forecast on which remuneration is based has been produced by the salesforce itself.</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3061699" y="132921"/>
            <a:ext cx="3414106" cy="4116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panose="020B0604020202020204" charset="0"/>
                <a:ea typeface="Roboto" panose="020B0604020202020204" charset="0"/>
              </a:rPr>
              <a:t>Delphi method</a:t>
            </a:r>
          </a:p>
        </p:txBody>
      </p:sp>
      <p:sp>
        <p:nvSpPr>
          <p:cNvPr id="3" name="TextBox 2">
            <a:extLst>
              <a:ext uri="{FF2B5EF4-FFF2-40B4-BE49-F238E27FC236}">
                <a16:creationId xmlns:a16="http://schemas.microsoft.com/office/drawing/2014/main" id="{580ACE14-8FD3-43BB-9FE3-0B81FB2D16F0}"/>
              </a:ext>
            </a:extLst>
          </p:cNvPr>
          <p:cNvSpPr txBox="1"/>
          <p:nvPr/>
        </p:nvSpPr>
        <p:spPr>
          <a:xfrm>
            <a:off x="501703" y="944510"/>
            <a:ext cx="8280091" cy="614848"/>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This method bears a resemblance to the ‘panel of executive opinion’ method and the forecasting team is chosen using a similar set of criteria. The main difference is that members do not meet in committee.</a:t>
            </a:r>
            <a:endParaRPr lang="en-US" sz="1200" b="1" dirty="0">
              <a:solidFill>
                <a:schemeClr val="tx1"/>
              </a:solidFill>
              <a:latin typeface="Roboto" panose="020B0604020202020204" charset="0"/>
              <a:ea typeface="Roboto" panose="020B0604020202020204" charset="0"/>
              <a:cs typeface="Calibri" panose="020F0502020204030204" pitchFamily="34" charset="0"/>
            </a:endParaRPr>
          </a:p>
        </p:txBody>
      </p:sp>
      <p:sp>
        <p:nvSpPr>
          <p:cNvPr id="6" name="TextBox 5">
            <a:extLst>
              <a:ext uri="{FF2B5EF4-FFF2-40B4-BE49-F238E27FC236}">
                <a16:creationId xmlns:a16="http://schemas.microsoft.com/office/drawing/2014/main" id="{580ACE14-8FD3-43BB-9FE3-0B81FB2D16F0}"/>
              </a:ext>
            </a:extLst>
          </p:cNvPr>
          <p:cNvSpPr txBox="1"/>
          <p:nvPr/>
        </p:nvSpPr>
        <p:spPr>
          <a:xfrm>
            <a:off x="501702" y="1672375"/>
            <a:ext cx="8280091" cy="2308324"/>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A project leader administers a questionnaire to each member of the team which asks questions, usually of a behavioral nature, such as, ‘Do you envisage new technology products supplanting our product lines in the next five years? If so, by what percentage market share?’ The questioning then proceeds to a more detailed or pointed second stage which asks questions about the individual company. The process can go on to further stages where appropriate. The ultimate objective is to translate opinion into some form of forecast. After each round of questionnaires the aggregate response from each is circulated to members of the panel before they complete the questionnaire for the next round, so members are not completing their questionnaires in a void and can moderate their responses in the light of aggregate results.</a:t>
            </a:r>
            <a:endParaRPr lang="en-US" sz="1200" b="1" dirty="0">
              <a:solidFill>
                <a:schemeClr val="tx1"/>
              </a:solidFill>
              <a:latin typeface="Roboto" panose="020B0604020202020204" charset="0"/>
              <a:ea typeface="Roboto" panose="020B0604020202020204" charset="0"/>
              <a:cs typeface="Calibri" panose="020F0502020204030204" pitchFamily="34" charset="0"/>
            </a:endParaRPr>
          </a:p>
        </p:txBody>
      </p:sp>
    </p:spTree>
    <p:extLst>
      <p:ext uri="{BB962C8B-B14F-4D97-AF65-F5344CB8AC3E}">
        <p14:creationId xmlns:p14="http://schemas.microsoft.com/office/powerpoint/2010/main" val="166955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lphi-method"/>
          <p:cNvPicPr>
            <a:picLocks noChangeAspect="1" noChangeArrowheads="1"/>
          </p:cNvPicPr>
          <p:nvPr/>
        </p:nvPicPr>
        <p:blipFill rotWithShape="1">
          <a:blip r:embed="rId2">
            <a:extLst>
              <a:ext uri="{28A0092B-C50C-407E-A947-70E740481C1C}">
                <a14:useLocalDpi xmlns:a14="http://schemas.microsoft.com/office/drawing/2010/main" val="0"/>
              </a:ext>
            </a:extLst>
          </a:blip>
          <a:srcRect b="7814"/>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699057"/>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3014</Words>
  <Application>Microsoft Office PowerPoint</Application>
  <PresentationFormat>On-screen Show (16:9)</PresentationFormat>
  <Paragraphs>109</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Montserrat Medium</vt:lpstr>
      <vt:lpstr>Roboto</vt:lpstr>
      <vt:lpstr>Montserrat</vt:lpstr>
      <vt:lpstr>Calibri</vt:lpstr>
      <vt:lpstr>Arial</vt:lpstr>
      <vt:lpstr>Montserrat Black</vt:lpstr>
      <vt:lpstr>Roboto Black</vt:lpstr>
      <vt:lpstr>Montserrat SemiBold</vt:lpstr>
      <vt:lpstr>Wingdings</vt:lpstr>
      <vt:lpstr>Montserrat ExtraBold</vt:lpstr>
      <vt:lpstr>Digital Marketing Proposal by Slidesgo</vt:lpstr>
      <vt:lpstr>Sales forecasting and budgeting</vt:lpstr>
      <vt:lpstr>Planning</vt:lpstr>
      <vt:lpstr>PowerPoint Presentation</vt:lpstr>
      <vt:lpstr>PowerPoint Presentation</vt:lpstr>
      <vt:lpstr>PowerPoint Presentation</vt:lpstr>
      <vt:lpstr>PowerPoint Presentation</vt:lpstr>
      <vt:lpstr>Panels of executive opinion</vt:lpstr>
      <vt:lpstr>PowerPoint Presentation</vt:lpstr>
      <vt:lpstr>PowerPoint Presentation</vt:lpstr>
      <vt:lpstr>The Bayesian view is that probability is a measure of our belief and we can always express our degree of belief in terms of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Quantitative techniques (causal)</vt:lpstr>
      <vt:lpstr>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116</cp:revision>
  <dcterms:modified xsi:type="dcterms:W3CDTF">2022-09-17T14:26:16Z</dcterms:modified>
</cp:coreProperties>
</file>