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3" r:id="rId3"/>
    <p:sldId id="294" r:id="rId4"/>
    <p:sldId id="259" r:id="rId5"/>
    <p:sldId id="258" r:id="rId6"/>
    <p:sldId id="282" r:id="rId7"/>
    <p:sldId id="286" r:id="rId8"/>
    <p:sldId id="280" r:id="rId9"/>
    <p:sldId id="281" r:id="rId10"/>
    <p:sldId id="265" r:id="rId11"/>
    <p:sldId id="262" r:id="rId12"/>
    <p:sldId id="263" r:id="rId13"/>
    <p:sldId id="285" r:id="rId14"/>
    <p:sldId id="298" r:id="rId15"/>
    <p:sldId id="264" r:id="rId16"/>
    <p:sldId id="283"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95"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D6E51-4DFB-45C6-BF62-601C4F5643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24A74E4-B506-4D78-B48F-A9DF5D1D6533}">
      <dgm:prSet phldrT="[Text]" custT="1"/>
      <dgm:spPr/>
      <dgm:t>
        <a:bodyPr/>
        <a:lstStyle/>
        <a:p>
          <a:r>
            <a:rPr lang="en-US" sz="2800" dirty="0"/>
            <a:t>Participation</a:t>
          </a:r>
        </a:p>
      </dgm:t>
    </dgm:pt>
    <dgm:pt modelId="{1FD751EB-D132-4E70-90FB-B2D9EEC588CE}" type="parTrans" cxnId="{814F7508-9F70-4675-A588-BCBF1A87611E}">
      <dgm:prSet/>
      <dgm:spPr/>
      <dgm:t>
        <a:bodyPr/>
        <a:lstStyle/>
        <a:p>
          <a:endParaRPr lang="en-US"/>
        </a:p>
      </dgm:t>
    </dgm:pt>
    <dgm:pt modelId="{23BA3EBF-6F2D-4596-94B5-E23B4D9F15C8}" type="sibTrans" cxnId="{814F7508-9F70-4675-A588-BCBF1A87611E}">
      <dgm:prSet/>
      <dgm:spPr/>
      <dgm:t>
        <a:bodyPr/>
        <a:lstStyle/>
        <a:p>
          <a:endParaRPr lang="en-US"/>
        </a:p>
      </dgm:t>
    </dgm:pt>
    <dgm:pt modelId="{04AF7531-D680-417A-9CAC-A0E3A18C1BF4}">
      <dgm:prSet phldrT="[Text]" custT="1"/>
      <dgm:spPr/>
      <dgm:t>
        <a:bodyPr/>
        <a:lstStyle/>
        <a:p>
          <a:r>
            <a:rPr lang="en-US" sz="2800" dirty="0"/>
            <a:t>Flexibility</a:t>
          </a:r>
        </a:p>
      </dgm:t>
    </dgm:pt>
    <dgm:pt modelId="{BA14F708-44EB-4B51-B346-6A66EFDB7902}" type="parTrans" cxnId="{01F91F42-284B-4774-9022-5928F88DE5A3}">
      <dgm:prSet/>
      <dgm:spPr/>
      <dgm:t>
        <a:bodyPr/>
        <a:lstStyle/>
        <a:p>
          <a:endParaRPr lang="en-US"/>
        </a:p>
      </dgm:t>
    </dgm:pt>
    <dgm:pt modelId="{B75CABE4-57C4-4072-837C-F509554A7FFD}" type="sibTrans" cxnId="{01F91F42-284B-4774-9022-5928F88DE5A3}">
      <dgm:prSet/>
      <dgm:spPr/>
      <dgm:t>
        <a:bodyPr/>
        <a:lstStyle/>
        <a:p>
          <a:endParaRPr lang="en-US"/>
        </a:p>
      </dgm:t>
    </dgm:pt>
    <dgm:pt modelId="{296B5CEB-2C6B-4BD2-AF22-FF3458076124}">
      <dgm:prSet phldrT="[Text]" custT="1"/>
      <dgm:spPr/>
      <dgm:t>
        <a:bodyPr/>
        <a:lstStyle/>
        <a:p>
          <a:r>
            <a:rPr lang="en-US" sz="2800" dirty="0"/>
            <a:t>Teamwork</a:t>
          </a:r>
        </a:p>
      </dgm:t>
    </dgm:pt>
    <dgm:pt modelId="{E718CF5B-5251-4E07-A073-688D36CF1A8F}" type="parTrans" cxnId="{F23162F8-7C8D-4103-8EEB-D993B397596F}">
      <dgm:prSet/>
      <dgm:spPr/>
      <dgm:t>
        <a:bodyPr/>
        <a:lstStyle/>
        <a:p>
          <a:endParaRPr lang="en-US"/>
        </a:p>
      </dgm:t>
    </dgm:pt>
    <dgm:pt modelId="{4A791048-4E29-4E44-9F76-915D8D8FA005}" type="sibTrans" cxnId="{F23162F8-7C8D-4103-8EEB-D993B397596F}">
      <dgm:prSet/>
      <dgm:spPr/>
      <dgm:t>
        <a:bodyPr/>
        <a:lstStyle/>
        <a:p>
          <a:endParaRPr lang="en-US"/>
        </a:p>
      </dgm:t>
    </dgm:pt>
    <dgm:pt modelId="{DC623734-3A1F-402F-A9B0-4AC9FF1E6869}">
      <dgm:prSet phldrT="[Text]" custT="1"/>
      <dgm:spPr/>
      <dgm:t>
        <a:bodyPr/>
        <a:lstStyle/>
        <a:p>
          <a:r>
            <a:rPr lang="en-US" sz="2800" dirty="0"/>
            <a:t>Optimal Ignorance</a:t>
          </a:r>
        </a:p>
      </dgm:t>
    </dgm:pt>
    <dgm:pt modelId="{79F97CC3-C62A-43BD-B209-A52A7B1CE912}" type="parTrans" cxnId="{BFFE73AF-1CAB-4633-9D25-5AC04DC9A875}">
      <dgm:prSet/>
      <dgm:spPr/>
      <dgm:t>
        <a:bodyPr/>
        <a:lstStyle/>
        <a:p>
          <a:endParaRPr lang="en-US"/>
        </a:p>
      </dgm:t>
    </dgm:pt>
    <dgm:pt modelId="{EA43B8A9-B0C0-4626-A688-EC097191D840}" type="sibTrans" cxnId="{BFFE73AF-1CAB-4633-9D25-5AC04DC9A875}">
      <dgm:prSet/>
      <dgm:spPr/>
      <dgm:t>
        <a:bodyPr/>
        <a:lstStyle/>
        <a:p>
          <a:endParaRPr lang="en-US"/>
        </a:p>
      </dgm:t>
    </dgm:pt>
    <dgm:pt modelId="{82E4B04B-BB25-43D8-BB66-0DDE84EE742B}">
      <dgm:prSet phldrT="[Text]" custT="1"/>
      <dgm:spPr/>
      <dgm:t>
        <a:bodyPr/>
        <a:lstStyle/>
        <a:p>
          <a:r>
            <a:rPr lang="en-US" sz="2800" dirty="0"/>
            <a:t>Systematic</a:t>
          </a:r>
          <a:r>
            <a:rPr lang="en-US" sz="5200" dirty="0"/>
            <a:t> </a:t>
          </a:r>
        </a:p>
      </dgm:t>
    </dgm:pt>
    <dgm:pt modelId="{F998B52A-C2EE-4097-9425-E8C03D4029BC}" type="parTrans" cxnId="{BD2154FE-4FAE-4E77-A05F-FE1EB038F6BA}">
      <dgm:prSet/>
      <dgm:spPr/>
      <dgm:t>
        <a:bodyPr/>
        <a:lstStyle/>
        <a:p>
          <a:endParaRPr lang="en-US"/>
        </a:p>
      </dgm:t>
    </dgm:pt>
    <dgm:pt modelId="{9B20EBFC-06D4-4E4D-830B-BE27A962DD9B}" type="sibTrans" cxnId="{BD2154FE-4FAE-4E77-A05F-FE1EB038F6BA}">
      <dgm:prSet/>
      <dgm:spPr/>
      <dgm:t>
        <a:bodyPr/>
        <a:lstStyle/>
        <a:p>
          <a:endParaRPr lang="en-US"/>
        </a:p>
      </dgm:t>
    </dgm:pt>
    <dgm:pt modelId="{AF976E99-1E15-4106-8BD2-7DB0ED775178}" type="pres">
      <dgm:prSet presAssocID="{67DD6E51-4DFB-45C6-BF62-601C4F564341}" presName="diagram" presStyleCnt="0">
        <dgm:presLayoutVars>
          <dgm:dir/>
          <dgm:resizeHandles val="exact"/>
        </dgm:presLayoutVars>
      </dgm:prSet>
      <dgm:spPr/>
    </dgm:pt>
    <dgm:pt modelId="{38BF3897-F2AC-4F26-8057-53371B9AF0D9}" type="pres">
      <dgm:prSet presAssocID="{024A74E4-B506-4D78-B48F-A9DF5D1D6533}" presName="node" presStyleLbl="node1" presStyleIdx="0" presStyleCnt="5">
        <dgm:presLayoutVars>
          <dgm:bulletEnabled val="1"/>
        </dgm:presLayoutVars>
      </dgm:prSet>
      <dgm:spPr/>
    </dgm:pt>
    <dgm:pt modelId="{3C684EB6-2BC8-459D-8A77-AC8132762390}" type="pres">
      <dgm:prSet presAssocID="{23BA3EBF-6F2D-4596-94B5-E23B4D9F15C8}" presName="sibTrans" presStyleCnt="0"/>
      <dgm:spPr/>
    </dgm:pt>
    <dgm:pt modelId="{3D5000B4-87B9-44CD-83A3-09C3902AC64F}" type="pres">
      <dgm:prSet presAssocID="{04AF7531-D680-417A-9CAC-A0E3A18C1BF4}" presName="node" presStyleLbl="node1" presStyleIdx="1" presStyleCnt="5">
        <dgm:presLayoutVars>
          <dgm:bulletEnabled val="1"/>
        </dgm:presLayoutVars>
      </dgm:prSet>
      <dgm:spPr/>
    </dgm:pt>
    <dgm:pt modelId="{3B608CEF-1B7E-404B-9250-B1483325ECB0}" type="pres">
      <dgm:prSet presAssocID="{B75CABE4-57C4-4072-837C-F509554A7FFD}" presName="sibTrans" presStyleCnt="0"/>
      <dgm:spPr/>
    </dgm:pt>
    <dgm:pt modelId="{A79C4C61-A1A7-4C9C-8CB4-73FBCC9B9075}" type="pres">
      <dgm:prSet presAssocID="{296B5CEB-2C6B-4BD2-AF22-FF3458076124}" presName="node" presStyleLbl="node1" presStyleIdx="2" presStyleCnt="5">
        <dgm:presLayoutVars>
          <dgm:bulletEnabled val="1"/>
        </dgm:presLayoutVars>
      </dgm:prSet>
      <dgm:spPr/>
    </dgm:pt>
    <dgm:pt modelId="{66A89A27-8A2E-4C71-B20F-3F3FB00DFB40}" type="pres">
      <dgm:prSet presAssocID="{4A791048-4E29-4E44-9F76-915D8D8FA005}" presName="sibTrans" presStyleCnt="0"/>
      <dgm:spPr/>
    </dgm:pt>
    <dgm:pt modelId="{190105F6-5019-4304-AFE4-61B77E65C02A}" type="pres">
      <dgm:prSet presAssocID="{DC623734-3A1F-402F-A9B0-4AC9FF1E6869}" presName="node" presStyleLbl="node1" presStyleIdx="3" presStyleCnt="5">
        <dgm:presLayoutVars>
          <dgm:bulletEnabled val="1"/>
        </dgm:presLayoutVars>
      </dgm:prSet>
      <dgm:spPr/>
    </dgm:pt>
    <dgm:pt modelId="{1EC8D92D-CFF1-46D7-9686-398045682307}" type="pres">
      <dgm:prSet presAssocID="{EA43B8A9-B0C0-4626-A688-EC097191D840}" presName="sibTrans" presStyleCnt="0"/>
      <dgm:spPr/>
    </dgm:pt>
    <dgm:pt modelId="{C6239D3C-783C-42B8-B383-24AC49412587}" type="pres">
      <dgm:prSet presAssocID="{82E4B04B-BB25-43D8-BB66-0DDE84EE742B}" presName="node" presStyleLbl="node1" presStyleIdx="4" presStyleCnt="5">
        <dgm:presLayoutVars>
          <dgm:bulletEnabled val="1"/>
        </dgm:presLayoutVars>
      </dgm:prSet>
      <dgm:spPr/>
    </dgm:pt>
  </dgm:ptLst>
  <dgm:cxnLst>
    <dgm:cxn modelId="{814F7508-9F70-4675-A588-BCBF1A87611E}" srcId="{67DD6E51-4DFB-45C6-BF62-601C4F564341}" destId="{024A74E4-B506-4D78-B48F-A9DF5D1D6533}" srcOrd="0" destOrd="0" parTransId="{1FD751EB-D132-4E70-90FB-B2D9EEC588CE}" sibTransId="{23BA3EBF-6F2D-4596-94B5-E23B4D9F15C8}"/>
    <dgm:cxn modelId="{6097032B-EDD9-4949-B08C-1CB686BC960E}" type="presOf" srcId="{296B5CEB-2C6B-4BD2-AF22-FF3458076124}" destId="{A79C4C61-A1A7-4C9C-8CB4-73FBCC9B9075}" srcOrd="0" destOrd="0" presId="urn:microsoft.com/office/officeart/2005/8/layout/default"/>
    <dgm:cxn modelId="{C8202E2B-7FDF-46BF-8B40-796A4DD3AB74}" type="presOf" srcId="{024A74E4-B506-4D78-B48F-A9DF5D1D6533}" destId="{38BF3897-F2AC-4F26-8057-53371B9AF0D9}" srcOrd="0" destOrd="0" presId="urn:microsoft.com/office/officeart/2005/8/layout/default"/>
    <dgm:cxn modelId="{01F91F42-284B-4774-9022-5928F88DE5A3}" srcId="{67DD6E51-4DFB-45C6-BF62-601C4F564341}" destId="{04AF7531-D680-417A-9CAC-A0E3A18C1BF4}" srcOrd="1" destOrd="0" parTransId="{BA14F708-44EB-4B51-B346-6A66EFDB7902}" sibTransId="{B75CABE4-57C4-4072-837C-F509554A7FFD}"/>
    <dgm:cxn modelId="{6079EF69-A7DC-408A-8F76-7A41740F9EE2}" type="presOf" srcId="{67DD6E51-4DFB-45C6-BF62-601C4F564341}" destId="{AF976E99-1E15-4106-8BD2-7DB0ED775178}" srcOrd="0" destOrd="0" presId="urn:microsoft.com/office/officeart/2005/8/layout/default"/>
    <dgm:cxn modelId="{4124AEAA-31B9-4886-A0B5-A0677B65B381}" type="presOf" srcId="{04AF7531-D680-417A-9CAC-A0E3A18C1BF4}" destId="{3D5000B4-87B9-44CD-83A3-09C3902AC64F}" srcOrd="0" destOrd="0" presId="urn:microsoft.com/office/officeart/2005/8/layout/default"/>
    <dgm:cxn modelId="{BFFE73AF-1CAB-4633-9D25-5AC04DC9A875}" srcId="{67DD6E51-4DFB-45C6-BF62-601C4F564341}" destId="{DC623734-3A1F-402F-A9B0-4AC9FF1E6869}" srcOrd="3" destOrd="0" parTransId="{79F97CC3-C62A-43BD-B209-A52A7B1CE912}" sibTransId="{EA43B8A9-B0C0-4626-A688-EC097191D840}"/>
    <dgm:cxn modelId="{5A38F8B9-ACC6-4569-A34D-3F432D825EF5}" type="presOf" srcId="{DC623734-3A1F-402F-A9B0-4AC9FF1E6869}" destId="{190105F6-5019-4304-AFE4-61B77E65C02A}" srcOrd="0" destOrd="0" presId="urn:microsoft.com/office/officeart/2005/8/layout/default"/>
    <dgm:cxn modelId="{F23162F8-7C8D-4103-8EEB-D993B397596F}" srcId="{67DD6E51-4DFB-45C6-BF62-601C4F564341}" destId="{296B5CEB-2C6B-4BD2-AF22-FF3458076124}" srcOrd="2" destOrd="0" parTransId="{E718CF5B-5251-4E07-A073-688D36CF1A8F}" sibTransId="{4A791048-4E29-4E44-9F76-915D8D8FA005}"/>
    <dgm:cxn modelId="{E5DB52FE-80DE-4CB4-ADAE-C6BF37B8AA56}" type="presOf" srcId="{82E4B04B-BB25-43D8-BB66-0DDE84EE742B}" destId="{C6239D3C-783C-42B8-B383-24AC49412587}" srcOrd="0" destOrd="0" presId="urn:microsoft.com/office/officeart/2005/8/layout/default"/>
    <dgm:cxn modelId="{BD2154FE-4FAE-4E77-A05F-FE1EB038F6BA}" srcId="{67DD6E51-4DFB-45C6-BF62-601C4F564341}" destId="{82E4B04B-BB25-43D8-BB66-0DDE84EE742B}" srcOrd="4" destOrd="0" parTransId="{F998B52A-C2EE-4097-9425-E8C03D4029BC}" sibTransId="{9B20EBFC-06D4-4E4D-830B-BE27A962DD9B}"/>
    <dgm:cxn modelId="{376F7859-5F2C-4D15-B36A-682B9152BF1B}" type="presParOf" srcId="{AF976E99-1E15-4106-8BD2-7DB0ED775178}" destId="{38BF3897-F2AC-4F26-8057-53371B9AF0D9}" srcOrd="0" destOrd="0" presId="urn:microsoft.com/office/officeart/2005/8/layout/default"/>
    <dgm:cxn modelId="{529EBDE7-1404-4ED0-99B8-751165FC10E7}" type="presParOf" srcId="{AF976E99-1E15-4106-8BD2-7DB0ED775178}" destId="{3C684EB6-2BC8-459D-8A77-AC8132762390}" srcOrd="1" destOrd="0" presId="urn:microsoft.com/office/officeart/2005/8/layout/default"/>
    <dgm:cxn modelId="{217EFBE9-9B7A-4C91-8F9A-C2AC10C6B91C}" type="presParOf" srcId="{AF976E99-1E15-4106-8BD2-7DB0ED775178}" destId="{3D5000B4-87B9-44CD-83A3-09C3902AC64F}" srcOrd="2" destOrd="0" presId="urn:microsoft.com/office/officeart/2005/8/layout/default"/>
    <dgm:cxn modelId="{41BD82DF-0763-4ED0-B2D0-092A9F855B1C}" type="presParOf" srcId="{AF976E99-1E15-4106-8BD2-7DB0ED775178}" destId="{3B608CEF-1B7E-404B-9250-B1483325ECB0}" srcOrd="3" destOrd="0" presId="urn:microsoft.com/office/officeart/2005/8/layout/default"/>
    <dgm:cxn modelId="{AC5DD471-FB51-42F2-958D-D30B080F8641}" type="presParOf" srcId="{AF976E99-1E15-4106-8BD2-7DB0ED775178}" destId="{A79C4C61-A1A7-4C9C-8CB4-73FBCC9B9075}" srcOrd="4" destOrd="0" presId="urn:microsoft.com/office/officeart/2005/8/layout/default"/>
    <dgm:cxn modelId="{AB12EDB4-05C3-4E48-99EB-01FC26BD5F17}" type="presParOf" srcId="{AF976E99-1E15-4106-8BD2-7DB0ED775178}" destId="{66A89A27-8A2E-4C71-B20F-3F3FB00DFB40}" srcOrd="5" destOrd="0" presId="urn:microsoft.com/office/officeart/2005/8/layout/default"/>
    <dgm:cxn modelId="{E088413C-D77A-4D01-B080-FF3600C4BC4C}" type="presParOf" srcId="{AF976E99-1E15-4106-8BD2-7DB0ED775178}" destId="{190105F6-5019-4304-AFE4-61B77E65C02A}" srcOrd="6" destOrd="0" presId="urn:microsoft.com/office/officeart/2005/8/layout/default"/>
    <dgm:cxn modelId="{023633AF-46DE-4FB2-81A0-6C5933DCF1A1}" type="presParOf" srcId="{AF976E99-1E15-4106-8BD2-7DB0ED775178}" destId="{1EC8D92D-CFF1-46D7-9686-398045682307}" srcOrd="7" destOrd="0" presId="urn:microsoft.com/office/officeart/2005/8/layout/default"/>
    <dgm:cxn modelId="{F1EBB359-F2AD-4E09-AC11-8985C1056A29}" type="presParOf" srcId="{AF976E99-1E15-4106-8BD2-7DB0ED775178}" destId="{C6239D3C-783C-42B8-B383-24AC4941258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64AA9-D52C-4AF7-A798-0B3D8F79A10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697EAC7-46E1-45CD-AE2A-D9DE270E07DE}">
      <dgm:prSet phldrT="[Text]"/>
      <dgm:spPr/>
      <dgm:t>
        <a:bodyPr/>
        <a:lstStyle/>
        <a:p>
          <a:r>
            <a:rPr lang="en-US" dirty="0"/>
            <a:t>1. Rapport Formation</a:t>
          </a:r>
        </a:p>
      </dgm:t>
    </dgm:pt>
    <dgm:pt modelId="{950F7C4F-82C4-4F65-92D6-FA94BC02C405}" type="parTrans" cxnId="{A680D046-03AF-4AF7-8BE6-4A1E362286A1}">
      <dgm:prSet/>
      <dgm:spPr/>
      <dgm:t>
        <a:bodyPr/>
        <a:lstStyle/>
        <a:p>
          <a:endParaRPr lang="en-US"/>
        </a:p>
      </dgm:t>
    </dgm:pt>
    <dgm:pt modelId="{99D6EFE8-E69D-46BB-9D17-8611FDD84299}" type="sibTrans" cxnId="{A680D046-03AF-4AF7-8BE6-4A1E362286A1}">
      <dgm:prSet/>
      <dgm:spPr/>
      <dgm:t>
        <a:bodyPr/>
        <a:lstStyle/>
        <a:p>
          <a:endParaRPr lang="en-US"/>
        </a:p>
      </dgm:t>
    </dgm:pt>
    <dgm:pt modelId="{9435B3F0-84C2-402D-8336-B6FAC0754615}">
      <dgm:prSet phldrT="[Text]"/>
      <dgm:spPr/>
      <dgm:t>
        <a:bodyPr/>
        <a:lstStyle/>
        <a:p>
          <a:r>
            <a:rPr lang="en-US" dirty="0"/>
            <a:t>2. Understanding </a:t>
          </a:r>
        </a:p>
      </dgm:t>
    </dgm:pt>
    <dgm:pt modelId="{19AD609A-564C-4A48-9FC8-C3AA3925C735}" type="parTrans" cxnId="{EE9E779C-A2A4-48BD-A10A-48D0EE18C7DD}">
      <dgm:prSet/>
      <dgm:spPr/>
      <dgm:t>
        <a:bodyPr/>
        <a:lstStyle/>
        <a:p>
          <a:endParaRPr lang="en-US"/>
        </a:p>
      </dgm:t>
    </dgm:pt>
    <dgm:pt modelId="{D8D736AD-D005-4F67-8603-B7C40223FBFC}" type="sibTrans" cxnId="{EE9E779C-A2A4-48BD-A10A-48D0EE18C7DD}">
      <dgm:prSet/>
      <dgm:spPr/>
      <dgm:t>
        <a:bodyPr/>
        <a:lstStyle/>
        <a:p>
          <a:endParaRPr lang="en-US"/>
        </a:p>
      </dgm:t>
    </dgm:pt>
    <dgm:pt modelId="{9E5CD16B-A9DE-4AB1-B066-502BF00E4941}">
      <dgm:prSet phldrT="[Text]"/>
      <dgm:spPr/>
      <dgm:t>
        <a:bodyPr/>
        <a:lstStyle/>
        <a:p>
          <a:r>
            <a:rPr lang="en-US" dirty="0"/>
            <a:t>3. Reframing </a:t>
          </a:r>
        </a:p>
      </dgm:t>
    </dgm:pt>
    <dgm:pt modelId="{BE42CD42-F4D0-4E99-9563-07C0EAE66657}" type="parTrans" cxnId="{94EB93B5-8604-4B44-BB1B-909B0589010F}">
      <dgm:prSet/>
      <dgm:spPr/>
      <dgm:t>
        <a:bodyPr/>
        <a:lstStyle/>
        <a:p>
          <a:endParaRPr lang="en-US"/>
        </a:p>
      </dgm:t>
    </dgm:pt>
    <dgm:pt modelId="{036E915A-6A41-4464-8374-A2FF3543ECF3}" type="sibTrans" cxnId="{94EB93B5-8604-4B44-BB1B-909B0589010F}">
      <dgm:prSet/>
      <dgm:spPr/>
      <dgm:t>
        <a:bodyPr/>
        <a:lstStyle/>
        <a:p>
          <a:endParaRPr lang="en-US"/>
        </a:p>
      </dgm:t>
    </dgm:pt>
    <dgm:pt modelId="{D47E28A6-27C9-4982-B67F-C581E5371D9C}">
      <dgm:prSet phldrT="[Text]"/>
      <dgm:spPr/>
      <dgm:t>
        <a:bodyPr/>
        <a:lstStyle/>
        <a:p>
          <a:r>
            <a:rPr lang="en-US" dirty="0"/>
            <a:t>4. Solution Searching </a:t>
          </a:r>
        </a:p>
      </dgm:t>
    </dgm:pt>
    <dgm:pt modelId="{099B2A57-A53E-47FF-8E8C-B4E6DF0862E0}" type="parTrans" cxnId="{250F3D68-1D92-4448-BB0E-F8795B4FADB9}">
      <dgm:prSet/>
      <dgm:spPr/>
      <dgm:t>
        <a:bodyPr/>
        <a:lstStyle/>
        <a:p>
          <a:endParaRPr lang="en-US"/>
        </a:p>
      </dgm:t>
    </dgm:pt>
    <dgm:pt modelId="{A0EDC28B-BF98-4C45-8074-07258FDEFFCD}" type="sibTrans" cxnId="{250F3D68-1D92-4448-BB0E-F8795B4FADB9}">
      <dgm:prSet/>
      <dgm:spPr/>
      <dgm:t>
        <a:bodyPr/>
        <a:lstStyle/>
        <a:p>
          <a:endParaRPr lang="en-US"/>
        </a:p>
      </dgm:t>
    </dgm:pt>
    <dgm:pt modelId="{4D9294AF-F7FC-451F-A965-1B6606AD8F41}">
      <dgm:prSet/>
      <dgm:spPr/>
      <dgm:t>
        <a:bodyPr/>
        <a:lstStyle/>
        <a:p>
          <a:r>
            <a:rPr lang="en-US" dirty="0"/>
            <a:t>5. Solution Planning and Commitment Development</a:t>
          </a:r>
        </a:p>
      </dgm:t>
    </dgm:pt>
    <dgm:pt modelId="{D88C536D-723A-4C8B-B3CD-BB3D011EC967}" type="parTrans" cxnId="{7EA7D2A3-1F54-45B1-828D-28C6FE1ABFF5}">
      <dgm:prSet/>
      <dgm:spPr/>
      <dgm:t>
        <a:bodyPr/>
        <a:lstStyle/>
        <a:p>
          <a:endParaRPr lang="en-US"/>
        </a:p>
      </dgm:t>
    </dgm:pt>
    <dgm:pt modelId="{9B577F2F-483E-4C1B-99C5-C263980ECA5D}" type="sibTrans" cxnId="{7EA7D2A3-1F54-45B1-828D-28C6FE1ABFF5}">
      <dgm:prSet/>
      <dgm:spPr/>
      <dgm:t>
        <a:bodyPr/>
        <a:lstStyle/>
        <a:p>
          <a:endParaRPr lang="en-US"/>
        </a:p>
      </dgm:t>
    </dgm:pt>
    <dgm:pt modelId="{A320B667-E2BE-4224-BEF5-CE864189B7BA}">
      <dgm:prSet/>
      <dgm:spPr/>
      <dgm:t>
        <a:bodyPr/>
        <a:lstStyle/>
        <a:p>
          <a:r>
            <a:rPr lang="en-US" dirty="0"/>
            <a:t>6. Implementation </a:t>
          </a:r>
        </a:p>
      </dgm:t>
    </dgm:pt>
    <dgm:pt modelId="{0A1BDD54-C3F2-4067-B17B-C8819C9EB140}" type="parTrans" cxnId="{794B2B6B-6915-4791-97E1-15211BD77DFA}">
      <dgm:prSet/>
      <dgm:spPr/>
      <dgm:t>
        <a:bodyPr/>
        <a:lstStyle/>
        <a:p>
          <a:endParaRPr lang="en-US"/>
        </a:p>
      </dgm:t>
    </dgm:pt>
    <dgm:pt modelId="{D14EFEB4-E622-4A2D-ACC3-06DAA0264CEA}" type="sibTrans" cxnId="{794B2B6B-6915-4791-97E1-15211BD77DFA}">
      <dgm:prSet/>
      <dgm:spPr/>
      <dgm:t>
        <a:bodyPr/>
        <a:lstStyle/>
        <a:p>
          <a:endParaRPr lang="en-US"/>
        </a:p>
      </dgm:t>
    </dgm:pt>
    <dgm:pt modelId="{8C3AB824-7B2F-4C00-A1A3-E020B4A2216E}">
      <dgm:prSet/>
      <dgm:spPr/>
      <dgm:t>
        <a:bodyPr/>
        <a:lstStyle/>
        <a:p>
          <a:r>
            <a:rPr lang="en-US" dirty="0"/>
            <a:t>7. Evaluation and Adjustment </a:t>
          </a:r>
        </a:p>
      </dgm:t>
    </dgm:pt>
    <dgm:pt modelId="{46003F66-D95A-4002-837A-28760C0313DB}" type="parTrans" cxnId="{771FDEC4-9BC6-45FF-9FC9-B1978CD9A1EE}">
      <dgm:prSet/>
      <dgm:spPr/>
      <dgm:t>
        <a:bodyPr/>
        <a:lstStyle/>
        <a:p>
          <a:endParaRPr lang="en-US"/>
        </a:p>
      </dgm:t>
    </dgm:pt>
    <dgm:pt modelId="{C4DD568C-29F7-4DCA-B729-03EF43FE9ADE}" type="sibTrans" cxnId="{771FDEC4-9BC6-45FF-9FC9-B1978CD9A1EE}">
      <dgm:prSet/>
      <dgm:spPr/>
      <dgm:t>
        <a:bodyPr/>
        <a:lstStyle/>
        <a:p>
          <a:endParaRPr lang="en-US"/>
        </a:p>
      </dgm:t>
    </dgm:pt>
    <dgm:pt modelId="{946C1890-AE90-4A22-8CDB-367BC612D80B}">
      <dgm:prSet/>
      <dgm:spPr/>
      <dgm:t>
        <a:bodyPr/>
        <a:lstStyle/>
        <a:p>
          <a:r>
            <a:rPr lang="en-US" dirty="0"/>
            <a:t>8. Evaluation and Adjustment </a:t>
          </a:r>
        </a:p>
      </dgm:t>
    </dgm:pt>
    <dgm:pt modelId="{6AF9DA52-5910-4A42-91C0-E861614C6094}" type="parTrans" cxnId="{4E2FBA81-2C02-4E16-A3AF-176CB919A96A}">
      <dgm:prSet/>
      <dgm:spPr/>
      <dgm:t>
        <a:bodyPr/>
        <a:lstStyle/>
        <a:p>
          <a:endParaRPr lang="en-US"/>
        </a:p>
      </dgm:t>
    </dgm:pt>
    <dgm:pt modelId="{7D72FDB5-8DB7-4CF7-A9C4-B829409AC71F}" type="sibTrans" cxnId="{4E2FBA81-2C02-4E16-A3AF-176CB919A96A}">
      <dgm:prSet/>
      <dgm:spPr/>
      <dgm:t>
        <a:bodyPr/>
        <a:lstStyle/>
        <a:p>
          <a:endParaRPr lang="en-US"/>
        </a:p>
      </dgm:t>
    </dgm:pt>
    <dgm:pt modelId="{BB78583C-4001-447C-8F83-748889D7B9AA}">
      <dgm:prSet/>
      <dgm:spPr/>
      <dgm:t>
        <a:bodyPr/>
        <a:lstStyle/>
        <a:p>
          <a:r>
            <a:rPr lang="en-US" dirty="0"/>
            <a:t>9. Ending &amp; Consolidation</a:t>
          </a:r>
        </a:p>
      </dgm:t>
    </dgm:pt>
    <dgm:pt modelId="{F1F71F9C-B2F5-4C41-BEED-E6C553FDB89F}" type="parTrans" cxnId="{A4D444A5-3C9E-488F-9073-34C0E51831F7}">
      <dgm:prSet/>
      <dgm:spPr/>
      <dgm:t>
        <a:bodyPr/>
        <a:lstStyle/>
        <a:p>
          <a:endParaRPr lang="en-US"/>
        </a:p>
      </dgm:t>
    </dgm:pt>
    <dgm:pt modelId="{E0F69E16-F7DD-4EEA-9815-1836D1D81A75}" type="sibTrans" cxnId="{A4D444A5-3C9E-488F-9073-34C0E51831F7}">
      <dgm:prSet/>
      <dgm:spPr/>
      <dgm:t>
        <a:bodyPr/>
        <a:lstStyle/>
        <a:p>
          <a:endParaRPr lang="en-US"/>
        </a:p>
      </dgm:t>
    </dgm:pt>
    <dgm:pt modelId="{AC8CBCBD-AAE7-4956-B392-39184DD7784A}" type="pres">
      <dgm:prSet presAssocID="{4A064AA9-D52C-4AF7-A798-0B3D8F79A10F}" presName="diagram" presStyleCnt="0">
        <dgm:presLayoutVars>
          <dgm:dir/>
          <dgm:resizeHandles val="exact"/>
        </dgm:presLayoutVars>
      </dgm:prSet>
      <dgm:spPr/>
    </dgm:pt>
    <dgm:pt modelId="{1D68162A-BA56-457E-BD9E-A14BA4107837}" type="pres">
      <dgm:prSet presAssocID="{C697EAC7-46E1-45CD-AE2A-D9DE270E07DE}" presName="node" presStyleLbl="node1" presStyleIdx="0" presStyleCnt="9">
        <dgm:presLayoutVars>
          <dgm:bulletEnabled val="1"/>
        </dgm:presLayoutVars>
      </dgm:prSet>
      <dgm:spPr/>
    </dgm:pt>
    <dgm:pt modelId="{E78D7F7C-A875-4D23-B553-C52BFFCCD839}" type="pres">
      <dgm:prSet presAssocID="{99D6EFE8-E69D-46BB-9D17-8611FDD84299}" presName="sibTrans" presStyleLbl="sibTrans2D1" presStyleIdx="0" presStyleCnt="8"/>
      <dgm:spPr/>
    </dgm:pt>
    <dgm:pt modelId="{B4BAB912-1513-4471-A386-910D81CCB459}" type="pres">
      <dgm:prSet presAssocID="{99D6EFE8-E69D-46BB-9D17-8611FDD84299}" presName="connectorText" presStyleLbl="sibTrans2D1" presStyleIdx="0" presStyleCnt="8"/>
      <dgm:spPr/>
    </dgm:pt>
    <dgm:pt modelId="{FAE1BD77-0125-4C5B-98C5-4C35A33DBEDC}" type="pres">
      <dgm:prSet presAssocID="{9435B3F0-84C2-402D-8336-B6FAC0754615}" presName="node" presStyleLbl="node1" presStyleIdx="1" presStyleCnt="9">
        <dgm:presLayoutVars>
          <dgm:bulletEnabled val="1"/>
        </dgm:presLayoutVars>
      </dgm:prSet>
      <dgm:spPr/>
    </dgm:pt>
    <dgm:pt modelId="{62FEC112-59BC-456A-A6CF-438D70FAE542}" type="pres">
      <dgm:prSet presAssocID="{D8D736AD-D005-4F67-8603-B7C40223FBFC}" presName="sibTrans" presStyleLbl="sibTrans2D1" presStyleIdx="1" presStyleCnt="8"/>
      <dgm:spPr/>
    </dgm:pt>
    <dgm:pt modelId="{32680FE4-91AE-4258-A997-D03F700DA4F7}" type="pres">
      <dgm:prSet presAssocID="{D8D736AD-D005-4F67-8603-B7C40223FBFC}" presName="connectorText" presStyleLbl="sibTrans2D1" presStyleIdx="1" presStyleCnt="8"/>
      <dgm:spPr/>
    </dgm:pt>
    <dgm:pt modelId="{08657216-E914-43FB-876B-D655A4793D5A}" type="pres">
      <dgm:prSet presAssocID="{9E5CD16B-A9DE-4AB1-B066-502BF00E4941}" presName="node" presStyleLbl="node1" presStyleIdx="2" presStyleCnt="9">
        <dgm:presLayoutVars>
          <dgm:bulletEnabled val="1"/>
        </dgm:presLayoutVars>
      </dgm:prSet>
      <dgm:spPr/>
    </dgm:pt>
    <dgm:pt modelId="{8422A5EE-D140-4CD5-8040-0EBE427FC36C}" type="pres">
      <dgm:prSet presAssocID="{036E915A-6A41-4464-8374-A2FF3543ECF3}" presName="sibTrans" presStyleLbl="sibTrans2D1" presStyleIdx="2" presStyleCnt="8"/>
      <dgm:spPr/>
    </dgm:pt>
    <dgm:pt modelId="{ACC7D0C3-22FC-466A-A217-3971D4811523}" type="pres">
      <dgm:prSet presAssocID="{036E915A-6A41-4464-8374-A2FF3543ECF3}" presName="connectorText" presStyleLbl="sibTrans2D1" presStyleIdx="2" presStyleCnt="8"/>
      <dgm:spPr/>
    </dgm:pt>
    <dgm:pt modelId="{7DF45807-8FEC-4391-9064-66AC8BBB4A79}" type="pres">
      <dgm:prSet presAssocID="{D47E28A6-27C9-4982-B67F-C581E5371D9C}" presName="node" presStyleLbl="node1" presStyleIdx="3" presStyleCnt="9">
        <dgm:presLayoutVars>
          <dgm:bulletEnabled val="1"/>
        </dgm:presLayoutVars>
      </dgm:prSet>
      <dgm:spPr/>
    </dgm:pt>
    <dgm:pt modelId="{5E949C5C-6896-4A1C-8A77-A65920592494}" type="pres">
      <dgm:prSet presAssocID="{A0EDC28B-BF98-4C45-8074-07258FDEFFCD}" presName="sibTrans" presStyleLbl="sibTrans2D1" presStyleIdx="3" presStyleCnt="8"/>
      <dgm:spPr/>
    </dgm:pt>
    <dgm:pt modelId="{64BCAA5D-2F9A-48E6-9B4C-BA98B00C433F}" type="pres">
      <dgm:prSet presAssocID="{A0EDC28B-BF98-4C45-8074-07258FDEFFCD}" presName="connectorText" presStyleLbl="sibTrans2D1" presStyleIdx="3" presStyleCnt="8"/>
      <dgm:spPr/>
    </dgm:pt>
    <dgm:pt modelId="{22E4136B-9811-4221-B9E9-DC4F36AB9486}" type="pres">
      <dgm:prSet presAssocID="{4D9294AF-F7FC-451F-A965-1B6606AD8F41}" presName="node" presStyleLbl="node1" presStyleIdx="4" presStyleCnt="9">
        <dgm:presLayoutVars>
          <dgm:bulletEnabled val="1"/>
        </dgm:presLayoutVars>
      </dgm:prSet>
      <dgm:spPr/>
    </dgm:pt>
    <dgm:pt modelId="{30820E6D-80B7-4156-8DD2-0EB0C830E181}" type="pres">
      <dgm:prSet presAssocID="{9B577F2F-483E-4C1B-99C5-C263980ECA5D}" presName="sibTrans" presStyleLbl="sibTrans2D1" presStyleIdx="4" presStyleCnt="8"/>
      <dgm:spPr/>
    </dgm:pt>
    <dgm:pt modelId="{745AB821-3299-4EFB-AFE5-5A49AF66AAE4}" type="pres">
      <dgm:prSet presAssocID="{9B577F2F-483E-4C1B-99C5-C263980ECA5D}" presName="connectorText" presStyleLbl="sibTrans2D1" presStyleIdx="4" presStyleCnt="8"/>
      <dgm:spPr/>
    </dgm:pt>
    <dgm:pt modelId="{689C4A1B-65F1-4D55-BFDE-B3EAC88886D5}" type="pres">
      <dgm:prSet presAssocID="{A320B667-E2BE-4224-BEF5-CE864189B7BA}" presName="node" presStyleLbl="node1" presStyleIdx="5" presStyleCnt="9">
        <dgm:presLayoutVars>
          <dgm:bulletEnabled val="1"/>
        </dgm:presLayoutVars>
      </dgm:prSet>
      <dgm:spPr/>
    </dgm:pt>
    <dgm:pt modelId="{AD678BBC-79CB-40D8-85BD-0DB33FFAD458}" type="pres">
      <dgm:prSet presAssocID="{D14EFEB4-E622-4A2D-ACC3-06DAA0264CEA}" presName="sibTrans" presStyleLbl="sibTrans2D1" presStyleIdx="5" presStyleCnt="8"/>
      <dgm:spPr/>
    </dgm:pt>
    <dgm:pt modelId="{7B4E921B-C81B-437C-932F-0F45358968F4}" type="pres">
      <dgm:prSet presAssocID="{D14EFEB4-E622-4A2D-ACC3-06DAA0264CEA}" presName="connectorText" presStyleLbl="sibTrans2D1" presStyleIdx="5" presStyleCnt="8"/>
      <dgm:spPr/>
    </dgm:pt>
    <dgm:pt modelId="{EF276765-CCBE-4FDE-8147-C031314D4F24}" type="pres">
      <dgm:prSet presAssocID="{8C3AB824-7B2F-4C00-A1A3-E020B4A2216E}" presName="node" presStyleLbl="node1" presStyleIdx="6" presStyleCnt="9">
        <dgm:presLayoutVars>
          <dgm:bulletEnabled val="1"/>
        </dgm:presLayoutVars>
      </dgm:prSet>
      <dgm:spPr/>
    </dgm:pt>
    <dgm:pt modelId="{C4740F67-1017-4623-B642-B99A44E896D6}" type="pres">
      <dgm:prSet presAssocID="{C4DD568C-29F7-4DCA-B729-03EF43FE9ADE}" presName="sibTrans" presStyleLbl="sibTrans2D1" presStyleIdx="6" presStyleCnt="8"/>
      <dgm:spPr/>
    </dgm:pt>
    <dgm:pt modelId="{7B3E5EF8-2E81-4671-88E4-10DB082A3E91}" type="pres">
      <dgm:prSet presAssocID="{C4DD568C-29F7-4DCA-B729-03EF43FE9ADE}" presName="connectorText" presStyleLbl="sibTrans2D1" presStyleIdx="6" presStyleCnt="8"/>
      <dgm:spPr/>
    </dgm:pt>
    <dgm:pt modelId="{679AD86C-6FC3-4FD7-81A5-A3B43202AA09}" type="pres">
      <dgm:prSet presAssocID="{946C1890-AE90-4A22-8CDB-367BC612D80B}" presName="node" presStyleLbl="node1" presStyleIdx="7" presStyleCnt="9">
        <dgm:presLayoutVars>
          <dgm:bulletEnabled val="1"/>
        </dgm:presLayoutVars>
      </dgm:prSet>
      <dgm:spPr/>
    </dgm:pt>
    <dgm:pt modelId="{F77843CD-8B30-44C2-822F-DB82B1B32C7F}" type="pres">
      <dgm:prSet presAssocID="{7D72FDB5-8DB7-4CF7-A9C4-B829409AC71F}" presName="sibTrans" presStyleLbl="sibTrans2D1" presStyleIdx="7" presStyleCnt="8"/>
      <dgm:spPr/>
    </dgm:pt>
    <dgm:pt modelId="{8976BC85-55CD-4FA1-91F3-78916B959BEB}" type="pres">
      <dgm:prSet presAssocID="{7D72FDB5-8DB7-4CF7-A9C4-B829409AC71F}" presName="connectorText" presStyleLbl="sibTrans2D1" presStyleIdx="7" presStyleCnt="8"/>
      <dgm:spPr/>
    </dgm:pt>
    <dgm:pt modelId="{89CEC112-D658-4E68-BFB3-855FE391877F}" type="pres">
      <dgm:prSet presAssocID="{BB78583C-4001-447C-8F83-748889D7B9AA}" presName="node" presStyleLbl="node1" presStyleIdx="8" presStyleCnt="9">
        <dgm:presLayoutVars>
          <dgm:bulletEnabled val="1"/>
        </dgm:presLayoutVars>
      </dgm:prSet>
      <dgm:spPr/>
    </dgm:pt>
  </dgm:ptLst>
  <dgm:cxnLst>
    <dgm:cxn modelId="{AABC8D02-F871-48A3-B987-12AB1C72C323}" type="presOf" srcId="{7D72FDB5-8DB7-4CF7-A9C4-B829409AC71F}" destId="{F77843CD-8B30-44C2-822F-DB82B1B32C7F}" srcOrd="0" destOrd="0" presId="urn:microsoft.com/office/officeart/2005/8/layout/process5"/>
    <dgm:cxn modelId="{7112741C-3669-45CD-85B1-101F42EA0E97}" type="presOf" srcId="{A320B667-E2BE-4224-BEF5-CE864189B7BA}" destId="{689C4A1B-65F1-4D55-BFDE-B3EAC88886D5}" srcOrd="0" destOrd="0" presId="urn:microsoft.com/office/officeart/2005/8/layout/process5"/>
    <dgm:cxn modelId="{B355355D-7027-41B3-B0D2-99D323F9F627}" type="presOf" srcId="{946C1890-AE90-4A22-8CDB-367BC612D80B}" destId="{679AD86C-6FC3-4FD7-81A5-A3B43202AA09}" srcOrd="0" destOrd="0" presId="urn:microsoft.com/office/officeart/2005/8/layout/process5"/>
    <dgm:cxn modelId="{0905505E-70ED-4647-A281-C720B4C42749}" type="presOf" srcId="{8C3AB824-7B2F-4C00-A1A3-E020B4A2216E}" destId="{EF276765-CCBE-4FDE-8147-C031314D4F24}" srcOrd="0" destOrd="0" presId="urn:microsoft.com/office/officeart/2005/8/layout/process5"/>
    <dgm:cxn modelId="{4D2CBD41-ECAE-4713-B06F-88D0AE797D87}" type="presOf" srcId="{036E915A-6A41-4464-8374-A2FF3543ECF3}" destId="{8422A5EE-D140-4CD5-8040-0EBE427FC36C}" srcOrd="0" destOrd="0" presId="urn:microsoft.com/office/officeart/2005/8/layout/process5"/>
    <dgm:cxn modelId="{A680D046-03AF-4AF7-8BE6-4A1E362286A1}" srcId="{4A064AA9-D52C-4AF7-A798-0B3D8F79A10F}" destId="{C697EAC7-46E1-45CD-AE2A-D9DE270E07DE}" srcOrd="0" destOrd="0" parTransId="{950F7C4F-82C4-4F65-92D6-FA94BC02C405}" sibTransId="{99D6EFE8-E69D-46BB-9D17-8611FDD84299}"/>
    <dgm:cxn modelId="{250F3D68-1D92-4448-BB0E-F8795B4FADB9}" srcId="{4A064AA9-D52C-4AF7-A798-0B3D8F79A10F}" destId="{D47E28A6-27C9-4982-B67F-C581E5371D9C}" srcOrd="3" destOrd="0" parTransId="{099B2A57-A53E-47FF-8E8C-B4E6DF0862E0}" sibTransId="{A0EDC28B-BF98-4C45-8074-07258FDEFFCD}"/>
    <dgm:cxn modelId="{1BAE004B-6620-4089-9EDE-61B4D1070A2D}" type="presOf" srcId="{9B577F2F-483E-4C1B-99C5-C263980ECA5D}" destId="{745AB821-3299-4EFB-AFE5-5A49AF66AAE4}" srcOrd="1" destOrd="0" presId="urn:microsoft.com/office/officeart/2005/8/layout/process5"/>
    <dgm:cxn modelId="{794B2B6B-6915-4791-97E1-15211BD77DFA}" srcId="{4A064AA9-D52C-4AF7-A798-0B3D8F79A10F}" destId="{A320B667-E2BE-4224-BEF5-CE864189B7BA}" srcOrd="5" destOrd="0" parTransId="{0A1BDD54-C3F2-4067-B17B-C8819C9EB140}" sibTransId="{D14EFEB4-E622-4A2D-ACC3-06DAA0264CEA}"/>
    <dgm:cxn modelId="{D777384C-9DD3-415F-BCBC-E1921EFD172F}" type="presOf" srcId="{C4DD568C-29F7-4DCA-B729-03EF43FE9ADE}" destId="{C4740F67-1017-4623-B642-B99A44E896D6}" srcOrd="0" destOrd="0" presId="urn:microsoft.com/office/officeart/2005/8/layout/process5"/>
    <dgm:cxn modelId="{FCF6796E-EE18-4E2A-9F8F-0200138295D3}" type="presOf" srcId="{A0EDC28B-BF98-4C45-8074-07258FDEFFCD}" destId="{64BCAA5D-2F9A-48E6-9B4C-BA98B00C433F}" srcOrd="1" destOrd="0" presId="urn:microsoft.com/office/officeart/2005/8/layout/process5"/>
    <dgm:cxn modelId="{D41C6E6F-A812-4F05-B8DF-A2F8992D62B2}" type="presOf" srcId="{9E5CD16B-A9DE-4AB1-B066-502BF00E4941}" destId="{08657216-E914-43FB-876B-D655A4793D5A}" srcOrd="0" destOrd="0" presId="urn:microsoft.com/office/officeart/2005/8/layout/process5"/>
    <dgm:cxn modelId="{4F14A352-66B3-4697-847B-7FA18691E1E9}" type="presOf" srcId="{D8D736AD-D005-4F67-8603-B7C40223FBFC}" destId="{62FEC112-59BC-456A-A6CF-438D70FAE542}" srcOrd="0" destOrd="0" presId="urn:microsoft.com/office/officeart/2005/8/layout/process5"/>
    <dgm:cxn modelId="{DCFD3F76-D05E-4866-8BAA-6E9944AB9C6A}" type="presOf" srcId="{C697EAC7-46E1-45CD-AE2A-D9DE270E07DE}" destId="{1D68162A-BA56-457E-BD9E-A14BA4107837}" srcOrd="0" destOrd="0" presId="urn:microsoft.com/office/officeart/2005/8/layout/process5"/>
    <dgm:cxn modelId="{2320DE57-704A-4858-8E90-818064BC9092}" type="presOf" srcId="{9B577F2F-483E-4C1B-99C5-C263980ECA5D}" destId="{30820E6D-80B7-4156-8DD2-0EB0C830E181}" srcOrd="0" destOrd="0" presId="urn:microsoft.com/office/officeart/2005/8/layout/process5"/>
    <dgm:cxn modelId="{2C415159-BDC2-4D2C-8E22-ACA6DF581353}" type="presOf" srcId="{D47E28A6-27C9-4982-B67F-C581E5371D9C}" destId="{7DF45807-8FEC-4391-9064-66AC8BBB4A79}" srcOrd="0" destOrd="0" presId="urn:microsoft.com/office/officeart/2005/8/layout/process5"/>
    <dgm:cxn modelId="{98AA937A-D00C-4F18-99A9-9BFB16B761C1}" type="presOf" srcId="{BB78583C-4001-447C-8F83-748889D7B9AA}" destId="{89CEC112-D658-4E68-BFB3-855FE391877F}" srcOrd="0" destOrd="0" presId="urn:microsoft.com/office/officeart/2005/8/layout/process5"/>
    <dgm:cxn modelId="{D61A677C-D728-4D92-9C85-2C926058796A}" type="presOf" srcId="{D8D736AD-D005-4F67-8603-B7C40223FBFC}" destId="{32680FE4-91AE-4258-A997-D03F700DA4F7}" srcOrd="1" destOrd="0" presId="urn:microsoft.com/office/officeart/2005/8/layout/process5"/>
    <dgm:cxn modelId="{B4A5807C-F813-4086-A2F7-782DF6C38610}" type="presOf" srcId="{4D9294AF-F7FC-451F-A965-1B6606AD8F41}" destId="{22E4136B-9811-4221-B9E9-DC4F36AB9486}" srcOrd="0" destOrd="0" presId="urn:microsoft.com/office/officeart/2005/8/layout/process5"/>
    <dgm:cxn modelId="{BD8AFC7D-9826-42C9-8870-51EC2FC5FFC7}" type="presOf" srcId="{D14EFEB4-E622-4A2D-ACC3-06DAA0264CEA}" destId="{AD678BBC-79CB-40D8-85BD-0DB33FFAD458}" srcOrd="0" destOrd="0" presId="urn:microsoft.com/office/officeart/2005/8/layout/process5"/>
    <dgm:cxn modelId="{566D3F80-F2F3-41AE-9B74-97F148BDE952}" type="presOf" srcId="{C4DD568C-29F7-4DCA-B729-03EF43FE9ADE}" destId="{7B3E5EF8-2E81-4671-88E4-10DB082A3E91}" srcOrd="1" destOrd="0" presId="urn:microsoft.com/office/officeart/2005/8/layout/process5"/>
    <dgm:cxn modelId="{4E2FBA81-2C02-4E16-A3AF-176CB919A96A}" srcId="{4A064AA9-D52C-4AF7-A798-0B3D8F79A10F}" destId="{946C1890-AE90-4A22-8CDB-367BC612D80B}" srcOrd="7" destOrd="0" parTransId="{6AF9DA52-5910-4A42-91C0-E861614C6094}" sibTransId="{7D72FDB5-8DB7-4CF7-A9C4-B829409AC71F}"/>
    <dgm:cxn modelId="{BEB7C08E-B16D-4F5D-858C-A8031B09C17E}" type="presOf" srcId="{A0EDC28B-BF98-4C45-8074-07258FDEFFCD}" destId="{5E949C5C-6896-4A1C-8A77-A65920592494}" srcOrd="0" destOrd="0" presId="urn:microsoft.com/office/officeart/2005/8/layout/process5"/>
    <dgm:cxn modelId="{EC378A8F-8E01-4187-8285-72D47286B3AF}" type="presOf" srcId="{4A064AA9-D52C-4AF7-A798-0B3D8F79A10F}" destId="{AC8CBCBD-AAE7-4956-B392-39184DD7784A}" srcOrd="0" destOrd="0" presId="urn:microsoft.com/office/officeart/2005/8/layout/process5"/>
    <dgm:cxn modelId="{EE9E779C-A2A4-48BD-A10A-48D0EE18C7DD}" srcId="{4A064AA9-D52C-4AF7-A798-0B3D8F79A10F}" destId="{9435B3F0-84C2-402D-8336-B6FAC0754615}" srcOrd="1" destOrd="0" parTransId="{19AD609A-564C-4A48-9FC8-C3AA3925C735}" sibTransId="{D8D736AD-D005-4F67-8603-B7C40223FBFC}"/>
    <dgm:cxn modelId="{7EA7D2A3-1F54-45B1-828D-28C6FE1ABFF5}" srcId="{4A064AA9-D52C-4AF7-A798-0B3D8F79A10F}" destId="{4D9294AF-F7FC-451F-A965-1B6606AD8F41}" srcOrd="4" destOrd="0" parTransId="{D88C536D-723A-4C8B-B3CD-BB3D011EC967}" sibTransId="{9B577F2F-483E-4C1B-99C5-C263980ECA5D}"/>
    <dgm:cxn modelId="{A4D444A5-3C9E-488F-9073-34C0E51831F7}" srcId="{4A064AA9-D52C-4AF7-A798-0B3D8F79A10F}" destId="{BB78583C-4001-447C-8F83-748889D7B9AA}" srcOrd="8" destOrd="0" parTransId="{F1F71F9C-B2F5-4C41-BEED-E6C553FDB89F}" sibTransId="{E0F69E16-F7DD-4EEA-9815-1836D1D81A75}"/>
    <dgm:cxn modelId="{F20F71A7-A1B6-40DE-929D-336CD149D0EA}" type="presOf" srcId="{9435B3F0-84C2-402D-8336-B6FAC0754615}" destId="{FAE1BD77-0125-4C5B-98C5-4C35A33DBEDC}" srcOrd="0" destOrd="0" presId="urn:microsoft.com/office/officeart/2005/8/layout/process5"/>
    <dgm:cxn modelId="{94EB93B5-8604-4B44-BB1B-909B0589010F}" srcId="{4A064AA9-D52C-4AF7-A798-0B3D8F79A10F}" destId="{9E5CD16B-A9DE-4AB1-B066-502BF00E4941}" srcOrd="2" destOrd="0" parTransId="{BE42CD42-F4D0-4E99-9563-07C0EAE66657}" sibTransId="{036E915A-6A41-4464-8374-A2FF3543ECF3}"/>
    <dgm:cxn modelId="{0479FEC0-C1F2-4CFB-BD24-ABFB22F2B437}" type="presOf" srcId="{99D6EFE8-E69D-46BB-9D17-8611FDD84299}" destId="{B4BAB912-1513-4471-A386-910D81CCB459}" srcOrd="1" destOrd="0" presId="urn:microsoft.com/office/officeart/2005/8/layout/process5"/>
    <dgm:cxn modelId="{771FDEC4-9BC6-45FF-9FC9-B1978CD9A1EE}" srcId="{4A064AA9-D52C-4AF7-A798-0B3D8F79A10F}" destId="{8C3AB824-7B2F-4C00-A1A3-E020B4A2216E}" srcOrd="6" destOrd="0" parTransId="{46003F66-D95A-4002-837A-28760C0313DB}" sibTransId="{C4DD568C-29F7-4DCA-B729-03EF43FE9ADE}"/>
    <dgm:cxn modelId="{653462CB-A21D-4F53-8FCF-6341A3A33AF7}" type="presOf" srcId="{036E915A-6A41-4464-8374-A2FF3543ECF3}" destId="{ACC7D0C3-22FC-466A-A217-3971D4811523}" srcOrd="1" destOrd="0" presId="urn:microsoft.com/office/officeart/2005/8/layout/process5"/>
    <dgm:cxn modelId="{9D93DEF0-EFF7-471D-812D-B235A25347EB}" type="presOf" srcId="{7D72FDB5-8DB7-4CF7-A9C4-B829409AC71F}" destId="{8976BC85-55CD-4FA1-91F3-78916B959BEB}" srcOrd="1" destOrd="0" presId="urn:microsoft.com/office/officeart/2005/8/layout/process5"/>
    <dgm:cxn modelId="{AB80B9F7-F6E5-4CEC-ACB8-674CABCC4A2A}" type="presOf" srcId="{D14EFEB4-E622-4A2D-ACC3-06DAA0264CEA}" destId="{7B4E921B-C81B-437C-932F-0F45358968F4}" srcOrd="1" destOrd="0" presId="urn:microsoft.com/office/officeart/2005/8/layout/process5"/>
    <dgm:cxn modelId="{BC6017FD-A27B-4B95-BB4A-3F1DE2AB506B}" type="presOf" srcId="{99D6EFE8-E69D-46BB-9D17-8611FDD84299}" destId="{E78D7F7C-A875-4D23-B553-C52BFFCCD839}" srcOrd="0" destOrd="0" presId="urn:microsoft.com/office/officeart/2005/8/layout/process5"/>
    <dgm:cxn modelId="{5F104C4D-33DC-4DA8-BBE9-7867E7F79E84}" type="presParOf" srcId="{AC8CBCBD-AAE7-4956-B392-39184DD7784A}" destId="{1D68162A-BA56-457E-BD9E-A14BA4107837}" srcOrd="0" destOrd="0" presId="urn:microsoft.com/office/officeart/2005/8/layout/process5"/>
    <dgm:cxn modelId="{25EB320B-0FD5-4C66-8A25-8D7471B71670}" type="presParOf" srcId="{AC8CBCBD-AAE7-4956-B392-39184DD7784A}" destId="{E78D7F7C-A875-4D23-B553-C52BFFCCD839}" srcOrd="1" destOrd="0" presId="urn:microsoft.com/office/officeart/2005/8/layout/process5"/>
    <dgm:cxn modelId="{89A3A120-1437-4ECB-8F62-A161C9B26120}" type="presParOf" srcId="{E78D7F7C-A875-4D23-B553-C52BFFCCD839}" destId="{B4BAB912-1513-4471-A386-910D81CCB459}" srcOrd="0" destOrd="0" presId="urn:microsoft.com/office/officeart/2005/8/layout/process5"/>
    <dgm:cxn modelId="{814FFE86-55FE-4378-B0FD-4F9EA9871AF4}" type="presParOf" srcId="{AC8CBCBD-AAE7-4956-B392-39184DD7784A}" destId="{FAE1BD77-0125-4C5B-98C5-4C35A33DBEDC}" srcOrd="2" destOrd="0" presId="urn:microsoft.com/office/officeart/2005/8/layout/process5"/>
    <dgm:cxn modelId="{9ECE029F-3EEA-453D-A4B3-25DE2409D138}" type="presParOf" srcId="{AC8CBCBD-AAE7-4956-B392-39184DD7784A}" destId="{62FEC112-59BC-456A-A6CF-438D70FAE542}" srcOrd="3" destOrd="0" presId="urn:microsoft.com/office/officeart/2005/8/layout/process5"/>
    <dgm:cxn modelId="{EB5FF47E-6480-4205-865B-BDA4D15D79A5}" type="presParOf" srcId="{62FEC112-59BC-456A-A6CF-438D70FAE542}" destId="{32680FE4-91AE-4258-A997-D03F700DA4F7}" srcOrd="0" destOrd="0" presId="urn:microsoft.com/office/officeart/2005/8/layout/process5"/>
    <dgm:cxn modelId="{AF7E591A-C674-411A-901A-D2E09E844297}" type="presParOf" srcId="{AC8CBCBD-AAE7-4956-B392-39184DD7784A}" destId="{08657216-E914-43FB-876B-D655A4793D5A}" srcOrd="4" destOrd="0" presId="urn:microsoft.com/office/officeart/2005/8/layout/process5"/>
    <dgm:cxn modelId="{E67CBEAB-9161-4D5B-9DC8-4F857E07B42F}" type="presParOf" srcId="{AC8CBCBD-AAE7-4956-B392-39184DD7784A}" destId="{8422A5EE-D140-4CD5-8040-0EBE427FC36C}" srcOrd="5" destOrd="0" presId="urn:microsoft.com/office/officeart/2005/8/layout/process5"/>
    <dgm:cxn modelId="{46FB3D4C-7D0D-4A53-8608-CC9613FDBBF0}" type="presParOf" srcId="{8422A5EE-D140-4CD5-8040-0EBE427FC36C}" destId="{ACC7D0C3-22FC-466A-A217-3971D4811523}" srcOrd="0" destOrd="0" presId="urn:microsoft.com/office/officeart/2005/8/layout/process5"/>
    <dgm:cxn modelId="{9802F849-ACE9-482B-9D17-77FCB967AD73}" type="presParOf" srcId="{AC8CBCBD-AAE7-4956-B392-39184DD7784A}" destId="{7DF45807-8FEC-4391-9064-66AC8BBB4A79}" srcOrd="6" destOrd="0" presId="urn:microsoft.com/office/officeart/2005/8/layout/process5"/>
    <dgm:cxn modelId="{37C9BDEC-0DE4-4D4B-932B-B95F9D4409B0}" type="presParOf" srcId="{AC8CBCBD-AAE7-4956-B392-39184DD7784A}" destId="{5E949C5C-6896-4A1C-8A77-A65920592494}" srcOrd="7" destOrd="0" presId="urn:microsoft.com/office/officeart/2005/8/layout/process5"/>
    <dgm:cxn modelId="{740771F7-AF29-4CEA-B36B-922F1AD4FD01}" type="presParOf" srcId="{5E949C5C-6896-4A1C-8A77-A65920592494}" destId="{64BCAA5D-2F9A-48E6-9B4C-BA98B00C433F}" srcOrd="0" destOrd="0" presId="urn:microsoft.com/office/officeart/2005/8/layout/process5"/>
    <dgm:cxn modelId="{5DF1BBCC-27EA-4234-A472-ED9F9BD3444A}" type="presParOf" srcId="{AC8CBCBD-AAE7-4956-B392-39184DD7784A}" destId="{22E4136B-9811-4221-B9E9-DC4F36AB9486}" srcOrd="8" destOrd="0" presId="urn:microsoft.com/office/officeart/2005/8/layout/process5"/>
    <dgm:cxn modelId="{2C4DD9D0-C287-4703-BF42-18C643FA860D}" type="presParOf" srcId="{AC8CBCBD-AAE7-4956-B392-39184DD7784A}" destId="{30820E6D-80B7-4156-8DD2-0EB0C830E181}" srcOrd="9" destOrd="0" presId="urn:microsoft.com/office/officeart/2005/8/layout/process5"/>
    <dgm:cxn modelId="{09977C8A-F0A9-4E1F-89C6-AB9D7BAD6156}" type="presParOf" srcId="{30820E6D-80B7-4156-8DD2-0EB0C830E181}" destId="{745AB821-3299-4EFB-AFE5-5A49AF66AAE4}" srcOrd="0" destOrd="0" presId="urn:microsoft.com/office/officeart/2005/8/layout/process5"/>
    <dgm:cxn modelId="{7032E7CE-3370-4614-855A-B49880B608F3}" type="presParOf" srcId="{AC8CBCBD-AAE7-4956-B392-39184DD7784A}" destId="{689C4A1B-65F1-4D55-BFDE-B3EAC88886D5}" srcOrd="10" destOrd="0" presId="urn:microsoft.com/office/officeart/2005/8/layout/process5"/>
    <dgm:cxn modelId="{A5265DE3-E3BB-4182-9C30-0FC66F7CFE06}" type="presParOf" srcId="{AC8CBCBD-AAE7-4956-B392-39184DD7784A}" destId="{AD678BBC-79CB-40D8-85BD-0DB33FFAD458}" srcOrd="11" destOrd="0" presId="urn:microsoft.com/office/officeart/2005/8/layout/process5"/>
    <dgm:cxn modelId="{F6D3B58D-14B6-4B1E-A578-A89FFC012055}" type="presParOf" srcId="{AD678BBC-79CB-40D8-85BD-0DB33FFAD458}" destId="{7B4E921B-C81B-437C-932F-0F45358968F4}" srcOrd="0" destOrd="0" presId="urn:microsoft.com/office/officeart/2005/8/layout/process5"/>
    <dgm:cxn modelId="{87458E5E-2106-4F7C-B987-FE67CCA9998A}" type="presParOf" srcId="{AC8CBCBD-AAE7-4956-B392-39184DD7784A}" destId="{EF276765-CCBE-4FDE-8147-C031314D4F24}" srcOrd="12" destOrd="0" presId="urn:microsoft.com/office/officeart/2005/8/layout/process5"/>
    <dgm:cxn modelId="{7E206524-5F5D-431A-9720-39BEF36DBBA5}" type="presParOf" srcId="{AC8CBCBD-AAE7-4956-B392-39184DD7784A}" destId="{C4740F67-1017-4623-B642-B99A44E896D6}" srcOrd="13" destOrd="0" presId="urn:microsoft.com/office/officeart/2005/8/layout/process5"/>
    <dgm:cxn modelId="{941367DC-CEC2-4F36-8AE2-2A0ABB927387}" type="presParOf" srcId="{C4740F67-1017-4623-B642-B99A44E896D6}" destId="{7B3E5EF8-2E81-4671-88E4-10DB082A3E91}" srcOrd="0" destOrd="0" presId="urn:microsoft.com/office/officeart/2005/8/layout/process5"/>
    <dgm:cxn modelId="{E3B0F34F-361F-4166-9A8C-34B8D5BA85F8}" type="presParOf" srcId="{AC8CBCBD-AAE7-4956-B392-39184DD7784A}" destId="{679AD86C-6FC3-4FD7-81A5-A3B43202AA09}" srcOrd="14" destOrd="0" presId="urn:microsoft.com/office/officeart/2005/8/layout/process5"/>
    <dgm:cxn modelId="{9873FA62-9B42-49DC-AFEF-D340548A1B6A}" type="presParOf" srcId="{AC8CBCBD-AAE7-4956-B392-39184DD7784A}" destId="{F77843CD-8B30-44C2-822F-DB82B1B32C7F}" srcOrd="15" destOrd="0" presId="urn:microsoft.com/office/officeart/2005/8/layout/process5"/>
    <dgm:cxn modelId="{5F751B9A-1AC8-48C6-B88A-064B60695CA8}" type="presParOf" srcId="{F77843CD-8B30-44C2-822F-DB82B1B32C7F}" destId="{8976BC85-55CD-4FA1-91F3-78916B959BEB}" srcOrd="0" destOrd="0" presId="urn:microsoft.com/office/officeart/2005/8/layout/process5"/>
    <dgm:cxn modelId="{771DB0D4-CA20-4326-8B6D-3C12BFF80451}" type="presParOf" srcId="{AC8CBCBD-AAE7-4956-B392-39184DD7784A}" destId="{89CEC112-D658-4E68-BFB3-855FE391877F}"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F3897-F2AC-4F26-8057-53371B9AF0D9}">
      <dsp:nvSpPr>
        <dsp:cNvPr id="0" name=""/>
        <dsp:cNvSpPr/>
      </dsp:nvSpPr>
      <dsp:spPr>
        <a:xfrm>
          <a:off x="0"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Participation</a:t>
          </a:r>
        </a:p>
      </dsp:txBody>
      <dsp:txXfrm>
        <a:off x="0" y="194592"/>
        <a:ext cx="2686347" cy="1611808"/>
      </dsp:txXfrm>
    </dsp:sp>
    <dsp:sp modelId="{3D5000B4-87B9-44CD-83A3-09C3902AC64F}">
      <dsp:nvSpPr>
        <dsp:cNvPr id="0" name=""/>
        <dsp:cNvSpPr/>
      </dsp:nvSpPr>
      <dsp:spPr>
        <a:xfrm>
          <a:off x="2954982"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Flexibility</a:t>
          </a:r>
        </a:p>
      </dsp:txBody>
      <dsp:txXfrm>
        <a:off x="2954982" y="194592"/>
        <a:ext cx="2686347" cy="1611808"/>
      </dsp:txXfrm>
    </dsp:sp>
    <dsp:sp modelId="{A79C4C61-A1A7-4C9C-8CB4-73FBCC9B9075}">
      <dsp:nvSpPr>
        <dsp:cNvPr id="0" name=""/>
        <dsp:cNvSpPr/>
      </dsp:nvSpPr>
      <dsp:spPr>
        <a:xfrm>
          <a:off x="5909964"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Teamwork</a:t>
          </a:r>
        </a:p>
      </dsp:txBody>
      <dsp:txXfrm>
        <a:off x="5909964" y="194592"/>
        <a:ext cx="2686347" cy="1611808"/>
      </dsp:txXfrm>
    </dsp:sp>
    <dsp:sp modelId="{190105F6-5019-4304-AFE4-61B77E65C02A}">
      <dsp:nvSpPr>
        <dsp:cNvPr id="0" name=""/>
        <dsp:cNvSpPr/>
      </dsp:nvSpPr>
      <dsp:spPr>
        <a:xfrm>
          <a:off x="1477491" y="2075035"/>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Optimal Ignorance</a:t>
          </a:r>
        </a:p>
      </dsp:txBody>
      <dsp:txXfrm>
        <a:off x="1477491" y="2075035"/>
        <a:ext cx="2686347" cy="1611808"/>
      </dsp:txXfrm>
    </dsp:sp>
    <dsp:sp modelId="{C6239D3C-783C-42B8-B383-24AC49412587}">
      <dsp:nvSpPr>
        <dsp:cNvPr id="0" name=""/>
        <dsp:cNvSpPr/>
      </dsp:nvSpPr>
      <dsp:spPr>
        <a:xfrm>
          <a:off x="4432473" y="2075035"/>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Systematic</a:t>
          </a:r>
          <a:r>
            <a:rPr lang="en-US" sz="5200" kern="1200" dirty="0"/>
            <a:t> </a:t>
          </a:r>
        </a:p>
      </dsp:txBody>
      <dsp:txXfrm>
        <a:off x="4432473" y="2075035"/>
        <a:ext cx="2686347" cy="1611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162A-BA56-457E-BD9E-A14BA4107837}">
      <dsp:nvSpPr>
        <dsp:cNvPr id="0" name=""/>
        <dsp:cNvSpPr/>
      </dsp:nvSpPr>
      <dsp:spPr>
        <a:xfrm>
          <a:off x="418482" y="881"/>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Rapport Formation</a:t>
          </a:r>
        </a:p>
      </dsp:txBody>
      <dsp:txXfrm>
        <a:off x="444705" y="27104"/>
        <a:ext cx="1439736" cy="842863"/>
      </dsp:txXfrm>
    </dsp:sp>
    <dsp:sp modelId="{E78D7F7C-A875-4D23-B553-C52BFFCCD839}">
      <dsp:nvSpPr>
        <dsp:cNvPr id="0" name=""/>
        <dsp:cNvSpPr/>
      </dsp:nvSpPr>
      <dsp:spPr>
        <a:xfrm>
          <a:off x="2041976" y="263505"/>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41976" y="337517"/>
        <a:ext cx="221439" cy="222037"/>
      </dsp:txXfrm>
    </dsp:sp>
    <dsp:sp modelId="{FAE1BD77-0125-4C5B-98C5-4C35A33DBEDC}">
      <dsp:nvSpPr>
        <dsp:cNvPr id="0" name=""/>
        <dsp:cNvSpPr/>
      </dsp:nvSpPr>
      <dsp:spPr>
        <a:xfrm>
          <a:off x="2507537" y="881"/>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Understanding </a:t>
          </a:r>
        </a:p>
      </dsp:txBody>
      <dsp:txXfrm>
        <a:off x="2533760" y="27104"/>
        <a:ext cx="1439736" cy="842863"/>
      </dsp:txXfrm>
    </dsp:sp>
    <dsp:sp modelId="{62FEC112-59BC-456A-A6CF-438D70FAE542}">
      <dsp:nvSpPr>
        <dsp:cNvPr id="0" name=""/>
        <dsp:cNvSpPr/>
      </dsp:nvSpPr>
      <dsp:spPr>
        <a:xfrm>
          <a:off x="4131031" y="263505"/>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31031" y="337517"/>
        <a:ext cx="221439" cy="222037"/>
      </dsp:txXfrm>
    </dsp:sp>
    <dsp:sp modelId="{08657216-E914-43FB-876B-D655A4793D5A}">
      <dsp:nvSpPr>
        <dsp:cNvPr id="0" name=""/>
        <dsp:cNvSpPr/>
      </dsp:nvSpPr>
      <dsp:spPr>
        <a:xfrm>
          <a:off x="4596592" y="881"/>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Reframing </a:t>
          </a:r>
        </a:p>
      </dsp:txBody>
      <dsp:txXfrm>
        <a:off x="4622815" y="27104"/>
        <a:ext cx="1439736" cy="842863"/>
      </dsp:txXfrm>
    </dsp:sp>
    <dsp:sp modelId="{8422A5EE-D140-4CD5-8040-0EBE427FC36C}">
      <dsp:nvSpPr>
        <dsp:cNvPr id="0" name=""/>
        <dsp:cNvSpPr/>
      </dsp:nvSpPr>
      <dsp:spPr>
        <a:xfrm>
          <a:off x="6220086" y="263505"/>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220086" y="337517"/>
        <a:ext cx="221439" cy="222037"/>
      </dsp:txXfrm>
    </dsp:sp>
    <dsp:sp modelId="{7DF45807-8FEC-4391-9064-66AC8BBB4A79}">
      <dsp:nvSpPr>
        <dsp:cNvPr id="0" name=""/>
        <dsp:cNvSpPr/>
      </dsp:nvSpPr>
      <dsp:spPr>
        <a:xfrm>
          <a:off x="6685647" y="881"/>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4. Solution Searching </a:t>
          </a:r>
        </a:p>
      </dsp:txBody>
      <dsp:txXfrm>
        <a:off x="6711870" y="27104"/>
        <a:ext cx="1439736" cy="842863"/>
      </dsp:txXfrm>
    </dsp:sp>
    <dsp:sp modelId="{5E949C5C-6896-4A1C-8A77-A65920592494}">
      <dsp:nvSpPr>
        <dsp:cNvPr id="0" name=""/>
        <dsp:cNvSpPr/>
      </dsp:nvSpPr>
      <dsp:spPr>
        <a:xfrm rot="5400000">
          <a:off x="7273567" y="1000643"/>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320720" y="1027503"/>
        <a:ext cx="222037" cy="221439"/>
      </dsp:txXfrm>
    </dsp:sp>
    <dsp:sp modelId="{22E4136B-9811-4221-B9E9-DC4F36AB9486}">
      <dsp:nvSpPr>
        <dsp:cNvPr id="0" name=""/>
        <dsp:cNvSpPr/>
      </dsp:nvSpPr>
      <dsp:spPr>
        <a:xfrm>
          <a:off x="6685647" y="1493063"/>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5. Solution Planning and Commitment Development</a:t>
          </a:r>
        </a:p>
      </dsp:txBody>
      <dsp:txXfrm>
        <a:off x="6711870" y="1519286"/>
        <a:ext cx="1439736" cy="842863"/>
      </dsp:txXfrm>
    </dsp:sp>
    <dsp:sp modelId="{30820E6D-80B7-4156-8DD2-0EB0C830E181}">
      <dsp:nvSpPr>
        <dsp:cNvPr id="0" name=""/>
        <dsp:cNvSpPr/>
      </dsp:nvSpPr>
      <dsp:spPr>
        <a:xfrm rot="10800000">
          <a:off x="6237992" y="1755687"/>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332895" y="1829699"/>
        <a:ext cx="221439" cy="222037"/>
      </dsp:txXfrm>
    </dsp:sp>
    <dsp:sp modelId="{689C4A1B-65F1-4D55-BFDE-B3EAC88886D5}">
      <dsp:nvSpPr>
        <dsp:cNvPr id="0" name=""/>
        <dsp:cNvSpPr/>
      </dsp:nvSpPr>
      <dsp:spPr>
        <a:xfrm>
          <a:off x="4596592" y="1493063"/>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6. Implementation </a:t>
          </a:r>
        </a:p>
      </dsp:txBody>
      <dsp:txXfrm>
        <a:off x="4622815" y="1519286"/>
        <a:ext cx="1439736" cy="842863"/>
      </dsp:txXfrm>
    </dsp:sp>
    <dsp:sp modelId="{AD678BBC-79CB-40D8-85BD-0DB33FFAD458}">
      <dsp:nvSpPr>
        <dsp:cNvPr id="0" name=""/>
        <dsp:cNvSpPr/>
      </dsp:nvSpPr>
      <dsp:spPr>
        <a:xfrm rot="10800000">
          <a:off x="4148937" y="1755687"/>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243840" y="1829699"/>
        <a:ext cx="221439" cy="222037"/>
      </dsp:txXfrm>
    </dsp:sp>
    <dsp:sp modelId="{EF276765-CCBE-4FDE-8147-C031314D4F24}">
      <dsp:nvSpPr>
        <dsp:cNvPr id="0" name=""/>
        <dsp:cNvSpPr/>
      </dsp:nvSpPr>
      <dsp:spPr>
        <a:xfrm>
          <a:off x="2507537" y="1493063"/>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7. Evaluation and Adjustment </a:t>
          </a:r>
        </a:p>
      </dsp:txBody>
      <dsp:txXfrm>
        <a:off x="2533760" y="1519286"/>
        <a:ext cx="1439736" cy="842863"/>
      </dsp:txXfrm>
    </dsp:sp>
    <dsp:sp modelId="{C4740F67-1017-4623-B642-B99A44E896D6}">
      <dsp:nvSpPr>
        <dsp:cNvPr id="0" name=""/>
        <dsp:cNvSpPr/>
      </dsp:nvSpPr>
      <dsp:spPr>
        <a:xfrm rot="10800000">
          <a:off x="2059882" y="1755687"/>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154785" y="1829699"/>
        <a:ext cx="221439" cy="222037"/>
      </dsp:txXfrm>
    </dsp:sp>
    <dsp:sp modelId="{679AD86C-6FC3-4FD7-81A5-A3B43202AA09}">
      <dsp:nvSpPr>
        <dsp:cNvPr id="0" name=""/>
        <dsp:cNvSpPr/>
      </dsp:nvSpPr>
      <dsp:spPr>
        <a:xfrm>
          <a:off x="418482" y="1493063"/>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8. Evaluation and Adjustment </a:t>
          </a:r>
        </a:p>
      </dsp:txBody>
      <dsp:txXfrm>
        <a:off x="444705" y="1519286"/>
        <a:ext cx="1439736" cy="842863"/>
      </dsp:txXfrm>
    </dsp:sp>
    <dsp:sp modelId="{F77843CD-8B30-44C2-822F-DB82B1B32C7F}">
      <dsp:nvSpPr>
        <dsp:cNvPr id="0" name=""/>
        <dsp:cNvSpPr/>
      </dsp:nvSpPr>
      <dsp:spPr>
        <a:xfrm rot="5400000">
          <a:off x="1006402" y="2492825"/>
          <a:ext cx="316342" cy="37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053555" y="2519685"/>
        <a:ext cx="222037" cy="221439"/>
      </dsp:txXfrm>
    </dsp:sp>
    <dsp:sp modelId="{89CEC112-D658-4E68-BFB3-855FE391877F}">
      <dsp:nvSpPr>
        <dsp:cNvPr id="0" name=""/>
        <dsp:cNvSpPr/>
      </dsp:nvSpPr>
      <dsp:spPr>
        <a:xfrm>
          <a:off x="418482" y="2985245"/>
          <a:ext cx="1492182" cy="8953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9. Ending &amp; Consolidation</a:t>
          </a:r>
        </a:p>
      </dsp:txBody>
      <dsp:txXfrm>
        <a:off x="444705" y="3011468"/>
        <a:ext cx="1439736" cy="8428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182326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1441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7642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2787593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381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2615063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119588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66578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71813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EE200-FD73-4FDC-B8A7-DA3B3A542E3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410947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4EE200-FD73-4FDC-B8A7-DA3B3A542E3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84725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EE200-FD73-4FDC-B8A7-DA3B3A542E37}"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38261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EE200-FD73-4FDC-B8A7-DA3B3A542E37}"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137634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EE200-FD73-4FDC-B8A7-DA3B3A542E37}"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7686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EE200-FD73-4FDC-B8A7-DA3B3A542E3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277096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EE200-FD73-4FDC-B8A7-DA3B3A542E3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A61A2-4635-4911-AF37-F1E6112CE2CF}" type="slidenum">
              <a:rPr lang="en-US" smtClean="0"/>
              <a:t>‹#›</a:t>
            </a:fld>
            <a:endParaRPr lang="en-US"/>
          </a:p>
        </p:txBody>
      </p:sp>
    </p:spTree>
    <p:extLst>
      <p:ext uri="{BB962C8B-B14F-4D97-AF65-F5344CB8AC3E}">
        <p14:creationId xmlns:p14="http://schemas.microsoft.com/office/powerpoint/2010/main" val="414665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EE200-FD73-4FDC-B8A7-DA3B3A542E37}" type="datetimeFigureOut">
              <a:rPr lang="en-US" smtClean="0"/>
              <a:t>9/14/2023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0A61A2-4635-4911-AF37-F1E6112CE2CF}" type="slidenum">
              <a:rPr lang="en-US" smtClean="0"/>
              <a:t>‹#›</a:t>
            </a:fld>
            <a:endParaRPr lang="en-US"/>
          </a:p>
        </p:txBody>
      </p:sp>
    </p:spTree>
    <p:extLst>
      <p:ext uri="{BB962C8B-B14F-4D97-AF65-F5344CB8AC3E}">
        <p14:creationId xmlns:p14="http://schemas.microsoft.com/office/powerpoint/2010/main" val="2199754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4235" y="2511287"/>
            <a:ext cx="6565605" cy="1646302"/>
          </a:xfrm>
        </p:spPr>
        <p:txBody>
          <a:bodyPr/>
          <a:lstStyle/>
          <a:p>
            <a:r>
              <a:rPr lang="en-US" b="1" dirty="0"/>
              <a:t>Participatory Rural Appraisal</a:t>
            </a:r>
          </a:p>
        </p:txBody>
      </p:sp>
    </p:spTree>
    <p:extLst>
      <p:ext uri="{BB962C8B-B14F-4D97-AF65-F5344CB8AC3E}">
        <p14:creationId xmlns:p14="http://schemas.microsoft.com/office/powerpoint/2010/main" val="190606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7E8C-A811-1503-0070-5F118B290B60}"/>
              </a:ext>
            </a:extLst>
          </p:cNvPr>
          <p:cNvSpPr>
            <a:spLocks noGrp="1"/>
          </p:cNvSpPr>
          <p:nvPr>
            <p:ph type="title"/>
          </p:nvPr>
        </p:nvSpPr>
        <p:spPr>
          <a:xfrm>
            <a:off x="783352" y="1046163"/>
            <a:ext cx="8596668" cy="1320800"/>
          </a:xfrm>
        </p:spPr>
        <p:txBody>
          <a:bodyPr/>
          <a:lstStyle/>
          <a:p>
            <a:r>
              <a:rPr lang="en-US" dirty="0"/>
              <a:t>PRA Principles</a:t>
            </a:r>
          </a:p>
        </p:txBody>
      </p:sp>
      <p:graphicFrame>
        <p:nvGraphicFramePr>
          <p:cNvPr id="4" name="Content Placeholder 3">
            <a:extLst>
              <a:ext uri="{FF2B5EF4-FFF2-40B4-BE49-F238E27FC236}">
                <a16:creationId xmlns:a16="http://schemas.microsoft.com/office/drawing/2014/main" id="{6702198D-3436-DA17-D435-A19F0C96A101}"/>
              </a:ext>
            </a:extLst>
          </p:cNvPr>
          <p:cNvGraphicFramePr>
            <a:graphicFrameLocks noGrp="1"/>
          </p:cNvGraphicFramePr>
          <p:nvPr>
            <p:ph idx="1"/>
            <p:extLst>
              <p:ext uri="{D42A27DB-BD31-4B8C-83A1-F6EECF244321}">
                <p14:modId xmlns:p14="http://schemas.microsoft.com/office/powerpoint/2010/main" val="3326459484"/>
              </p:ext>
            </p:extLst>
          </p:nvPr>
        </p:nvGraphicFramePr>
        <p:xfrm>
          <a:off x="1287463" y="1930400"/>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4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27F7-15FF-C20D-C190-23FD28599E37}"/>
              </a:ext>
            </a:extLst>
          </p:cNvPr>
          <p:cNvSpPr>
            <a:spLocks noGrp="1"/>
          </p:cNvSpPr>
          <p:nvPr>
            <p:ph type="title"/>
          </p:nvPr>
        </p:nvSpPr>
        <p:spPr/>
        <p:txBody>
          <a:bodyPr/>
          <a:lstStyle/>
          <a:p>
            <a:r>
              <a:rPr lang="en-US" dirty="0"/>
              <a:t>Key Principles of PRA</a:t>
            </a:r>
          </a:p>
        </p:txBody>
      </p:sp>
      <p:sp>
        <p:nvSpPr>
          <p:cNvPr id="3" name="Content Placeholder 2">
            <a:extLst>
              <a:ext uri="{FF2B5EF4-FFF2-40B4-BE49-F238E27FC236}">
                <a16:creationId xmlns:a16="http://schemas.microsoft.com/office/drawing/2014/main" id="{C670008A-B708-62D0-63EA-51D05E257B39}"/>
              </a:ext>
            </a:extLst>
          </p:cNvPr>
          <p:cNvSpPr>
            <a:spLocks noGrp="1"/>
          </p:cNvSpPr>
          <p:nvPr>
            <p:ph idx="1"/>
          </p:nvPr>
        </p:nvSpPr>
        <p:spPr>
          <a:xfrm>
            <a:off x="739877" y="1491327"/>
            <a:ext cx="10515600" cy="5001547"/>
          </a:xfrm>
        </p:spPr>
        <p:txBody>
          <a:bodyPr>
            <a:normAutofit/>
          </a:bodyPr>
          <a:lstStyle/>
          <a:p>
            <a:pPr algn="just"/>
            <a:r>
              <a:rPr lang="en-US" sz="2400" b="1" dirty="0"/>
              <a:t>Participation: </a:t>
            </a:r>
            <a:r>
              <a:rPr lang="en-US" sz="2400" dirty="0"/>
              <a:t>PRA relies heavily on participation by the communities, as the method is designed to enable </a:t>
            </a:r>
            <a:r>
              <a:rPr lang="en-US" sz="2400" b="1" dirty="0"/>
              <a:t>local people to be involved, not only as sources of information, but as partners with the PRA team</a:t>
            </a:r>
            <a:r>
              <a:rPr lang="en-US" sz="2400" dirty="0"/>
              <a:t> in gathering and analyzing the information. </a:t>
            </a:r>
          </a:p>
          <a:p>
            <a:pPr algn="just"/>
            <a:r>
              <a:rPr lang="en-US" sz="2400" b="1" dirty="0"/>
              <a:t>Flexibility: </a:t>
            </a:r>
            <a:r>
              <a:rPr lang="en-US" sz="2400" dirty="0"/>
              <a:t>The combination of techniques that is appropriate in a particular development context will be determined by such variables as the </a:t>
            </a:r>
            <a:r>
              <a:rPr lang="en-US" sz="2400" b="1" dirty="0"/>
              <a:t>size and skill mix of the PRA team, the time and resources available, and the topic and location of the work</a:t>
            </a:r>
            <a:r>
              <a:rPr lang="en-US" sz="2400" dirty="0"/>
              <a:t>. </a:t>
            </a:r>
          </a:p>
          <a:p>
            <a:pPr algn="just"/>
            <a:r>
              <a:rPr lang="en-US" sz="2400" dirty="0"/>
              <a:t> </a:t>
            </a:r>
            <a:r>
              <a:rPr lang="en-US" sz="2400" b="1" dirty="0"/>
              <a:t>Teamwork: </a:t>
            </a:r>
            <a:r>
              <a:rPr lang="en-US" sz="2400" dirty="0"/>
              <a:t>Generally, a PRA is best conducted by a local team (speaking the local languages) with a few outsiders present, a significant representation of women, and a mix of sector specialists and social scientists, according to the topic.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8671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7CB0-ACAE-0737-E1D6-268D5CE40D71}"/>
              </a:ext>
            </a:extLst>
          </p:cNvPr>
          <p:cNvSpPr>
            <a:spLocks noGrp="1"/>
          </p:cNvSpPr>
          <p:nvPr>
            <p:ph type="title"/>
          </p:nvPr>
        </p:nvSpPr>
        <p:spPr>
          <a:xfrm>
            <a:off x="809855" y="927652"/>
            <a:ext cx="8596668" cy="1320800"/>
          </a:xfrm>
        </p:spPr>
        <p:txBody>
          <a:bodyPr/>
          <a:lstStyle/>
          <a:p>
            <a:r>
              <a:rPr lang="en-US" b="1" dirty="0"/>
              <a:t>Key Principles of PRA</a:t>
            </a:r>
          </a:p>
        </p:txBody>
      </p:sp>
      <p:sp>
        <p:nvSpPr>
          <p:cNvPr id="3" name="Content Placeholder 2">
            <a:extLst>
              <a:ext uri="{FF2B5EF4-FFF2-40B4-BE49-F238E27FC236}">
                <a16:creationId xmlns:a16="http://schemas.microsoft.com/office/drawing/2014/main" id="{F0BF49A5-0C58-8EEE-8A62-3C111A7A648E}"/>
              </a:ext>
            </a:extLst>
          </p:cNvPr>
          <p:cNvSpPr>
            <a:spLocks noGrp="1"/>
          </p:cNvSpPr>
          <p:nvPr>
            <p:ph idx="1"/>
          </p:nvPr>
        </p:nvSpPr>
        <p:spPr>
          <a:xfrm>
            <a:off x="388589" y="1785869"/>
            <a:ext cx="10832690" cy="4351338"/>
          </a:xfrm>
        </p:spPr>
        <p:txBody>
          <a:bodyPr>
            <a:normAutofit/>
          </a:bodyPr>
          <a:lstStyle/>
          <a:p>
            <a:pPr algn="just"/>
            <a:r>
              <a:rPr lang="en-US" dirty="0"/>
              <a:t> </a:t>
            </a:r>
            <a:r>
              <a:rPr lang="en-US" sz="2400" b="1" i="1" dirty="0"/>
              <a:t>Optimal Ignorance: </a:t>
            </a:r>
            <a:r>
              <a:rPr lang="en-US" sz="2400" dirty="0"/>
              <a:t>To be efficient in terms of both time and money, PRA work intends to gather just enough information to make the necessary recommendations and decisions. </a:t>
            </a:r>
          </a:p>
          <a:p>
            <a:pPr algn="just"/>
            <a:r>
              <a:rPr lang="en-US" sz="2400" dirty="0"/>
              <a:t> </a:t>
            </a:r>
            <a:r>
              <a:rPr lang="en-US" sz="2400" b="1" i="1" dirty="0"/>
              <a:t>Systematic: </a:t>
            </a:r>
            <a:r>
              <a:rPr lang="en-US" sz="2400" dirty="0"/>
              <a:t>As PRA-generated data is seldom conducive to statistical analysis (given its largely qualitative nature and relatively small sample size), alternative ways have been developed to ensure the validity and reliability of the findings. These include sampling based on approximate stratification of the community by geographic location or relative wealth, and cross-checking, that is using a number of techniques to investigate views on a single topic (including through a final community meeting to discuss the findings and correct inconsistencies). </a:t>
            </a:r>
          </a:p>
        </p:txBody>
      </p:sp>
    </p:spTree>
    <p:extLst>
      <p:ext uri="{BB962C8B-B14F-4D97-AF65-F5344CB8AC3E}">
        <p14:creationId xmlns:p14="http://schemas.microsoft.com/office/powerpoint/2010/main" val="228818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077C7C-7A25-3A73-81C9-C509729B5316}"/>
              </a:ext>
            </a:extLst>
          </p:cNvPr>
          <p:cNvSpPr>
            <a:spLocks noGrp="1"/>
          </p:cNvSpPr>
          <p:nvPr>
            <p:ph type="title"/>
          </p:nvPr>
        </p:nvSpPr>
        <p:spPr>
          <a:xfrm>
            <a:off x="520810" y="1650294"/>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b="1" i="1" dirty="0">
                <a:solidFill>
                  <a:srgbClr val="00B0F0"/>
                </a:solidFill>
              </a:rPr>
              <a:t>Process of PRA</a:t>
            </a:r>
          </a:p>
        </p:txBody>
      </p:sp>
      <p:pic>
        <p:nvPicPr>
          <p:cNvPr id="4" name="Content Placeholder 3">
            <a:extLst>
              <a:ext uri="{FF2B5EF4-FFF2-40B4-BE49-F238E27FC236}">
                <a16:creationId xmlns:a16="http://schemas.microsoft.com/office/drawing/2014/main" id="{1D7B081D-7C75-0C03-472C-370EC22BD456}"/>
              </a:ext>
            </a:extLst>
          </p:cNvPr>
          <p:cNvPicPr>
            <a:picLocks noGrp="1" noChangeAspect="1"/>
          </p:cNvPicPr>
          <p:nvPr>
            <p:ph idx="4294967295"/>
          </p:nvPr>
        </p:nvPicPr>
        <p:blipFill>
          <a:blip r:embed="rId2"/>
          <a:stretch>
            <a:fillRect/>
          </a:stretch>
        </p:blipFill>
        <p:spPr>
          <a:xfrm>
            <a:off x="3411772" y="413225"/>
            <a:ext cx="8259418" cy="6031549"/>
          </a:xfrm>
          <a:prstGeom prst="rect">
            <a:avLst/>
          </a:prstGeom>
        </p:spPr>
      </p:pic>
    </p:spTree>
    <p:extLst>
      <p:ext uri="{BB962C8B-B14F-4D97-AF65-F5344CB8AC3E}">
        <p14:creationId xmlns:p14="http://schemas.microsoft.com/office/powerpoint/2010/main" val="162842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779B4-7E1C-23D1-8C98-263D7C501714}"/>
              </a:ext>
            </a:extLst>
          </p:cNvPr>
          <p:cNvSpPr>
            <a:spLocks noGrp="1"/>
          </p:cNvSpPr>
          <p:nvPr>
            <p:ph idx="1"/>
          </p:nvPr>
        </p:nvSpPr>
        <p:spPr>
          <a:xfrm>
            <a:off x="768821" y="2058346"/>
            <a:ext cx="7553544" cy="3934235"/>
          </a:xfrm>
        </p:spPr>
        <p:txBody>
          <a:bodyPr anchor="t">
            <a:normAutofit/>
          </a:bodyPr>
          <a:lstStyle/>
          <a:p>
            <a:pPr marL="0" indent="0" algn="just">
              <a:buNone/>
            </a:pPr>
            <a:endParaRPr lang="en-US" sz="1400" dirty="0"/>
          </a:p>
          <a:p>
            <a:endParaRPr lang="en-US" sz="1400" dirty="0"/>
          </a:p>
          <a:p>
            <a:endParaRPr lang="en-US" sz="1400" dirty="0"/>
          </a:p>
          <a:p>
            <a:endParaRPr lang="en-US" sz="1400" dirty="0"/>
          </a:p>
        </p:txBody>
      </p:sp>
      <p:sp>
        <p:nvSpPr>
          <p:cNvPr id="4" name="Oval 3">
            <a:extLst>
              <a:ext uri="{FF2B5EF4-FFF2-40B4-BE49-F238E27FC236}">
                <a16:creationId xmlns:a16="http://schemas.microsoft.com/office/drawing/2014/main" id="{7AD00C77-48EA-AAC4-3092-44C8FDACE79D}"/>
              </a:ext>
            </a:extLst>
          </p:cNvPr>
          <p:cNvSpPr/>
          <p:nvPr/>
        </p:nvSpPr>
        <p:spPr>
          <a:xfrm>
            <a:off x="1272209" y="4322990"/>
            <a:ext cx="2438400" cy="1445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Space Related</a:t>
            </a:r>
          </a:p>
        </p:txBody>
      </p:sp>
      <p:sp>
        <p:nvSpPr>
          <p:cNvPr id="6" name="Oval 5">
            <a:extLst>
              <a:ext uri="{FF2B5EF4-FFF2-40B4-BE49-F238E27FC236}">
                <a16:creationId xmlns:a16="http://schemas.microsoft.com/office/drawing/2014/main" id="{25B93D14-483D-61C8-7A80-61E87B93154E}"/>
              </a:ext>
            </a:extLst>
          </p:cNvPr>
          <p:cNvSpPr/>
          <p:nvPr/>
        </p:nvSpPr>
        <p:spPr>
          <a:xfrm>
            <a:off x="4876800" y="4322990"/>
            <a:ext cx="2438400" cy="1445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Time Related</a:t>
            </a:r>
          </a:p>
        </p:txBody>
      </p:sp>
      <p:sp>
        <p:nvSpPr>
          <p:cNvPr id="7" name="Oval 6">
            <a:extLst>
              <a:ext uri="{FF2B5EF4-FFF2-40B4-BE49-F238E27FC236}">
                <a16:creationId xmlns:a16="http://schemas.microsoft.com/office/drawing/2014/main" id="{D2C9B749-BC15-CF77-B2F6-4F768FB0B7CC}"/>
              </a:ext>
            </a:extLst>
          </p:cNvPr>
          <p:cNvSpPr/>
          <p:nvPr/>
        </p:nvSpPr>
        <p:spPr>
          <a:xfrm>
            <a:off x="8693427" y="4322990"/>
            <a:ext cx="2438400" cy="14457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Relationship </a:t>
            </a:r>
          </a:p>
        </p:txBody>
      </p:sp>
      <p:sp>
        <p:nvSpPr>
          <p:cNvPr id="8" name="Oval 7">
            <a:extLst>
              <a:ext uri="{FF2B5EF4-FFF2-40B4-BE49-F238E27FC236}">
                <a16:creationId xmlns:a16="http://schemas.microsoft.com/office/drawing/2014/main" id="{64539BBA-70E7-0436-F7E9-5F336A7BEF75}"/>
              </a:ext>
            </a:extLst>
          </p:cNvPr>
          <p:cNvSpPr/>
          <p:nvPr/>
        </p:nvSpPr>
        <p:spPr>
          <a:xfrm>
            <a:off x="3571268" y="1089230"/>
            <a:ext cx="4929808" cy="1983798"/>
          </a:xfrm>
          <a:prstGeom prst="ellipse">
            <a:avLst/>
          </a:prstGeom>
          <a:solidFill>
            <a:schemeClr val="accent4"/>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PRA Tools/Methods</a:t>
            </a:r>
          </a:p>
        </p:txBody>
      </p:sp>
      <p:cxnSp>
        <p:nvCxnSpPr>
          <p:cNvPr id="12" name="Straight Arrow Connector 11">
            <a:extLst>
              <a:ext uri="{FF2B5EF4-FFF2-40B4-BE49-F238E27FC236}">
                <a16:creationId xmlns:a16="http://schemas.microsoft.com/office/drawing/2014/main" id="{92198369-1714-454F-D1D5-6DE3EC48DD6E}"/>
              </a:ext>
            </a:extLst>
          </p:cNvPr>
          <p:cNvCxnSpPr/>
          <p:nvPr/>
        </p:nvCxnSpPr>
        <p:spPr>
          <a:xfrm>
            <a:off x="6069495" y="3073028"/>
            <a:ext cx="0" cy="124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6755E4F-3EB3-53C9-3E5E-F58C546964ED}"/>
              </a:ext>
            </a:extLst>
          </p:cNvPr>
          <p:cNvCxnSpPr>
            <a:cxnSpLocks/>
          </p:cNvCxnSpPr>
          <p:nvPr/>
        </p:nvCxnSpPr>
        <p:spPr>
          <a:xfrm flipH="1">
            <a:off x="3207027" y="3073028"/>
            <a:ext cx="2855843" cy="1353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DD0B7F-CAD5-6A13-394E-436CAF350CC6}"/>
              </a:ext>
            </a:extLst>
          </p:cNvPr>
          <p:cNvCxnSpPr/>
          <p:nvPr/>
        </p:nvCxnSpPr>
        <p:spPr>
          <a:xfrm>
            <a:off x="6062870" y="3073028"/>
            <a:ext cx="3240156" cy="1353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51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2030-5CC6-920B-9A07-F7BD5422FC6C}"/>
              </a:ext>
            </a:extLst>
          </p:cNvPr>
          <p:cNvSpPr>
            <a:spLocks noGrp="1"/>
          </p:cNvSpPr>
          <p:nvPr>
            <p:ph type="title"/>
          </p:nvPr>
        </p:nvSpPr>
        <p:spPr>
          <a:xfrm>
            <a:off x="876693" y="741391"/>
            <a:ext cx="8704629" cy="1616203"/>
          </a:xfrm>
        </p:spPr>
        <p:txBody>
          <a:bodyPr anchor="b">
            <a:normAutofit fontScale="90000"/>
          </a:bodyPr>
          <a:lstStyle/>
          <a:p>
            <a:r>
              <a:rPr lang="en-US" sz="4000" b="1" dirty="0">
                <a:solidFill>
                  <a:srgbClr val="00B0F0"/>
                </a:solidFill>
              </a:rPr>
              <a:t>Different PRA Tools: </a:t>
            </a:r>
            <a:br>
              <a:rPr lang="en-US" sz="3200" b="1" dirty="0"/>
            </a:br>
            <a:r>
              <a:rPr lang="en-US" sz="3200" b="1" dirty="0"/>
              <a:t>Semi-Structured Interview (SSI)</a:t>
            </a:r>
            <a:br>
              <a:rPr lang="en-US" sz="3200" dirty="0"/>
            </a:br>
            <a:endParaRPr lang="en-US" sz="3200" dirty="0"/>
          </a:p>
        </p:txBody>
      </p:sp>
      <p:sp>
        <p:nvSpPr>
          <p:cNvPr id="3" name="Content Placeholder 2">
            <a:extLst>
              <a:ext uri="{FF2B5EF4-FFF2-40B4-BE49-F238E27FC236}">
                <a16:creationId xmlns:a16="http://schemas.microsoft.com/office/drawing/2014/main" id="{D00779B4-7E1C-23D1-8C98-263D7C501714}"/>
              </a:ext>
            </a:extLst>
          </p:cNvPr>
          <p:cNvSpPr>
            <a:spLocks noGrp="1"/>
          </p:cNvSpPr>
          <p:nvPr>
            <p:ph idx="1"/>
          </p:nvPr>
        </p:nvSpPr>
        <p:spPr>
          <a:xfrm>
            <a:off x="768821" y="2058346"/>
            <a:ext cx="7553544" cy="3934235"/>
          </a:xfrm>
        </p:spPr>
        <p:txBody>
          <a:bodyPr anchor="t">
            <a:normAutofit lnSpcReduction="10000"/>
          </a:bodyPr>
          <a:lstStyle/>
          <a:p>
            <a:pPr algn="just"/>
            <a:r>
              <a:rPr lang="en-US" sz="1600" dirty="0"/>
              <a:t> </a:t>
            </a:r>
            <a:r>
              <a:rPr lang="en-US" sz="1800" dirty="0"/>
              <a:t>Semi-structured interviews are guided conversations where broad questions are asked, which do not constrain the conversation, and new questions are allowed to arise as a result of the discussion. Semi-Structured Interviews involve the preparation of an interview guide that lists a pre-determined set of questions or issues that are to be explored during an interview. This guide serves as a checklist during the interview and ensures that basically the same information is obtained from a number of people. </a:t>
            </a:r>
          </a:p>
          <a:p>
            <a:pPr algn="just"/>
            <a:r>
              <a:rPr lang="en-US" sz="1800" dirty="0"/>
              <a:t> The order and the actual working of the questions is not determined in advance. Moreover, within the list of topic or subject areas, the interviewer is free to pursue certain questions in greater depth. </a:t>
            </a:r>
          </a:p>
          <a:p>
            <a:pPr algn="just"/>
            <a:r>
              <a:rPr lang="en-US" sz="1800" dirty="0"/>
              <a:t>A semi-structured interview is therefore a relatively informal, relaxed discussion based around a predetermined topic. </a:t>
            </a:r>
          </a:p>
          <a:p>
            <a:pPr marL="0" indent="0">
              <a:buNone/>
            </a:pPr>
            <a:endParaRPr lang="en-US" sz="1400" dirty="0"/>
          </a:p>
          <a:p>
            <a:endParaRPr lang="en-US" sz="1400" dirty="0"/>
          </a:p>
          <a:p>
            <a:endParaRPr lang="en-US" sz="1400" dirty="0"/>
          </a:p>
          <a:p>
            <a:endParaRPr lang="en-US" sz="1400" dirty="0"/>
          </a:p>
        </p:txBody>
      </p:sp>
      <p:pic>
        <p:nvPicPr>
          <p:cNvPr id="5" name="Picture 4">
            <a:extLst>
              <a:ext uri="{FF2B5EF4-FFF2-40B4-BE49-F238E27FC236}">
                <a16:creationId xmlns:a16="http://schemas.microsoft.com/office/drawing/2014/main" id="{66131228-7CC0-D8F3-A61E-058FA6E466E5}"/>
              </a:ext>
            </a:extLst>
          </p:cNvPr>
          <p:cNvPicPr>
            <a:picLocks noChangeAspect="1"/>
          </p:cNvPicPr>
          <p:nvPr/>
        </p:nvPicPr>
        <p:blipFill>
          <a:blip r:embed="rId2"/>
          <a:stretch>
            <a:fillRect/>
          </a:stretch>
        </p:blipFill>
        <p:spPr>
          <a:xfrm>
            <a:off x="8555837" y="2531699"/>
            <a:ext cx="3518047" cy="2480223"/>
          </a:xfrm>
          <a:prstGeom prst="rect">
            <a:avLst/>
          </a:prstGeom>
        </p:spPr>
      </p:pic>
    </p:spTree>
    <p:extLst>
      <p:ext uri="{BB962C8B-B14F-4D97-AF65-F5344CB8AC3E}">
        <p14:creationId xmlns:p14="http://schemas.microsoft.com/office/powerpoint/2010/main" val="187325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DF63ED1-287D-2084-7352-2506BE2691B7}"/>
              </a:ext>
            </a:extLst>
          </p:cNvPr>
          <p:cNvSpPr>
            <a:spLocks noGrp="1"/>
          </p:cNvSpPr>
          <p:nvPr>
            <p:ph type="title"/>
          </p:nvPr>
        </p:nvSpPr>
        <p:spPr>
          <a:xfrm>
            <a:off x="4744279" y="489508"/>
            <a:ext cx="6990522" cy="1205414"/>
          </a:xfrm>
        </p:spPr>
        <p:txBody>
          <a:bodyPr anchor="b">
            <a:normAutofit/>
          </a:bodyPr>
          <a:lstStyle/>
          <a:p>
            <a:r>
              <a:rPr lang="en-US" sz="4000" b="1" dirty="0"/>
              <a:t>Social Mapping</a:t>
            </a:r>
          </a:p>
        </p:txBody>
      </p:sp>
      <p:sp>
        <p:nvSpPr>
          <p:cNvPr id="18" name="Content Placeholder 17">
            <a:extLst>
              <a:ext uri="{FF2B5EF4-FFF2-40B4-BE49-F238E27FC236}">
                <a16:creationId xmlns:a16="http://schemas.microsoft.com/office/drawing/2014/main" id="{CEB88AF8-D2DD-0971-EDEF-653A8C01F0BE}"/>
              </a:ext>
            </a:extLst>
          </p:cNvPr>
          <p:cNvSpPr>
            <a:spLocks noGrp="1"/>
          </p:cNvSpPr>
          <p:nvPr>
            <p:ph idx="1"/>
          </p:nvPr>
        </p:nvSpPr>
        <p:spPr>
          <a:xfrm>
            <a:off x="4744279" y="1694921"/>
            <a:ext cx="7083288" cy="4388332"/>
          </a:xfrm>
        </p:spPr>
        <p:txBody>
          <a:bodyPr>
            <a:noAutofit/>
          </a:bodyPr>
          <a:lstStyle/>
          <a:p>
            <a:pPr marL="0" indent="0">
              <a:buNone/>
            </a:pPr>
            <a:r>
              <a:rPr lang="en-US" sz="2200" b="1" dirty="0"/>
              <a:t>Social Mapping can be used to:</a:t>
            </a:r>
          </a:p>
          <a:p>
            <a:r>
              <a:rPr lang="en-US" sz="2200" dirty="0"/>
              <a:t>Identify issues associated with local resources and land types.</a:t>
            </a:r>
          </a:p>
          <a:p>
            <a:r>
              <a:rPr lang="en-US" sz="2200" dirty="0"/>
              <a:t>Identify appropriate solutions and opportunities to improve land use management.</a:t>
            </a:r>
          </a:p>
          <a:p>
            <a:r>
              <a:rPr lang="en-US" sz="2200" dirty="0"/>
              <a:t>Develop simple land use management plans</a:t>
            </a:r>
          </a:p>
          <a:p>
            <a:r>
              <a:rPr lang="en-US" sz="2200" b="1" dirty="0"/>
              <a:t>We can compile the results of the Village Resource Mapping and Transect Walk into a Matrix—this highlights the Land/Resource Type, Current Status, Problems, Potential and Activities</a:t>
            </a:r>
          </a:p>
        </p:txBody>
      </p:sp>
      <p:pic>
        <p:nvPicPr>
          <p:cNvPr id="7" name="Content Placeholder 6">
            <a:extLst>
              <a:ext uri="{FF2B5EF4-FFF2-40B4-BE49-F238E27FC236}">
                <a16:creationId xmlns:a16="http://schemas.microsoft.com/office/drawing/2014/main" id="{9D239F11-4BE9-A7F7-84A3-C2844A79F1DD}"/>
              </a:ext>
            </a:extLst>
          </p:cNvPr>
          <p:cNvPicPr>
            <a:picLocks noChangeAspect="1"/>
          </p:cNvPicPr>
          <p:nvPr/>
        </p:nvPicPr>
        <p:blipFill rotWithShape="1">
          <a:blip r:embed="rId2"/>
          <a:srcRect l="5022"/>
          <a:stretch/>
        </p:blipFill>
        <p:spPr>
          <a:xfrm>
            <a:off x="0" y="1363617"/>
            <a:ext cx="4651513" cy="3978408"/>
          </a:xfrm>
          <a:prstGeom prst="rect">
            <a:avLst/>
          </a:prstGeom>
        </p:spPr>
      </p:pic>
    </p:spTree>
    <p:extLst>
      <p:ext uri="{BB962C8B-B14F-4D97-AF65-F5344CB8AC3E}">
        <p14:creationId xmlns:p14="http://schemas.microsoft.com/office/powerpoint/2010/main" val="93706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view of valley map">
            <a:extLst>
              <a:ext uri="{FF2B5EF4-FFF2-40B4-BE49-F238E27FC236}">
                <a16:creationId xmlns:a16="http://schemas.microsoft.com/office/drawing/2014/main" id="{B8B0673E-47BF-DB9A-E506-81152533FBA6}"/>
              </a:ext>
            </a:extLst>
          </p:cNvPr>
          <p:cNvPicPr>
            <a:picLocks noChangeAspect="1"/>
          </p:cNvPicPr>
          <p:nvPr/>
        </p:nvPicPr>
        <p:blipFill rotWithShape="1">
          <a:blip r:embed="rId2"/>
          <a:srcRect l="19506" r="29886"/>
          <a:stretch/>
        </p:blipFill>
        <p:spPr>
          <a:xfrm>
            <a:off x="6215272" y="927651"/>
            <a:ext cx="4909420" cy="5529465"/>
          </a:xfrm>
          <a:prstGeom prst="rect">
            <a:avLst/>
          </a:prstGeom>
        </p:spPr>
      </p:pic>
      <p:sp>
        <p:nvSpPr>
          <p:cNvPr id="2" name="Title 1">
            <a:extLst>
              <a:ext uri="{FF2B5EF4-FFF2-40B4-BE49-F238E27FC236}">
                <a16:creationId xmlns:a16="http://schemas.microsoft.com/office/drawing/2014/main" id="{548574D2-B841-FED7-6886-5DE03785043E}"/>
              </a:ext>
            </a:extLst>
          </p:cNvPr>
          <p:cNvSpPr>
            <a:spLocks noGrp="1"/>
          </p:cNvSpPr>
          <p:nvPr>
            <p:ph type="title"/>
          </p:nvPr>
        </p:nvSpPr>
        <p:spPr>
          <a:xfrm>
            <a:off x="561452" y="429300"/>
            <a:ext cx="5063110" cy="758166"/>
          </a:xfrm>
        </p:spPr>
        <p:txBody>
          <a:bodyPr anchor="ctr">
            <a:normAutofit/>
          </a:bodyPr>
          <a:lstStyle/>
          <a:p>
            <a:r>
              <a:rPr lang="en-US" sz="4000" b="1" dirty="0"/>
              <a:t>Social Mapping </a:t>
            </a:r>
          </a:p>
        </p:txBody>
      </p:sp>
      <p:sp>
        <p:nvSpPr>
          <p:cNvPr id="3" name="Content Placeholder 2">
            <a:extLst>
              <a:ext uri="{FF2B5EF4-FFF2-40B4-BE49-F238E27FC236}">
                <a16:creationId xmlns:a16="http://schemas.microsoft.com/office/drawing/2014/main" id="{1C67B013-B735-CE00-2E90-A44AEC3C3D20}"/>
              </a:ext>
            </a:extLst>
          </p:cNvPr>
          <p:cNvSpPr>
            <a:spLocks noGrp="1"/>
          </p:cNvSpPr>
          <p:nvPr>
            <p:ph idx="1"/>
          </p:nvPr>
        </p:nvSpPr>
        <p:spPr>
          <a:xfrm>
            <a:off x="209285" y="1086679"/>
            <a:ext cx="5767445" cy="5529464"/>
          </a:xfrm>
        </p:spPr>
        <p:txBody>
          <a:bodyPr anchor="ctr">
            <a:noAutofit/>
          </a:bodyPr>
          <a:lstStyle/>
          <a:p>
            <a:pPr algn="just"/>
            <a:r>
              <a:rPr lang="en-US" sz="1800" dirty="0"/>
              <a:t>Social mapping is a PRA method that involves the sketching/drawing of houses and other social facilities and infrastructure (i.e. masjid, temple, stores, rice mills, school, pharmacy, trails and roads, water pumps, irrigation and recreation facilities) in a village. </a:t>
            </a:r>
          </a:p>
          <a:p>
            <a:pPr algn="just"/>
            <a:r>
              <a:rPr lang="en-US" sz="1800" dirty="0"/>
              <a:t>These features have usually not been well specified in the village vision setting and village land-use maps. It helps to visualize and situate the location of households and other social facilities/infrastructure in a village. </a:t>
            </a:r>
          </a:p>
          <a:p>
            <a:pPr algn="just"/>
            <a:r>
              <a:rPr lang="en-US" sz="1800" dirty="0"/>
              <a:t>It serves as a baseline for planning, implementation, monitoring, and evaluation of village development activities (including selection of village organizing strategy). </a:t>
            </a:r>
          </a:p>
          <a:p>
            <a:pPr algn="just"/>
            <a:r>
              <a:rPr lang="en-US" dirty="0"/>
              <a:t>Social Mapping is easier when the size of community is small but it is too tough when the community size is larger.</a:t>
            </a:r>
            <a:endParaRPr lang="en-US" sz="1800" dirty="0"/>
          </a:p>
        </p:txBody>
      </p:sp>
    </p:spTree>
    <p:extLst>
      <p:ext uri="{BB962C8B-B14F-4D97-AF65-F5344CB8AC3E}">
        <p14:creationId xmlns:p14="http://schemas.microsoft.com/office/powerpoint/2010/main" val="40026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9A4B-6BA0-14D1-50CD-766328DC02EC}"/>
              </a:ext>
            </a:extLst>
          </p:cNvPr>
          <p:cNvSpPr>
            <a:spLocks noGrp="1"/>
          </p:cNvSpPr>
          <p:nvPr>
            <p:ph type="title"/>
          </p:nvPr>
        </p:nvSpPr>
        <p:spPr>
          <a:xfrm>
            <a:off x="876693" y="741391"/>
            <a:ext cx="4597747" cy="1074157"/>
          </a:xfrm>
        </p:spPr>
        <p:txBody>
          <a:bodyPr anchor="b">
            <a:normAutofit/>
          </a:bodyPr>
          <a:lstStyle/>
          <a:p>
            <a:r>
              <a:rPr lang="en-US" sz="3200" b="1" dirty="0"/>
              <a:t>Village Resource Map</a:t>
            </a:r>
          </a:p>
        </p:txBody>
      </p:sp>
      <p:sp>
        <p:nvSpPr>
          <p:cNvPr id="3" name="Content Placeholder 2">
            <a:extLst>
              <a:ext uri="{FF2B5EF4-FFF2-40B4-BE49-F238E27FC236}">
                <a16:creationId xmlns:a16="http://schemas.microsoft.com/office/drawing/2014/main" id="{68FFB92E-D501-F8B6-EBD4-F525ADB6D9F6}"/>
              </a:ext>
            </a:extLst>
          </p:cNvPr>
          <p:cNvSpPr>
            <a:spLocks noGrp="1"/>
          </p:cNvSpPr>
          <p:nvPr>
            <p:ph idx="1"/>
          </p:nvPr>
        </p:nvSpPr>
        <p:spPr>
          <a:xfrm>
            <a:off x="776937" y="1935707"/>
            <a:ext cx="5054020" cy="3802483"/>
          </a:xfrm>
        </p:spPr>
        <p:txBody>
          <a:bodyPr anchor="t">
            <a:normAutofit/>
          </a:bodyPr>
          <a:lstStyle/>
          <a:p>
            <a:pPr algn="just"/>
            <a:r>
              <a:rPr lang="en-US" sz="2000" dirty="0"/>
              <a:t>The Village Resource Map is a tool that helps us to learn about a community and its resource base. </a:t>
            </a:r>
          </a:p>
          <a:p>
            <a:pPr algn="just"/>
            <a:r>
              <a:rPr lang="en-US" sz="2000" dirty="0"/>
              <a:t>The primary concern is not to develop an accurate map but to get useful information about local perceptions of resources. </a:t>
            </a:r>
          </a:p>
          <a:p>
            <a:pPr algn="just"/>
            <a:r>
              <a:rPr lang="en-US" sz="2000" dirty="0"/>
              <a:t>The participants should develop the content of the map according to what is important to them. </a:t>
            </a:r>
          </a:p>
        </p:txBody>
      </p:sp>
      <p:pic>
        <p:nvPicPr>
          <p:cNvPr id="4" name="Picture 3" descr="A group of people sitting on the ground looking at a map&#10;&#10;Description automatically generated">
            <a:extLst>
              <a:ext uri="{FF2B5EF4-FFF2-40B4-BE49-F238E27FC236}">
                <a16:creationId xmlns:a16="http://schemas.microsoft.com/office/drawing/2014/main" id="{75973C34-B245-F903-6C13-64D33F68E9AB}"/>
              </a:ext>
            </a:extLst>
          </p:cNvPr>
          <p:cNvPicPr>
            <a:picLocks noChangeAspect="1"/>
          </p:cNvPicPr>
          <p:nvPr/>
        </p:nvPicPr>
        <p:blipFill>
          <a:blip r:embed="rId2"/>
          <a:stretch>
            <a:fillRect/>
          </a:stretch>
        </p:blipFill>
        <p:spPr>
          <a:xfrm>
            <a:off x="6096001" y="1399378"/>
            <a:ext cx="5319062" cy="3984162"/>
          </a:xfrm>
          <a:prstGeom prst="rect">
            <a:avLst/>
          </a:prstGeom>
        </p:spPr>
      </p:pic>
    </p:spTree>
    <p:extLst>
      <p:ext uri="{BB962C8B-B14F-4D97-AF65-F5344CB8AC3E}">
        <p14:creationId xmlns:p14="http://schemas.microsoft.com/office/powerpoint/2010/main" val="86147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36D3-C7CD-A941-B6C3-FE2D47997C7C}"/>
              </a:ext>
            </a:extLst>
          </p:cNvPr>
          <p:cNvSpPr>
            <a:spLocks noGrp="1"/>
          </p:cNvSpPr>
          <p:nvPr>
            <p:ph type="title"/>
          </p:nvPr>
        </p:nvSpPr>
        <p:spPr>
          <a:xfrm>
            <a:off x="684364" y="113863"/>
            <a:ext cx="5418752" cy="1092086"/>
          </a:xfrm>
        </p:spPr>
        <p:txBody>
          <a:bodyPr anchor="b">
            <a:normAutofit/>
          </a:bodyPr>
          <a:lstStyle/>
          <a:p>
            <a:r>
              <a:rPr lang="en-US" sz="3200" b="1" dirty="0"/>
              <a:t>Historical Mapping </a:t>
            </a:r>
          </a:p>
        </p:txBody>
      </p:sp>
      <p:sp>
        <p:nvSpPr>
          <p:cNvPr id="3" name="Content Placeholder 2">
            <a:extLst>
              <a:ext uri="{FF2B5EF4-FFF2-40B4-BE49-F238E27FC236}">
                <a16:creationId xmlns:a16="http://schemas.microsoft.com/office/drawing/2014/main" id="{8C0E63C0-3F18-E088-5493-2DCDD26B58F6}"/>
              </a:ext>
            </a:extLst>
          </p:cNvPr>
          <p:cNvSpPr>
            <a:spLocks noGrp="1"/>
          </p:cNvSpPr>
          <p:nvPr>
            <p:ph idx="1"/>
          </p:nvPr>
        </p:nvSpPr>
        <p:spPr>
          <a:xfrm>
            <a:off x="684363" y="1205949"/>
            <a:ext cx="5618195" cy="3537410"/>
          </a:xfrm>
        </p:spPr>
        <p:txBody>
          <a:bodyPr anchor="t">
            <a:noAutofit/>
          </a:bodyPr>
          <a:lstStyle/>
          <a:p>
            <a:pPr algn="just"/>
            <a:r>
              <a:rPr lang="en-US" sz="2000" dirty="0"/>
              <a:t>The facilitators meet small groups of villagers and discuss with them the most important events in the community’s past and prepare with the information a historical timeline which serves as the base for further work. </a:t>
            </a:r>
          </a:p>
          <a:p>
            <a:pPr algn="just"/>
            <a:r>
              <a:rPr lang="en-US" sz="2000" dirty="0"/>
              <a:t>It is important to involve different groups of the communities to get their usually different perspectives. </a:t>
            </a:r>
          </a:p>
          <a:p>
            <a:pPr algn="just"/>
            <a:r>
              <a:rPr lang="en-US" sz="2000" dirty="0"/>
              <a:t>The timeline with basic events can be used for focused discussions on problems, social and technological innovations or on communities history of co-operations and activities which helped them to solve in past problems successfully. </a:t>
            </a:r>
          </a:p>
        </p:txBody>
      </p:sp>
      <p:pic>
        <p:nvPicPr>
          <p:cNvPr id="4" name="Picture 3">
            <a:extLst>
              <a:ext uri="{FF2B5EF4-FFF2-40B4-BE49-F238E27FC236}">
                <a16:creationId xmlns:a16="http://schemas.microsoft.com/office/drawing/2014/main" id="{FA09850F-1B26-4C22-4E72-80A3E0835B0A}"/>
              </a:ext>
            </a:extLst>
          </p:cNvPr>
          <p:cNvPicPr>
            <a:picLocks noChangeAspect="1"/>
          </p:cNvPicPr>
          <p:nvPr/>
        </p:nvPicPr>
        <p:blipFill>
          <a:blip r:embed="rId2"/>
          <a:stretch>
            <a:fillRect/>
          </a:stretch>
        </p:blipFill>
        <p:spPr>
          <a:xfrm>
            <a:off x="6514570" y="1325427"/>
            <a:ext cx="5330807" cy="4836834"/>
          </a:xfrm>
          <a:prstGeom prst="rect">
            <a:avLst/>
          </a:prstGeom>
        </p:spPr>
      </p:pic>
    </p:spTree>
    <p:extLst>
      <p:ext uri="{BB962C8B-B14F-4D97-AF65-F5344CB8AC3E}">
        <p14:creationId xmlns:p14="http://schemas.microsoft.com/office/powerpoint/2010/main" val="242658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A726-0441-3663-0B9C-AB092BB13889}"/>
              </a:ext>
            </a:extLst>
          </p:cNvPr>
          <p:cNvSpPr>
            <a:spLocks noGrp="1"/>
          </p:cNvSpPr>
          <p:nvPr>
            <p:ph type="title"/>
          </p:nvPr>
        </p:nvSpPr>
        <p:spPr>
          <a:xfrm>
            <a:off x="2286001" y="1143000"/>
            <a:ext cx="6347713" cy="1320800"/>
          </a:xfrm>
        </p:spPr>
        <p:txBody>
          <a:bodyPr/>
          <a:lstStyle/>
          <a:p>
            <a:r>
              <a:rPr lang="en-US" b="1" dirty="0"/>
              <a:t>Objectives of this session</a:t>
            </a:r>
          </a:p>
        </p:txBody>
      </p:sp>
      <p:sp>
        <p:nvSpPr>
          <p:cNvPr id="3" name="Content Placeholder 2">
            <a:extLst>
              <a:ext uri="{FF2B5EF4-FFF2-40B4-BE49-F238E27FC236}">
                <a16:creationId xmlns:a16="http://schemas.microsoft.com/office/drawing/2014/main" id="{62FF175E-63DB-542F-4851-6185F270EA01}"/>
              </a:ext>
            </a:extLst>
          </p:cNvPr>
          <p:cNvSpPr>
            <a:spLocks noGrp="1"/>
          </p:cNvSpPr>
          <p:nvPr>
            <p:ph idx="1"/>
          </p:nvPr>
        </p:nvSpPr>
        <p:spPr>
          <a:xfrm>
            <a:off x="2133598" y="2160591"/>
            <a:ext cx="9475305" cy="3880773"/>
          </a:xfrm>
        </p:spPr>
        <p:txBody>
          <a:bodyPr>
            <a:normAutofit/>
          </a:bodyPr>
          <a:lstStyle/>
          <a:p>
            <a:r>
              <a:rPr lang="en-US" sz="2800" dirty="0"/>
              <a:t>Conceptual understanding of the PRA  and its origin </a:t>
            </a:r>
          </a:p>
          <a:p>
            <a:r>
              <a:rPr lang="en-US" sz="2800" dirty="0"/>
              <a:t>Identify the Key features and benefits of it</a:t>
            </a:r>
          </a:p>
          <a:p>
            <a:r>
              <a:rPr lang="en-US" sz="2800" dirty="0"/>
              <a:t>Describe the five principles and different tools of it</a:t>
            </a:r>
          </a:p>
          <a:p>
            <a:r>
              <a:rPr lang="en-US" sz="2800" dirty="0"/>
              <a:t>Know the eight stages in problem solving with PRA</a:t>
            </a:r>
          </a:p>
          <a:p>
            <a:endParaRPr lang="en-US" dirty="0"/>
          </a:p>
        </p:txBody>
      </p:sp>
    </p:spTree>
    <p:extLst>
      <p:ext uri="{BB962C8B-B14F-4D97-AF65-F5344CB8AC3E}">
        <p14:creationId xmlns:p14="http://schemas.microsoft.com/office/powerpoint/2010/main" val="320850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70E-AADE-5C2C-8199-5B1CA019F31A}"/>
              </a:ext>
            </a:extLst>
          </p:cNvPr>
          <p:cNvSpPr>
            <a:spLocks noGrp="1"/>
          </p:cNvSpPr>
          <p:nvPr>
            <p:ph type="title"/>
          </p:nvPr>
        </p:nvSpPr>
        <p:spPr>
          <a:xfrm>
            <a:off x="910518" y="394710"/>
            <a:ext cx="5219307" cy="888626"/>
          </a:xfrm>
        </p:spPr>
        <p:txBody>
          <a:bodyPr anchor="b">
            <a:normAutofit/>
          </a:bodyPr>
          <a:lstStyle/>
          <a:p>
            <a:r>
              <a:rPr lang="en-US" sz="3200" b="1" dirty="0"/>
              <a:t>Seasonal Calendar</a:t>
            </a:r>
          </a:p>
        </p:txBody>
      </p:sp>
      <p:sp>
        <p:nvSpPr>
          <p:cNvPr id="3" name="Content Placeholder 2">
            <a:extLst>
              <a:ext uri="{FF2B5EF4-FFF2-40B4-BE49-F238E27FC236}">
                <a16:creationId xmlns:a16="http://schemas.microsoft.com/office/drawing/2014/main" id="{DF8D001B-EF96-7994-FCCA-9503CB3207E7}"/>
              </a:ext>
            </a:extLst>
          </p:cNvPr>
          <p:cNvSpPr>
            <a:spLocks noGrp="1"/>
          </p:cNvSpPr>
          <p:nvPr>
            <p:ph idx="1"/>
          </p:nvPr>
        </p:nvSpPr>
        <p:spPr>
          <a:xfrm>
            <a:off x="744170" y="1283335"/>
            <a:ext cx="6263849" cy="5179953"/>
          </a:xfrm>
        </p:spPr>
        <p:txBody>
          <a:bodyPr anchor="t">
            <a:noAutofit/>
          </a:bodyPr>
          <a:lstStyle/>
          <a:p>
            <a:r>
              <a:rPr lang="en-US" sz="2000" dirty="0"/>
              <a:t> A seasonal calendar is a PRA method that determines patterns and trends throughout the year in a certain village. </a:t>
            </a:r>
          </a:p>
          <a:p>
            <a:r>
              <a:rPr lang="en-US" sz="2000" dirty="0"/>
              <a:t>It can be used for purposes such as rainfall distribution, food availability, agricultural production, income and expenditures, health problems, and others.  </a:t>
            </a:r>
          </a:p>
          <a:p>
            <a:r>
              <a:rPr lang="en-US" sz="2000" dirty="0"/>
              <a:t>A time chart or seasonal calendar is prepared by drawing a two-dimensional matrix and writing the time period (i.e. month, year) on an axis and the different village activities on the other axis. </a:t>
            </a:r>
          </a:p>
          <a:p>
            <a:r>
              <a:rPr lang="en-US" sz="2000" dirty="0"/>
              <a:t>Villagers are encouraged to fill in the matrix of the chart/calendar by marking the grid or by placing stones or other objects on the matrix. </a:t>
            </a:r>
          </a:p>
          <a:p>
            <a:endParaRPr lang="en-US" sz="2000" dirty="0"/>
          </a:p>
        </p:txBody>
      </p:sp>
      <p:pic>
        <p:nvPicPr>
          <p:cNvPr id="4" name="Picture 3">
            <a:extLst>
              <a:ext uri="{FF2B5EF4-FFF2-40B4-BE49-F238E27FC236}">
                <a16:creationId xmlns:a16="http://schemas.microsoft.com/office/drawing/2014/main" id="{52851BEB-D4A1-4CBB-C1C1-720A00511611}"/>
              </a:ext>
            </a:extLst>
          </p:cNvPr>
          <p:cNvPicPr>
            <a:picLocks noChangeAspect="1"/>
          </p:cNvPicPr>
          <p:nvPr/>
        </p:nvPicPr>
        <p:blipFill>
          <a:blip r:embed="rId2"/>
          <a:stretch>
            <a:fillRect/>
          </a:stretch>
        </p:blipFill>
        <p:spPr>
          <a:xfrm>
            <a:off x="7174367" y="1143823"/>
            <a:ext cx="4273463" cy="5179954"/>
          </a:xfrm>
          <a:prstGeom prst="rect">
            <a:avLst/>
          </a:prstGeom>
        </p:spPr>
      </p:pic>
    </p:spTree>
    <p:extLst>
      <p:ext uri="{BB962C8B-B14F-4D97-AF65-F5344CB8AC3E}">
        <p14:creationId xmlns:p14="http://schemas.microsoft.com/office/powerpoint/2010/main" val="177617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7138-EF59-B0DF-3D5A-47B51939966A}"/>
              </a:ext>
            </a:extLst>
          </p:cNvPr>
          <p:cNvSpPr>
            <a:spLocks noGrp="1"/>
          </p:cNvSpPr>
          <p:nvPr>
            <p:ph type="title"/>
          </p:nvPr>
        </p:nvSpPr>
        <p:spPr>
          <a:xfrm>
            <a:off x="437323" y="209457"/>
            <a:ext cx="4937362" cy="1300383"/>
          </a:xfrm>
        </p:spPr>
        <p:txBody>
          <a:bodyPr anchor="b">
            <a:normAutofit/>
          </a:bodyPr>
          <a:lstStyle/>
          <a:p>
            <a:r>
              <a:rPr lang="en-US" sz="3200" b="1" dirty="0"/>
              <a:t>Wealth Ranking </a:t>
            </a:r>
          </a:p>
        </p:txBody>
      </p:sp>
      <p:sp>
        <p:nvSpPr>
          <p:cNvPr id="3" name="Content Placeholder 2">
            <a:extLst>
              <a:ext uri="{FF2B5EF4-FFF2-40B4-BE49-F238E27FC236}">
                <a16:creationId xmlns:a16="http://schemas.microsoft.com/office/drawing/2014/main" id="{B4E3EB7D-2238-DA4C-D204-EB71FE0F90CA}"/>
              </a:ext>
            </a:extLst>
          </p:cNvPr>
          <p:cNvSpPr>
            <a:spLocks noGrp="1"/>
          </p:cNvSpPr>
          <p:nvPr>
            <p:ph idx="1"/>
          </p:nvPr>
        </p:nvSpPr>
        <p:spPr>
          <a:xfrm>
            <a:off x="309845" y="1624610"/>
            <a:ext cx="6210225" cy="5063009"/>
          </a:xfrm>
        </p:spPr>
        <p:txBody>
          <a:bodyPr anchor="t">
            <a:noAutofit/>
          </a:bodyPr>
          <a:lstStyle/>
          <a:p>
            <a:pPr algn="just"/>
            <a:r>
              <a:rPr lang="en-US" sz="2200" dirty="0"/>
              <a:t> Wealth ranking is a PRA method that determines the economic attributes of households in a village. </a:t>
            </a:r>
          </a:p>
          <a:p>
            <a:pPr algn="just"/>
            <a:r>
              <a:rPr lang="en-US" sz="2200" dirty="0"/>
              <a:t>It shows information on the relative wealth and well-being of households in a village. </a:t>
            </a:r>
          </a:p>
          <a:p>
            <a:pPr algn="just"/>
            <a:r>
              <a:rPr lang="en-US" sz="2200" dirty="0"/>
              <a:t>It helps in determining the social and economic status of households in a village. </a:t>
            </a:r>
          </a:p>
          <a:p>
            <a:pPr algn="just"/>
            <a:r>
              <a:rPr lang="en-US" sz="2200" dirty="0"/>
              <a:t>The information generated by the wealth ranking exercise helps in identifying the poor households in the village. </a:t>
            </a:r>
          </a:p>
          <a:p>
            <a:pPr algn="just"/>
            <a:r>
              <a:rPr lang="en-US" sz="2200" dirty="0"/>
              <a:t>Ranking is done by villagers themselves. </a:t>
            </a:r>
          </a:p>
          <a:p>
            <a:endParaRPr lang="en-US" sz="2000" dirty="0"/>
          </a:p>
        </p:txBody>
      </p:sp>
      <p:pic>
        <p:nvPicPr>
          <p:cNvPr id="4" name="Picture 3">
            <a:extLst>
              <a:ext uri="{FF2B5EF4-FFF2-40B4-BE49-F238E27FC236}">
                <a16:creationId xmlns:a16="http://schemas.microsoft.com/office/drawing/2014/main" id="{9E1855CD-2105-410C-DCFD-F98DAFFD948F}"/>
              </a:ext>
            </a:extLst>
          </p:cNvPr>
          <p:cNvPicPr>
            <a:picLocks noChangeAspect="1"/>
          </p:cNvPicPr>
          <p:nvPr/>
        </p:nvPicPr>
        <p:blipFill>
          <a:blip r:embed="rId2"/>
          <a:stretch>
            <a:fillRect/>
          </a:stretch>
        </p:blipFill>
        <p:spPr>
          <a:xfrm>
            <a:off x="6520071" y="1509841"/>
            <a:ext cx="5362084" cy="4851201"/>
          </a:xfrm>
          <a:prstGeom prst="rect">
            <a:avLst/>
          </a:prstGeom>
        </p:spPr>
      </p:pic>
    </p:spTree>
    <p:extLst>
      <p:ext uri="{BB962C8B-B14F-4D97-AF65-F5344CB8AC3E}">
        <p14:creationId xmlns:p14="http://schemas.microsoft.com/office/powerpoint/2010/main" val="235204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F352-3631-E0E1-2B88-E6715228F16E}"/>
              </a:ext>
            </a:extLst>
          </p:cNvPr>
          <p:cNvSpPr>
            <a:spLocks noGrp="1"/>
          </p:cNvSpPr>
          <p:nvPr>
            <p:ph type="title"/>
          </p:nvPr>
        </p:nvSpPr>
        <p:spPr>
          <a:xfrm>
            <a:off x="607165" y="1215574"/>
            <a:ext cx="5488835" cy="652135"/>
          </a:xfrm>
        </p:spPr>
        <p:txBody>
          <a:bodyPr anchor="b">
            <a:normAutofit/>
          </a:bodyPr>
          <a:lstStyle/>
          <a:p>
            <a:r>
              <a:rPr lang="en-US" b="1" dirty="0"/>
              <a:t>Ven Diagram</a:t>
            </a:r>
          </a:p>
        </p:txBody>
      </p:sp>
      <p:sp>
        <p:nvSpPr>
          <p:cNvPr id="3" name="Content Placeholder 2">
            <a:extLst>
              <a:ext uri="{FF2B5EF4-FFF2-40B4-BE49-F238E27FC236}">
                <a16:creationId xmlns:a16="http://schemas.microsoft.com/office/drawing/2014/main" id="{E4BD3684-D6EE-9AA3-291C-B63B060D9BBB}"/>
              </a:ext>
            </a:extLst>
          </p:cNvPr>
          <p:cNvSpPr>
            <a:spLocks noGrp="1"/>
          </p:cNvSpPr>
          <p:nvPr>
            <p:ph idx="1"/>
          </p:nvPr>
        </p:nvSpPr>
        <p:spPr>
          <a:xfrm>
            <a:off x="452622" y="1968606"/>
            <a:ext cx="5643378" cy="5028542"/>
          </a:xfrm>
        </p:spPr>
        <p:txBody>
          <a:bodyPr anchor="t">
            <a:normAutofit/>
          </a:bodyPr>
          <a:lstStyle/>
          <a:p>
            <a:pPr algn="just"/>
            <a:r>
              <a:rPr lang="en-US" sz="2000" dirty="0"/>
              <a:t>The Venn Diagram on Institutions shows institutions, organizations, groups and important individuals found in the village, as well as the villagers view of their importance in the community. </a:t>
            </a:r>
          </a:p>
          <a:p>
            <a:pPr algn="just"/>
            <a:r>
              <a:rPr lang="en-US" sz="2000" dirty="0"/>
              <a:t>Additionally the Diagram explains who participates in these groups in terms of gender and wealth. </a:t>
            </a:r>
          </a:p>
          <a:p>
            <a:pPr algn="just"/>
            <a:r>
              <a:rPr lang="en-US" sz="2000" dirty="0"/>
              <a:t>The Institutional Relationship Diagram also indicates how close the contact and cooperation between those organizations and groups is. </a:t>
            </a:r>
          </a:p>
          <a:p>
            <a:endParaRPr lang="en-US" sz="1700" dirty="0"/>
          </a:p>
        </p:txBody>
      </p:sp>
      <p:pic>
        <p:nvPicPr>
          <p:cNvPr id="7" name="Picture 6">
            <a:extLst>
              <a:ext uri="{FF2B5EF4-FFF2-40B4-BE49-F238E27FC236}">
                <a16:creationId xmlns:a16="http://schemas.microsoft.com/office/drawing/2014/main" id="{0DEC9651-1B53-9D5F-D042-07530B9D2E54}"/>
              </a:ext>
            </a:extLst>
          </p:cNvPr>
          <p:cNvPicPr>
            <a:picLocks noChangeAspect="1"/>
          </p:cNvPicPr>
          <p:nvPr/>
        </p:nvPicPr>
        <p:blipFill>
          <a:blip r:embed="rId2"/>
          <a:stretch>
            <a:fillRect/>
          </a:stretch>
        </p:blipFill>
        <p:spPr>
          <a:xfrm>
            <a:off x="6459143" y="3049442"/>
            <a:ext cx="5125692" cy="3615337"/>
          </a:xfrm>
          <a:prstGeom prst="rect">
            <a:avLst/>
          </a:prstGeom>
        </p:spPr>
      </p:pic>
      <p:pic>
        <p:nvPicPr>
          <p:cNvPr id="8" name="Picture 7">
            <a:extLst>
              <a:ext uri="{FF2B5EF4-FFF2-40B4-BE49-F238E27FC236}">
                <a16:creationId xmlns:a16="http://schemas.microsoft.com/office/drawing/2014/main" id="{833905B0-3E88-AF89-3A89-9938FC4E24F9}"/>
              </a:ext>
            </a:extLst>
          </p:cNvPr>
          <p:cNvPicPr>
            <a:picLocks noChangeAspect="1"/>
          </p:cNvPicPr>
          <p:nvPr/>
        </p:nvPicPr>
        <p:blipFill>
          <a:blip r:embed="rId3"/>
          <a:stretch>
            <a:fillRect/>
          </a:stretch>
        </p:blipFill>
        <p:spPr>
          <a:xfrm>
            <a:off x="6624796" y="193221"/>
            <a:ext cx="4960039" cy="2696842"/>
          </a:xfrm>
          <a:prstGeom prst="rect">
            <a:avLst/>
          </a:prstGeom>
        </p:spPr>
      </p:pic>
    </p:spTree>
    <p:extLst>
      <p:ext uri="{BB962C8B-B14F-4D97-AF65-F5344CB8AC3E}">
        <p14:creationId xmlns:p14="http://schemas.microsoft.com/office/powerpoint/2010/main" val="1066928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D88A-FEC8-814C-D18A-604B6081ACDD}"/>
              </a:ext>
            </a:extLst>
          </p:cNvPr>
          <p:cNvSpPr>
            <a:spLocks noGrp="1"/>
          </p:cNvSpPr>
          <p:nvPr>
            <p:ph type="title"/>
          </p:nvPr>
        </p:nvSpPr>
        <p:spPr>
          <a:xfrm>
            <a:off x="876693" y="979930"/>
            <a:ext cx="5219307" cy="928383"/>
          </a:xfrm>
        </p:spPr>
        <p:txBody>
          <a:bodyPr anchor="b">
            <a:normAutofit/>
          </a:bodyPr>
          <a:lstStyle/>
          <a:p>
            <a:r>
              <a:rPr lang="en-US" sz="3200" b="1" dirty="0"/>
              <a:t>Pair Wise Ranking </a:t>
            </a:r>
          </a:p>
        </p:txBody>
      </p:sp>
      <p:sp>
        <p:nvSpPr>
          <p:cNvPr id="3" name="Content Placeholder 2">
            <a:extLst>
              <a:ext uri="{FF2B5EF4-FFF2-40B4-BE49-F238E27FC236}">
                <a16:creationId xmlns:a16="http://schemas.microsoft.com/office/drawing/2014/main" id="{649F1394-FB04-1974-0775-A8F063C579B2}"/>
              </a:ext>
            </a:extLst>
          </p:cNvPr>
          <p:cNvSpPr>
            <a:spLocks noGrp="1"/>
          </p:cNvSpPr>
          <p:nvPr>
            <p:ph idx="1"/>
          </p:nvPr>
        </p:nvSpPr>
        <p:spPr>
          <a:xfrm>
            <a:off x="876693" y="1908313"/>
            <a:ext cx="6206130" cy="4208296"/>
          </a:xfrm>
        </p:spPr>
        <p:txBody>
          <a:bodyPr anchor="t">
            <a:normAutofit/>
          </a:bodyPr>
          <a:lstStyle/>
          <a:p>
            <a:r>
              <a:rPr lang="en-US" sz="1600" dirty="0"/>
              <a:t> </a:t>
            </a:r>
            <a:r>
              <a:rPr lang="en-US" dirty="0"/>
              <a:t>Pair-wise ranking is a PRA method that </a:t>
            </a:r>
            <a:r>
              <a:rPr lang="en-US" b="1" dirty="0"/>
              <a:t>helps villagers to set priorities </a:t>
            </a:r>
            <a:r>
              <a:rPr lang="en-US" dirty="0"/>
              <a:t>(i.e. problems, needs, actions, etc.). </a:t>
            </a:r>
          </a:p>
          <a:p>
            <a:r>
              <a:rPr lang="en-US" dirty="0"/>
              <a:t>Ranking can be undertaken with key informants or group of villagers that represents a good mixture of interests. </a:t>
            </a:r>
          </a:p>
          <a:p>
            <a:r>
              <a:rPr lang="en-US" dirty="0"/>
              <a:t>It can also be conducted based on gender to determine different preferences between men and women. </a:t>
            </a:r>
          </a:p>
          <a:p>
            <a:r>
              <a:rPr lang="en-US" dirty="0"/>
              <a:t>For simple issues (i.e. problems), villagers can rank them during the semi-structured interview. </a:t>
            </a:r>
          </a:p>
          <a:p>
            <a:r>
              <a:rPr lang="en-US" dirty="0"/>
              <a:t>For complicated issues, ranking can be undertaken using pair-wise ranking in order to determine the villagers’ preferences. </a:t>
            </a:r>
          </a:p>
        </p:txBody>
      </p:sp>
      <p:pic>
        <p:nvPicPr>
          <p:cNvPr id="4" name="Picture 3">
            <a:extLst>
              <a:ext uri="{FF2B5EF4-FFF2-40B4-BE49-F238E27FC236}">
                <a16:creationId xmlns:a16="http://schemas.microsoft.com/office/drawing/2014/main" id="{AD2708AC-C578-05A4-F75F-76659D195D16}"/>
              </a:ext>
            </a:extLst>
          </p:cNvPr>
          <p:cNvPicPr>
            <a:picLocks noChangeAspect="1"/>
          </p:cNvPicPr>
          <p:nvPr/>
        </p:nvPicPr>
        <p:blipFill>
          <a:blip r:embed="rId2"/>
          <a:stretch>
            <a:fillRect/>
          </a:stretch>
        </p:blipFill>
        <p:spPr>
          <a:xfrm>
            <a:off x="7082823" y="177513"/>
            <a:ext cx="4630049" cy="6181355"/>
          </a:xfrm>
          <a:prstGeom prst="rect">
            <a:avLst/>
          </a:prstGeom>
        </p:spPr>
      </p:pic>
    </p:spTree>
    <p:extLst>
      <p:ext uri="{BB962C8B-B14F-4D97-AF65-F5344CB8AC3E}">
        <p14:creationId xmlns:p14="http://schemas.microsoft.com/office/powerpoint/2010/main" val="19696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0679-9739-7A1A-093F-341DC3157AA6}"/>
              </a:ext>
            </a:extLst>
          </p:cNvPr>
          <p:cNvSpPr>
            <a:spLocks noGrp="1"/>
          </p:cNvSpPr>
          <p:nvPr>
            <p:ph type="title"/>
          </p:nvPr>
        </p:nvSpPr>
        <p:spPr>
          <a:xfrm>
            <a:off x="876693" y="741391"/>
            <a:ext cx="6173464" cy="1616203"/>
          </a:xfrm>
        </p:spPr>
        <p:txBody>
          <a:bodyPr anchor="b">
            <a:normAutofit/>
          </a:bodyPr>
          <a:lstStyle/>
          <a:p>
            <a:r>
              <a:rPr lang="en-US" sz="3200" b="1" dirty="0"/>
              <a:t>Structured Direct Observation </a:t>
            </a:r>
            <a:br>
              <a:rPr lang="en-US" sz="3200" dirty="0"/>
            </a:br>
            <a:endParaRPr lang="en-US" sz="3200" dirty="0"/>
          </a:p>
        </p:txBody>
      </p:sp>
      <p:sp>
        <p:nvSpPr>
          <p:cNvPr id="3" name="Content Placeholder 2">
            <a:extLst>
              <a:ext uri="{FF2B5EF4-FFF2-40B4-BE49-F238E27FC236}">
                <a16:creationId xmlns:a16="http://schemas.microsoft.com/office/drawing/2014/main" id="{0B2AF522-23EF-04A3-32CD-CA3B890E7299}"/>
              </a:ext>
            </a:extLst>
          </p:cNvPr>
          <p:cNvSpPr>
            <a:spLocks noGrp="1"/>
          </p:cNvSpPr>
          <p:nvPr>
            <p:ph idx="1"/>
          </p:nvPr>
        </p:nvSpPr>
        <p:spPr>
          <a:xfrm>
            <a:off x="876692" y="1937127"/>
            <a:ext cx="7379411" cy="4179481"/>
          </a:xfrm>
        </p:spPr>
        <p:txBody>
          <a:bodyPr anchor="t">
            <a:normAutofit fontScale="92500" lnSpcReduction="10000"/>
          </a:bodyPr>
          <a:lstStyle/>
          <a:p>
            <a:r>
              <a:rPr lang="en-US" sz="2200" dirty="0"/>
              <a:t>What people say and what they do may be two different things. </a:t>
            </a:r>
          </a:p>
          <a:p>
            <a:r>
              <a:rPr lang="en-US" sz="2200" dirty="0"/>
              <a:t>Sometimes people idealize a situation and tell things which are more a description of how things should be than how things are. </a:t>
            </a:r>
          </a:p>
          <a:p>
            <a:r>
              <a:rPr lang="en-US" sz="2200" dirty="0"/>
              <a:t>Other reasons for this difference is that while talking about routine activities a person is only able to give information about some aspects of this activity. </a:t>
            </a:r>
          </a:p>
          <a:p>
            <a:r>
              <a:rPr lang="en-US" sz="2200" dirty="0"/>
              <a:t>Structured direct observation is better conducted by a team to minimize individual biases. </a:t>
            </a:r>
          </a:p>
          <a:p>
            <a:r>
              <a:rPr lang="en-US" sz="2200" dirty="0"/>
              <a:t>Always the observation has to be discussed with the people to gain an insider’s perspective. </a:t>
            </a:r>
          </a:p>
          <a:p>
            <a:endParaRPr lang="en-US" sz="1700" dirty="0"/>
          </a:p>
        </p:txBody>
      </p:sp>
      <p:pic>
        <p:nvPicPr>
          <p:cNvPr id="4" name="Picture 3">
            <a:extLst>
              <a:ext uri="{FF2B5EF4-FFF2-40B4-BE49-F238E27FC236}">
                <a16:creationId xmlns:a16="http://schemas.microsoft.com/office/drawing/2014/main" id="{077A4049-3208-5E8A-2092-F702F47489B2}"/>
              </a:ext>
            </a:extLst>
          </p:cNvPr>
          <p:cNvPicPr>
            <a:picLocks noChangeAspect="1"/>
          </p:cNvPicPr>
          <p:nvPr/>
        </p:nvPicPr>
        <p:blipFill>
          <a:blip r:embed="rId2"/>
          <a:stretch>
            <a:fillRect/>
          </a:stretch>
        </p:blipFill>
        <p:spPr>
          <a:xfrm>
            <a:off x="9011868" y="2134798"/>
            <a:ext cx="2856802" cy="2856802"/>
          </a:xfrm>
          <a:prstGeom prst="rect">
            <a:avLst/>
          </a:prstGeom>
        </p:spPr>
      </p:pic>
    </p:spTree>
    <p:extLst>
      <p:ext uri="{BB962C8B-B14F-4D97-AF65-F5344CB8AC3E}">
        <p14:creationId xmlns:p14="http://schemas.microsoft.com/office/powerpoint/2010/main" val="330716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4843-F189-0BE7-B7EB-BCB6CBBB656E}"/>
              </a:ext>
            </a:extLst>
          </p:cNvPr>
          <p:cNvSpPr>
            <a:spLocks noGrp="1"/>
          </p:cNvSpPr>
          <p:nvPr>
            <p:ph type="title"/>
          </p:nvPr>
        </p:nvSpPr>
        <p:spPr>
          <a:xfrm>
            <a:off x="876693" y="741392"/>
            <a:ext cx="5219307" cy="1159846"/>
          </a:xfrm>
        </p:spPr>
        <p:txBody>
          <a:bodyPr anchor="b">
            <a:normAutofit/>
          </a:bodyPr>
          <a:lstStyle/>
          <a:p>
            <a:r>
              <a:rPr lang="en-US" sz="3200" b="1" dirty="0"/>
              <a:t>Key Informant Interview</a:t>
            </a:r>
            <a:br>
              <a:rPr lang="en-US" sz="3200" dirty="0"/>
            </a:br>
            <a:endParaRPr lang="en-US" sz="3200" dirty="0"/>
          </a:p>
        </p:txBody>
      </p:sp>
      <p:sp>
        <p:nvSpPr>
          <p:cNvPr id="3" name="Content Placeholder 2">
            <a:extLst>
              <a:ext uri="{FF2B5EF4-FFF2-40B4-BE49-F238E27FC236}">
                <a16:creationId xmlns:a16="http://schemas.microsoft.com/office/drawing/2014/main" id="{CB2B476A-ACA9-DA27-BD40-1A7F36AF78E9}"/>
              </a:ext>
            </a:extLst>
          </p:cNvPr>
          <p:cNvSpPr>
            <a:spLocks noGrp="1"/>
          </p:cNvSpPr>
          <p:nvPr>
            <p:ph idx="1"/>
          </p:nvPr>
        </p:nvSpPr>
        <p:spPr>
          <a:xfrm>
            <a:off x="910518" y="1419351"/>
            <a:ext cx="6431186" cy="5007953"/>
          </a:xfrm>
        </p:spPr>
        <p:txBody>
          <a:bodyPr anchor="t">
            <a:normAutofit/>
          </a:bodyPr>
          <a:lstStyle/>
          <a:p>
            <a:r>
              <a:rPr lang="en-US" sz="1900" dirty="0"/>
              <a:t>Depending on the nature and scope of an inquiry, the investigator identifies appropriate groups from which the key informants may be drawn, and then selects a few from each group. </a:t>
            </a:r>
          </a:p>
          <a:p>
            <a:pPr algn="just"/>
            <a:r>
              <a:rPr lang="en-US" sz="1900" dirty="0"/>
              <a:t>For example, barbers in India know well about the family size of households; shepherds know much about animal structure within the village and development of animal herds over time; old women engaged in agriculture may be specialists regarding seed selection, old men know much about the history of the village and mythological stories related to production activities. </a:t>
            </a:r>
          </a:p>
          <a:p>
            <a:endParaRPr lang="en-US" sz="1900" dirty="0"/>
          </a:p>
        </p:txBody>
      </p:sp>
      <p:pic>
        <p:nvPicPr>
          <p:cNvPr id="4" name="Picture 3">
            <a:extLst>
              <a:ext uri="{FF2B5EF4-FFF2-40B4-BE49-F238E27FC236}">
                <a16:creationId xmlns:a16="http://schemas.microsoft.com/office/drawing/2014/main" id="{8C834A95-0226-F1C2-0252-FD1FF76E9710}"/>
              </a:ext>
            </a:extLst>
          </p:cNvPr>
          <p:cNvPicPr>
            <a:picLocks noChangeAspect="1"/>
          </p:cNvPicPr>
          <p:nvPr/>
        </p:nvPicPr>
        <p:blipFill>
          <a:blip r:embed="rId2"/>
          <a:stretch>
            <a:fillRect/>
          </a:stretch>
        </p:blipFill>
        <p:spPr>
          <a:xfrm>
            <a:off x="7598436" y="1596438"/>
            <a:ext cx="4273463" cy="3492397"/>
          </a:xfrm>
          <a:prstGeom prst="rect">
            <a:avLst/>
          </a:prstGeom>
        </p:spPr>
      </p:pic>
    </p:spTree>
    <p:extLst>
      <p:ext uri="{BB962C8B-B14F-4D97-AF65-F5344CB8AC3E}">
        <p14:creationId xmlns:p14="http://schemas.microsoft.com/office/powerpoint/2010/main" val="152668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8701-AE26-61EC-84E0-416E68E6F18D}"/>
              </a:ext>
            </a:extLst>
          </p:cNvPr>
          <p:cNvSpPr>
            <a:spLocks noGrp="1"/>
          </p:cNvSpPr>
          <p:nvPr>
            <p:ph type="title"/>
          </p:nvPr>
        </p:nvSpPr>
        <p:spPr>
          <a:xfrm>
            <a:off x="1154056" y="1131336"/>
            <a:ext cx="8596668" cy="776977"/>
          </a:xfrm>
        </p:spPr>
        <p:txBody>
          <a:bodyPr>
            <a:normAutofit/>
          </a:bodyPr>
          <a:lstStyle/>
          <a:p>
            <a:r>
              <a:rPr lang="en-US" sz="4000" b="1" dirty="0"/>
              <a:t>Eight Stages of PRA </a:t>
            </a:r>
          </a:p>
        </p:txBody>
      </p:sp>
      <p:graphicFrame>
        <p:nvGraphicFramePr>
          <p:cNvPr id="4" name="Content Placeholder 3">
            <a:extLst>
              <a:ext uri="{FF2B5EF4-FFF2-40B4-BE49-F238E27FC236}">
                <a16:creationId xmlns:a16="http://schemas.microsoft.com/office/drawing/2014/main" id="{3B78728E-61F8-FD08-1DAA-32470D5309AF}"/>
              </a:ext>
            </a:extLst>
          </p:cNvPr>
          <p:cNvGraphicFramePr>
            <a:graphicFrameLocks noGrp="1"/>
          </p:cNvGraphicFramePr>
          <p:nvPr>
            <p:ph idx="1"/>
            <p:extLst>
              <p:ext uri="{D42A27DB-BD31-4B8C-83A1-F6EECF244321}">
                <p14:modId xmlns:p14="http://schemas.microsoft.com/office/powerpoint/2010/main" val="256593163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94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ACA8-B944-28E2-8A18-D219C112BE85}"/>
              </a:ext>
            </a:extLst>
          </p:cNvPr>
          <p:cNvSpPr>
            <a:spLocks noGrp="1"/>
          </p:cNvSpPr>
          <p:nvPr>
            <p:ph type="title"/>
          </p:nvPr>
        </p:nvSpPr>
        <p:spPr>
          <a:xfrm>
            <a:off x="677334" y="609600"/>
            <a:ext cx="8596668" cy="728870"/>
          </a:xfrm>
        </p:spPr>
        <p:txBody>
          <a:bodyPr>
            <a:normAutofit fontScale="90000"/>
          </a:bodyPr>
          <a:lstStyle/>
          <a:p>
            <a:r>
              <a:rPr lang="en-US" dirty="0"/>
              <a:t>Stages of PRA: Problem Solving with PRA</a:t>
            </a:r>
            <a:br>
              <a:rPr lang="en-US" dirty="0"/>
            </a:br>
            <a:endParaRPr lang="en-US" dirty="0"/>
          </a:p>
        </p:txBody>
      </p:sp>
      <p:sp>
        <p:nvSpPr>
          <p:cNvPr id="3" name="Content Placeholder 2">
            <a:extLst>
              <a:ext uri="{FF2B5EF4-FFF2-40B4-BE49-F238E27FC236}">
                <a16:creationId xmlns:a16="http://schemas.microsoft.com/office/drawing/2014/main" id="{B4B49A48-015A-5AC5-5839-17F68838FB0E}"/>
              </a:ext>
            </a:extLst>
          </p:cNvPr>
          <p:cNvSpPr>
            <a:spLocks noGrp="1"/>
          </p:cNvSpPr>
          <p:nvPr>
            <p:ph sz="half" idx="2"/>
          </p:nvPr>
        </p:nvSpPr>
        <p:spPr>
          <a:xfrm>
            <a:off x="675745" y="1603513"/>
            <a:ext cx="4810655" cy="4437849"/>
          </a:xfrm>
        </p:spPr>
        <p:txBody>
          <a:bodyPr>
            <a:normAutofit fontScale="92500" lnSpcReduction="10000"/>
          </a:bodyPr>
          <a:lstStyle/>
          <a:p>
            <a:pPr marL="0" indent="0">
              <a:buNone/>
            </a:pPr>
            <a:r>
              <a:rPr lang="en-US" sz="2600" dirty="0"/>
              <a:t>1. </a:t>
            </a:r>
            <a:r>
              <a:rPr lang="en-US" sz="2600" b="1" dirty="0"/>
              <a:t>Rapport Formation</a:t>
            </a:r>
          </a:p>
          <a:p>
            <a:pPr algn="just"/>
            <a:r>
              <a:rPr lang="en-US" sz="2200" dirty="0"/>
              <a:t>The objective of this phase is to </a:t>
            </a:r>
            <a:r>
              <a:rPr lang="en-US" sz="2200" b="1" dirty="0">
                <a:solidFill>
                  <a:srgbClr val="002060"/>
                </a:solidFill>
              </a:rPr>
              <a:t>form a relationship</a:t>
            </a:r>
            <a:r>
              <a:rPr lang="en-US" sz="2200" dirty="0">
                <a:solidFill>
                  <a:srgbClr val="002060"/>
                </a:solidFill>
              </a:rPr>
              <a:t> </a:t>
            </a:r>
            <a:r>
              <a:rPr lang="en-US" sz="2200" dirty="0"/>
              <a:t>in which the villagers feel comfortable with you and your role as facilitator. </a:t>
            </a:r>
          </a:p>
          <a:p>
            <a:pPr algn="just"/>
            <a:r>
              <a:rPr lang="en-US" sz="2200" dirty="0"/>
              <a:t>No progress is possible if you fail to establish a good and clear relationship at the beginning. </a:t>
            </a:r>
          </a:p>
          <a:p>
            <a:pPr algn="just"/>
            <a:r>
              <a:rPr lang="en-US" sz="2200" dirty="0"/>
              <a:t>A sign for this is when the client starts to tell you about the problem with a level of honesty and depth which goes beyond that which you would usually expect from your normal relationship. </a:t>
            </a:r>
          </a:p>
          <a:p>
            <a:endParaRPr lang="en-US" dirty="0"/>
          </a:p>
        </p:txBody>
      </p:sp>
      <p:sp>
        <p:nvSpPr>
          <p:cNvPr id="6" name="Content Placeholder 5">
            <a:extLst>
              <a:ext uri="{FF2B5EF4-FFF2-40B4-BE49-F238E27FC236}">
                <a16:creationId xmlns:a16="http://schemas.microsoft.com/office/drawing/2014/main" id="{0F8078A4-15E6-10FD-CDF6-4C2094E33E9B}"/>
              </a:ext>
            </a:extLst>
          </p:cNvPr>
          <p:cNvSpPr>
            <a:spLocks noGrp="1"/>
          </p:cNvSpPr>
          <p:nvPr>
            <p:ph sz="quarter" idx="4"/>
          </p:nvPr>
        </p:nvSpPr>
        <p:spPr>
          <a:xfrm>
            <a:off x="6347340" y="1603513"/>
            <a:ext cx="4810655" cy="4280452"/>
          </a:xfrm>
        </p:spPr>
        <p:txBody>
          <a:bodyPr>
            <a:normAutofit fontScale="92500" lnSpcReduction="10000"/>
          </a:bodyPr>
          <a:lstStyle/>
          <a:p>
            <a:pPr marL="0" indent="0">
              <a:buNone/>
            </a:pPr>
            <a:r>
              <a:rPr lang="en-US" sz="2600" b="1" dirty="0"/>
              <a:t>2. Understanding</a:t>
            </a:r>
          </a:p>
          <a:p>
            <a:pPr algn="just"/>
            <a:r>
              <a:rPr lang="en-US" sz="2200" dirty="0"/>
              <a:t>The objective of this phase is to </a:t>
            </a:r>
            <a:r>
              <a:rPr lang="en-US" sz="2200" b="1" dirty="0">
                <a:solidFill>
                  <a:srgbClr val="002060"/>
                </a:solidFill>
              </a:rPr>
              <a:t>understand the problem from the perspective of your partner</a:t>
            </a:r>
            <a:r>
              <a:rPr lang="en-US" sz="2200" dirty="0"/>
              <a:t>, and for the partner to know that you do. </a:t>
            </a:r>
          </a:p>
          <a:p>
            <a:pPr algn="just"/>
            <a:r>
              <a:rPr lang="en-US" sz="2200" dirty="0"/>
              <a:t>You can find out when you have achieved this objective by asking the partner. </a:t>
            </a:r>
          </a:p>
          <a:p>
            <a:pPr algn="just"/>
            <a:r>
              <a:rPr lang="en-US" sz="2200" dirty="0"/>
              <a:t>Without such an understanding any attempt to move forward will be resisted by the client. </a:t>
            </a:r>
          </a:p>
          <a:p>
            <a:endParaRPr lang="en-US" dirty="0"/>
          </a:p>
        </p:txBody>
      </p:sp>
    </p:spTree>
    <p:extLst>
      <p:ext uri="{BB962C8B-B14F-4D97-AF65-F5344CB8AC3E}">
        <p14:creationId xmlns:p14="http://schemas.microsoft.com/office/powerpoint/2010/main" val="356441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AA735-0430-2EBC-9AF7-75EB003838AF}"/>
              </a:ext>
            </a:extLst>
          </p:cNvPr>
          <p:cNvSpPr>
            <a:spLocks noGrp="1"/>
          </p:cNvSpPr>
          <p:nvPr>
            <p:ph type="title"/>
          </p:nvPr>
        </p:nvSpPr>
        <p:spPr/>
        <p:txBody>
          <a:bodyPr/>
          <a:lstStyle/>
          <a:p>
            <a:r>
              <a:rPr lang="en-US" dirty="0"/>
              <a:t>Stages of PRA: Problem Solving with PRA</a:t>
            </a:r>
          </a:p>
        </p:txBody>
      </p:sp>
      <p:sp>
        <p:nvSpPr>
          <p:cNvPr id="5" name="Text Placeholder 4">
            <a:extLst>
              <a:ext uri="{FF2B5EF4-FFF2-40B4-BE49-F238E27FC236}">
                <a16:creationId xmlns:a16="http://schemas.microsoft.com/office/drawing/2014/main" id="{01DCE858-DF1F-FE6F-3D50-03CFA51B36AF}"/>
              </a:ext>
            </a:extLst>
          </p:cNvPr>
          <p:cNvSpPr>
            <a:spLocks noGrp="1"/>
          </p:cNvSpPr>
          <p:nvPr>
            <p:ph type="body" idx="1"/>
          </p:nvPr>
        </p:nvSpPr>
        <p:spPr>
          <a:xfrm>
            <a:off x="-330282" y="1832558"/>
            <a:ext cx="4185623" cy="576262"/>
          </a:xfrm>
        </p:spPr>
        <p:txBody>
          <a:bodyPr/>
          <a:lstStyle/>
          <a:p>
            <a:pPr algn="ctr"/>
            <a:r>
              <a:rPr lang="en-US" dirty="0"/>
              <a:t>3</a:t>
            </a:r>
            <a:r>
              <a:rPr lang="en-US" b="1" dirty="0"/>
              <a:t>. Reframing </a:t>
            </a:r>
          </a:p>
        </p:txBody>
      </p:sp>
      <p:sp>
        <p:nvSpPr>
          <p:cNvPr id="3" name="Content Placeholder 2">
            <a:extLst>
              <a:ext uri="{FF2B5EF4-FFF2-40B4-BE49-F238E27FC236}">
                <a16:creationId xmlns:a16="http://schemas.microsoft.com/office/drawing/2014/main" id="{EEAF7446-B091-7E1D-5727-D4450E526CDC}"/>
              </a:ext>
            </a:extLst>
          </p:cNvPr>
          <p:cNvSpPr>
            <a:spLocks noGrp="1"/>
          </p:cNvSpPr>
          <p:nvPr>
            <p:ph sz="half" idx="2"/>
          </p:nvPr>
        </p:nvSpPr>
        <p:spPr>
          <a:xfrm>
            <a:off x="790045" y="2561427"/>
            <a:ext cx="4185623" cy="3304117"/>
          </a:xfrm>
        </p:spPr>
        <p:txBody>
          <a:bodyPr>
            <a:normAutofit fontScale="92500" lnSpcReduction="10000"/>
          </a:bodyPr>
          <a:lstStyle/>
          <a:p>
            <a:pPr algn="just"/>
            <a:r>
              <a:rPr lang="en-US" sz="2000" dirty="0"/>
              <a:t>Your objective in reframing is </a:t>
            </a:r>
            <a:r>
              <a:rPr lang="en-US" sz="2000" dirty="0">
                <a:solidFill>
                  <a:srgbClr val="002060"/>
                </a:solidFill>
              </a:rPr>
              <a:t>to be critical partner in reflecting the situation and the problem</a:t>
            </a:r>
            <a:r>
              <a:rPr lang="en-US" sz="2000" dirty="0"/>
              <a:t>. </a:t>
            </a:r>
          </a:p>
          <a:p>
            <a:pPr algn="just"/>
            <a:r>
              <a:rPr lang="en-US" sz="2000" dirty="0"/>
              <a:t>You encourage the client to see the problem from a perspective that makes its management possible. </a:t>
            </a:r>
          </a:p>
          <a:p>
            <a:pPr algn="just"/>
            <a:r>
              <a:rPr lang="en-US" sz="2000" dirty="0"/>
              <a:t>When the partner is in a more manageable perspective they will be ready to move to the next stage. </a:t>
            </a:r>
          </a:p>
          <a:p>
            <a:endParaRPr lang="en-US" dirty="0"/>
          </a:p>
        </p:txBody>
      </p:sp>
      <p:sp>
        <p:nvSpPr>
          <p:cNvPr id="6" name="Text Placeholder 5">
            <a:extLst>
              <a:ext uri="{FF2B5EF4-FFF2-40B4-BE49-F238E27FC236}">
                <a16:creationId xmlns:a16="http://schemas.microsoft.com/office/drawing/2014/main" id="{BE3F2F74-6E06-50F0-655B-495CF0F27D3E}"/>
              </a:ext>
            </a:extLst>
          </p:cNvPr>
          <p:cNvSpPr>
            <a:spLocks noGrp="1"/>
          </p:cNvSpPr>
          <p:nvPr>
            <p:ph type="body" sz="quarter" idx="3"/>
          </p:nvPr>
        </p:nvSpPr>
        <p:spPr>
          <a:xfrm>
            <a:off x="5274365" y="1930400"/>
            <a:ext cx="4185618" cy="576262"/>
          </a:xfrm>
        </p:spPr>
        <p:txBody>
          <a:bodyPr/>
          <a:lstStyle/>
          <a:p>
            <a:pPr algn="ctr"/>
            <a:r>
              <a:rPr lang="en-US" b="1" dirty="0"/>
              <a:t>4. Solution Searching </a:t>
            </a:r>
          </a:p>
        </p:txBody>
      </p:sp>
      <p:sp>
        <p:nvSpPr>
          <p:cNvPr id="7" name="Content Placeholder 6">
            <a:extLst>
              <a:ext uri="{FF2B5EF4-FFF2-40B4-BE49-F238E27FC236}">
                <a16:creationId xmlns:a16="http://schemas.microsoft.com/office/drawing/2014/main" id="{8FF96DF1-936E-B551-04F6-AEC89234802C}"/>
              </a:ext>
            </a:extLst>
          </p:cNvPr>
          <p:cNvSpPr>
            <a:spLocks noGrp="1"/>
          </p:cNvSpPr>
          <p:nvPr>
            <p:ph sz="quarter" idx="4"/>
          </p:nvPr>
        </p:nvSpPr>
        <p:spPr>
          <a:xfrm>
            <a:off x="5897219" y="2561428"/>
            <a:ext cx="5046558" cy="3304117"/>
          </a:xfrm>
        </p:spPr>
        <p:txBody>
          <a:bodyPr>
            <a:normAutofit fontScale="92500" lnSpcReduction="10000"/>
          </a:bodyPr>
          <a:lstStyle/>
          <a:p>
            <a:r>
              <a:rPr lang="en-US" sz="2000" dirty="0"/>
              <a:t>The objective of this stage is to </a:t>
            </a:r>
            <a:r>
              <a:rPr lang="en-US" sz="2000" dirty="0">
                <a:solidFill>
                  <a:srgbClr val="002060"/>
                </a:solidFill>
              </a:rPr>
              <a:t>identify a type of solution. </a:t>
            </a:r>
          </a:p>
          <a:p>
            <a:r>
              <a:rPr lang="en-US" sz="2000" dirty="0"/>
              <a:t>You will arrive at this point having explored various solution types. </a:t>
            </a:r>
          </a:p>
          <a:p>
            <a:r>
              <a:rPr lang="en-US" sz="2000" dirty="0"/>
              <a:t>Progress to the next stage depends on the partner being committed to a particular type of solution. </a:t>
            </a:r>
          </a:p>
          <a:p>
            <a:endParaRPr lang="en-US" dirty="0"/>
          </a:p>
        </p:txBody>
      </p:sp>
    </p:spTree>
    <p:extLst>
      <p:ext uri="{BB962C8B-B14F-4D97-AF65-F5344CB8AC3E}">
        <p14:creationId xmlns:p14="http://schemas.microsoft.com/office/powerpoint/2010/main" val="395555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360BE-65A9-4BFD-1C64-C4CDAB313A9A}"/>
              </a:ext>
            </a:extLst>
          </p:cNvPr>
          <p:cNvSpPr>
            <a:spLocks noGrp="1"/>
          </p:cNvSpPr>
          <p:nvPr>
            <p:ph type="title"/>
          </p:nvPr>
        </p:nvSpPr>
        <p:spPr/>
        <p:txBody>
          <a:bodyPr/>
          <a:lstStyle/>
          <a:p>
            <a:r>
              <a:rPr lang="en-US" dirty="0"/>
              <a:t>Stages of PRA: Problem Solving with PRA</a:t>
            </a:r>
          </a:p>
        </p:txBody>
      </p:sp>
      <p:sp>
        <p:nvSpPr>
          <p:cNvPr id="5" name="Text Placeholder 4">
            <a:extLst>
              <a:ext uri="{FF2B5EF4-FFF2-40B4-BE49-F238E27FC236}">
                <a16:creationId xmlns:a16="http://schemas.microsoft.com/office/drawing/2014/main" id="{823F0704-D96B-A2D2-6EB5-278D860387A2}"/>
              </a:ext>
            </a:extLst>
          </p:cNvPr>
          <p:cNvSpPr>
            <a:spLocks noGrp="1"/>
          </p:cNvSpPr>
          <p:nvPr>
            <p:ph type="body" idx="1"/>
          </p:nvPr>
        </p:nvSpPr>
        <p:spPr>
          <a:xfrm>
            <a:off x="83642" y="1560925"/>
            <a:ext cx="5157787" cy="1034293"/>
          </a:xfrm>
        </p:spPr>
        <p:txBody>
          <a:bodyPr/>
          <a:lstStyle/>
          <a:p>
            <a:pPr algn="ctr"/>
            <a:r>
              <a:rPr lang="en-US" b="1" dirty="0"/>
              <a:t>5. Solution Planning and Commitment Development</a:t>
            </a:r>
          </a:p>
        </p:txBody>
      </p:sp>
      <p:sp>
        <p:nvSpPr>
          <p:cNvPr id="6" name="Content Placeholder 5">
            <a:extLst>
              <a:ext uri="{FF2B5EF4-FFF2-40B4-BE49-F238E27FC236}">
                <a16:creationId xmlns:a16="http://schemas.microsoft.com/office/drawing/2014/main" id="{F2A8B00F-71BE-5750-B484-68046F78D9B2}"/>
              </a:ext>
            </a:extLst>
          </p:cNvPr>
          <p:cNvSpPr>
            <a:spLocks noGrp="1"/>
          </p:cNvSpPr>
          <p:nvPr>
            <p:ph sz="half" idx="2"/>
          </p:nvPr>
        </p:nvSpPr>
        <p:spPr>
          <a:xfrm>
            <a:off x="569725" y="2737245"/>
            <a:ext cx="4185623" cy="3304117"/>
          </a:xfrm>
        </p:spPr>
        <p:txBody>
          <a:bodyPr/>
          <a:lstStyle/>
          <a:p>
            <a:pPr algn="just"/>
            <a:r>
              <a:rPr lang="en-US" sz="2000" dirty="0"/>
              <a:t>After identifying a type of solution your objective in this stage is to plan a specific solution and to see it through to a successful conclusion. </a:t>
            </a:r>
          </a:p>
          <a:p>
            <a:pPr algn="just"/>
            <a:r>
              <a:rPr lang="en-US" sz="2000" dirty="0"/>
              <a:t>The actors have to express their commitment to the solution. </a:t>
            </a:r>
          </a:p>
          <a:p>
            <a:endParaRPr lang="en-US" dirty="0"/>
          </a:p>
        </p:txBody>
      </p:sp>
      <p:sp>
        <p:nvSpPr>
          <p:cNvPr id="7" name="Text Placeholder 6">
            <a:extLst>
              <a:ext uri="{FF2B5EF4-FFF2-40B4-BE49-F238E27FC236}">
                <a16:creationId xmlns:a16="http://schemas.microsoft.com/office/drawing/2014/main" id="{E8E7FAF5-4324-890A-B44E-451128B746BC}"/>
              </a:ext>
            </a:extLst>
          </p:cNvPr>
          <p:cNvSpPr>
            <a:spLocks noGrp="1"/>
          </p:cNvSpPr>
          <p:nvPr>
            <p:ph type="body" sz="quarter" idx="3"/>
          </p:nvPr>
        </p:nvSpPr>
        <p:spPr>
          <a:xfrm>
            <a:off x="4851399" y="1878462"/>
            <a:ext cx="5183188" cy="823912"/>
          </a:xfrm>
        </p:spPr>
        <p:txBody>
          <a:bodyPr/>
          <a:lstStyle/>
          <a:p>
            <a:pPr algn="ctr"/>
            <a:r>
              <a:rPr lang="en-US" dirty="0"/>
              <a:t>6</a:t>
            </a:r>
            <a:r>
              <a:rPr lang="en-US" b="1" dirty="0"/>
              <a:t>. Implementation </a:t>
            </a:r>
          </a:p>
        </p:txBody>
      </p:sp>
      <p:sp>
        <p:nvSpPr>
          <p:cNvPr id="8" name="Content Placeholder 7">
            <a:extLst>
              <a:ext uri="{FF2B5EF4-FFF2-40B4-BE49-F238E27FC236}">
                <a16:creationId xmlns:a16="http://schemas.microsoft.com/office/drawing/2014/main" id="{946E8943-BF26-9212-48D0-371BE300CDE6}"/>
              </a:ext>
            </a:extLst>
          </p:cNvPr>
          <p:cNvSpPr>
            <a:spLocks noGrp="1"/>
          </p:cNvSpPr>
          <p:nvPr>
            <p:ph sz="quarter" idx="4"/>
          </p:nvPr>
        </p:nvSpPr>
        <p:spPr>
          <a:xfrm>
            <a:off x="6070599" y="2810492"/>
            <a:ext cx="4185617" cy="3304117"/>
          </a:xfrm>
        </p:spPr>
        <p:txBody>
          <a:bodyPr/>
          <a:lstStyle/>
          <a:p>
            <a:pPr algn="just"/>
            <a:r>
              <a:rPr lang="en-US" sz="2000" dirty="0"/>
              <a:t>The obvious objective is to carry out the plan generated in the previous stage. </a:t>
            </a:r>
          </a:p>
          <a:p>
            <a:pPr algn="just"/>
            <a:r>
              <a:rPr lang="en-US" sz="2000" dirty="0"/>
              <a:t>Specifically your role here is to help the people with their motivation, focus and persistence. </a:t>
            </a:r>
          </a:p>
          <a:p>
            <a:endParaRPr lang="en-US" dirty="0"/>
          </a:p>
        </p:txBody>
      </p:sp>
    </p:spTree>
    <p:extLst>
      <p:ext uri="{BB962C8B-B14F-4D97-AF65-F5344CB8AC3E}">
        <p14:creationId xmlns:p14="http://schemas.microsoft.com/office/powerpoint/2010/main" val="96046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828800"/>
            <a:ext cx="7239001" cy="1320800"/>
          </a:xfrm>
        </p:spPr>
        <p:txBody>
          <a:bodyPr>
            <a:noAutofit/>
          </a:bodyPr>
          <a:lstStyle/>
          <a:p>
            <a:r>
              <a:rPr lang="en-US" sz="4400" b="1" dirty="0"/>
              <a:t>Please think about the question……………..</a:t>
            </a:r>
          </a:p>
        </p:txBody>
      </p:sp>
      <p:sp>
        <p:nvSpPr>
          <p:cNvPr id="3" name="Content Placeholder 2"/>
          <p:cNvSpPr>
            <a:spLocks noGrp="1"/>
          </p:cNvSpPr>
          <p:nvPr>
            <p:ph idx="1"/>
          </p:nvPr>
        </p:nvSpPr>
        <p:spPr>
          <a:xfrm>
            <a:off x="1981200" y="2971800"/>
            <a:ext cx="8039101" cy="2286000"/>
          </a:xfrm>
        </p:spPr>
        <p:txBody>
          <a:bodyPr anchor="ctr">
            <a:normAutofit/>
          </a:bodyPr>
          <a:lstStyle/>
          <a:p>
            <a:pPr marL="114300" indent="0" algn="ctr">
              <a:buNone/>
            </a:pPr>
            <a:r>
              <a:rPr lang="en-US" sz="4400" b="1" i="1" dirty="0">
                <a:solidFill>
                  <a:srgbClr val="FF0000"/>
                </a:solidFill>
              </a:rPr>
              <a:t>How do we make friends? </a:t>
            </a:r>
          </a:p>
        </p:txBody>
      </p:sp>
    </p:spTree>
    <p:extLst>
      <p:ext uri="{BB962C8B-B14F-4D97-AF65-F5344CB8AC3E}">
        <p14:creationId xmlns:p14="http://schemas.microsoft.com/office/powerpoint/2010/main" val="39032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D64E-1E9C-061D-85C5-336BACA01626}"/>
              </a:ext>
            </a:extLst>
          </p:cNvPr>
          <p:cNvSpPr>
            <a:spLocks noGrp="1"/>
          </p:cNvSpPr>
          <p:nvPr>
            <p:ph type="title"/>
          </p:nvPr>
        </p:nvSpPr>
        <p:spPr>
          <a:xfrm>
            <a:off x="677333" y="1037833"/>
            <a:ext cx="9314806" cy="1320800"/>
          </a:xfrm>
        </p:spPr>
        <p:txBody>
          <a:bodyPr/>
          <a:lstStyle/>
          <a:p>
            <a:r>
              <a:rPr lang="en-US" b="1" dirty="0"/>
              <a:t>Stages of PRA: Problem Solving with PRA</a:t>
            </a:r>
          </a:p>
        </p:txBody>
      </p:sp>
      <p:sp>
        <p:nvSpPr>
          <p:cNvPr id="3" name="Text Placeholder 2">
            <a:extLst>
              <a:ext uri="{FF2B5EF4-FFF2-40B4-BE49-F238E27FC236}">
                <a16:creationId xmlns:a16="http://schemas.microsoft.com/office/drawing/2014/main" id="{2B240E13-4CBD-9031-C2BE-A73B12F140DD}"/>
              </a:ext>
            </a:extLst>
          </p:cNvPr>
          <p:cNvSpPr>
            <a:spLocks noGrp="1"/>
          </p:cNvSpPr>
          <p:nvPr>
            <p:ph type="body" idx="1"/>
          </p:nvPr>
        </p:nvSpPr>
        <p:spPr>
          <a:xfrm>
            <a:off x="428848" y="1509911"/>
            <a:ext cx="5157787" cy="823912"/>
          </a:xfrm>
        </p:spPr>
        <p:txBody>
          <a:bodyPr/>
          <a:lstStyle/>
          <a:p>
            <a:r>
              <a:rPr lang="en-US" dirty="0"/>
              <a:t>7 . </a:t>
            </a:r>
            <a:r>
              <a:rPr lang="en-US" b="1" dirty="0"/>
              <a:t>Evaluation and Adjustment</a:t>
            </a:r>
          </a:p>
        </p:txBody>
      </p:sp>
      <p:sp>
        <p:nvSpPr>
          <p:cNvPr id="4" name="Content Placeholder 3">
            <a:extLst>
              <a:ext uri="{FF2B5EF4-FFF2-40B4-BE49-F238E27FC236}">
                <a16:creationId xmlns:a16="http://schemas.microsoft.com/office/drawing/2014/main" id="{E4CCD88A-897A-DB50-06EE-AB0ECE5BD074}"/>
              </a:ext>
            </a:extLst>
          </p:cNvPr>
          <p:cNvSpPr>
            <a:spLocks noGrp="1"/>
          </p:cNvSpPr>
          <p:nvPr>
            <p:ph sz="half" idx="2"/>
          </p:nvPr>
        </p:nvSpPr>
        <p:spPr>
          <a:xfrm>
            <a:off x="677333" y="2498706"/>
            <a:ext cx="5034353" cy="4061120"/>
          </a:xfrm>
        </p:spPr>
        <p:txBody>
          <a:bodyPr>
            <a:normAutofit fontScale="92500" lnSpcReduction="10000"/>
          </a:bodyPr>
          <a:lstStyle/>
          <a:p>
            <a:pPr algn="just"/>
            <a:r>
              <a:rPr lang="en-US" sz="2200" dirty="0"/>
              <a:t>Whether you are pushed into this stage through the situation or your partner, the time will come when the implementation as planned has been completed or has reach an impasse. </a:t>
            </a:r>
          </a:p>
          <a:p>
            <a:pPr algn="just"/>
            <a:r>
              <a:rPr lang="en-US" sz="2200" dirty="0"/>
              <a:t>This is the time when, together, you begin to evaluate and adjust the plan, if necessary. </a:t>
            </a:r>
          </a:p>
          <a:p>
            <a:pPr algn="just"/>
            <a:r>
              <a:rPr lang="en-US" sz="2200" dirty="0"/>
              <a:t>The objectives in this stage can vary from abandoning a plan the partner has lost faith in, or is creating new problems to fine-tuning a minor aspect of the plan. </a:t>
            </a:r>
          </a:p>
          <a:p>
            <a:endParaRPr lang="en-US" dirty="0"/>
          </a:p>
        </p:txBody>
      </p:sp>
      <p:sp>
        <p:nvSpPr>
          <p:cNvPr id="5" name="Text Placeholder 4">
            <a:extLst>
              <a:ext uri="{FF2B5EF4-FFF2-40B4-BE49-F238E27FC236}">
                <a16:creationId xmlns:a16="http://schemas.microsoft.com/office/drawing/2014/main" id="{1C5E9475-9329-700D-3FD9-4BD9E7929046}"/>
              </a:ext>
            </a:extLst>
          </p:cNvPr>
          <p:cNvSpPr>
            <a:spLocks noGrp="1"/>
          </p:cNvSpPr>
          <p:nvPr>
            <p:ph type="body" sz="quarter" idx="3"/>
          </p:nvPr>
        </p:nvSpPr>
        <p:spPr>
          <a:xfrm>
            <a:off x="5835121" y="2086750"/>
            <a:ext cx="5183188" cy="823912"/>
          </a:xfrm>
        </p:spPr>
        <p:txBody>
          <a:bodyPr/>
          <a:lstStyle/>
          <a:p>
            <a:pPr algn="ctr"/>
            <a:r>
              <a:rPr lang="en-US" dirty="0"/>
              <a:t>8. </a:t>
            </a:r>
            <a:r>
              <a:rPr lang="en-US" b="1" dirty="0"/>
              <a:t>Ending &amp; Consolidation </a:t>
            </a:r>
          </a:p>
          <a:p>
            <a:endParaRPr lang="en-US" dirty="0"/>
          </a:p>
        </p:txBody>
      </p:sp>
      <p:sp>
        <p:nvSpPr>
          <p:cNvPr id="6" name="Content Placeholder 5">
            <a:extLst>
              <a:ext uri="{FF2B5EF4-FFF2-40B4-BE49-F238E27FC236}">
                <a16:creationId xmlns:a16="http://schemas.microsoft.com/office/drawing/2014/main" id="{B3E396C2-006D-AB11-897B-094C528CD98D}"/>
              </a:ext>
            </a:extLst>
          </p:cNvPr>
          <p:cNvSpPr>
            <a:spLocks noGrp="1"/>
          </p:cNvSpPr>
          <p:nvPr>
            <p:ph sz="quarter" idx="4"/>
          </p:nvPr>
        </p:nvSpPr>
        <p:spPr>
          <a:xfrm>
            <a:off x="6228071" y="2532891"/>
            <a:ext cx="4797738" cy="3304117"/>
          </a:xfrm>
        </p:spPr>
        <p:txBody>
          <a:bodyPr>
            <a:normAutofit fontScale="92500" lnSpcReduction="10000"/>
          </a:bodyPr>
          <a:lstStyle/>
          <a:p>
            <a:pPr algn="just"/>
            <a:r>
              <a:rPr lang="en-US" sz="2200" dirty="0"/>
              <a:t>Now a particular problem has been overcome, it is wise to </a:t>
            </a:r>
            <a:r>
              <a:rPr lang="en-US" sz="2200" dirty="0">
                <a:solidFill>
                  <a:srgbClr val="002060"/>
                </a:solidFill>
              </a:rPr>
              <a:t>help the partner consolidate the problem solving skills</a:t>
            </a:r>
            <a:r>
              <a:rPr lang="en-US" sz="2200" dirty="0"/>
              <a:t> they have learned or the solutions they have adopted. </a:t>
            </a:r>
          </a:p>
          <a:p>
            <a:pPr algn="just"/>
            <a:r>
              <a:rPr lang="en-US" sz="2200" dirty="0"/>
              <a:t>A sensible option is to put the client in a position where they can solve the same or similar problems if they emerge or re-emerge.</a:t>
            </a:r>
          </a:p>
          <a:p>
            <a:endParaRPr lang="en-US" dirty="0"/>
          </a:p>
        </p:txBody>
      </p:sp>
    </p:spTree>
    <p:extLst>
      <p:ext uri="{BB962C8B-B14F-4D97-AF65-F5344CB8AC3E}">
        <p14:creationId xmlns:p14="http://schemas.microsoft.com/office/powerpoint/2010/main" val="1291547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D64E-1E9C-061D-85C5-336BACA01626}"/>
              </a:ext>
            </a:extLst>
          </p:cNvPr>
          <p:cNvSpPr>
            <a:spLocks noGrp="1"/>
          </p:cNvSpPr>
          <p:nvPr>
            <p:ph type="title"/>
          </p:nvPr>
        </p:nvSpPr>
        <p:spPr>
          <a:xfrm>
            <a:off x="677333" y="1037833"/>
            <a:ext cx="9314806" cy="1320800"/>
          </a:xfrm>
        </p:spPr>
        <p:txBody>
          <a:bodyPr/>
          <a:lstStyle/>
          <a:p>
            <a:r>
              <a:rPr lang="en-US" b="1" dirty="0"/>
              <a:t>Limitations with PRA</a:t>
            </a:r>
          </a:p>
        </p:txBody>
      </p:sp>
      <p:sp>
        <p:nvSpPr>
          <p:cNvPr id="4" name="Content Placeholder 3">
            <a:extLst>
              <a:ext uri="{FF2B5EF4-FFF2-40B4-BE49-F238E27FC236}">
                <a16:creationId xmlns:a16="http://schemas.microsoft.com/office/drawing/2014/main" id="{E4CCD88A-897A-DB50-06EE-AB0ECE5BD074}"/>
              </a:ext>
            </a:extLst>
          </p:cNvPr>
          <p:cNvSpPr>
            <a:spLocks noGrp="1"/>
          </p:cNvSpPr>
          <p:nvPr>
            <p:ph sz="half" idx="2"/>
          </p:nvPr>
        </p:nvSpPr>
        <p:spPr>
          <a:xfrm>
            <a:off x="677333" y="1759047"/>
            <a:ext cx="10534006" cy="4061120"/>
          </a:xfrm>
        </p:spPr>
        <p:txBody>
          <a:bodyPr>
            <a:normAutofit/>
          </a:bodyPr>
          <a:lstStyle/>
          <a:p>
            <a:pPr algn="just"/>
            <a:r>
              <a:rPr lang="en-US" sz="2200" dirty="0"/>
              <a:t>Difficult to find the right team and right questions (Women)</a:t>
            </a:r>
          </a:p>
          <a:p>
            <a:pPr algn="just"/>
            <a:r>
              <a:rPr lang="en-US" sz="2200" dirty="0"/>
              <a:t>Focusing on the wrong target individuals and vested interest on the both sides</a:t>
            </a:r>
          </a:p>
          <a:p>
            <a:pPr algn="just"/>
            <a:r>
              <a:rPr lang="en-US" sz="2200" dirty="0"/>
              <a:t>Going quickly on the part of the problems  </a:t>
            </a:r>
          </a:p>
          <a:p>
            <a:pPr algn="just"/>
            <a:r>
              <a:rPr lang="en-US" sz="2200" dirty="0"/>
              <a:t>Misled by myths and gossip </a:t>
            </a:r>
          </a:p>
          <a:p>
            <a:pPr algn="just"/>
            <a:r>
              <a:rPr lang="en-US" sz="2200" dirty="0"/>
              <a:t>Lack of people and social skills that lead to unprofessional </a:t>
            </a:r>
          </a:p>
          <a:p>
            <a:pPr algn="just"/>
            <a:r>
              <a:rPr lang="en-US" sz="2200" dirty="0"/>
              <a:t>Ignorance realities due to the homogeneous social structure </a:t>
            </a:r>
          </a:p>
          <a:p>
            <a:pPr algn="just"/>
            <a:r>
              <a:rPr lang="en-US" sz="2200" dirty="0"/>
              <a:t>Local communities are getting opportunities to place themselves as a scholar </a:t>
            </a:r>
          </a:p>
          <a:p>
            <a:endParaRPr lang="en-US" dirty="0"/>
          </a:p>
        </p:txBody>
      </p:sp>
    </p:spTree>
    <p:extLst>
      <p:ext uri="{BB962C8B-B14F-4D97-AF65-F5344CB8AC3E}">
        <p14:creationId xmlns:p14="http://schemas.microsoft.com/office/powerpoint/2010/main" val="15351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D64E-1E9C-061D-85C5-336BACA01626}"/>
              </a:ext>
            </a:extLst>
          </p:cNvPr>
          <p:cNvSpPr>
            <a:spLocks noGrp="1"/>
          </p:cNvSpPr>
          <p:nvPr>
            <p:ph type="title"/>
          </p:nvPr>
        </p:nvSpPr>
        <p:spPr>
          <a:xfrm>
            <a:off x="980661" y="1476080"/>
            <a:ext cx="9314806" cy="1320800"/>
          </a:xfrm>
        </p:spPr>
        <p:txBody>
          <a:bodyPr>
            <a:normAutofit/>
          </a:bodyPr>
          <a:lstStyle/>
          <a:p>
            <a:r>
              <a:rPr lang="en-US" sz="4400" b="1" dirty="0"/>
              <a:t>Thank you </a:t>
            </a:r>
          </a:p>
        </p:txBody>
      </p:sp>
      <p:sp>
        <p:nvSpPr>
          <p:cNvPr id="4" name="Content Placeholder 3">
            <a:extLst>
              <a:ext uri="{FF2B5EF4-FFF2-40B4-BE49-F238E27FC236}">
                <a16:creationId xmlns:a16="http://schemas.microsoft.com/office/drawing/2014/main" id="{E4CCD88A-897A-DB50-06EE-AB0ECE5BD074}"/>
              </a:ext>
            </a:extLst>
          </p:cNvPr>
          <p:cNvSpPr>
            <a:spLocks noGrp="1"/>
          </p:cNvSpPr>
          <p:nvPr>
            <p:ph sz="half" idx="2"/>
          </p:nvPr>
        </p:nvSpPr>
        <p:spPr>
          <a:xfrm>
            <a:off x="677333" y="2796880"/>
            <a:ext cx="10534006" cy="4061120"/>
          </a:xfrm>
        </p:spPr>
        <p:txBody>
          <a:bodyPr>
            <a:normAutofit/>
          </a:bodyPr>
          <a:lstStyle/>
          <a:p>
            <a:pPr algn="just"/>
            <a:r>
              <a:rPr lang="en-US" sz="2200" dirty="0"/>
              <a:t>What is your learning from this class? How do will you apply this knowledge in the coming days specially in your professional life? </a:t>
            </a:r>
          </a:p>
          <a:p>
            <a:endParaRPr lang="en-US" dirty="0"/>
          </a:p>
        </p:txBody>
      </p:sp>
    </p:spTree>
    <p:extLst>
      <p:ext uri="{BB962C8B-B14F-4D97-AF65-F5344CB8AC3E}">
        <p14:creationId xmlns:p14="http://schemas.microsoft.com/office/powerpoint/2010/main" val="156120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67C42-CC33-F4DA-29A0-339A5AB88CF9}"/>
              </a:ext>
            </a:extLst>
          </p:cNvPr>
          <p:cNvSpPr>
            <a:spLocks noGrp="1"/>
          </p:cNvSpPr>
          <p:nvPr>
            <p:ph type="title"/>
          </p:nvPr>
        </p:nvSpPr>
        <p:spPr>
          <a:xfrm>
            <a:off x="312422" y="799701"/>
            <a:ext cx="7691890" cy="1154997"/>
          </a:xfrm>
        </p:spPr>
        <p:txBody>
          <a:bodyPr anchor="ctr">
            <a:normAutofit fontScale="90000"/>
          </a:bodyPr>
          <a:lstStyle/>
          <a:p>
            <a:r>
              <a:rPr lang="en-US" sz="4000" b="1" dirty="0"/>
              <a:t>Understanding the Key Concepts</a:t>
            </a:r>
            <a:endParaRPr lang="en-US" sz="3700" dirty="0"/>
          </a:p>
        </p:txBody>
      </p:sp>
      <p:sp>
        <p:nvSpPr>
          <p:cNvPr id="5" name="Content Placeholder 4">
            <a:extLst>
              <a:ext uri="{FF2B5EF4-FFF2-40B4-BE49-F238E27FC236}">
                <a16:creationId xmlns:a16="http://schemas.microsoft.com/office/drawing/2014/main" id="{0EFA65E8-C5A8-8D73-FD0C-C308287A3D21}"/>
              </a:ext>
            </a:extLst>
          </p:cNvPr>
          <p:cNvSpPr>
            <a:spLocks noGrp="1"/>
          </p:cNvSpPr>
          <p:nvPr>
            <p:ph idx="1"/>
          </p:nvPr>
        </p:nvSpPr>
        <p:spPr>
          <a:xfrm>
            <a:off x="215064" y="2165255"/>
            <a:ext cx="7334083" cy="4050015"/>
          </a:xfrm>
        </p:spPr>
        <p:txBody>
          <a:bodyPr anchor="ctr">
            <a:normAutofit/>
          </a:bodyPr>
          <a:lstStyle/>
          <a:p>
            <a:r>
              <a:rPr lang="en-US" sz="2400" b="1" dirty="0"/>
              <a:t>Participatory: </a:t>
            </a:r>
            <a:r>
              <a:rPr lang="en-US" sz="2400" dirty="0"/>
              <a:t>Means that people are involved in the process – a “bottom-up” approach that requires good communication skills and attitude of project staff. </a:t>
            </a:r>
          </a:p>
          <a:p>
            <a:r>
              <a:rPr lang="en-US" sz="2400" dirty="0"/>
              <a:t> </a:t>
            </a:r>
            <a:r>
              <a:rPr lang="en-US" sz="2400" b="1" dirty="0"/>
              <a:t>Rural: </a:t>
            </a:r>
            <a:r>
              <a:rPr lang="en-US" sz="2400" dirty="0"/>
              <a:t>The techniques can be used in any situation, urban or rural, with both literate and illiterate people.</a:t>
            </a:r>
          </a:p>
          <a:p>
            <a:r>
              <a:rPr lang="en-US" sz="2400" dirty="0"/>
              <a:t> </a:t>
            </a:r>
            <a:r>
              <a:rPr lang="en-US" sz="2400" b="1" dirty="0"/>
              <a:t>Appraisal: </a:t>
            </a:r>
            <a:r>
              <a:rPr lang="en-US" sz="2400" dirty="0"/>
              <a:t>The finding out of information about problems, needs, and potential in a village. It is the first stage in any project. </a:t>
            </a:r>
          </a:p>
          <a:p>
            <a:pPr marL="0" indent="0">
              <a:buNone/>
            </a:pPr>
            <a:endParaRPr lang="en-US" sz="2000" dirty="0"/>
          </a:p>
        </p:txBody>
      </p:sp>
      <p:pic>
        <p:nvPicPr>
          <p:cNvPr id="2" name="Picture 1">
            <a:extLst>
              <a:ext uri="{FF2B5EF4-FFF2-40B4-BE49-F238E27FC236}">
                <a16:creationId xmlns:a16="http://schemas.microsoft.com/office/drawing/2014/main" id="{0002A1B7-9F12-599E-D753-CDAD6B9126F3}"/>
              </a:ext>
            </a:extLst>
          </p:cNvPr>
          <p:cNvPicPr>
            <a:picLocks noChangeAspect="1"/>
          </p:cNvPicPr>
          <p:nvPr/>
        </p:nvPicPr>
        <p:blipFill rotWithShape="1">
          <a:blip r:embed="rId2"/>
          <a:srcRect l="15348" r="20586" b="2"/>
          <a:stretch/>
        </p:blipFill>
        <p:spPr>
          <a:xfrm>
            <a:off x="7646505" y="2165255"/>
            <a:ext cx="4330431" cy="4197844"/>
          </a:xfrm>
          <a:prstGeom prst="rect">
            <a:avLst/>
          </a:prstGeom>
        </p:spPr>
      </p:pic>
    </p:spTree>
    <p:extLst>
      <p:ext uri="{BB962C8B-B14F-4D97-AF65-F5344CB8AC3E}">
        <p14:creationId xmlns:p14="http://schemas.microsoft.com/office/powerpoint/2010/main" val="17975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505" y="583095"/>
            <a:ext cx="8458201" cy="1320800"/>
          </a:xfrm>
        </p:spPr>
        <p:txBody>
          <a:bodyPr/>
          <a:lstStyle/>
          <a:p>
            <a:r>
              <a:rPr lang="en-US" b="1" dirty="0"/>
              <a:t>What is Participatory Rural Appraisal? </a:t>
            </a:r>
          </a:p>
        </p:txBody>
      </p:sp>
      <p:sp>
        <p:nvSpPr>
          <p:cNvPr id="3" name="Content Placeholder 2"/>
          <p:cNvSpPr>
            <a:spLocks noGrp="1"/>
          </p:cNvSpPr>
          <p:nvPr>
            <p:ph idx="1"/>
          </p:nvPr>
        </p:nvSpPr>
        <p:spPr>
          <a:xfrm>
            <a:off x="1043504" y="1501866"/>
            <a:ext cx="10287105" cy="4912187"/>
          </a:xfrm>
        </p:spPr>
        <p:txBody>
          <a:bodyPr>
            <a:noAutofit/>
          </a:bodyPr>
          <a:lstStyle/>
          <a:p>
            <a:pPr algn="just"/>
            <a:r>
              <a:rPr lang="en-US" sz="2000" dirty="0"/>
              <a:t>Participatory Rural Appraisal (PRA) is considered one of the popular and effective approaches to gather information in rural areas. </a:t>
            </a:r>
          </a:p>
          <a:p>
            <a:r>
              <a:rPr lang="en-US" sz="2000" dirty="0"/>
              <a:t>PRA is intended to </a:t>
            </a:r>
            <a:r>
              <a:rPr lang="en-US" sz="2000" b="1" dirty="0"/>
              <a:t>enable local communities to conduct their own analysis and to plan and take action.</a:t>
            </a:r>
          </a:p>
          <a:p>
            <a:pPr algn="just"/>
            <a:r>
              <a:rPr lang="en-US" sz="2000" dirty="0"/>
              <a:t>PRA </a:t>
            </a:r>
            <a:r>
              <a:rPr lang="en-US" sz="2000" b="1" dirty="0"/>
              <a:t>involves project staff learning together with villagers </a:t>
            </a:r>
            <a:r>
              <a:rPr lang="en-US" sz="2000" dirty="0"/>
              <a:t>about the village. </a:t>
            </a:r>
          </a:p>
          <a:p>
            <a:pPr algn="just"/>
            <a:r>
              <a:rPr lang="en-US" sz="2000" dirty="0"/>
              <a:t>The aim of PRA is </a:t>
            </a:r>
            <a:r>
              <a:rPr lang="en-US" sz="2000" b="1" dirty="0"/>
              <a:t>to help strengthen the capacity of villagers to plan, make decisions, and to take action towards improving their own situation</a:t>
            </a:r>
            <a:r>
              <a:rPr lang="en-US" sz="2000" dirty="0"/>
              <a:t>. </a:t>
            </a:r>
          </a:p>
          <a:p>
            <a:r>
              <a:rPr lang="en-US" sz="2000" dirty="0"/>
              <a:t>Collaboration between researchers and local communities; </a:t>
            </a:r>
            <a:r>
              <a:rPr lang="en-US" sz="2000" b="1" dirty="0"/>
              <a:t>it empowers people, mobilize labor and minimize cost, and giving ownership </a:t>
            </a:r>
            <a:r>
              <a:rPr lang="en-US" sz="2000" dirty="0"/>
              <a:t>(win the mind of people)</a:t>
            </a:r>
          </a:p>
          <a:p>
            <a:r>
              <a:rPr lang="en-US" sz="2000" dirty="0"/>
              <a:t> In fact, it is a shift from </a:t>
            </a:r>
            <a:r>
              <a:rPr lang="en-US" sz="2000" b="1" dirty="0"/>
              <a:t>extractive survey questionnaires to experience sharing </a:t>
            </a:r>
            <a:r>
              <a:rPr lang="en-US" sz="2000" dirty="0"/>
              <a:t>by local people (Data collection to data sharing and empowerment)</a:t>
            </a:r>
          </a:p>
          <a:p>
            <a:r>
              <a:rPr lang="en-US" sz="2000" dirty="0"/>
              <a:t>PRA is based on village experiences where communities effectively manage their natural resources. </a:t>
            </a:r>
          </a:p>
          <a:p>
            <a:pPr marL="0" indent="0" algn="just">
              <a:buNone/>
            </a:pPr>
            <a:endParaRPr lang="en-US" sz="2400" dirty="0"/>
          </a:p>
        </p:txBody>
      </p:sp>
    </p:spTree>
    <p:extLst>
      <p:ext uri="{BB962C8B-B14F-4D97-AF65-F5344CB8AC3E}">
        <p14:creationId xmlns:p14="http://schemas.microsoft.com/office/powerpoint/2010/main" val="407130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D96B-D1AA-CC41-609A-71230259DB65}"/>
              </a:ext>
            </a:extLst>
          </p:cNvPr>
          <p:cNvSpPr>
            <a:spLocks noGrp="1"/>
          </p:cNvSpPr>
          <p:nvPr>
            <p:ph type="title"/>
          </p:nvPr>
        </p:nvSpPr>
        <p:spPr>
          <a:xfrm>
            <a:off x="595843" y="346784"/>
            <a:ext cx="4709345" cy="962953"/>
          </a:xfrm>
        </p:spPr>
        <p:txBody>
          <a:bodyPr anchor="b">
            <a:normAutofit/>
          </a:bodyPr>
          <a:lstStyle/>
          <a:p>
            <a:r>
              <a:rPr lang="en-US" sz="3800" dirty="0"/>
              <a:t>History of PRA</a:t>
            </a:r>
          </a:p>
        </p:txBody>
      </p:sp>
      <p:sp>
        <p:nvSpPr>
          <p:cNvPr id="3" name="Content Placeholder 2">
            <a:extLst>
              <a:ext uri="{FF2B5EF4-FFF2-40B4-BE49-F238E27FC236}">
                <a16:creationId xmlns:a16="http://schemas.microsoft.com/office/drawing/2014/main" id="{F5C1A74B-8B2C-DD0E-F7F3-5E050EAF06BC}"/>
              </a:ext>
            </a:extLst>
          </p:cNvPr>
          <p:cNvSpPr>
            <a:spLocks noGrp="1"/>
          </p:cNvSpPr>
          <p:nvPr>
            <p:ph idx="1"/>
          </p:nvPr>
        </p:nvSpPr>
        <p:spPr>
          <a:xfrm>
            <a:off x="421870" y="1014890"/>
            <a:ext cx="7224634" cy="5843109"/>
          </a:xfrm>
        </p:spPr>
        <p:txBody>
          <a:bodyPr anchor="ctr">
            <a:normAutofit/>
          </a:bodyPr>
          <a:lstStyle/>
          <a:p>
            <a:pPr algn="just"/>
            <a:r>
              <a:rPr lang="en-US" dirty="0"/>
              <a:t>During the </a:t>
            </a:r>
            <a:r>
              <a:rPr lang="en-US" b="1" dirty="0"/>
              <a:t>1980s, PRA was firstly developed in Kenya, mainly supported by NGOs operating at grass-roots level</a:t>
            </a:r>
            <a:r>
              <a:rPr lang="en-US" dirty="0"/>
              <a:t>. Until today PRA evolved so fast in terms of the methodology, the creation of new tools and specifically in the different ways it is applied.</a:t>
            </a:r>
          </a:p>
          <a:p>
            <a:pPr algn="just"/>
            <a:r>
              <a:rPr lang="en-US" dirty="0"/>
              <a:t> Compared to RRA (Rapid Rural Appraisal) which aims at </a:t>
            </a:r>
            <a:r>
              <a:rPr lang="en-US" b="1" dirty="0"/>
              <a:t>extracting information</a:t>
            </a:r>
            <a:r>
              <a:rPr lang="en-US" dirty="0"/>
              <a:t>, PRA places emphasis on </a:t>
            </a:r>
            <a:r>
              <a:rPr lang="en-US" b="1" dirty="0"/>
              <a:t>empowering local people</a:t>
            </a:r>
            <a:r>
              <a:rPr lang="en-US" dirty="0"/>
              <a:t> to assume an active role in analyzing their own living conditions, problems and potentials in order to seek for a change of their situation. This changes are supposed to be achieved by collective action and the local communities are invited to assume responsibilities for implementing respective activities. </a:t>
            </a:r>
            <a:r>
              <a:rPr lang="en-US" b="1" dirty="0"/>
              <a:t>The members of the PRA team act as facilitators</a:t>
            </a:r>
            <a:r>
              <a:rPr lang="en-US" dirty="0"/>
              <a:t>. </a:t>
            </a:r>
            <a:r>
              <a:rPr lang="en-US" b="1" dirty="0"/>
              <a:t>Here it is no longer the external experts but rather the local people themselves who “own” the results of PRA Workshop</a:t>
            </a:r>
            <a:r>
              <a:rPr lang="en-US" dirty="0"/>
              <a:t>. Consequently, an important principle of PRA is to share the results of the analysis between PRA team and the community members by visualization, public presentations and discussions during meetings.</a:t>
            </a:r>
          </a:p>
        </p:txBody>
      </p:sp>
      <p:pic>
        <p:nvPicPr>
          <p:cNvPr id="4" name="Picture 3">
            <a:extLst>
              <a:ext uri="{FF2B5EF4-FFF2-40B4-BE49-F238E27FC236}">
                <a16:creationId xmlns:a16="http://schemas.microsoft.com/office/drawing/2014/main" id="{0AD3D89E-04D9-758B-0578-FFF561D1F88A}"/>
              </a:ext>
            </a:extLst>
          </p:cNvPr>
          <p:cNvPicPr>
            <a:picLocks noChangeAspect="1"/>
          </p:cNvPicPr>
          <p:nvPr/>
        </p:nvPicPr>
        <p:blipFill rotWithShape="1">
          <a:blip r:embed="rId2"/>
          <a:srcRect l="26454" r="15260" b="2"/>
          <a:stretch/>
        </p:blipFill>
        <p:spPr>
          <a:xfrm>
            <a:off x="8198913" y="1524270"/>
            <a:ext cx="3815223" cy="4824348"/>
          </a:xfrm>
          <a:prstGeom prst="rect">
            <a:avLst/>
          </a:prstGeom>
        </p:spPr>
      </p:pic>
    </p:spTree>
    <p:extLst>
      <p:ext uri="{BB962C8B-B14F-4D97-AF65-F5344CB8AC3E}">
        <p14:creationId xmlns:p14="http://schemas.microsoft.com/office/powerpoint/2010/main" val="239420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19200"/>
            <a:ext cx="8610601" cy="1320800"/>
          </a:xfrm>
        </p:spPr>
        <p:txBody>
          <a:bodyPr/>
          <a:lstStyle/>
          <a:p>
            <a:r>
              <a:rPr lang="en-US" b="1" dirty="0"/>
              <a:t>The Unique Features of PRA</a:t>
            </a:r>
          </a:p>
        </p:txBody>
      </p:sp>
      <p:sp>
        <p:nvSpPr>
          <p:cNvPr id="3" name="Content Placeholder 2"/>
          <p:cNvSpPr>
            <a:spLocks noGrp="1"/>
          </p:cNvSpPr>
          <p:nvPr>
            <p:ph idx="1"/>
          </p:nvPr>
        </p:nvSpPr>
        <p:spPr>
          <a:xfrm>
            <a:off x="2438400" y="2057400"/>
            <a:ext cx="6172200" cy="3124200"/>
          </a:xfrm>
        </p:spPr>
        <p:txBody>
          <a:bodyPr>
            <a:normAutofit/>
          </a:bodyPr>
          <a:lstStyle/>
          <a:p>
            <a:r>
              <a:rPr lang="en-US" sz="2800" dirty="0"/>
              <a:t>Reiterative in nature </a:t>
            </a:r>
          </a:p>
          <a:p>
            <a:r>
              <a:rPr lang="en-US" sz="2800" dirty="0"/>
              <a:t>In the community </a:t>
            </a:r>
          </a:p>
          <a:p>
            <a:r>
              <a:rPr lang="en-US" sz="2800" dirty="0"/>
              <a:t>Informal </a:t>
            </a:r>
          </a:p>
          <a:p>
            <a:r>
              <a:rPr lang="en-US" sz="2800" dirty="0"/>
              <a:t>Interactive </a:t>
            </a:r>
          </a:p>
          <a:p>
            <a:r>
              <a:rPr lang="en-US" sz="2800" dirty="0"/>
              <a:t>Innovative </a:t>
            </a:r>
          </a:p>
        </p:txBody>
      </p:sp>
    </p:spTree>
    <p:extLst>
      <p:ext uri="{BB962C8B-B14F-4D97-AF65-F5344CB8AC3E}">
        <p14:creationId xmlns:p14="http://schemas.microsoft.com/office/powerpoint/2010/main" val="296634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57D4-32C5-DBCD-034B-F017CDA39A50}"/>
              </a:ext>
            </a:extLst>
          </p:cNvPr>
          <p:cNvSpPr>
            <a:spLocks noGrp="1"/>
          </p:cNvSpPr>
          <p:nvPr>
            <p:ph type="title"/>
          </p:nvPr>
        </p:nvSpPr>
        <p:spPr>
          <a:xfrm>
            <a:off x="783351" y="1378226"/>
            <a:ext cx="8596668" cy="1320800"/>
          </a:xfrm>
        </p:spPr>
        <p:txBody>
          <a:bodyPr/>
          <a:lstStyle/>
          <a:p>
            <a:r>
              <a:rPr lang="en-US" dirty="0"/>
              <a:t>Advantages of PRA</a:t>
            </a:r>
          </a:p>
        </p:txBody>
      </p:sp>
      <p:sp>
        <p:nvSpPr>
          <p:cNvPr id="3" name="Content Placeholder 2">
            <a:extLst>
              <a:ext uri="{FF2B5EF4-FFF2-40B4-BE49-F238E27FC236}">
                <a16:creationId xmlns:a16="http://schemas.microsoft.com/office/drawing/2014/main" id="{9495EF36-0AB3-D29F-0C4E-2738D726E826}"/>
              </a:ext>
            </a:extLst>
          </p:cNvPr>
          <p:cNvSpPr>
            <a:spLocks noGrp="1"/>
          </p:cNvSpPr>
          <p:nvPr>
            <p:ph idx="1"/>
          </p:nvPr>
        </p:nvSpPr>
        <p:spPr>
          <a:xfrm>
            <a:off x="677334" y="2160589"/>
            <a:ext cx="7379988" cy="3880773"/>
          </a:xfrm>
        </p:spPr>
        <p:txBody>
          <a:bodyPr>
            <a:normAutofit/>
          </a:bodyPr>
          <a:lstStyle/>
          <a:p>
            <a:r>
              <a:rPr lang="en-US" sz="2400" dirty="0"/>
              <a:t>Citizen-</a:t>
            </a:r>
            <a:r>
              <a:rPr lang="en-US" sz="2400" dirty="0" err="1"/>
              <a:t>centred</a:t>
            </a:r>
            <a:r>
              <a:rPr lang="en-US" sz="2400" dirty="0"/>
              <a:t> method of development</a:t>
            </a:r>
          </a:p>
          <a:p>
            <a:r>
              <a:rPr lang="en-US" sz="2400" dirty="0"/>
              <a:t>“Bottom-UP” approach of development</a:t>
            </a:r>
          </a:p>
          <a:p>
            <a:r>
              <a:rPr lang="en-US" sz="2400" dirty="0"/>
              <a:t> Use the local knowledge as development solution</a:t>
            </a:r>
          </a:p>
          <a:p>
            <a:r>
              <a:rPr lang="en-US" sz="2400" dirty="0"/>
              <a:t>Empowerment of local communities </a:t>
            </a:r>
          </a:p>
          <a:p>
            <a:r>
              <a:rPr lang="en-US" sz="2400" dirty="0"/>
              <a:t>Respect to each other (Both parties)</a:t>
            </a:r>
          </a:p>
          <a:p>
            <a:r>
              <a:rPr lang="en-US" sz="2400" dirty="0"/>
              <a:t>Enjoyment </a:t>
            </a:r>
          </a:p>
          <a:p>
            <a:r>
              <a:rPr lang="en-US" sz="2400" dirty="0"/>
              <a:t>Inclusiveness</a:t>
            </a:r>
          </a:p>
        </p:txBody>
      </p:sp>
      <p:pic>
        <p:nvPicPr>
          <p:cNvPr id="4" name="Picture 3">
            <a:extLst>
              <a:ext uri="{FF2B5EF4-FFF2-40B4-BE49-F238E27FC236}">
                <a16:creationId xmlns:a16="http://schemas.microsoft.com/office/drawing/2014/main" id="{C51D8300-FA48-C6F0-0D9E-9A1DC39309AA}"/>
              </a:ext>
            </a:extLst>
          </p:cNvPr>
          <p:cNvPicPr>
            <a:picLocks noChangeAspect="1"/>
          </p:cNvPicPr>
          <p:nvPr/>
        </p:nvPicPr>
        <p:blipFill>
          <a:blip r:embed="rId2"/>
          <a:stretch>
            <a:fillRect/>
          </a:stretch>
        </p:blipFill>
        <p:spPr>
          <a:xfrm>
            <a:off x="8402062" y="2253124"/>
            <a:ext cx="3747154" cy="2795953"/>
          </a:xfrm>
          <a:prstGeom prst="rect">
            <a:avLst/>
          </a:prstGeom>
        </p:spPr>
      </p:pic>
    </p:spTree>
    <p:extLst>
      <p:ext uri="{BB962C8B-B14F-4D97-AF65-F5344CB8AC3E}">
        <p14:creationId xmlns:p14="http://schemas.microsoft.com/office/powerpoint/2010/main" val="318159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2EB4-461C-AD5B-9127-6A7D00D6A45D}"/>
              </a:ext>
            </a:extLst>
          </p:cNvPr>
          <p:cNvSpPr>
            <a:spLocks noGrp="1"/>
          </p:cNvSpPr>
          <p:nvPr>
            <p:ph type="title"/>
          </p:nvPr>
        </p:nvSpPr>
        <p:spPr>
          <a:xfrm>
            <a:off x="1099425" y="1238081"/>
            <a:ext cx="4709345" cy="962953"/>
          </a:xfrm>
        </p:spPr>
        <p:txBody>
          <a:bodyPr anchor="b">
            <a:normAutofit fontScale="90000"/>
          </a:bodyPr>
          <a:lstStyle/>
          <a:p>
            <a:r>
              <a:rPr lang="en-US" sz="3800"/>
              <a:t>PRA entails Shift From </a:t>
            </a:r>
          </a:p>
        </p:txBody>
      </p:sp>
      <p:sp>
        <p:nvSpPr>
          <p:cNvPr id="3" name="Content Placeholder 2">
            <a:extLst>
              <a:ext uri="{FF2B5EF4-FFF2-40B4-BE49-F238E27FC236}">
                <a16:creationId xmlns:a16="http://schemas.microsoft.com/office/drawing/2014/main" id="{B7355A5B-4589-C58D-E0F7-18BF9A77493D}"/>
              </a:ext>
            </a:extLst>
          </p:cNvPr>
          <p:cNvSpPr>
            <a:spLocks noGrp="1"/>
          </p:cNvSpPr>
          <p:nvPr>
            <p:ph idx="1"/>
          </p:nvPr>
        </p:nvSpPr>
        <p:spPr>
          <a:xfrm>
            <a:off x="1258451" y="2495849"/>
            <a:ext cx="5438941" cy="3124070"/>
          </a:xfrm>
        </p:spPr>
        <p:txBody>
          <a:bodyPr anchor="ctr">
            <a:noAutofit/>
          </a:bodyPr>
          <a:lstStyle/>
          <a:p>
            <a:pPr marL="0" indent="0">
              <a:buNone/>
            </a:pPr>
            <a:r>
              <a:rPr lang="en-US" sz="2800" dirty="0"/>
              <a:t>Etic ---------------Emic</a:t>
            </a:r>
          </a:p>
          <a:p>
            <a:pPr marL="0" indent="0">
              <a:buNone/>
            </a:pPr>
            <a:r>
              <a:rPr lang="en-US" sz="2800" dirty="0"/>
              <a:t>Individual----------Group</a:t>
            </a:r>
          </a:p>
          <a:p>
            <a:pPr marL="0" indent="0">
              <a:buNone/>
            </a:pPr>
            <a:r>
              <a:rPr lang="en-US" sz="2800" dirty="0"/>
              <a:t>Verbal----------Visual</a:t>
            </a:r>
          </a:p>
          <a:p>
            <a:pPr marL="0" indent="0">
              <a:buNone/>
            </a:pPr>
            <a:r>
              <a:rPr lang="en-US" sz="2800" dirty="0"/>
              <a:t>Measuring--------Comparing</a:t>
            </a:r>
          </a:p>
          <a:p>
            <a:pPr marL="0" indent="0">
              <a:buNone/>
            </a:pPr>
            <a:r>
              <a:rPr lang="en-US" sz="2800" dirty="0"/>
              <a:t>Reserve-----------Rapport</a:t>
            </a:r>
          </a:p>
          <a:p>
            <a:pPr marL="0" indent="0">
              <a:buNone/>
            </a:pPr>
            <a:r>
              <a:rPr lang="en-US" sz="2800" dirty="0"/>
              <a:t>Extracting----------Empowering </a:t>
            </a:r>
          </a:p>
        </p:txBody>
      </p:sp>
      <p:pic>
        <p:nvPicPr>
          <p:cNvPr id="4" name="Picture 3">
            <a:extLst>
              <a:ext uri="{FF2B5EF4-FFF2-40B4-BE49-F238E27FC236}">
                <a16:creationId xmlns:a16="http://schemas.microsoft.com/office/drawing/2014/main" id="{A5AE75AA-969C-368B-ED24-0E18EC50D1C0}"/>
              </a:ext>
            </a:extLst>
          </p:cNvPr>
          <p:cNvPicPr>
            <a:picLocks noChangeAspect="1"/>
          </p:cNvPicPr>
          <p:nvPr/>
        </p:nvPicPr>
        <p:blipFill rotWithShape="1">
          <a:blip r:embed="rId2"/>
          <a:srcRect l="8415" r="12572" b="-2"/>
          <a:stretch/>
        </p:blipFill>
        <p:spPr>
          <a:xfrm>
            <a:off x="6538366" y="1383738"/>
            <a:ext cx="5375338" cy="4756870"/>
          </a:xfrm>
          <a:prstGeom prst="rect">
            <a:avLst/>
          </a:prstGeom>
        </p:spPr>
      </p:pic>
    </p:spTree>
    <p:extLst>
      <p:ext uri="{BB962C8B-B14F-4D97-AF65-F5344CB8AC3E}">
        <p14:creationId xmlns:p14="http://schemas.microsoft.com/office/powerpoint/2010/main" val="42638034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331</TotalTime>
  <Words>2561</Words>
  <Application>Microsoft Office PowerPoint</Application>
  <PresentationFormat>Widescreen</PresentationFormat>
  <Paragraphs>174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 3</vt:lpstr>
      <vt:lpstr>Facet</vt:lpstr>
      <vt:lpstr>Participatory Rural Appraisal</vt:lpstr>
      <vt:lpstr>Objectives of this session</vt:lpstr>
      <vt:lpstr>Please think about the question……………..</vt:lpstr>
      <vt:lpstr>Understanding the Key Concepts</vt:lpstr>
      <vt:lpstr>What is Participatory Rural Appraisal? </vt:lpstr>
      <vt:lpstr>History of PRA</vt:lpstr>
      <vt:lpstr>The Unique Features of PRA</vt:lpstr>
      <vt:lpstr>Advantages of PRA</vt:lpstr>
      <vt:lpstr>PRA entails Shift From </vt:lpstr>
      <vt:lpstr>PRA Principles</vt:lpstr>
      <vt:lpstr>Key Principles of PRA</vt:lpstr>
      <vt:lpstr>Key Principles of PRA</vt:lpstr>
      <vt:lpstr>Process of PRA</vt:lpstr>
      <vt:lpstr>PowerPoint Presentation</vt:lpstr>
      <vt:lpstr>Different PRA Tools:  Semi-Structured Interview (SSI) </vt:lpstr>
      <vt:lpstr>Social Mapping</vt:lpstr>
      <vt:lpstr>Social Mapping </vt:lpstr>
      <vt:lpstr>Village Resource Map</vt:lpstr>
      <vt:lpstr>Historical Mapping </vt:lpstr>
      <vt:lpstr>Seasonal Calendar</vt:lpstr>
      <vt:lpstr>Wealth Ranking </vt:lpstr>
      <vt:lpstr>Ven Diagram</vt:lpstr>
      <vt:lpstr>Pair Wise Ranking </vt:lpstr>
      <vt:lpstr>Structured Direct Observation  </vt:lpstr>
      <vt:lpstr>Key Informant Interview </vt:lpstr>
      <vt:lpstr>Eight Stages of PRA </vt:lpstr>
      <vt:lpstr>Stages of PRA: Problem Solving with PRA </vt:lpstr>
      <vt:lpstr>Stages of PRA: Problem Solving with PRA</vt:lpstr>
      <vt:lpstr>Stages of PRA: Problem Solving with PRA</vt:lpstr>
      <vt:lpstr>Stages of PRA: Problem Solving with PRA</vt:lpstr>
      <vt:lpstr>Limitations with PRA</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dc:title>
  <dc:creator>Ayesha</dc:creator>
  <cp:lastModifiedBy>USER</cp:lastModifiedBy>
  <cp:revision>22</cp:revision>
  <dcterms:created xsi:type="dcterms:W3CDTF">2023-09-09T06:33:50Z</dcterms:created>
  <dcterms:modified xsi:type="dcterms:W3CDTF">2023-09-14T17:49:40Z</dcterms:modified>
</cp:coreProperties>
</file>