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33"/>
  </p:notesMasterIdLst>
  <p:sldIdLst>
    <p:sldId id="290" r:id="rId2"/>
    <p:sldId id="29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0" r:id="rId25"/>
    <p:sldId id="281" r:id="rId26"/>
    <p:sldId id="282" r:id="rId27"/>
    <p:sldId id="283" r:id="rId28"/>
    <p:sldId id="286" r:id="rId29"/>
    <p:sldId id="287" r:id="rId30"/>
    <p:sldId id="288" r:id="rId31"/>
    <p:sldId id="289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8E1F1-6509-4C74-9744-FEF3C3DAF354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20B68-A027-43FF-AFC8-96FE7F85A3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f391192_0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20B68-A027-43FF-AFC8-96FE7F85A3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-688" y="0"/>
            <a:ext cx="4575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3183000"/>
            <a:ext cx="36366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4574900" y="-200"/>
            <a:ext cx="185400" cy="6858000"/>
          </a:xfrm>
          <a:prstGeom prst="rect">
            <a:avLst/>
          </a:prstGeom>
          <a:gradFill>
            <a:gsLst>
              <a:gs pos="0">
                <a:srgbClr val="000014">
                  <a:alpha val="49803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ctrTitle"/>
          </p:nvPr>
        </p:nvSpPr>
        <p:spPr>
          <a:xfrm>
            <a:off x="468924" y="889000"/>
            <a:ext cx="8446476" cy="53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 dirty="0"/>
              <a:t>Intr</a:t>
            </a:r>
            <a:r>
              <a:rPr lang="en" sz="4800" i="1" dirty="0">
                <a:solidFill>
                  <a:schemeClr val="accent1">
                    <a:lumMod val="75000"/>
                  </a:schemeClr>
                </a:solidFill>
              </a:rPr>
              <a:t>oductio</a:t>
            </a:r>
            <a:r>
              <a:rPr lang="en" sz="4800" i="1" dirty="0"/>
              <a:t>n to Health Economics</a:t>
            </a:r>
            <a:br>
              <a:rPr lang="en" sz="4800" i="1" dirty="0"/>
            </a:br>
            <a:br>
              <a:rPr lang="en" sz="4800" i="1" dirty="0"/>
            </a:br>
            <a:r>
              <a:rPr lang="en" sz="4800" i="1" dirty="0"/>
              <a:t>By </a:t>
            </a:r>
            <a:br>
              <a:rPr lang="en" sz="4800" i="1" dirty="0"/>
            </a:br>
            <a:r>
              <a:rPr lang="en" sz="4800" i="1" dirty="0"/>
              <a:t>Bakibillah </a:t>
            </a:r>
            <a:br>
              <a:rPr lang="en" sz="4800" i="1" dirty="0"/>
            </a:br>
            <a:r>
              <a:rPr lang="en" sz="4800" i="1" dirty="0"/>
              <a:t>Lecture</a:t>
            </a:r>
            <a:r>
              <a:rPr lang="en-US" sz="4800" i="1" dirty="0"/>
              <a:t>r</a:t>
            </a:r>
            <a:br>
              <a:rPr lang="en-US" sz="4800" i="1" dirty="0"/>
            </a:br>
            <a:r>
              <a:rPr lang="en-US" sz="4800" i="1" dirty="0"/>
              <a:t>Dept. of Public Health</a:t>
            </a:r>
            <a:br>
              <a:rPr lang="en" sz="4800" i="1" dirty="0"/>
            </a:br>
            <a:endParaRPr sz="4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86182"/>
            <a:ext cx="67957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Microeconomics </a:t>
            </a:r>
            <a:r>
              <a:rPr sz="400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continue…</a:t>
            </a:r>
            <a:endParaRPr sz="4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21182"/>
            <a:ext cx="4035425" cy="575144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6385" marR="5715" indent="-274320" algn="just">
              <a:lnSpc>
                <a:spcPct val="90000"/>
              </a:lnSpc>
              <a:spcBef>
                <a:spcPts val="425"/>
              </a:spcBef>
              <a:buClr>
                <a:srgbClr val="D24717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b="1" spc="-5" dirty="0">
                <a:latin typeface="Arial"/>
                <a:cs typeface="Arial"/>
              </a:rPr>
              <a:t>Efficiency: </a:t>
            </a:r>
            <a:r>
              <a:rPr sz="2700" b="1" dirty="0">
                <a:latin typeface="Arial"/>
                <a:cs typeface="Arial"/>
              </a:rPr>
              <a:t>- </a:t>
            </a:r>
            <a:r>
              <a:rPr sz="2700" dirty="0">
                <a:latin typeface="Arial"/>
                <a:cs typeface="Arial"/>
              </a:rPr>
              <a:t>It </a:t>
            </a:r>
            <a:r>
              <a:rPr sz="2700" spc="-5" dirty="0">
                <a:latin typeface="Arial"/>
                <a:cs typeface="Arial"/>
              </a:rPr>
              <a:t>refers </a:t>
            </a:r>
            <a:r>
              <a:rPr sz="2700" spc="-215" dirty="0">
                <a:latin typeface="Arial"/>
                <a:cs typeface="Arial"/>
              </a:rPr>
              <a:t>to </a:t>
            </a:r>
            <a:r>
              <a:rPr sz="2700" spc="32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producing </a:t>
            </a:r>
            <a:r>
              <a:rPr sz="2700" b="1" spc="-5" dirty="0">
                <a:latin typeface="Arial"/>
                <a:cs typeface="Arial"/>
              </a:rPr>
              <a:t>maximal  output</a:t>
            </a:r>
            <a:r>
              <a:rPr sz="2700" spc="-5" dirty="0">
                <a:latin typeface="Arial"/>
                <a:cs typeface="Arial"/>
              </a:rPr>
              <a:t>, </a:t>
            </a:r>
            <a:r>
              <a:rPr sz="2700" dirty="0">
                <a:latin typeface="Arial"/>
                <a:cs typeface="Arial"/>
              </a:rPr>
              <a:t>such </a:t>
            </a:r>
            <a:r>
              <a:rPr sz="2700" spc="-5" dirty="0">
                <a:latin typeface="Arial"/>
                <a:cs typeface="Arial"/>
              </a:rPr>
              <a:t>as good </a:t>
            </a:r>
            <a:r>
              <a:rPr sz="2700" spc="-10" dirty="0">
                <a:latin typeface="Arial"/>
                <a:cs typeface="Arial"/>
              </a:rPr>
              <a:t>or  </a:t>
            </a:r>
            <a:r>
              <a:rPr sz="2700" spc="-5" dirty="0">
                <a:latin typeface="Arial"/>
                <a:cs typeface="Arial"/>
              </a:rPr>
              <a:t>services, using a given  </a:t>
            </a:r>
            <a:r>
              <a:rPr sz="2700" dirty="0">
                <a:latin typeface="Arial"/>
                <a:cs typeface="Arial"/>
              </a:rPr>
              <a:t>set </a:t>
            </a:r>
            <a:r>
              <a:rPr sz="2700" spc="-10" dirty="0">
                <a:latin typeface="Arial"/>
                <a:cs typeface="Arial"/>
              </a:rPr>
              <a:t>of </a:t>
            </a:r>
            <a:r>
              <a:rPr sz="2700" spc="-5" dirty="0">
                <a:latin typeface="Arial"/>
                <a:cs typeface="Arial"/>
              </a:rPr>
              <a:t>resources, such  as </a:t>
            </a:r>
            <a:r>
              <a:rPr sz="2700" spc="-30" dirty="0">
                <a:latin typeface="Arial"/>
                <a:cs typeface="Arial"/>
              </a:rPr>
              <a:t>labor, </a:t>
            </a:r>
            <a:r>
              <a:rPr sz="2700" dirty="0">
                <a:latin typeface="Arial"/>
                <a:cs typeface="Arial"/>
              </a:rPr>
              <a:t>time, </a:t>
            </a:r>
            <a:r>
              <a:rPr sz="2700" spc="-10" dirty="0">
                <a:latin typeface="Arial"/>
                <a:cs typeface="Arial"/>
              </a:rPr>
              <a:t>and  </a:t>
            </a:r>
            <a:r>
              <a:rPr sz="2700" spc="-35" dirty="0">
                <a:latin typeface="Arial"/>
                <a:cs typeface="Arial"/>
              </a:rPr>
              <a:t>money.</a:t>
            </a:r>
            <a:endParaRPr sz="2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D24717"/>
              </a:buClr>
              <a:buFont typeface="Arial"/>
              <a:buChar char=""/>
            </a:pPr>
            <a:endParaRPr sz="3000" dirty="0">
              <a:latin typeface="Arial"/>
              <a:cs typeface="Arial"/>
            </a:endParaRPr>
          </a:p>
          <a:p>
            <a:pPr marL="286385" marR="5080" indent="-274320" algn="just">
              <a:lnSpc>
                <a:spcPct val="90000"/>
              </a:lnSpc>
              <a:buClr>
                <a:srgbClr val="D24717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b="1" spc="-5" dirty="0">
                <a:latin typeface="Arial"/>
                <a:cs typeface="Arial"/>
              </a:rPr>
              <a:t>Effectiveness: </a:t>
            </a:r>
            <a:r>
              <a:rPr sz="2700" b="1" dirty="0">
                <a:latin typeface="Arial"/>
                <a:cs typeface="Arial"/>
              </a:rPr>
              <a:t>- </a:t>
            </a:r>
            <a:r>
              <a:rPr sz="2700" spc="-225" dirty="0">
                <a:latin typeface="Arial"/>
                <a:cs typeface="Arial"/>
              </a:rPr>
              <a:t>It  </a:t>
            </a:r>
            <a:r>
              <a:rPr sz="2700" dirty="0">
                <a:latin typeface="Arial"/>
                <a:cs typeface="Arial"/>
              </a:rPr>
              <a:t>refers to the </a:t>
            </a:r>
            <a:r>
              <a:rPr sz="2700" spc="-5" dirty="0">
                <a:latin typeface="Arial"/>
                <a:cs typeface="Arial"/>
              </a:rPr>
              <a:t>extent  which a health care  services </a:t>
            </a:r>
            <a:r>
              <a:rPr sz="2700" dirty="0">
                <a:latin typeface="Arial"/>
                <a:cs typeface="Arial"/>
              </a:rPr>
              <a:t>meets </a:t>
            </a:r>
            <a:r>
              <a:rPr sz="2700" spc="-5" dirty="0">
                <a:latin typeface="Arial"/>
                <a:cs typeface="Arial"/>
              </a:rPr>
              <a:t>a stated  goal or objective, or </a:t>
            </a:r>
            <a:r>
              <a:rPr sz="2700" spc="-10" dirty="0">
                <a:latin typeface="Arial"/>
                <a:cs typeface="Arial"/>
              </a:rPr>
              <a:t>how  </a:t>
            </a:r>
            <a:r>
              <a:rPr sz="2700" spc="-5" dirty="0">
                <a:latin typeface="Arial"/>
                <a:cs typeface="Arial"/>
              </a:rPr>
              <a:t>well a program </a:t>
            </a:r>
            <a:r>
              <a:rPr sz="2700" spc="-10" dirty="0">
                <a:latin typeface="Arial"/>
                <a:cs typeface="Arial"/>
              </a:rPr>
              <a:t>or  </a:t>
            </a:r>
            <a:r>
              <a:rPr sz="2700" spc="-5" dirty="0">
                <a:latin typeface="Arial"/>
                <a:cs typeface="Arial"/>
              </a:rPr>
              <a:t>service achieves </a:t>
            </a:r>
            <a:r>
              <a:rPr sz="2700" spc="-10" dirty="0">
                <a:latin typeface="Arial"/>
                <a:cs typeface="Arial"/>
              </a:rPr>
              <a:t>what</a:t>
            </a:r>
            <a:r>
              <a:rPr sz="2700" spc="315" dirty="0">
                <a:latin typeface="Arial"/>
                <a:cs typeface="Arial"/>
              </a:rPr>
              <a:t> </a:t>
            </a:r>
            <a:r>
              <a:rPr sz="2700" spc="-20" dirty="0">
                <a:latin typeface="Arial"/>
                <a:cs typeface="Arial"/>
              </a:rPr>
              <a:t>is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5400" y="914400"/>
            <a:ext cx="3962400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4142740" cy="53340"/>
          </a:xfrm>
          <a:custGeom>
            <a:avLst/>
            <a:gdLst/>
            <a:ahLst/>
            <a:cxnLst/>
            <a:rect l="l" t="t" r="r" b="b"/>
            <a:pathLst>
              <a:path w="4142740" h="53340">
                <a:moveTo>
                  <a:pt x="4142232" y="0"/>
                </a:moveTo>
                <a:lnTo>
                  <a:pt x="0" y="0"/>
                </a:lnTo>
                <a:lnTo>
                  <a:pt x="0" y="53339"/>
                </a:lnTo>
                <a:lnTo>
                  <a:pt x="4142232" y="53339"/>
                </a:lnTo>
                <a:lnTo>
                  <a:pt x="4142232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34239"/>
            <a:ext cx="46564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Macroeconomics:</a:t>
            </a:r>
            <a:r>
              <a:rPr sz="4000" b="1" spc="-2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838200"/>
            <a:ext cx="8505190" cy="56765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255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deals with the </a:t>
            </a:r>
            <a:r>
              <a:rPr sz="2600" b="1" dirty="0">
                <a:latin typeface="Arial"/>
                <a:cs typeface="Arial"/>
              </a:rPr>
              <a:t>large- scale </a:t>
            </a:r>
            <a:r>
              <a:rPr sz="2600" dirty="0">
                <a:latin typeface="Arial"/>
                <a:cs typeface="Arial"/>
              </a:rPr>
              <a:t>or general economic factors,  such as interest rates </a:t>
            </a:r>
            <a:r>
              <a:rPr sz="2600" spc="5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national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productivity.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has two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factors:-</a:t>
            </a:r>
          </a:p>
          <a:p>
            <a:pPr marL="286385" marR="217170" indent="-274320">
              <a:lnSpc>
                <a:spcPct val="100000"/>
              </a:lnSpc>
              <a:spcBef>
                <a:spcPts val="605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200" spc="-530" dirty="0">
                <a:latin typeface="Arial"/>
                <a:cs typeface="Arial"/>
              </a:rPr>
              <a:t>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GNP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&amp;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GDP</a:t>
            </a:r>
            <a:r>
              <a:rPr sz="2600" b="1" dirty="0">
                <a:latin typeface="Arial"/>
                <a:cs typeface="Arial"/>
              </a:rPr>
              <a:t>: - The National Product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b="1" dirty="0">
                <a:latin typeface="Arial"/>
                <a:cs typeface="Arial"/>
              </a:rPr>
              <a:t>Gross  Domestic Product </a:t>
            </a:r>
            <a:r>
              <a:rPr sz="2600" dirty="0">
                <a:latin typeface="Arial"/>
                <a:cs typeface="Arial"/>
              </a:rPr>
              <a:t>are the conventional terms used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to  </a:t>
            </a:r>
            <a:r>
              <a:rPr sz="2600" dirty="0">
                <a:latin typeface="Arial"/>
                <a:cs typeface="Arial"/>
              </a:rPr>
              <a:t>understand the performance of the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economy.</a:t>
            </a:r>
            <a:endParaRPr sz="2600" dirty="0">
              <a:latin typeface="Arial"/>
              <a:cs typeface="Arial"/>
            </a:endParaRPr>
          </a:p>
          <a:p>
            <a:pPr marL="12700" marR="61341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Arial"/>
                <a:cs typeface="Arial"/>
              </a:rPr>
              <a:t>These indicate the sum total of three components in a  country:-</a:t>
            </a: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Personal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consumption;</a:t>
            </a: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Expenditure of goods and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services;</a:t>
            </a: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Investment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expenditure.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b="1" i="1" dirty="0">
                <a:latin typeface="Arial"/>
                <a:cs typeface="Arial"/>
              </a:rPr>
              <a:t>GNP &amp; GDP serves as measures of total production</a:t>
            </a:r>
            <a:r>
              <a:rPr sz="2600" b="1" i="1" spc="-260" dirty="0">
                <a:latin typeface="Arial"/>
                <a:cs typeface="Arial"/>
              </a:rPr>
              <a:t> </a:t>
            </a:r>
            <a:r>
              <a:rPr sz="2600" b="1" i="1" dirty="0">
                <a:latin typeface="Arial"/>
                <a:cs typeface="Arial"/>
              </a:rPr>
              <a:t>of  goods and services in a country during</a:t>
            </a:r>
            <a:r>
              <a:rPr sz="2600" b="1" i="1" spc="-90" dirty="0">
                <a:latin typeface="Arial"/>
                <a:cs typeface="Arial"/>
              </a:rPr>
              <a:t> </a:t>
            </a:r>
            <a:r>
              <a:rPr sz="2600" b="1" i="1" spc="-25" dirty="0">
                <a:latin typeface="Arial"/>
                <a:cs typeface="Arial"/>
              </a:rPr>
              <a:t>year.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84276"/>
            <a:ext cx="5052060" cy="53340"/>
          </a:xfrm>
          <a:custGeom>
            <a:avLst/>
            <a:gdLst/>
            <a:ahLst/>
            <a:cxnLst/>
            <a:rect l="l" t="t" r="r" b="b"/>
            <a:pathLst>
              <a:path w="5052060" h="53340">
                <a:moveTo>
                  <a:pt x="5052060" y="0"/>
                </a:moveTo>
                <a:lnTo>
                  <a:pt x="0" y="0"/>
                </a:lnTo>
                <a:lnTo>
                  <a:pt x="0" y="53339"/>
                </a:lnTo>
                <a:lnTo>
                  <a:pt x="5052060" y="53339"/>
                </a:lnTo>
                <a:lnTo>
                  <a:pt x="5052060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110439"/>
            <a:ext cx="5078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Economic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analysis:</a:t>
            </a:r>
            <a:r>
              <a:rPr sz="4000" b="1" spc="1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769365"/>
            <a:ext cx="4187190" cy="57296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5715">
              <a:lnSpc>
                <a:spcPts val="2880"/>
              </a:lnSpc>
              <a:spcBef>
                <a:spcPts val="795"/>
              </a:spcBef>
            </a:pPr>
            <a:r>
              <a:rPr sz="3000" spc="-5" dirty="0">
                <a:latin typeface="Arial"/>
                <a:cs typeface="Arial"/>
              </a:rPr>
              <a:t>There </a:t>
            </a:r>
            <a:r>
              <a:rPr sz="3000" spc="-10" dirty="0">
                <a:latin typeface="Arial"/>
                <a:cs typeface="Arial"/>
              </a:rPr>
              <a:t>are </a:t>
            </a:r>
            <a:r>
              <a:rPr sz="3000" b="1" dirty="0">
                <a:latin typeface="Arial"/>
                <a:cs typeface="Arial"/>
              </a:rPr>
              <a:t>four </a:t>
            </a:r>
            <a:r>
              <a:rPr sz="3000" spc="-5" dirty="0">
                <a:latin typeface="Arial"/>
                <a:cs typeface="Arial"/>
              </a:rPr>
              <a:t>main  types of economic  </a:t>
            </a:r>
            <a:r>
              <a:rPr sz="3000" dirty="0">
                <a:latin typeface="Arial"/>
                <a:cs typeface="Arial"/>
              </a:rPr>
              <a:t>analysis in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health:</a:t>
            </a:r>
            <a:endParaRPr sz="3000" dirty="0">
              <a:latin typeface="Arial"/>
              <a:cs typeface="Arial"/>
            </a:endParaRPr>
          </a:p>
          <a:p>
            <a:pPr marL="12700" marR="5080">
              <a:lnSpc>
                <a:spcPct val="88300"/>
              </a:lnSpc>
              <a:spcBef>
                <a:spcPts val="330"/>
              </a:spcBef>
              <a:buClr>
                <a:srgbClr val="D24717"/>
              </a:buClr>
              <a:buSzPct val="85000"/>
              <a:buFont typeface="Arial"/>
              <a:buChar char=""/>
              <a:tabLst>
                <a:tab pos="287020" algn="l"/>
                <a:tab pos="619125" algn="l"/>
                <a:tab pos="1501775" algn="l"/>
                <a:tab pos="1997075" algn="l"/>
                <a:tab pos="2318385" algn="l"/>
                <a:tab pos="2925445" algn="l"/>
                <a:tab pos="3623310" algn="l"/>
              </a:tabLst>
            </a:pPr>
            <a:r>
              <a:rPr sz="3000" b="1" i="1" dirty="0">
                <a:latin typeface="Arial"/>
                <a:cs typeface="Arial"/>
              </a:rPr>
              <a:t>Cost- </a:t>
            </a:r>
            <a:r>
              <a:rPr sz="3000" b="1" i="1" spc="-5" dirty="0">
                <a:latin typeface="Arial"/>
                <a:cs typeface="Arial"/>
              </a:rPr>
              <a:t>minimization: </a:t>
            </a:r>
            <a:r>
              <a:rPr sz="3000" b="1" i="1" dirty="0">
                <a:latin typeface="Arial"/>
                <a:cs typeface="Arial"/>
              </a:rPr>
              <a:t>-  </a:t>
            </a:r>
            <a:r>
              <a:rPr sz="3000" spc="-10" dirty="0">
                <a:latin typeface="Arial"/>
                <a:cs typeface="Arial"/>
              </a:rPr>
              <a:t>I</a:t>
            </a:r>
            <a:r>
              <a:rPr sz="3000" dirty="0">
                <a:latin typeface="Arial"/>
                <a:cs typeface="Arial"/>
              </a:rPr>
              <a:t>n	this	the	</a:t>
            </a:r>
            <a:r>
              <a:rPr sz="3000" spc="-5" dirty="0">
                <a:latin typeface="Arial"/>
                <a:cs typeface="Arial"/>
              </a:rPr>
              <a:t>inpu</a:t>
            </a:r>
            <a:r>
              <a:rPr sz="3000" spc="-20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	</a:t>
            </a:r>
            <a:r>
              <a:rPr sz="3000" spc="-5" dirty="0">
                <a:latin typeface="Arial"/>
                <a:cs typeface="Arial"/>
              </a:rPr>
              <a:t>are  compar</a:t>
            </a:r>
            <a:r>
              <a:rPr sz="3000" spc="-25" dirty="0">
                <a:latin typeface="Arial"/>
                <a:cs typeface="Arial"/>
              </a:rPr>
              <a:t>e</a:t>
            </a:r>
            <a:r>
              <a:rPr sz="3000" spc="-5" dirty="0">
                <a:latin typeface="Arial"/>
                <a:cs typeface="Arial"/>
              </a:rPr>
              <a:t>d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and</a:t>
            </a:r>
            <a:r>
              <a:rPr sz="3000" dirty="0">
                <a:latin typeface="Arial"/>
                <a:cs typeface="Arial"/>
              </a:rPr>
              <a:t>	outpu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s</a:t>
            </a:r>
          </a:p>
          <a:p>
            <a:pPr marL="12700">
              <a:lnSpc>
                <a:spcPts val="2520"/>
              </a:lnSpc>
              <a:tabLst>
                <a:tab pos="897890" algn="l"/>
                <a:tab pos="3096260" algn="l"/>
                <a:tab pos="3749675" algn="l"/>
              </a:tabLst>
            </a:pPr>
            <a:r>
              <a:rPr sz="3000" spc="-5" dirty="0">
                <a:latin typeface="Arial"/>
                <a:cs typeface="Arial"/>
              </a:rPr>
              <a:t>are	conside</a:t>
            </a:r>
            <a:r>
              <a:rPr sz="3000" spc="-15" dirty="0">
                <a:latin typeface="Arial"/>
                <a:cs typeface="Arial"/>
              </a:rPr>
              <a:t>r</a:t>
            </a:r>
            <a:r>
              <a:rPr sz="3000" spc="-5" dirty="0">
                <a:latin typeface="Arial"/>
                <a:cs typeface="Arial"/>
              </a:rPr>
              <a:t>ed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10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	</a:t>
            </a:r>
            <a:r>
              <a:rPr sz="3000" spc="-5" dirty="0">
                <a:latin typeface="Arial"/>
                <a:cs typeface="Arial"/>
              </a:rPr>
              <a:t>be</a:t>
            </a:r>
            <a:endParaRPr sz="3000" dirty="0">
              <a:latin typeface="Arial"/>
              <a:cs typeface="Arial"/>
            </a:endParaRPr>
          </a:p>
          <a:p>
            <a:pPr marL="12700">
              <a:lnSpc>
                <a:spcPts val="3240"/>
              </a:lnSpc>
            </a:pPr>
            <a:r>
              <a:rPr sz="3000" spc="-5" dirty="0">
                <a:latin typeface="Arial"/>
                <a:cs typeface="Arial"/>
              </a:rPr>
              <a:t>equal, </a:t>
            </a:r>
            <a:r>
              <a:rPr sz="3000" dirty="0">
                <a:latin typeface="Arial"/>
                <a:cs typeface="Arial"/>
              </a:rPr>
              <a:t>which </a:t>
            </a:r>
            <a:r>
              <a:rPr sz="3000" spc="-5" dirty="0">
                <a:latin typeface="Arial"/>
                <a:cs typeface="Arial"/>
              </a:rPr>
              <a:t>rarely</a:t>
            </a:r>
            <a:r>
              <a:rPr sz="3000" spc="-7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so.</a:t>
            </a:r>
          </a:p>
          <a:p>
            <a:pPr>
              <a:lnSpc>
                <a:spcPct val="100000"/>
              </a:lnSpc>
            </a:pPr>
            <a:endParaRPr sz="3300" dirty="0">
              <a:latin typeface="Arial"/>
              <a:cs typeface="Arial"/>
            </a:endParaRPr>
          </a:p>
          <a:p>
            <a:pPr marL="287020" indent="-274320" algn="just">
              <a:lnSpc>
                <a:spcPts val="3540"/>
              </a:lnSpc>
              <a:spcBef>
                <a:spcPts val="5"/>
              </a:spcBef>
              <a:buClr>
                <a:srgbClr val="D24717"/>
              </a:buClr>
              <a:buSzPct val="85000"/>
              <a:buFont typeface="Arial"/>
              <a:buChar char=""/>
              <a:tabLst>
                <a:tab pos="287020" algn="l"/>
              </a:tabLst>
            </a:pPr>
            <a:r>
              <a:rPr sz="3000" b="1" i="1" dirty="0">
                <a:latin typeface="Arial"/>
                <a:cs typeface="Arial"/>
              </a:rPr>
              <a:t>Cost </a:t>
            </a:r>
            <a:r>
              <a:rPr sz="3000" b="1" i="1" spc="-5" dirty="0">
                <a:latin typeface="Arial"/>
                <a:cs typeface="Arial"/>
              </a:rPr>
              <a:t>benefit: </a:t>
            </a:r>
            <a:r>
              <a:rPr sz="3000" dirty="0">
                <a:latin typeface="Arial"/>
                <a:cs typeface="Arial"/>
              </a:rPr>
              <a:t>-</a:t>
            </a:r>
          </a:p>
          <a:p>
            <a:pPr marL="12700" marR="5080">
              <a:lnSpc>
                <a:spcPct val="80000"/>
              </a:lnSpc>
              <a:spcBef>
                <a:spcPts val="660"/>
              </a:spcBef>
            </a:pPr>
            <a:r>
              <a:rPr sz="3000" spc="-5" dirty="0">
                <a:latin typeface="Arial"/>
                <a:cs typeface="Arial"/>
              </a:rPr>
              <a:t>In this </a:t>
            </a:r>
            <a:r>
              <a:rPr sz="3000" dirty="0">
                <a:latin typeface="Arial"/>
                <a:cs typeface="Arial"/>
              </a:rPr>
              <a:t>type of </a:t>
            </a:r>
            <a:r>
              <a:rPr sz="3000" spc="-5" dirty="0">
                <a:latin typeface="Arial"/>
                <a:cs typeface="Arial"/>
              </a:rPr>
              <a:t>analysis  all outputs are  measured </a:t>
            </a:r>
            <a:r>
              <a:rPr sz="3000" dirty="0">
                <a:latin typeface="Arial"/>
                <a:cs typeface="Arial"/>
              </a:rPr>
              <a:t>in </a:t>
            </a:r>
            <a:r>
              <a:rPr sz="3000" spc="-5" dirty="0">
                <a:latin typeface="Arial"/>
                <a:cs typeface="Arial"/>
              </a:rPr>
              <a:t>monetary  terms.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6800" y="1447800"/>
            <a:ext cx="419100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10439"/>
            <a:ext cx="73583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Economic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analysis</a:t>
            </a:r>
            <a:r>
              <a:rPr sz="4000" b="1" spc="1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continue…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859282"/>
            <a:ext cx="42595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3200" b="1" i="1" dirty="0">
                <a:latin typeface="Arial"/>
                <a:cs typeface="Arial"/>
              </a:rPr>
              <a:t>Cost </a:t>
            </a:r>
            <a:r>
              <a:rPr sz="3200" b="1" i="1" spc="-10" dirty="0">
                <a:latin typeface="Arial"/>
                <a:cs typeface="Arial"/>
              </a:rPr>
              <a:t>effectiveness:</a:t>
            </a:r>
            <a:r>
              <a:rPr sz="3200" b="1" i="1" spc="-100" dirty="0">
                <a:latin typeface="Arial"/>
                <a:cs typeface="Arial"/>
              </a:rPr>
              <a:t> </a:t>
            </a:r>
            <a:r>
              <a:rPr sz="3200" spc="-440" dirty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4822" y="1423162"/>
            <a:ext cx="12871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ou</a:t>
            </a:r>
            <a:r>
              <a:rPr sz="3200" b="1" spc="-15" dirty="0">
                <a:latin typeface="Arial"/>
                <a:cs typeface="Arial"/>
              </a:rPr>
              <a:t>t</a:t>
            </a:r>
            <a:r>
              <a:rPr sz="3200" b="1" dirty="0">
                <a:latin typeface="Arial"/>
                <a:cs typeface="Arial"/>
              </a:rPr>
              <a:t>p</a:t>
            </a:r>
            <a:r>
              <a:rPr sz="3200" b="1" spc="-20" dirty="0">
                <a:latin typeface="Arial"/>
                <a:cs typeface="Arial"/>
              </a:rPr>
              <a:t>u</a:t>
            </a:r>
            <a:r>
              <a:rPr sz="3200" b="1" dirty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1423162"/>
            <a:ext cx="3294379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86510" algn="l"/>
                <a:tab pos="1903730" algn="l"/>
              </a:tabLst>
            </a:pPr>
            <a:r>
              <a:rPr sz="3200" dirty="0">
                <a:latin typeface="Arial"/>
                <a:cs typeface="Arial"/>
              </a:rPr>
              <a:t>Here	a	</a:t>
            </a:r>
            <a:r>
              <a:rPr sz="3200" b="1" spc="-5" dirty="0">
                <a:latin typeface="Arial"/>
                <a:cs typeface="Arial"/>
              </a:rPr>
              <a:t>clinical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823085" algn="l"/>
              </a:tabLst>
            </a:pPr>
            <a:r>
              <a:rPr sz="3200" dirty="0">
                <a:latin typeface="Arial"/>
                <a:cs typeface="Arial"/>
              </a:rPr>
              <a:t>such	</a:t>
            </a:r>
            <a:r>
              <a:rPr sz="3200" spc="-10" dirty="0">
                <a:latin typeface="Arial"/>
                <a:cs typeface="Arial"/>
              </a:rPr>
              <a:t>as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6954" y="1911223"/>
            <a:ext cx="17545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0" dirty="0">
                <a:latin typeface="Arial"/>
                <a:cs typeface="Arial"/>
              </a:rPr>
              <a:t>morbidity,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2398902"/>
            <a:ext cx="495046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spc="-30" dirty="0">
                <a:latin typeface="Arial"/>
                <a:cs typeface="Arial"/>
              </a:rPr>
              <a:t>mortality, </a:t>
            </a:r>
            <a:r>
              <a:rPr sz="3200" spc="-5" dirty="0">
                <a:latin typeface="Arial"/>
                <a:cs typeface="Arial"/>
              </a:rPr>
              <a:t>reduction in  blood pressure, or quality  of life, </a:t>
            </a:r>
            <a:r>
              <a:rPr sz="3200" dirty="0">
                <a:latin typeface="Arial"/>
                <a:cs typeface="Arial"/>
              </a:rPr>
              <a:t>etc. </a:t>
            </a:r>
            <a:r>
              <a:rPr sz="3200" spc="-5" dirty="0">
                <a:latin typeface="Arial"/>
                <a:cs typeface="Arial"/>
              </a:rPr>
              <a:t>is measured </a:t>
            </a:r>
            <a:r>
              <a:rPr sz="3200" spc="-10" dirty="0">
                <a:latin typeface="Arial"/>
                <a:cs typeface="Arial"/>
              </a:rPr>
              <a:t>as 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measure of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-5" dirty="0">
                <a:latin typeface="Arial"/>
                <a:cs typeface="Arial"/>
              </a:rPr>
              <a:t>effectiveness.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540" y="6041847"/>
            <a:ext cx="29629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31645" algn="l"/>
              </a:tabLst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700" spc="-10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3200" b="1" i="1" dirty="0">
                <a:latin typeface="Arial"/>
                <a:cs typeface="Arial"/>
              </a:rPr>
              <a:t>Cost	util</a:t>
            </a:r>
            <a:r>
              <a:rPr sz="3200" b="1" i="1" spc="-20" dirty="0">
                <a:latin typeface="Arial"/>
                <a:cs typeface="Arial"/>
              </a:rPr>
              <a:t>i</a:t>
            </a:r>
            <a:r>
              <a:rPr sz="3200" b="1" i="1" dirty="0">
                <a:latin typeface="Arial"/>
                <a:cs typeface="Arial"/>
              </a:rPr>
              <a:t>t</a:t>
            </a:r>
            <a:r>
              <a:rPr sz="3200" b="1" i="1" spc="-5" dirty="0">
                <a:latin typeface="Arial"/>
                <a:cs typeface="Arial"/>
              </a:rPr>
              <a:t>y</a:t>
            </a:r>
            <a:r>
              <a:rPr sz="3200" b="1" i="1" dirty="0">
                <a:latin typeface="Arial"/>
                <a:cs typeface="Arial"/>
              </a:rPr>
              <a:t>: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540" y="6086020"/>
            <a:ext cx="467487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03575">
              <a:lnSpc>
                <a:spcPct val="100000"/>
              </a:lnSpc>
              <a:spcBef>
                <a:spcPts val="100"/>
              </a:spcBef>
              <a:tabLst>
                <a:tab pos="2210435" algn="l"/>
                <a:tab pos="3894454" algn="l"/>
                <a:tab pos="4432935" algn="l"/>
              </a:tabLst>
            </a:pPr>
            <a:r>
              <a:rPr sz="3200" spc="-1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his  </a:t>
            </a:r>
            <a:r>
              <a:rPr sz="3200" spc="5" dirty="0">
                <a:latin typeface="Arial"/>
                <a:cs typeface="Arial"/>
              </a:rPr>
              <a:t>m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as</a:t>
            </a:r>
            <a:r>
              <a:rPr sz="3200" spc="-20" dirty="0">
                <a:latin typeface="Arial"/>
                <a:cs typeface="Arial"/>
              </a:rPr>
              <a:t>u</a:t>
            </a:r>
            <a:r>
              <a:rPr sz="3200" spc="-15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e	a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locat</a:t>
            </a:r>
            <a:r>
              <a:rPr sz="3200" spc="-2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s		a</a:t>
            </a:r>
          </a:p>
        </p:txBody>
      </p:sp>
      <p:sp>
        <p:nvSpPr>
          <p:cNvPr id="10" name="object 10"/>
          <p:cNvSpPr/>
          <p:nvPr/>
        </p:nvSpPr>
        <p:spPr>
          <a:xfrm>
            <a:off x="5410200" y="1905000"/>
            <a:ext cx="3505200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2458720" cy="53340"/>
          </a:xfrm>
          <a:custGeom>
            <a:avLst/>
            <a:gdLst/>
            <a:ahLst/>
            <a:cxnLst/>
            <a:rect l="l" t="t" r="r" b="b"/>
            <a:pathLst>
              <a:path w="2458720" h="53340">
                <a:moveTo>
                  <a:pt x="2458212" y="0"/>
                </a:moveTo>
                <a:lnTo>
                  <a:pt x="0" y="0"/>
                </a:lnTo>
                <a:lnTo>
                  <a:pt x="0" y="53339"/>
                </a:lnTo>
                <a:lnTo>
                  <a:pt x="2458212" y="53339"/>
                </a:lnTo>
                <a:lnTo>
                  <a:pt x="2458212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0439" y="317246"/>
            <a:ext cx="2484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1"/>
                </a:solidFill>
                <a:latin typeface="Arial"/>
                <a:cs typeface="Arial"/>
              </a:rPr>
              <a:t>Scarcity:</a:t>
            </a:r>
            <a:r>
              <a:rPr sz="4000" b="1" spc="-35" dirty="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1"/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1270762"/>
            <a:ext cx="4035425" cy="4081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715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375"/>
              <a:buChar char=""/>
              <a:tabLst>
                <a:tab pos="287020" algn="l"/>
              </a:tabLst>
            </a:pPr>
            <a:r>
              <a:rPr sz="3200" spc="-5" dirty="0">
                <a:latin typeface="Arial"/>
                <a:cs typeface="Arial"/>
              </a:rPr>
              <a:t>Scarcity </a:t>
            </a:r>
            <a:r>
              <a:rPr sz="3200" dirty="0">
                <a:latin typeface="Arial"/>
                <a:cs typeface="Arial"/>
              </a:rPr>
              <a:t>exists </a:t>
            </a:r>
            <a:r>
              <a:rPr sz="3200" spc="-10" dirty="0">
                <a:latin typeface="Arial"/>
                <a:cs typeface="Arial"/>
              </a:rPr>
              <a:t>to </a:t>
            </a:r>
            <a:r>
              <a:rPr sz="3200" spc="-175" dirty="0">
                <a:latin typeface="Arial"/>
                <a:cs typeface="Arial"/>
              </a:rPr>
              <a:t>all  </a:t>
            </a:r>
            <a:r>
              <a:rPr sz="3200" dirty="0">
                <a:latin typeface="Arial"/>
                <a:cs typeface="Arial"/>
              </a:rPr>
              <a:t>walks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life.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Arial"/>
              <a:buChar char=""/>
            </a:pPr>
            <a:endParaRPr sz="435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375"/>
              <a:buChar char=""/>
              <a:tabLst>
                <a:tab pos="287020" algn="l"/>
              </a:tabLst>
            </a:pP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health </a:t>
            </a:r>
            <a:r>
              <a:rPr sz="3200" spc="-110" dirty="0">
                <a:latin typeface="Arial"/>
                <a:cs typeface="Arial"/>
              </a:rPr>
              <a:t>needs  </a:t>
            </a:r>
            <a:r>
              <a:rPr sz="3200" dirty="0">
                <a:latin typeface="Arial"/>
                <a:cs typeface="Arial"/>
              </a:rPr>
              <a:t>are </a:t>
            </a:r>
            <a:r>
              <a:rPr sz="3200" spc="-5" dirty="0">
                <a:latin typeface="Arial"/>
                <a:cs typeface="Arial"/>
              </a:rPr>
              <a:t>infinite whereas 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resources </a:t>
            </a:r>
            <a:r>
              <a:rPr sz="3200" dirty="0">
                <a:latin typeface="Arial"/>
                <a:cs typeface="Arial"/>
              </a:rPr>
              <a:t>are  </a:t>
            </a:r>
            <a:r>
              <a:rPr sz="3200" spc="-5" dirty="0">
                <a:latin typeface="Arial"/>
                <a:cs typeface="Arial"/>
              </a:rPr>
              <a:t>definitely limited, in  India as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elsewhere.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95800" y="1524000"/>
            <a:ext cx="4553711" cy="373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531876"/>
            <a:ext cx="2484120" cy="53340"/>
          </a:xfrm>
          <a:custGeom>
            <a:avLst/>
            <a:gdLst/>
            <a:ahLst/>
            <a:cxnLst/>
            <a:rect l="l" t="t" r="r" b="b"/>
            <a:pathLst>
              <a:path w="2484120" h="53340">
                <a:moveTo>
                  <a:pt x="2484120" y="0"/>
                </a:moveTo>
                <a:lnTo>
                  <a:pt x="0" y="0"/>
                </a:lnTo>
                <a:lnTo>
                  <a:pt x="0" y="53339"/>
                </a:lnTo>
                <a:lnTo>
                  <a:pt x="2484120" y="53339"/>
                </a:lnTo>
                <a:lnTo>
                  <a:pt x="2484120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1479" y="187290"/>
            <a:ext cx="2510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Demand:</a:t>
            </a:r>
            <a:r>
              <a:rPr sz="4000" b="1" spc="-2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801370"/>
            <a:ext cx="5485130" cy="5559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is, the type, quantity and quality of  </a:t>
            </a:r>
            <a:r>
              <a:rPr sz="2600" b="1" dirty="0">
                <a:latin typeface="Arial"/>
                <a:cs typeface="Arial"/>
              </a:rPr>
              <a:t>services </a:t>
            </a:r>
            <a:r>
              <a:rPr sz="2600" dirty="0">
                <a:latin typeface="Arial"/>
                <a:cs typeface="Arial"/>
              </a:rPr>
              <a:t>or commodities wanted or  </a:t>
            </a:r>
            <a:r>
              <a:rPr sz="2600" b="1" dirty="0">
                <a:latin typeface="Arial"/>
                <a:cs typeface="Arial"/>
              </a:rPr>
              <a:t>requested</a:t>
            </a:r>
            <a:r>
              <a:rPr sz="2600" dirty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marL="286385" marR="8255" indent="-274320" algn="just">
              <a:lnSpc>
                <a:spcPct val="100000"/>
              </a:lnSpc>
              <a:spcBef>
                <a:spcPts val="600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600" dirty="0">
                <a:latin typeface="Arial"/>
                <a:cs typeface="Arial"/>
              </a:rPr>
              <a:t>But the demand for health </a:t>
            </a:r>
            <a:r>
              <a:rPr sz="2600" spc="-140" dirty="0">
                <a:latin typeface="Arial"/>
                <a:cs typeface="Arial"/>
              </a:rPr>
              <a:t>and  </a:t>
            </a:r>
            <a:r>
              <a:rPr sz="2600" dirty="0">
                <a:latin typeface="Arial"/>
                <a:cs typeface="Arial"/>
              </a:rPr>
              <a:t>medical care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strict </a:t>
            </a:r>
            <a:r>
              <a:rPr sz="2600" spc="-5" dirty="0">
                <a:latin typeface="Arial"/>
                <a:cs typeface="Arial"/>
              </a:rPr>
              <a:t>economic  </a:t>
            </a:r>
            <a:r>
              <a:rPr sz="2600" dirty="0">
                <a:latin typeface="Arial"/>
                <a:cs typeface="Arial"/>
              </a:rPr>
              <a:t>sense,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a function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of: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buClr>
                <a:srgbClr val="D24717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spc="5" dirty="0">
                <a:latin typeface="Arial"/>
                <a:cs typeface="Arial"/>
              </a:rPr>
              <a:t>Consumer’s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income,</a:t>
            </a:r>
            <a:endParaRPr sz="2600">
              <a:latin typeface="Arial"/>
              <a:cs typeface="Arial"/>
            </a:endParaRPr>
          </a:p>
          <a:p>
            <a:pPr marL="286385" marR="825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spc="-5" dirty="0">
                <a:latin typeface="Arial"/>
                <a:cs typeface="Arial"/>
              </a:rPr>
              <a:t>price </a:t>
            </a:r>
            <a:r>
              <a:rPr sz="2600" dirty="0">
                <a:latin typeface="Arial"/>
                <a:cs typeface="Arial"/>
              </a:rPr>
              <a:t>of medical care </a:t>
            </a:r>
            <a:r>
              <a:rPr sz="2600" spc="-5" dirty="0">
                <a:latin typeface="Arial"/>
                <a:cs typeface="Arial"/>
              </a:rPr>
              <a:t>relative  to </a:t>
            </a:r>
            <a:r>
              <a:rPr sz="2600" dirty="0">
                <a:latin typeface="Arial"/>
                <a:cs typeface="Arial"/>
              </a:rPr>
              <a:t>the prices of other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goods,</a:t>
            </a:r>
            <a:endParaRPr sz="26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Preferences of consumers,  including their perceptions </a:t>
            </a:r>
            <a:r>
              <a:rPr sz="2600" spc="5" dirty="0">
                <a:latin typeface="Arial"/>
                <a:cs typeface="Arial"/>
              </a:rPr>
              <a:t>about  </a:t>
            </a:r>
            <a:r>
              <a:rPr sz="2600" dirty="0">
                <a:latin typeface="Arial"/>
                <a:cs typeface="Arial"/>
              </a:rPr>
              <a:t>health and health care.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96000" y="762000"/>
            <a:ext cx="2857500" cy="510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3528060" cy="53340"/>
          </a:xfrm>
          <a:custGeom>
            <a:avLst/>
            <a:gdLst/>
            <a:ahLst/>
            <a:cxnLst/>
            <a:rect l="l" t="t" r="r" b="b"/>
            <a:pathLst>
              <a:path w="3528060" h="53340">
                <a:moveTo>
                  <a:pt x="3528060" y="0"/>
                </a:moveTo>
                <a:lnTo>
                  <a:pt x="0" y="0"/>
                </a:lnTo>
                <a:lnTo>
                  <a:pt x="0" y="53339"/>
                </a:lnTo>
                <a:lnTo>
                  <a:pt x="3528060" y="53339"/>
                </a:lnTo>
                <a:lnTo>
                  <a:pt x="3528060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2821" y="197185"/>
            <a:ext cx="3554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Poverty Line:</a:t>
            </a:r>
            <a:r>
              <a:rPr sz="4000" b="1" spc="-4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862330"/>
            <a:ext cx="4716780" cy="240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tabLst>
                <a:tab pos="1262380" algn="l"/>
                <a:tab pos="1556385" algn="l"/>
                <a:tab pos="1685925" algn="l"/>
                <a:tab pos="1926589" algn="l"/>
                <a:tab pos="2152015" algn="l"/>
                <a:tab pos="2421890" algn="l"/>
                <a:tab pos="2477135" algn="l"/>
                <a:tab pos="2601595" algn="l"/>
                <a:tab pos="2850515" algn="l"/>
                <a:tab pos="3048635" algn="l"/>
                <a:tab pos="3306445" algn="l"/>
                <a:tab pos="3599179" algn="l"/>
                <a:tab pos="3655060" algn="l"/>
                <a:tab pos="3841115" algn="l"/>
                <a:tab pos="3969385" algn="l"/>
                <a:tab pos="4243705" algn="l"/>
                <a:tab pos="4429760" algn="l"/>
              </a:tabLst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200" spc="-29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</a:t>
            </a:r>
            <a:r>
              <a:rPr sz="2600" spc="10" dirty="0">
                <a:latin typeface="Arial"/>
                <a:cs typeface="Arial"/>
              </a:rPr>
              <a:t>v</a:t>
            </a:r>
            <a:r>
              <a:rPr sz="2600" dirty="0">
                <a:latin typeface="Arial"/>
                <a:cs typeface="Arial"/>
              </a:rPr>
              <a:t>er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y		l</a:t>
            </a:r>
            <a:r>
              <a:rPr sz="2600" spc="-2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ne		refers	to,		the  </a:t>
            </a:r>
            <a:r>
              <a:rPr sz="2600" spc="-10" dirty="0">
                <a:latin typeface="Arial"/>
                <a:cs typeface="Arial"/>
              </a:rPr>
              <a:t>cutoff	</a:t>
            </a:r>
            <a:r>
              <a:rPr sz="2600" dirty="0">
                <a:latin typeface="Arial"/>
                <a:cs typeface="Arial"/>
              </a:rPr>
              <a:t>point	of		income	belo  </a:t>
            </a:r>
            <a:r>
              <a:rPr sz="2600" spc="-5" dirty="0">
                <a:latin typeface="Arial"/>
                <a:cs typeface="Arial"/>
              </a:rPr>
              <a:t>which	</a:t>
            </a:r>
            <a:r>
              <a:rPr sz="2600" dirty="0">
                <a:latin typeface="Arial"/>
                <a:cs typeface="Arial"/>
              </a:rPr>
              <a:t>people	are	</a:t>
            </a:r>
            <a:r>
              <a:rPr sz="2600" spc="-5" dirty="0">
                <a:latin typeface="Arial"/>
                <a:cs typeface="Arial"/>
              </a:rPr>
              <a:t>not		</a:t>
            </a:r>
            <a:r>
              <a:rPr sz="2600" dirty="0">
                <a:latin typeface="Arial"/>
                <a:cs typeface="Arial"/>
              </a:rPr>
              <a:t>able	</a:t>
            </a:r>
            <a:r>
              <a:rPr sz="2600" spc="-5" dirty="0">
                <a:latin typeface="Arial"/>
                <a:cs typeface="Arial"/>
              </a:rPr>
              <a:t>t  </a:t>
            </a:r>
            <a:r>
              <a:rPr sz="2600" dirty="0">
                <a:latin typeface="Arial"/>
                <a:cs typeface="Arial"/>
              </a:rPr>
              <a:t>purchase		food		</a:t>
            </a:r>
            <a:r>
              <a:rPr sz="2600" spc="-5" dirty="0">
                <a:latin typeface="Arial"/>
                <a:cs typeface="Arial"/>
              </a:rPr>
              <a:t>sufficient		t  </a:t>
            </a:r>
            <a:r>
              <a:rPr sz="2600" dirty="0">
                <a:latin typeface="Arial"/>
                <a:cs typeface="Arial"/>
              </a:rPr>
              <a:t>provide	</a:t>
            </a:r>
            <a:r>
              <a:rPr sz="2600" b="1" dirty="0">
                <a:latin typeface="Arial"/>
                <a:cs typeface="Arial"/>
              </a:rPr>
              <a:t>2400		kcal	</a:t>
            </a:r>
            <a:r>
              <a:rPr sz="2600" dirty="0">
                <a:latin typeface="Arial"/>
                <a:cs typeface="Arial"/>
              </a:rPr>
              <a:t>per		hea  per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0" dirty="0">
                <a:latin typeface="Arial"/>
                <a:cs typeface="Arial"/>
              </a:rPr>
              <a:t>day.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9539" y="1302596"/>
            <a:ext cx="241300" cy="3372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75"/>
              </a:lnSpc>
            </a:pPr>
            <a:r>
              <a:rPr sz="2600" dirty="0">
                <a:latin typeface="Arial"/>
                <a:cs typeface="Arial"/>
              </a:rPr>
              <a:t>w</a:t>
            </a:r>
            <a:endParaRPr sz="2600">
              <a:latin typeface="Arial"/>
              <a:cs typeface="Arial"/>
            </a:endParaRPr>
          </a:p>
          <a:p>
            <a:pPr marL="54610" algn="just">
              <a:lnSpc>
                <a:spcPct val="100000"/>
              </a:lnSpc>
            </a:pPr>
            <a:r>
              <a:rPr sz="2600" spc="-5" dirty="0">
                <a:latin typeface="Arial"/>
                <a:cs typeface="Arial"/>
              </a:rPr>
              <a:t>o  o  </a:t>
            </a:r>
            <a:r>
              <a:rPr sz="2600" dirty="0">
                <a:latin typeface="Arial"/>
                <a:cs typeface="Arial"/>
              </a:rPr>
              <a:t>d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00">
              <a:latin typeface="Arial"/>
              <a:cs typeface="Arial"/>
            </a:endParaRPr>
          </a:p>
          <a:p>
            <a:pPr marL="56515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n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197" y="3733800"/>
            <a:ext cx="4718050" cy="2404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tabLst>
                <a:tab pos="1105535" algn="l"/>
                <a:tab pos="1537970" algn="l"/>
                <a:tab pos="2187575" algn="l"/>
                <a:tab pos="2365375" algn="l"/>
                <a:tab pos="2440305" algn="l"/>
                <a:tab pos="2621915" algn="l"/>
                <a:tab pos="2797175" algn="l"/>
                <a:tab pos="3241040" algn="l"/>
                <a:tab pos="3295650" algn="l"/>
                <a:tab pos="3452495" algn="l"/>
                <a:tab pos="3490595" algn="l"/>
                <a:tab pos="3969385" algn="l"/>
                <a:tab pos="4447540" algn="l"/>
              </a:tabLst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                    </a:t>
            </a:r>
            <a:r>
              <a:rPr sz="2200" spc="-535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This	</a:t>
            </a:r>
            <a:r>
              <a:rPr sz="2600" dirty="0">
                <a:latin typeface="Arial"/>
                <a:cs typeface="Arial"/>
              </a:rPr>
              <a:t>income		level	has	bee  fixed		by			the			pla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ning  com</a:t>
            </a:r>
            <a:r>
              <a:rPr sz="2600" spc="-10" dirty="0">
                <a:latin typeface="Arial"/>
                <a:cs typeface="Arial"/>
              </a:rPr>
              <a:t>m</a:t>
            </a:r>
            <a:r>
              <a:rPr sz="2600" dirty="0">
                <a:latin typeface="Arial"/>
                <a:cs typeface="Arial"/>
              </a:rPr>
              <a:t>i</a:t>
            </a:r>
            <a:r>
              <a:rPr sz="2600" spc="-10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sion	at	</a:t>
            </a:r>
            <a:r>
              <a:rPr sz="2600" b="1" spc="5" dirty="0">
                <a:latin typeface="Arial"/>
                <a:cs typeface="Arial"/>
              </a:rPr>
              <a:t>R</a:t>
            </a:r>
            <a:r>
              <a:rPr sz="2600" b="1" dirty="0">
                <a:latin typeface="Arial"/>
                <a:cs typeface="Arial"/>
              </a:rPr>
              <a:t>s.		</a:t>
            </a:r>
            <a:r>
              <a:rPr sz="2600" b="1" spc="-145" dirty="0">
                <a:latin typeface="Arial"/>
                <a:cs typeface="Arial"/>
              </a:rPr>
              <a:t>1</a:t>
            </a:r>
            <a:r>
              <a:rPr sz="2600" b="1" dirty="0">
                <a:latin typeface="Arial"/>
                <a:cs typeface="Arial"/>
              </a:rPr>
              <a:t>1</a:t>
            </a:r>
            <a:r>
              <a:rPr sz="2600" b="1" spc="5" dirty="0">
                <a:latin typeface="Arial"/>
                <a:cs typeface="Arial"/>
              </a:rPr>
              <a:t>9</a:t>
            </a:r>
            <a:r>
              <a:rPr sz="2600" b="1" spc="-5" dirty="0">
                <a:latin typeface="Arial"/>
                <a:cs typeface="Arial"/>
              </a:rPr>
              <a:t>.</a:t>
            </a:r>
            <a:r>
              <a:rPr sz="2600" b="1" dirty="0">
                <a:latin typeface="Arial"/>
                <a:cs typeface="Arial"/>
              </a:rPr>
              <a:t>50	</a:t>
            </a:r>
            <a:r>
              <a:rPr sz="2600" spc="-5" dirty="0">
                <a:latin typeface="Arial"/>
                <a:cs typeface="Arial"/>
              </a:rPr>
              <a:t>in  </a:t>
            </a:r>
            <a:r>
              <a:rPr sz="2600" dirty="0">
                <a:latin typeface="Arial"/>
                <a:cs typeface="Arial"/>
              </a:rPr>
              <a:t>rural areas and at </a:t>
            </a:r>
            <a:r>
              <a:rPr sz="2600" b="1" dirty="0">
                <a:latin typeface="Arial"/>
                <a:cs typeface="Arial"/>
              </a:rPr>
              <a:t>Rs. 138 </a:t>
            </a:r>
            <a:r>
              <a:rPr sz="2600" spc="-15" dirty="0">
                <a:latin typeface="Arial"/>
                <a:cs typeface="Arial"/>
              </a:rPr>
              <a:t>in </a:t>
            </a:r>
            <a:r>
              <a:rPr sz="2600" spc="6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urb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n	</a:t>
            </a:r>
            <a:r>
              <a:rPr sz="2600" spc="-6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-15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			at				1987</a:t>
            </a:r>
            <a:r>
              <a:rPr sz="2600" spc="-5" dirty="0">
                <a:latin typeface="Arial"/>
                <a:cs typeface="Arial"/>
              </a:rPr>
              <a:t>-</a:t>
            </a:r>
            <a:r>
              <a:rPr sz="2600" spc="-10" dirty="0">
                <a:latin typeface="Arial"/>
                <a:cs typeface="Arial"/>
              </a:rPr>
              <a:t>88  </a:t>
            </a:r>
            <a:r>
              <a:rPr sz="2600" dirty="0">
                <a:latin typeface="Arial"/>
                <a:cs typeface="Arial"/>
              </a:rPr>
              <a:t>prices.</a:t>
            </a:r>
          </a:p>
        </p:txBody>
      </p:sp>
      <p:sp>
        <p:nvSpPr>
          <p:cNvPr id="7" name="object 7"/>
          <p:cNvSpPr/>
          <p:nvPr/>
        </p:nvSpPr>
        <p:spPr>
          <a:xfrm>
            <a:off x="5638800" y="1870668"/>
            <a:ext cx="2895600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84276"/>
            <a:ext cx="1609725" cy="53340"/>
          </a:xfrm>
          <a:custGeom>
            <a:avLst/>
            <a:gdLst/>
            <a:ahLst/>
            <a:cxnLst/>
            <a:rect l="l" t="t" r="r" b="b"/>
            <a:pathLst>
              <a:path w="1609725" h="53340">
                <a:moveTo>
                  <a:pt x="1609344" y="0"/>
                </a:moveTo>
                <a:lnTo>
                  <a:pt x="0" y="0"/>
                </a:lnTo>
                <a:lnTo>
                  <a:pt x="0" y="53339"/>
                </a:lnTo>
                <a:lnTo>
                  <a:pt x="1609344" y="53339"/>
                </a:lnTo>
                <a:lnTo>
                  <a:pt x="1609344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110439"/>
            <a:ext cx="16351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Cost:</a:t>
            </a:r>
            <a:r>
              <a:rPr sz="4000" b="1" spc="-6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786130"/>
            <a:ext cx="8530590" cy="4309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refers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the resources </a:t>
            </a:r>
            <a:r>
              <a:rPr sz="2600" spc="-5" dirty="0">
                <a:latin typeface="Arial"/>
                <a:cs typeface="Arial"/>
              </a:rPr>
              <a:t>which </a:t>
            </a:r>
            <a:r>
              <a:rPr sz="2600" dirty="0">
                <a:latin typeface="Arial"/>
                <a:cs typeface="Arial"/>
              </a:rPr>
              <a:t>are spent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carrying out  health activities so far as the health care sector </a:t>
            </a:r>
            <a:r>
              <a:rPr sz="2600" spc="-5" dirty="0">
                <a:latin typeface="Arial"/>
                <a:cs typeface="Arial"/>
              </a:rPr>
              <a:t>is  </a:t>
            </a:r>
            <a:r>
              <a:rPr sz="2600" dirty="0">
                <a:latin typeface="Arial"/>
                <a:cs typeface="Arial"/>
              </a:rPr>
              <a:t>concerned.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35305" algn="l"/>
                <a:tab pos="1978660" algn="l"/>
                <a:tab pos="2998470" algn="l"/>
                <a:tab pos="3780154" algn="l"/>
                <a:tab pos="4394200" algn="l"/>
                <a:tab pos="6000750" algn="l"/>
                <a:tab pos="6781165" algn="l"/>
                <a:tab pos="7598409" algn="l"/>
              </a:tabLst>
            </a:pPr>
            <a:r>
              <a:rPr sz="2600" spc="-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	g</a:t>
            </a:r>
            <a:r>
              <a:rPr sz="2600" spc="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n</a:t>
            </a:r>
            <a:r>
              <a:rPr sz="2600" spc="10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ral,	c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sts	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n	be	clas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if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ed	into	</a:t>
            </a:r>
            <a:r>
              <a:rPr sz="2600" b="1" spc="-20" dirty="0">
                <a:latin typeface="Arial"/>
                <a:cs typeface="Arial"/>
              </a:rPr>
              <a:t>t</a:t>
            </a:r>
            <a:r>
              <a:rPr sz="2600" b="1" spc="10" dirty="0">
                <a:latin typeface="Arial"/>
                <a:cs typeface="Arial"/>
              </a:rPr>
              <a:t>w</a:t>
            </a:r>
            <a:r>
              <a:rPr sz="2600" b="1" dirty="0">
                <a:latin typeface="Arial"/>
                <a:cs typeface="Arial"/>
              </a:rPr>
              <a:t>o	broad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latin typeface="Arial"/>
                <a:cs typeface="Arial"/>
              </a:rPr>
              <a:t>groups:-</a:t>
            </a:r>
            <a:endParaRPr sz="2600">
              <a:latin typeface="Arial"/>
              <a:cs typeface="Arial"/>
            </a:endParaRPr>
          </a:p>
          <a:p>
            <a:pPr marL="12700" marR="5715" algn="just">
              <a:lnSpc>
                <a:spcPct val="100200"/>
              </a:lnSpc>
              <a:spcBef>
                <a:spcPts val="565"/>
              </a:spcBef>
            </a:pPr>
            <a:r>
              <a:rPr sz="3200" b="1" i="1" spc="-5" dirty="0">
                <a:latin typeface="Arial"/>
                <a:cs typeface="Arial"/>
              </a:rPr>
              <a:t>1. Capital costs: </a:t>
            </a:r>
            <a:r>
              <a:rPr sz="3200" b="1" i="1" dirty="0">
                <a:latin typeface="Arial"/>
                <a:cs typeface="Arial"/>
              </a:rPr>
              <a:t>- </a:t>
            </a:r>
            <a:r>
              <a:rPr sz="2600" dirty="0">
                <a:latin typeface="Arial"/>
                <a:cs typeface="Arial"/>
              </a:rPr>
              <a:t>These costs are borne  </a:t>
            </a:r>
            <a:r>
              <a:rPr sz="2600" spc="-5" dirty="0">
                <a:latin typeface="Arial"/>
                <a:cs typeface="Arial"/>
              </a:rPr>
              <a:t>irrespective </a:t>
            </a:r>
            <a:r>
              <a:rPr sz="2600" dirty="0">
                <a:latin typeface="Arial"/>
                <a:cs typeface="Arial"/>
              </a:rPr>
              <a:t>of the workload of </a:t>
            </a:r>
            <a:r>
              <a:rPr sz="2600" spc="5" dirty="0">
                <a:latin typeface="Arial"/>
                <a:cs typeface="Arial"/>
              </a:rPr>
              <a:t>any </a:t>
            </a:r>
            <a:r>
              <a:rPr sz="2600" dirty="0">
                <a:latin typeface="Arial"/>
                <a:cs typeface="Arial"/>
              </a:rPr>
              <a:t>health center and are  fixed. These may include- Building, </a:t>
            </a:r>
            <a:r>
              <a:rPr sz="2600" spc="-5" dirty="0">
                <a:latin typeface="Arial"/>
                <a:cs typeface="Arial"/>
              </a:rPr>
              <a:t>i.e. </a:t>
            </a:r>
            <a:r>
              <a:rPr sz="2600" dirty="0">
                <a:latin typeface="Arial"/>
                <a:cs typeface="Arial"/>
              </a:rPr>
              <a:t>the health </a:t>
            </a:r>
            <a:r>
              <a:rPr sz="2600" spc="-20" dirty="0">
                <a:latin typeface="Arial"/>
                <a:cs typeface="Arial"/>
              </a:rPr>
              <a:t>center,  </a:t>
            </a:r>
            <a:r>
              <a:rPr sz="2600" dirty="0">
                <a:latin typeface="Arial"/>
                <a:cs typeface="Arial"/>
              </a:rPr>
              <a:t>hospital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29000" y="5095240"/>
            <a:ext cx="3886200" cy="161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810" y="152400"/>
            <a:ext cx="47224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B050"/>
                </a:solidFill>
              </a:rPr>
              <a:t>COST</a:t>
            </a:r>
            <a:r>
              <a:rPr sz="4000" spc="-125" dirty="0">
                <a:solidFill>
                  <a:srgbClr val="00B050"/>
                </a:solidFill>
              </a:rPr>
              <a:t> </a:t>
            </a:r>
            <a:r>
              <a:rPr sz="4000" spc="-10" dirty="0">
                <a:solidFill>
                  <a:srgbClr val="00B050"/>
                </a:solidFill>
              </a:rPr>
              <a:t>CONTINUE…</a:t>
            </a:r>
            <a:endParaRPr sz="4000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610124"/>
            <a:ext cx="8723630" cy="605536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i="1" dirty="0">
                <a:latin typeface="Arial"/>
                <a:cs typeface="Arial"/>
              </a:rPr>
              <a:t>2. Operating </a:t>
            </a:r>
            <a:r>
              <a:rPr sz="3200" b="1" i="1" spc="-5" dirty="0">
                <a:latin typeface="Arial"/>
                <a:cs typeface="Arial"/>
              </a:rPr>
              <a:t>costs:</a:t>
            </a:r>
            <a:r>
              <a:rPr sz="3200" b="1" i="1" spc="-80" dirty="0">
                <a:latin typeface="Arial"/>
                <a:cs typeface="Arial"/>
              </a:rPr>
              <a:t> </a:t>
            </a:r>
            <a:r>
              <a:rPr sz="3200" b="1" i="1" dirty="0">
                <a:latin typeface="Arial"/>
                <a:cs typeface="Arial"/>
              </a:rPr>
              <a:t>-</a:t>
            </a:r>
            <a:endParaRPr sz="3200">
              <a:latin typeface="Arial"/>
              <a:cs typeface="Arial"/>
            </a:endParaRPr>
          </a:p>
          <a:p>
            <a:pPr marL="12700" marR="42545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latin typeface="Arial"/>
                <a:cs typeface="Arial"/>
              </a:rPr>
              <a:t>These costs are related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b="1" dirty="0">
                <a:latin typeface="Arial"/>
                <a:cs typeface="Arial"/>
              </a:rPr>
              <a:t>level or </a:t>
            </a:r>
            <a:r>
              <a:rPr sz="2600" b="1" spc="-5" dirty="0">
                <a:latin typeface="Arial"/>
                <a:cs typeface="Arial"/>
              </a:rPr>
              <a:t>type </a:t>
            </a:r>
            <a:r>
              <a:rPr sz="2600" b="1" dirty="0">
                <a:latin typeface="Arial"/>
                <a:cs typeface="Arial"/>
              </a:rPr>
              <a:t>of activity </a:t>
            </a:r>
            <a:r>
              <a:rPr sz="2600" dirty="0">
                <a:latin typeface="Arial"/>
                <a:cs typeface="Arial"/>
              </a:rPr>
              <a:t>in a  health institution. </a:t>
            </a:r>
            <a:r>
              <a:rPr sz="2600" spc="5" dirty="0">
                <a:latin typeface="Arial"/>
                <a:cs typeface="Arial"/>
              </a:rPr>
              <a:t>Some </a:t>
            </a:r>
            <a:r>
              <a:rPr sz="2600" dirty="0">
                <a:latin typeface="Arial"/>
                <a:cs typeface="Arial"/>
              </a:rPr>
              <a:t>operating </a:t>
            </a:r>
            <a:r>
              <a:rPr sz="2600" spc="5" dirty="0">
                <a:latin typeface="Arial"/>
                <a:cs typeface="Arial"/>
              </a:rPr>
              <a:t>costs </a:t>
            </a:r>
            <a:r>
              <a:rPr sz="2600" dirty="0">
                <a:latin typeface="Arial"/>
                <a:cs typeface="Arial"/>
              </a:rPr>
              <a:t>will change daily  and some from year to</a:t>
            </a:r>
            <a:r>
              <a:rPr sz="2600" spc="-30" dirty="0">
                <a:latin typeface="Arial"/>
                <a:cs typeface="Arial"/>
              </a:rPr>
              <a:t> year.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Arial"/>
                <a:cs typeface="Arial"/>
              </a:rPr>
              <a:t>These operating costs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include:</a:t>
            </a:r>
            <a:endParaRPr sz="26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Salaries, wages and allowances of health </a:t>
            </a:r>
            <a:r>
              <a:rPr sz="2600" spc="-10" dirty="0">
                <a:latin typeface="Arial"/>
                <a:cs typeface="Arial"/>
              </a:rPr>
              <a:t>staff </a:t>
            </a:r>
            <a:r>
              <a:rPr sz="2600" dirty="0">
                <a:latin typeface="Arial"/>
                <a:cs typeface="Arial"/>
              </a:rPr>
              <a:t>at </a:t>
            </a:r>
            <a:r>
              <a:rPr sz="2600" spc="-55" dirty="0">
                <a:latin typeface="Arial"/>
                <a:cs typeface="Arial"/>
              </a:rPr>
              <a:t>different  </a:t>
            </a:r>
            <a:r>
              <a:rPr sz="2600" dirty="0">
                <a:latin typeface="Arial"/>
                <a:cs typeface="Arial"/>
              </a:rPr>
              <a:t>levels.</a:t>
            </a:r>
            <a:endParaRPr sz="26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Medical supplies, drugs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etc.</a:t>
            </a:r>
            <a:endParaRPr sz="26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spc="-10" dirty="0">
                <a:latin typeface="Arial"/>
                <a:cs typeface="Arial"/>
              </a:rPr>
              <a:t>Transport </a:t>
            </a:r>
            <a:r>
              <a:rPr sz="2600" dirty="0">
                <a:latin typeface="Arial"/>
                <a:cs typeface="Arial"/>
              </a:rPr>
              <a:t>operating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costs.</a:t>
            </a:r>
            <a:endParaRPr sz="26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Maintenance and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repairs.</a:t>
            </a:r>
            <a:endParaRPr sz="26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spc="-10" dirty="0">
                <a:latin typeface="Arial"/>
                <a:cs typeface="Arial"/>
              </a:rPr>
              <a:t>Training.</a:t>
            </a:r>
            <a:endParaRPr sz="26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spc="-25" dirty="0">
                <a:latin typeface="Arial"/>
                <a:cs typeface="Arial"/>
              </a:rPr>
              <a:t>Power.</a:t>
            </a:r>
            <a:endParaRPr sz="26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Other miscellaneous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items.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62600" y="4038600"/>
            <a:ext cx="2895600" cy="2371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0"/>
            <a:ext cx="6758940" cy="38100"/>
          </a:xfrm>
          <a:custGeom>
            <a:avLst/>
            <a:gdLst/>
            <a:ahLst/>
            <a:cxnLst/>
            <a:rect l="l" t="t" r="r" b="b"/>
            <a:pathLst>
              <a:path w="6758940" h="38100">
                <a:moveTo>
                  <a:pt x="0" y="0"/>
                </a:moveTo>
                <a:lnTo>
                  <a:pt x="6758939" y="0"/>
                </a:lnTo>
                <a:lnTo>
                  <a:pt x="6758939" y="38100"/>
                </a:lnTo>
                <a:lnTo>
                  <a:pt x="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575" y="158958"/>
            <a:ext cx="27400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sz="3600" b="1" u="heavy" dirty="0">
                <a:solidFill>
                  <a:srgbClr val="00B050"/>
                </a:solidFill>
                <a:uFill>
                  <a:solidFill>
                    <a:srgbClr val="696363"/>
                  </a:solidFill>
                </a:uFill>
                <a:latin typeface="Arial"/>
                <a:cs typeface="Arial"/>
              </a:rPr>
              <a:t>C</a:t>
            </a:r>
            <a:r>
              <a:rPr sz="3600" b="1" u="heavy" dirty="0">
                <a:solidFill>
                  <a:srgbClr val="00B050"/>
                </a:solidFill>
                <a:uFill>
                  <a:solidFill>
                    <a:srgbClr val="696363"/>
                  </a:solidFill>
                </a:uFill>
                <a:latin typeface="Arial"/>
                <a:cs typeface="Arial"/>
              </a:rPr>
              <a:t>osts</a:t>
            </a:r>
            <a:r>
              <a:rPr sz="3600" b="1" dirty="0">
                <a:solidFill>
                  <a:srgbClr val="00B050"/>
                </a:solidFill>
                <a:latin typeface="Arial"/>
                <a:cs typeface="Arial"/>
              </a:rPr>
              <a:t>:</a:t>
            </a:r>
            <a:r>
              <a:rPr sz="3600" b="1" spc="-9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B050"/>
                </a:solidFill>
                <a:latin typeface="Arial"/>
                <a:cs typeface="Arial"/>
              </a:rPr>
              <a:t>-</a:t>
            </a:r>
            <a:endParaRPr sz="36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725780"/>
            <a:ext cx="4643120" cy="970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1. Historical Perspectives</a:t>
            </a:r>
            <a:r>
              <a:rPr sz="2600" b="1" dirty="0">
                <a:latin typeface="Arial"/>
                <a:cs typeface="Arial"/>
              </a:rPr>
              <a:t>:</a:t>
            </a:r>
            <a:r>
              <a:rPr sz="2600" b="1" spc="-3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1132840" algn="l"/>
                <a:tab pos="2144395" algn="l"/>
                <a:tab pos="2789555" algn="l"/>
              </a:tabLst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                    </a:t>
            </a:r>
            <a:r>
              <a:rPr sz="2200" spc="-54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Until	1930,	the	predominant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659" y="1669745"/>
            <a:ext cx="187833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88135" algn="l"/>
              </a:tabLst>
            </a:pPr>
            <a:r>
              <a:rPr sz="2600" dirty="0">
                <a:latin typeface="Arial"/>
                <a:cs typeface="Arial"/>
              </a:rPr>
              <a:t>method	of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659" y="2066670"/>
            <a:ext cx="162623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fun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tioning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62757" y="1669745"/>
            <a:ext cx="1071880" cy="819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42875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h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alth  was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2046" y="1669745"/>
            <a:ext cx="1019175" cy="819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48615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ca</a:t>
            </a:r>
            <a:r>
              <a:rPr sz="2600" spc="-10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e  priv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te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1659" y="2462911"/>
            <a:ext cx="4369435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tabLst>
                <a:tab pos="2246630" algn="l"/>
              </a:tabLst>
            </a:pPr>
            <a:r>
              <a:rPr sz="2600" dirty="0">
                <a:latin typeface="Arial"/>
                <a:cs typeface="Arial"/>
              </a:rPr>
              <a:t>payment. Physicians charged  a fee for the services they  rendered and the patient paid  the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e	</a:t>
            </a:r>
            <a:r>
              <a:rPr sz="2600" b="1" i="1" dirty="0">
                <a:latin typeface="Arial"/>
                <a:cs typeface="Arial"/>
              </a:rPr>
              <a:t>ou</a:t>
            </a:r>
            <a:r>
              <a:rPr sz="2600" b="1" i="1" spc="-5" dirty="0">
                <a:latin typeface="Arial"/>
                <a:cs typeface="Arial"/>
              </a:rPr>
              <a:t>t-</a:t>
            </a:r>
            <a:r>
              <a:rPr sz="2600" b="1" i="1" spc="-10" dirty="0">
                <a:latin typeface="Arial"/>
                <a:cs typeface="Arial"/>
              </a:rPr>
              <a:t>o</a:t>
            </a:r>
            <a:r>
              <a:rPr sz="2600" b="1" i="1" spc="-5" dirty="0">
                <a:latin typeface="Arial"/>
                <a:cs typeface="Arial"/>
              </a:rPr>
              <a:t>f-</a:t>
            </a:r>
            <a:r>
              <a:rPr sz="2600" b="1" i="1" dirty="0">
                <a:latin typeface="Arial"/>
                <a:cs typeface="Arial"/>
              </a:rPr>
              <a:t>p</a:t>
            </a:r>
            <a:r>
              <a:rPr sz="2600" b="1" i="1" spc="-15" dirty="0">
                <a:latin typeface="Arial"/>
                <a:cs typeface="Arial"/>
              </a:rPr>
              <a:t>o</a:t>
            </a:r>
            <a:r>
              <a:rPr sz="2600" b="1" i="1" dirty="0">
                <a:latin typeface="Arial"/>
                <a:cs typeface="Arial"/>
              </a:rPr>
              <a:t>c</a:t>
            </a:r>
            <a:r>
              <a:rPr sz="2600" b="1" i="1" spc="5" dirty="0">
                <a:latin typeface="Arial"/>
                <a:cs typeface="Arial"/>
              </a:rPr>
              <a:t>k</a:t>
            </a:r>
            <a:r>
              <a:rPr sz="2600" b="1" i="1" dirty="0">
                <a:latin typeface="Arial"/>
                <a:cs typeface="Arial"/>
              </a:rPr>
              <a:t>et  expenses.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340" y="5465775"/>
            <a:ext cx="46418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200" spc="-53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 year 1929, </a:t>
            </a:r>
            <a:r>
              <a:rPr sz="2600" spc="5" dirty="0">
                <a:latin typeface="Arial"/>
                <a:cs typeface="Arial"/>
              </a:rPr>
              <a:t>the</a:t>
            </a:r>
            <a:r>
              <a:rPr sz="2600" spc="390" dirty="0">
                <a:latin typeface="Arial"/>
                <a:cs typeface="Arial"/>
              </a:rPr>
              <a:t> </a:t>
            </a:r>
            <a:r>
              <a:rPr sz="2600" spc="-50" dirty="0">
                <a:latin typeface="Arial"/>
                <a:cs typeface="Arial"/>
              </a:rPr>
              <a:t>concept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1659" y="5862015"/>
            <a:ext cx="169037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0235" algn="l"/>
              </a:tabLst>
            </a:pPr>
            <a:r>
              <a:rPr sz="2600" dirty="0">
                <a:latin typeface="Arial"/>
                <a:cs typeface="Arial"/>
              </a:rPr>
              <a:t>of	</a:t>
            </a:r>
            <a:r>
              <a:rPr sz="2600" b="1" dirty="0">
                <a:latin typeface="Arial"/>
                <a:cs typeface="Arial"/>
              </a:rPr>
              <a:t>p</a:t>
            </a:r>
            <a:r>
              <a:rPr sz="2600" b="1" spc="15" dirty="0">
                <a:latin typeface="Arial"/>
                <a:cs typeface="Arial"/>
              </a:rPr>
              <a:t>a</a:t>
            </a:r>
            <a:r>
              <a:rPr sz="2600" b="1" spc="-25" dirty="0">
                <a:latin typeface="Arial"/>
                <a:cs typeface="Arial"/>
              </a:rPr>
              <a:t>y</a:t>
            </a:r>
            <a:r>
              <a:rPr sz="2600" b="1" dirty="0">
                <a:latin typeface="Arial"/>
                <a:cs typeface="Arial"/>
              </a:rPr>
              <a:t>i</a:t>
            </a:r>
            <a:r>
              <a:rPr sz="2600" b="1" spc="10" dirty="0">
                <a:latin typeface="Arial"/>
                <a:cs typeface="Arial"/>
              </a:rPr>
              <a:t>n</a:t>
            </a:r>
            <a:r>
              <a:rPr sz="2600" b="1" dirty="0">
                <a:latin typeface="Arial"/>
                <a:cs typeface="Arial"/>
              </a:rPr>
              <a:t>g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1659" y="6258255"/>
            <a:ext cx="17005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g</a:t>
            </a:r>
            <a:r>
              <a:rPr sz="2600" spc="5" dirty="0">
                <a:latin typeface="Arial"/>
                <a:cs typeface="Arial"/>
              </a:rPr>
              <a:t>u</a:t>
            </a:r>
            <a:r>
              <a:rPr sz="2600" dirty="0">
                <a:latin typeface="Arial"/>
                <a:cs typeface="Arial"/>
              </a:rPr>
              <a:t>ara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teed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69210" y="5862015"/>
            <a:ext cx="238188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  <a:tabLst>
                <a:tab pos="1179830" algn="l"/>
                <a:tab pos="1724025" algn="l"/>
                <a:tab pos="1979930" algn="l"/>
              </a:tabLst>
            </a:pPr>
            <a:r>
              <a:rPr sz="2600" b="1" dirty="0">
                <a:latin typeface="Arial"/>
                <a:cs typeface="Arial"/>
              </a:rPr>
              <a:t>sm</a:t>
            </a:r>
            <a:r>
              <a:rPr sz="2600" b="1" spc="5" dirty="0">
                <a:latin typeface="Arial"/>
                <a:cs typeface="Arial"/>
              </a:rPr>
              <a:t>a</a:t>
            </a:r>
            <a:r>
              <a:rPr sz="2600" b="1" dirty="0">
                <a:latin typeface="Arial"/>
                <a:cs typeface="Arial"/>
              </a:rPr>
              <a:t>ll	fee		</a:t>
            </a:r>
            <a:r>
              <a:rPr sz="2600" dirty="0">
                <a:latin typeface="Arial"/>
                <a:cs typeface="Arial"/>
              </a:rPr>
              <a:t>for  h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alth		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re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67400" y="1447800"/>
            <a:ext cx="3142488" cy="2205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15000" y="4343400"/>
            <a:ext cx="3294888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22D65-516E-476C-B7DE-64460CE7E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182D2-0A3E-4012-9125-03A0B4D60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6237"/>
            <a:ext cx="7467600" cy="45262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the class completion, the students will be able to learn the followings; </a:t>
            </a:r>
          </a:p>
          <a:p>
            <a:r>
              <a:rPr lang="en-US" dirty="0"/>
              <a:t>Concept of health </a:t>
            </a:r>
          </a:p>
          <a:p>
            <a:r>
              <a:rPr lang="en-US" dirty="0"/>
              <a:t>Ground Understanding of Economics</a:t>
            </a:r>
          </a:p>
          <a:p>
            <a:r>
              <a:rPr lang="en-US" dirty="0"/>
              <a:t>Basics of Cost &amp; Benefit Analysis </a:t>
            </a:r>
          </a:p>
          <a:p>
            <a:r>
              <a:rPr lang="en-US" dirty="0"/>
              <a:t>Financing &amp; Public Financing </a:t>
            </a:r>
          </a:p>
          <a:p>
            <a:r>
              <a:rPr lang="en-US" dirty="0"/>
              <a:t>Role of Nursing from Economic Perspectives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20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7716" y="228600"/>
            <a:ext cx="746475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>
                <a:solidFill>
                  <a:srgbClr val="00B050"/>
                </a:solidFill>
              </a:rPr>
              <a:t>C</a:t>
            </a:r>
            <a:r>
              <a:rPr sz="4000" spc="-5" dirty="0">
                <a:solidFill>
                  <a:srgbClr val="00B050"/>
                </a:solidFill>
              </a:rPr>
              <a:t>ontinue…</a:t>
            </a:r>
            <a:endParaRPr sz="4000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935482"/>
            <a:ext cx="41865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2.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health</a:t>
            </a:r>
            <a:r>
              <a:rPr sz="3200" b="1" u="heavy" spc="5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care</a:t>
            </a:r>
            <a:r>
              <a:rPr sz="3200" b="1" spc="-5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1423162"/>
            <a:ext cx="418655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985">
              <a:lnSpc>
                <a:spcPct val="100000"/>
              </a:lnSpc>
              <a:spcBef>
                <a:spcPts val="105"/>
              </a:spcBef>
              <a:tabLst>
                <a:tab pos="633730" algn="l"/>
                <a:tab pos="1605915" algn="l"/>
                <a:tab pos="2668905" algn="l"/>
              </a:tabLst>
            </a:pPr>
            <a:r>
              <a:rPr sz="3200" b="1" dirty="0">
                <a:latin typeface="Arial"/>
                <a:cs typeface="Arial"/>
              </a:rPr>
              <a:t>-	</a:t>
            </a:r>
            <a:r>
              <a:rPr sz="3200" spc="-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s	the	fi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cial</a:t>
            </a:r>
          </a:p>
          <a:p>
            <a:pPr marR="5080" algn="r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pr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c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ss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82698" y="2398902"/>
            <a:ext cx="228790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4925" algn="r">
              <a:lnSpc>
                <a:spcPct val="100000"/>
              </a:lnSpc>
              <a:spcBef>
                <a:spcPts val="105"/>
              </a:spcBef>
              <a:tabLst>
                <a:tab pos="946785" algn="l"/>
                <a:tab pos="1596390" algn="l"/>
                <a:tab pos="1936114" algn="l"/>
              </a:tabLst>
            </a:pPr>
            <a:r>
              <a:rPr sz="3200" dirty="0">
                <a:latin typeface="Arial"/>
                <a:cs typeface="Arial"/>
              </a:rPr>
              <a:t>the	use	</a:t>
            </a:r>
            <a:r>
              <a:rPr sz="3200" spc="-10" dirty="0">
                <a:latin typeface="Arial"/>
                <a:cs typeface="Arial"/>
              </a:rPr>
              <a:t>of  </a:t>
            </a:r>
            <a:r>
              <a:rPr sz="3200" dirty="0">
                <a:latin typeface="Arial"/>
                <a:cs typeface="Arial"/>
              </a:rPr>
              <a:t>ca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e		</a:t>
            </a:r>
            <a:r>
              <a:rPr sz="3200" spc="-10" dirty="0">
                <a:latin typeface="Arial"/>
                <a:cs typeface="Arial"/>
              </a:rPr>
              <a:t>and 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so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1911223"/>
            <a:ext cx="190055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funding  emerged  health  services  </a:t>
            </a:r>
            <a:r>
              <a:rPr sz="3200" dirty="0">
                <a:latin typeface="Arial"/>
                <a:cs typeface="Arial"/>
              </a:rPr>
              <a:t>incre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se</a:t>
            </a:r>
            <a:r>
              <a:rPr sz="3200" spc="-5" dirty="0">
                <a:latin typeface="Arial"/>
                <a:cs typeface="Arial"/>
              </a:rPr>
              <a:t>d</a:t>
            </a:r>
            <a:r>
              <a:rPr sz="3200" dirty="0">
                <a:latin typeface="Arial"/>
                <a:cs typeface="Arial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5867400" y="2209800"/>
            <a:ext cx="2225443" cy="3177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4239"/>
            <a:ext cx="700755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>
                <a:solidFill>
                  <a:srgbClr val="00B050"/>
                </a:solidFill>
              </a:rPr>
              <a:t>C</a:t>
            </a:r>
            <a:r>
              <a:rPr sz="4000" spc="-5" dirty="0">
                <a:solidFill>
                  <a:srgbClr val="00B050"/>
                </a:solidFill>
              </a:rPr>
              <a:t>ontinue…</a:t>
            </a:r>
            <a:endParaRPr sz="4000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09320"/>
            <a:ext cx="5177790" cy="53759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3.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Health</a:t>
            </a:r>
            <a:r>
              <a:rPr sz="28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behaviors</a:t>
            </a:r>
            <a:r>
              <a:rPr sz="2800" b="1" spc="-5" dirty="0">
                <a:latin typeface="Arial"/>
                <a:cs typeface="Arial"/>
              </a:rPr>
              <a:t>:</a:t>
            </a:r>
            <a:r>
              <a:rPr sz="2800" spc="-5" dirty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286385" marR="698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Due to increased </a:t>
            </a:r>
            <a:r>
              <a:rPr sz="2800" spc="-50" dirty="0">
                <a:latin typeface="Arial"/>
                <a:cs typeface="Arial"/>
              </a:rPr>
              <a:t>awareness  </a:t>
            </a:r>
            <a:r>
              <a:rPr sz="2800" spc="-5" dirty="0">
                <a:latin typeface="Arial"/>
                <a:cs typeface="Arial"/>
              </a:rPr>
              <a:t>toward </a:t>
            </a:r>
            <a:r>
              <a:rPr sz="2800" dirty="0">
                <a:latin typeface="Arial"/>
                <a:cs typeface="Arial"/>
              </a:rPr>
              <a:t>health, </a:t>
            </a:r>
            <a:r>
              <a:rPr sz="2800" spc="-5" dirty="0">
                <a:latin typeface="Arial"/>
                <a:cs typeface="Arial"/>
              </a:rPr>
              <a:t>more </a:t>
            </a:r>
            <a:r>
              <a:rPr sz="2800" dirty="0">
                <a:latin typeface="Arial"/>
                <a:cs typeface="Arial"/>
              </a:rPr>
              <a:t>peoples  are demanding preventive  </a:t>
            </a:r>
            <a:r>
              <a:rPr sz="2800" spc="-5" dirty="0">
                <a:latin typeface="Arial"/>
                <a:cs typeface="Arial"/>
              </a:rPr>
              <a:t>health care </a:t>
            </a:r>
            <a:r>
              <a:rPr sz="2800" dirty="0">
                <a:latin typeface="Arial"/>
                <a:cs typeface="Arial"/>
              </a:rPr>
              <a:t>from the provider  and their </a:t>
            </a:r>
            <a:r>
              <a:rPr sz="2800" spc="-5" dirty="0">
                <a:latin typeface="Arial"/>
                <a:cs typeface="Arial"/>
              </a:rPr>
              <a:t>health care  </a:t>
            </a:r>
            <a:r>
              <a:rPr sz="2800" dirty="0">
                <a:latin typeface="Arial"/>
                <a:cs typeface="Arial"/>
              </a:rPr>
              <a:t>contractors.</a:t>
            </a:r>
            <a:endParaRPr sz="28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Public financing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health </a:t>
            </a:r>
            <a:r>
              <a:rPr sz="2800" spc="-110" dirty="0">
                <a:latin typeface="Arial"/>
                <a:cs typeface="Arial"/>
              </a:rPr>
              <a:t>care  </a:t>
            </a:r>
            <a:r>
              <a:rPr sz="2800" dirty="0">
                <a:latin typeface="Arial"/>
                <a:cs typeface="Arial"/>
              </a:rPr>
              <a:t>has increased funding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such  preventive </a:t>
            </a:r>
            <a:r>
              <a:rPr sz="2800" spc="-5" dirty="0">
                <a:latin typeface="Arial"/>
                <a:cs typeface="Arial"/>
              </a:rPr>
              <a:t>care as </a:t>
            </a:r>
            <a:r>
              <a:rPr sz="2800" dirty="0">
                <a:latin typeface="Arial"/>
                <a:cs typeface="Arial"/>
              </a:rPr>
              <a:t>screening  tests, periodic examination,  and immunization.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4600" y="2057400"/>
            <a:ext cx="2438399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3353" y="127000"/>
            <a:ext cx="662655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B050"/>
                </a:solidFill>
              </a:rPr>
              <a:t>Factors</a:t>
            </a:r>
            <a:r>
              <a:rPr sz="4000" spc="-30" dirty="0">
                <a:solidFill>
                  <a:srgbClr val="00B050"/>
                </a:solidFill>
              </a:rPr>
              <a:t> </a:t>
            </a:r>
            <a:r>
              <a:rPr sz="4000" spc="-5" dirty="0">
                <a:solidFill>
                  <a:srgbClr val="00B050"/>
                </a:solidFill>
              </a:rPr>
              <a:t>continue…</a:t>
            </a:r>
            <a:endParaRPr sz="4000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83082"/>
            <a:ext cx="3644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Arial"/>
                <a:cs typeface="Arial"/>
              </a:rPr>
              <a:t>3</a:t>
            </a:r>
            <a:r>
              <a:rPr sz="3200" b="1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9200" y="792441"/>
            <a:ext cx="22733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30" dirty="0">
                <a:latin typeface="Arial"/>
                <a:cs typeface="Arial"/>
              </a:rPr>
              <a:t>Technology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270762"/>
            <a:ext cx="29565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Arial"/>
                <a:cs typeface="Arial"/>
              </a:rPr>
              <a:t>advances:</a:t>
            </a:r>
            <a:r>
              <a:rPr sz="3200" b="1" spc="-9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-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834337"/>
            <a:ext cx="449008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tabLst>
                <a:tab pos="2109470" algn="l"/>
                <a:tab pos="2336800" algn="l"/>
                <a:tab pos="3822700" algn="l"/>
              </a:tabLst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700" spc="-105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M</a:t>
            </a:r>
            <a:r>
              <a:rPr sz="3200" spc="-15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d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rn	socie</a:t>
            </a:r>
            <a:r>
              <a:rPr sz="3200" spc="-2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y	</a:t>
            </a:r>
            <a:r>
              <a:rPr sz="3200" spc="-10" dirty="0">
                <a:latin typeface="Arial"/>
                <a:cs typeface="Arial"/>
              </a:rPr>
              <a:t>has  </a:t>
            </a:r>
            <a:r>
              <a:rPr sz="3200" dirty="0">
                <a:latin typeface="Arial"/>
                <a:cs typeface="Arial"/>
              </a:rPr>
              <a:t>become		</a:t>
            </a:r>
            <a:r>
              <a:rPr sz="3200" spc="-5" dirty="0">
                <a:latin typeface="Arial"/>
                <a:cs typeface="Arial"/>
              </a:rPr>
              <a:t>to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5554" y="2322702"/>
            <a:ext cx="12217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exp</a:t>
            </a:r>
            <a:r>
              <a:rPr sz="3200" spc="-2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ct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0259" y="2810382"/>
            <a:ext cx="239458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miraculous  </a:t>
            </a:r>
            <a:r>
              <a:rPr sz="3200" dirty="0">
                <a:latin typeface="Arial"/>
                <a:cs typeface="Arial"/>
              </a:rPr>
              <a:t>t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chn</a:t>
            </a:r>
            <a:r>
              <a:rPr sz="3200" spc="-2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l</a:t>
            </a:r>
            <a:r>
              <a:rPr sz="3200" spc="-25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g</a:t>
            </a:r>
            <a:r>
              <a:rPr sz="3200" spc="-10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cal  advances.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913452"/>
            <a:ext cx="24803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54175" algn="l"/>
              </a:tabLst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700" spc="-105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Now	</a:t>
            </a:r>
            <a:r>
              <a:rPr sz="3200" spc="-10" dirty="0">
                <a:latin typeface="Arial"/>
                <a:cs typeface="Arial"/>
              </a:rPr>
              <a:t>50</a:t>
            </a:r>
            <a:r>
              <a:rPr sz="3200" dirty="0">
                <a:latin typeface="Arial"/>
                <a:cs typeface="Arial"/>
              </a:rPr>
              <a:t>%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44951" y="4913452"/>
            <a:ext cx="14833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05510" algn="l"/>
              </a:tabLst>
            </a:pP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f	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0259" y="5401767"/>
            <a:ext cx="421830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population consuming  80% of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health </a:t>
            </a:r>
            <a:r>
              <a:rPr sz="3200" dirty="0">
                <a:latin typeface="Arial"/>
                <a:cs typeface="Arial"/>
              </a:rPr>
              <a:t>care  resources.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15000" y="2209800"/>
            <a:ext cx="3286112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836675"/>
            <a:ext cx="1888489" cy="53340"/>
          </a:xfrm>
          <a:custGeom>
            <a:avLst/>
            <a:gdLst/>
            <a:ahLst/>
            <a:cxnLst/>
            <a:rect l="l" t="t" r="r" b="b"/>
            <a:pathLst>
              <a:path w="1888489" h="53340">
                <a:moveTo>
                  <a:pt x="1888236" y="0"/>
                </a:moveTo>
                <a:lnTo>
                  <a:pt x="0" y="0"/>
                </a:lnTo>
                <a:lnTo>
                  <a:pt x="0" y="53339"/>
                </a:lnTo>
                <a:lnTo>
                  <a:pt x="1888236" y="53339"/>
                </a:lnTo>
                <a:lnTo>
                  <a:pt x="1888236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263398"/>
            <a:ext cx="441675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Benefit:</a:t>
            </a:r>
            <a:r>
              <a:rPr sz="4000" b="1" spc="-5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1468882"/>
            <a:ext cx="42621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benefits of</a:t>
            </a:r>
            <a:r>
              <a:rPr sz="3200" spc="390" dirty="0">
                <a:latin typeface="Arial"/>
                <a:cs typeface="Arial"/>
              </a:rPr>
              <a:t> </a:t>
            </a:r>
            <a:r>
              <a:rPr sz="3200" spc="-80" dirty="0">
                <a:latin typeface="Arial"/>
                <a:cs typeface="Arial"/>
              </a:rPr>
              <a:t>health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713" y="1956943"/>
            <a:ext cx="23342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60245" algn="l"/>
              </a:tabLst>
            </a:pPr>
            <a:r>
              <a:rPr sz="3200" dirty="0">
                <a:latin typeface="Arial"/>
                <a:cs typeface="Arial"/>
              </a:rPr>
              <a:t>pr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gr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m	</a:t>
            </a:r>
            <a:r>
              <a:rPr sz="3200" spc="-10" dirty="0">
                <a:latin typeface="Arial"/>
                <a:cs typeface="Arial"/>
              </a:rPr>
              <a:t>or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713" y="2444623"/>
            <a:ext cx="248856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339850" algn="l"/>
                <a:tab pos="2137410" algn="l"/>
              </a:tabLst>
            </a:pPr>
            <a:r>
              <a:rPr sz="3200" dirty="0">
                <a:latin typeface="Arial"/>
                <a:cs typeface="Arial"/>
              </a:rPr>
              <a:t>are	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70" dirty="0">
                <a:latin typeface="Arial"/>
                <a:cs typeface="Arial"/>
              </a:rPr>
              <a:t>f</a:t>
            </a:r>
            <a:r>
              <a:rPr sz="3200" dirty="0">
                <a:latin typeface="Arial"/>
                <a:cs typeface="Arial"/>
              </a:rPr>
              <a:t>fects		</a:t>
            </a:r>
            <a:r>
              <a:rPr sz="3200" spc="-10" dirty="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98519" y="1956943"/>
            <a:ext cx="1359535" cy="148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indent="114300" algn="r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latin typeface="Arial"/>
                <a:cs typeface="Arial"/>
              </a:rPr>
              <a:t>p</a:t>
            </a:r>
            <a:r>
              <a:rPr sz="3200" dirty="0">
                <a:latin typeface="Arial"/>
                <a:cs typeface="Arial"/>
              </a:rPr>
              <a:t>roj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ct  d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sired</a:t>
            </a:r>
            <a:endParaRPr sz="3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713" y="3419678"/>
            <a:ext cx="16510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pr</a:t>
            </a:r>
            <a:r>
              <a:rPr sz="3200" spc="-15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gr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m</a:t>
            </a:r>
            <a:r>
              <a:rPr sz="3200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31994" y="3646708"/>
            <a:ext cx="4981956" cy="26151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1744980" cy="53340"/>
          </a:xfrm>
          <a:custGeom>
            <a:avLst/>
            <a:gdLst/>
            <a:ahLst/>
            <a:cxnLst/>
            <a:rect l="l" t="t" r="r" b="b"/>
            <a:pathLst>
              <a:path w="1744980" h="53340">
                <a:moveTo>
                  <a:pt x="1744980" y="0"/>
                </a:moveTo>
                <a:lnTo>
                  <a:pt x="0" y="0"/>
                </a:lnTo>
                <a:lnTo>
                  <a:pt x="0" y="53339"/>
                </a:lnTo>
                <a:lnTo>
                  <a:pt x="1744980" y="53339"/>
                </a:lnTo>
                <a:lnTo>
                  <a:pt x="1744980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839" y="228600"/>
            <a:ext cx="2254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00B050"/>
                </a:solidFill>
                <a:latin typeface="Arial"/>
                <a:cs typeface="Arial"/>
              </a:rPr>
              <a:t>Budget:</a:t>
            </a:r>
            <a:r>
              <a:rPr sz="4000" b="1" spc="-4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1209802"/>
            <a:ext cx="4719955" cy="499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i="1" spc="-5" dirty="0">
                <a:latin typeface="Arial"/>
                <a:cs typeface="Arial"/>
              </a:rPr>
              <a:t>The budget is a  </a:t>
            </a:r>
            <a:r>
              <a:rPr sz="3600" b="1" i="1" dirty="0">
                <a:latin typeface="Arial"/>
                <a:cs typeface="Arial"/>
              </a:rPr>
              <a:t>systematic </a:t>
            </a:r>
            <a:r>
              <a:rPr sz="3600" b="1" i="1" spc="-5" dirty="0">
                <a:latin typeface="Arial"/>
                <a:cs typeface="Arial"/>
              </a:rPr>
              <a:t>economic  plan </a:t>
            </a:r>
            <a:r>
              <a:rPr sz="3600" b="1" i="1" dirty="0">
                <a:latin typeface="Arial"/>
                <a:cs typeface="Arial"/>
              </a:rPr>
              <a:t>for </a:t>
            </a:r>
            <a:r>
              <a:rPr sz="3600" b="1" i="1" spc="-5" dirty="0">
                <a:latin typeface="Arial"/>
                <a:cs typeface="Arial"/>
              </a:rPr>
              <a:t>a specific  period of</a:t>
            </a:r>
            <a:r>
              <a:rPr sz="3600" b="1" i="1" dirty="0">
                <a:latin typeface="Arial"/>
                <a:cs typeface="Arial"/>
              </a:rPr>
              <a:t> time.</a:t>
            </a:r>
            <a:endParaRPr sz="3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 dirty="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</a:pPr>
            <a:r>
              <a:rPr sz="2350" spc="-595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2800" spc="-5" dirty="0">
                <a:latin typeface="Arial"/>
                <a:cs typeface="Arial"/>
              </a:rPr>
              <a:t>It </a:t>
            </a:r>
            <a:r>
              <a:rPr sz="2800" dirty="0">
                <a:latin typeface="Arial"/>
                <a:cs typeface="Arial"/>
              </a:rPr>
              <a:t>incorporates </a:t>
            </a:r>
            <a:r>
              <a:rPr sz="2800" b="1" spc="-45" dirty="0">
                <a:latin typeface="Arial"/>
                <a:cs typeface="Arial"/>
              </a:rPr>
              <a:t>politically  </a:t>
            </a:r>
            <a:r>
              <a:rPr sz="2800" b="1" dirty="0">
                <a:latin typeface="Arial"/>
                <a:cs typeface="Arial"/>
              </a:rPr>
              <a:t>and technically </a:t>
            </a:r>
            <a:r>
              <a:rPr sz="2800" dirty="0">
                <a:latin typeface="Arial"/>
                <a:cs typeface="Arial"/>
              </a:rPr>
              <a:t>determine  </a:t>
            </a:r>
            <a:r>
              <a:rPr sz="2800" spc="-5" dirty="0">
                <a:latin typeface="Arial"/>
                <a:cs typeface="Arial"/>
              </a:rPr>
              <a:t>in what way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what  purpose various </a:t>
            </a:r>
            <a:r>
              <a:rPr sz="2800" spc="-5" dirty="0">
                <a:latin typeface="Arial"/>
                <a:cs typeface="Arial"/>
              </a:rPr>
              <a:t>health  </a:t>
            </a:r>
            <a:r>
              <a:rPr sz="2800" dirty="0">
                <a:latin typeface="Arial"/>
                <a:cs typeface="Arial"/>
              </a:rPr>
              <a:t>resources are </a:t>
            </a:r>
            <a:r>
              <a:rPr sz="2800" spc="-5" dirty="0">
                <a:latin typeface="Arial"/>
                <a:cs typeface="Arial"/>
              </a:rPr>
              <a:t>to be </a:t>
            </a:r>
            <a:r>
              <a:rPr sz="2800" dirty="0">
                <a:latin typeface="Arial"/>
                <a:cs typeface="Arial"/>
              </a:rPr>
              <a:t>used.</a:t>
            </a:r>
          </a:p>
        </p:txBody>
      </p:sp>
      <p:sp>
        <p:nvSpPr>
          <p:cNvPr id="5" name="object 5"/>
          <p:cNvSpPr/>
          <p:nvPr/>
        </p:nvSpPr>
        <p:spPr>
          <a:xfrm>
            <a:off x="5791200" y="1905000"/>
            <a:ext cx="30480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4087495" cy="53340"/>
          </a:xfrm>
          <a:custGeom>
            <a:avLst/>
            <a:gdLst/>
            <a:ahLst/>
            <a:cxnLst/>
            <a:rect l="l" t="t" r="r" b="b"/>
            <a:pathLst>
              <a:path w="4087495" h="53340">
                <a:moveTo>
                  <a:pt x="4087368" y="0"/>
                </a:moveTo>
                <a:lnTo>
                  <a:pt x="0" y="0"/>
                </a:lnTo>
                <a:lnTo>
                  <a:pt x="0" y="53339"/>
                </a:lnTo>
                <a:lnTo>
                  <a:pt x="4087368" y="53339"/>
                </a:lnTo>
                <a:lnTo>
                  <a:pt x="4087368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839" y="228600"/>
            <a:ext cx="4596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Health Financing:</a:t>
            </a:r>
            <a:r>
              <a:rPr sz="4000" b="1" spc="-4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2223" y="1513458"/>
            <a:ext cx="511746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5"/>
              </a:spcBef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3200" spc="-5" dirty="0">
                <a:latin typeface="Arial"/>
                <a:cs typeface="Arial"/>
              </a:rPr>
              <a:t>It refers to </a:t>
            </a:r>
            <a:r>
              <a:rPr sz="3200" dirty="0">
                <a:latin typeface="Arial"/>
                <a:cs typeface="Arial"/>
              </a:rPr>
              <a:t>the raising </a:t>
            </a:r>
            <a:r>
              <a:rPr sz="3200" spc="-265" dirty="0">
                <a:latin typeface="Arial"/>
                <a:cs typeface="Arial"/>
              </a:rPr>
              <a:t>of </a:t>
            </a:r>
            <a:r>
              <a:rPr sz="3200" spc="3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resources to </a:t>
            </a:r>
            <a:r>
              <a:rPr sz="3200" spc="-10" dirty="0">
                <a:latin typeface="Arial"/>
                <a:cs typeface="Arial"/>
              </a:rPr>
              <a:t>pay </a:t>
            </a:r>
            <a:r>
              <a:rPr sz="3200" spc="-5" dirty="0">
                <a:latin typeface="Arial"/>
                <a:cs typeface="Arial"/>
              </a:rPr>
              <a:t>for </a:t>
            </a:r>
            <a:r>
              <a:rPr sz="3200" spc="-10" dirty="0">
                <a:latin typeface="Arial"/>
                <a:cs typeface="Arial"/>
              </a:rPr>
              <a:t>goods 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dirty="0">
                <a:latin typeface="Arial"/>
                <a:cs typeface="Arial"/>
              </a:rPr>
              <a:t>services </a:t>
            </a:r>
            <a:r>
              <a:rPr sz="3200" spc="-5" dirty="0">
                <a:latin typeface="Arial"/>
                <a:cs typeface="Arial"/>
              </a:rPr>
              <a:t>related to  health. These </a:t>
            </a:r>
            <a:r>
              <a:rPr sz="3200" dirty="0">
                <a:latin typeface="Arial"/>
                <a:cs typeface="Arial"/>
              </a:rPr>
              <a:t>resources  </a:t>
            </a:r>
            <a:r>
              <a:rPr sz="3200" spc="-5" dirty="0">
                <a:latin typeface="Arial"/>
                <a:cs typeface="Arial"/>
              </a:rPr>
              <a:t>may be in </a:t>
            </a:r>
            <a:r>
              <a:rPr sz="3200" dirty="0">
                <a:latin typeface="Arial"/>
                <a:cs typeface="Arial"/>
              </a:rPr>
              <a:t>the form </a:t>
            </a:r>
            <a:r>
              <a:rPr sz="3200" spc="-10" dirty="0">
                <a:latin typeface="Arial"/>
                <a:cs typeface="Arial"/>
              </a:rPr>
              <a:t>of  </a:t>
            </a:r>
            <a:r>
              <a:rPr sz="3200" dirty="0">
                <a:latin typeface="Arial"/>
                <a:cs typeface="Arial"/>
              </a:rPr>
              <a:t>“cash” </a:t>
            </a:r>
            <a:r>
              <a:rPr sz="3200" spc="-5" dirty="0">
                <a:latin typeface="Arial"/>
                <a:cs typeface="Arial"/>
              </a:rPr>
              <a:t>or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“kind”.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39688" y="4191000"/>
            <a:ext cx="3047112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531876"/>
            <a:ext cx="5501640" cy="53340"/>
          </a:xfrm>
          <a:custGeom>
            <a:avLst/>
            <a:gdLst/>
            <a:ahLst/>
            <a:cxnLst/>
            <a:rect l="l" t="t" r="r" b="b"/>
            <a:pathLst>
              <a:path w="5501640" h="53340">
                <a:moveTo>
                  <a:pt x="5501640" y="0"/>
                </a:moveTo>
                <a:lnTo>
                  <a:pt x="0" y="0"/>
                </a:lnTo>
                <a:lnTo>
                  <a:pt x="0" y="53339"/>
                </a:lnTo>
                <a:lnTo>
                  <a:pt x="5501640" y="53339"/>
                </a:lnTo>
                <a:lnTo>
                  <a:pt x="5501640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39" y="574875"/>
            <a:ext cx="8557767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00B050"/>
                </a:solidFill>
                <a:latin typeface="Arial"/>
                <a:cs typeface="Arial"/>
              </a:rPr>
              <a:t>MAJOR </a:t>
            </a:r>
            <a:r>
              <a:rPr sz="3200" b="1" spc="-10" dirty="0">
                <a:solidFill>
                  <a:srgbClr val="00B050"/>
                </a:solidFill>
                <a:latin typeface="Arial"/>
                <a:cs typeface="Arial"/>
              </a:rPr>
              <a:t>PROBLEMS</a:t>
            </a:r>
            <a:r>
              <a:rPr sz="3200" b="1" spc="-1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B050"/>
                </a:solidFill>
                <a:latin typeface="Arial"/>
                <a:cs typeface="Arial"/>
              </a:rPr>
              <a:t>IN</a:t>
            </a:r>
            <a:r>
              <a:rPr lang="en-US" sz="3200" b="1" spc="-5" dirty="0">
                <a:solidFill>
                  <a:srgbClr val="00B050"/>
                </a:solidFill>
                <a:latin typeface="Arial"/>
                <a:cs typeface="Arial"/>
              </a:rPr>
              <a:t> HEALTH FINANCING</a:t>
            </a:r>
            <a:endParaRPr sz="32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5839" y="1141475"/>
            <a:ext cx="5316220" cy="53340"/>
          </a:xfrm>
          <a:custGeom>
            <a:avLst/>
            <a:gdLst/>
            <a:ahLst/>
            <a:cxnLst/>
            <a:rect l="l" t="t" r="r" b="b"/>
            <a:pathLst>
              <a:path w="5316220" h="53340">
                <a:moveTo>
                  <a:pt x="5315712" y="0"/>
                </a:moveTo>
                <a:lnTo>
                  <a:pt x="0" y="0"/>
                </a:lnTo>
                <a:lnTo>
                  <a:pt x="0" y="53339"/>
                </a:lnTo>
                <a:lnTo>
                  <a:pt x="5315712" y="53339"/>
                </a:lnTo>
                <a:lnTo>
                  <a:pt x="5315712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1000" y="1295399"/>
            <a:ext cx="5954395" cy="6773008"/>
          </a:xfrm>
          <a:prstGeom prst="rect">
            <a:avLst/>
          </a:prstGeom>
        </p:spPr>
        <p:txBody>
          <a:bodyPr vert="horz" wrap="square" lIns="0" tIns="3524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2415"/>
              </a:spcBef>
              <a:buClr>
                <a:srgbClr val="D24717"/>
              </a:buClr>
              <a:buSzPct val="84722"/>
              <a:buChar char=""/>
              <a:tabLst>
                <a:tab pos="287020" algn="l"/>
              </a:tabLst>
            </a:pPr>
            <a:endParaRPr lang="en-US" sz="3600" dirty="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2415"/>
              </a:spcBef>
              <a:buClr>
                <a:srgbClr val="D24717"/>
              </a:buClr>
              <a:buSzPct val="84722"/>
              <a:buChar char=""/>
              <a:tabLst>
                <a:tab pos="287020" algn="l"/>
              </a:tabLst>
            </a:pPr>
            <a:r>
              <a:rPr sz="3600" dirty="0">
                <a:latin typeface="Arial"/>
                <a:cs typeface="Arial"/>
              </a:rPr>
              <a:t>Lack of</a:t>
            </a:r>
            <a:r>
              <a:rPr sz="3600" spc="-2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funds.</a:t>
            </a:r>
          </a:p>
          <a:p>
            <a:pPr>
              <a:lnSpc>
                <a:spcPct val="100000"/>
              </a:lnSpc>
              <a:buClr>
                <a:srgbClr val="D24717"/>
              </a:buClr>
              <a:buFont typeface="Arial"/>
              <a:buChar char=""/>
            </a:pPr>
            <a:endParaRPr sz="4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Arial"/>
              <a:buChar char=""/>
            </a:pPr>
            <a:endParaRPr sz="5050" dirty="0">
              <a:latin typeface="Arial"/>
              <a:cs typeface="Arial"/>
            </a:endParaRPr>
          </a:p>
          <a:p>
            <a:pPr marL="286385" marR="1617980" indent="-274320">
              <a:lnSpc>
                <a:spcPct val="100000"/>
              </a:lnSpc>
              <a:buClr>
                <a:srgbClr val="D24717"/>
              </a:buClr>
              <a:buSzPct val="84722"/>
              <a:buChar char=""/>
              <a:tabLst>
                <a:tab pos="287020" algn="l"/>
                <a:tab pos="2190115" algn="l"/>
              </a:tabLst>
            </a:pPr>
            <a:r>
              <a:rPr sz="3600" dirty="0">
                <a:latin typeface="Arial"/>
                <a:cs typeface="Arial"/>
              </a:rPr>
              <a:t>Uneq</a:t>
            </a:r>
            <a:r>
              <a:rPr sz="3600" spc="-20" dirty="0">
                <a:latin typeface="Arial"/>
                <a:cs typeface="Arial"/>
              </a:rPr>
              <a:t>u</a:t>
            </a:r>
            <a:r>
              <a:rPr sz="3600" dirty="0">
                <a:latin typeface="Arial"/>
                <a:cs typeface="Arial"/>
              </a:rPr>
              <a:t>al	distribu</a:t>
            </a:r>
            <a:r>
              <a:rPr sz="3600" spc="-15" dirty="0">
                <a:latin typeface="Arial"/>
                <a:cs typeface="Arial"/>
              </a:rPr>
              <a:t>t</a:t>
            </a:r>
            <a:r>
              <a:rPr sz="3600" dirty="0">
                <a:latin typeface="Arial"/>
                <a:cs typeface="Arial"/>
              </a:rPr>
              <a:t>ion  of health</a:t>
            </a:r>
            <a:r>
              <a:rPr sz="3600" spc="-6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finances.</a:t>
            </a:r>
          </a:p>
          <a:p>
            <a:pPr>
              <a:lnSpc>
                <a:spcPct val="100000"/>
              </a:lnSpc>
              <a:buClr>
                <a:srgbClr val="D24717"/>
              </a:buClr>
              <a:buFont typeface="Arial"/>
              <a:buChar char=""/>
            </a:pPr>
            <a:endParaRPr sz="4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Arial"/>
              <a:buChar char=""/>
            </a:pPr>
            <a:endParaRPr sz="5050" dirty="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722"/>
              <a:buChar char=""/>
              <a:tabLst>
                <a:tab pos="287020" algn="l"/>
              </a:tabLst>
            </a:pPr>
            <a:r>
              <a:rPr sz="3600" dirty="0">
                <a:latin typeface="Arial"/>
                <a:cs typeface="Arial"/>
              </a:rPr>
              <a:t>Rising health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costs.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43600" y="1752600"/>
            <a:ext cx="2845307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19800" y="3733800"/>
            <a:ext cx="2892082" cy="21382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3124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4000" b="1" spc="-10" dirty="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sz="4000" b="1" spc="-10" dirty="0">
                <a:solidFill>
                  <a:srgbClr val="00B050"/>
                </a:solidFill>
                <a:latin typeface="Arial"/>
                <a:cs typeface="Arial"/>
              </a:rPr>
              <a:t>ontinue…</a:t>
            </a:r>
            <a:endParaRPr sz="40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147" y="1781468"/>
            <a:ext cx="487362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</a:pPr>
            <a:r>
              <a:rPr sz="3050" spc="-79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3600" spc="-5" dirty="0">
                <a:latin typeface="Arial"/>
                <a:cs typeface="Arial"/>
              </a:rPr>
              <a:t>Lack </a:t>
            </a:r>
            <a:r>
              <a:rPr sz="3600" dirty="0">
                <a:latin typeface="Arial"/>
                <a:cs typeface="Arial"/>
              </a:rPr>
              <a:t>of </a:t>
            </a:r>
            <a:r>
              <a:rPr sz="3600" spc="-55" dirty="0">
                <a:latin typeface="Arial"/>
                <a:cs typeface="Arial"/>
              </a:rPr>
              <a:t>coordination  </a:t>
            </a:r>
            <a:r>
              <a:rPr sz="3600" dirty="0">
                <a:latin typeface="Arial"/>
                <a:cs typeface="Arial"/>
              </a:rPr>
              <a:t>of health </a:t>
            </a:r>
            <a:r>
              <a:rPr sz="3600" spc="-5" dirty="0">
                <a:latin typeface="Arial"/>
                <a:cs typeface="Arial"/>
              </a:rPr>
              <a:t>financing  </a:t>
            </a:r>
            <a:r>
              <a:rPr sz="3600" dirty="0">
                <a:latin typeface="Arial"/>
                <a:cs typeface="Arial"/>
              </a:rPr>
              <a:t>units.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1000" y="3661488"/>
            <a:ext cx="487299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tabLst>
                <a:tab pos="4502785" algn="l"/>
              </a:tabLst>
            </a:pPr>
            <a:r>
              <a:rPr sz="3050" spc="-790" dirty="0">
                <a:solidFill>
                  <a:srgbClr val="D24717"/>
                </a:solidFill>
                <a:latin typeface="Arial"/>
                <a:cs typeface="Arial"/>
              </a:rPr>
              <a:t> </a:t>
            </a:r>
            <a:r>
              <a:rPr sz="3600" spc="-20" dirty="0">
                <a:latin typeface="Arial"/>
                <a:cs typeface="Arial"/>
              </a:rPr>
              <a:t>Wastage </a:t>
            </a:r>
            <a:r>
              <a:rPr sz="3600" spc="-5" dirty="0">
                <a:latin typeface="Arial"/>
                <a:cs typeface="Arial"/>
              </a:rPr>
              <a:t>and </a:t>
            </a:r>
            <a:r>
              <a:rPr sz="3600" spc="-295" dirty="0">
                <a:latin typeface="Arial"/>
                <a:cs typeface="Arial"/>
              </a:rPr>
              <a:t>in  </a:t>
            </a:r>
            <a:r>
              <a:rPr sz="3600" dirty="0">
                <a:latin typeface="Arial"/>
                <a:cs typeface="Arial"/>
              </a:rPr>
              <a:t>su</a:t>
            </a:r>
            <a:r>
              <a:rPr sz="3600" spc="-65" dirty="0">
                <a:latin typeface="Arial"/>
                <a:cs typeface="Arial"/>
              </a:rPr>
              <a:t>f</a:t>
            </a:r>
            <a:r>
              <a:rPr sz="3600" spc="-5" dirty="0">
                <a:latin typeface="Arial"/>
                <a:cs typeface="Arial"/>
              </a:rPr>
              <a:t>ficiency</a:t>
            </a:r>
            <a:r>
              <a:rPr sz="3600" dirty="0">
                <a:latin typeface="Arial"/>
                <a:cs typeface="Arial"/>
              </a:rPr>
              <a:t>	</a:t>
            </a:r>
            <a:r>
              <a:rPr sz="3600" spc="-5" dirty="0">
                <a:latin typeface="Arial"/>
                <a:cs typeface="Arial"/>
              </a:rPr>
              <a:t>in  spending </a:t>
            </a:r>
            <a:r>
              <a:rPr sz="3600" dirty="0">
                <a:latin typeface="Arial"/>
                <a:cs typeface="Arial"/>
              </a:rPr>
              <a:t>the </a:t>
            </a:r>
            <a:r>
              <a:rPr sz="3600" spc="-5" dirty="0">
                <a:latin typeface="Arial"/>
                <a:cs typeface="Arial"/>
              </a:rPr>
              <a:t>funds</a:t>
            </a:r>
            <a:r>
              <a:rPr sz="3600" spc="350" dirty="0">
                <a:latin typeface="Arial"/>
                <a:cs typeface="Arial"/>
              </a:rPr>
              <a:t> </a:t>
            </a:r>
            <a:r>
              <a:rPr sz="3600" spc="-15" dirty="0">
                <a:latin typeface="Arial"/>
                <a:cs typeface="Arial"/>
              </a:rPr>
              <a:t>or</a:t>
            </a:r>
            <a:endParaRPr sz="36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867400" y="1600200"/>
            <a:ext cx="2971926" cy="4527741"/>
            <a:chOff x="5308091" y="990600"/>
            <a:chExt cx="3759835" cy="5765800"/>
          </a:xfrm>
        </p:grpSpPr>
        <p:sp>
          <p:nvSpPr>
            <p:cNvPr id="8" name="object 8"/>
            <p:cNvSpPr/>
            <p:nvPr/>
          </p:nvSpPr>
          <p:spPr>
            <a:xfrm>
              <a:off x="5308091" y="990600"/>
              <a:ext cx="3759708" cy="2590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08091" y="3581398"/>
              <a:ext cx="3683508" cy="3174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5296" y="271378"/>
            <a:ext cx="49403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sz="3600" b="1" u="heavy" dirty="0">
                <a:solidFill>
                  <a:srgbClr val="00B050"/>
                </a:solidFill>
                <a:uFill>
                  <a:solidFill>
                    <a:srgbClr val="696363"/>
                  </a:solidFill>
                </a:uFill>
                <a:latin typeface="Arial"/>
                <a:cs typeface="Arial"/>
              </a:rPr>
              <a:t>E</a:t>
            </a:r>
            <a:r>
              <a:rPr sz="3600" b="1" u="heavy" dirty="0">
                <a:solidFill>
                  <a:srgbClr val="00B050"/>
                </a:solidFill>
                <a:uFill>
                  <a:solidFill>
                    <a:srgbClr val="696363"/>
                  </a:solidFill>
                </a:uFill>
                <a:latin typeface="Arial"/>
                <a:cs typeface="Arial"/>
              </a:rPr>
              <a:t>conomics</a:t>
            </a:r>
            <a:r>
              <a:rPr sz="3600" b="1" dirty="0">
                <a:solidFill>
                  <a:srgbClr val="00B050"/>
                </a:solidFill>
                <a:latin typeface="Arial"/>
                <a:cs typeface="Arial"/>
              </a:rPr>
              <a:t>:</a:t>
            </a:r>
            <a:r>
              <a:rPr sz="3600" b="1" spc="-9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B050"/>
                </a:solidFill>
                <a:latin typeface="Arial"/>
                <a:cs typeface="Arial"/>
              </a:rPr>
              <a:t>-</a:t>
            </a:r>
            <a:endParaRPr sz="36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1051305"/>
            <a:ext cx="4566920" cy="544258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86385" marR="6350" indent="-274320" algn="just">
              <a:lnSpc>
                <a:spcPts val="3020"/>
              </a:lnSpc>
              <a:spcBef>
                <a:spcPts val="480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Nurses play a central </a:t>
            </a:r>
            <a:r>
              <a:rPr sz="2800" spc="-120" dirty="0">
                <a:latin typeface="Arial"/>
                <a:cs typeface="Arial"/>
              </a:rPr>
              <a:t>role 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cost containment, </a:t>
            </a:r>
            <a:r>
              <a:rPr sz="2800" spc="-5" dirty="0">
                <a:latin typeface="Arial"/>
                <a:cs typeface="Arial"/>
              </a:rPr>
              <a:t>care  </a:t>
            </a:r>
            <a:r>
              <a:rPr sz="2800" spc="-25" dirty="0">
                <a:latin typeface="Arial"/>
                <a:cs typeface="Arial"/>
              </a:rPr>
              <a:t>quality,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patient </a:t>
            </a:r>
            <a:r>
              <a:rPr sz="2800" spc="-30" dirty="0">
                <a:latin typeface="Arial"/>
                <a:cs typeface="Arial"/>
              </a:rPr>
              <a:t>safety.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24717"/>
              </a:buClr>
              <a:buFont typeface="Arial"/>
              <a:buChar char=""/>
            </a:pPr>
            <a:endParaRPr sz="3600">
              <a:latin typeface="Arial"/>
              <a:cs typeface="Arial"/>
            </a:endParaRPr>
          </a:p>
          <a:p>
            <a:pPr marL="286385" marR="5080" indent="-274320" algn="just">
              <a:lnSpc>
                <a:spcPct val="90000"/>
              </a:lnSpc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Nurses </a:t>
            </a:r>
            <a:r>
              <a:rPr sz="2800" dirty="0">
                <a:latin typeface="Arial"/>
                <a:cs typeface="Arial"/>
              </a:rPr>
              <a:t>actively engages </a:t>
            </a:r>
            <a:r>
              <a:rPr sz="2800" spc="-229" dirty="0">
                <a:latin typeface="Arial"/>
                <a:cs typeface="Arial"/>
              </a:rPr>
              <a:t>in  </a:t>
            </a:r>
            <a:r>
              <a:rPr sz="2800" spc="-5" dirty="0">
                <a:latin typeface="Arial"/>
                <a:cs typeface="Arial"/>
              </a:rPr>
              <a:t>leading </a:t>
            </a:r>
            <a:r>
              <a:rPr sz="2800" spc="-10" dirty="0">
                <a:latin typeface="Arial"/>
                <a:cs typeface="Arial"/>
              </a:rPr>
              <a:t>efforts </a:t>
            </a:r>
            <a:r>
              <a:rPr sz="2800" spc="-5" dirty="0">
                <a:latin typeface="Arial"/>
                <a:cs typeface="Arial"/>
              </a:rPr>
              <a:t>to improve  patient care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reduce  </a:t>
            </a:r>
            <a:r>
              <a:rPr sz="2800" dirty="0">
                <a:latin typeface="Arial"/>
                <a:cs typeface="Arial"/>
              </a:rPr>
              <a:t>costs.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24717"/>
              </a:buClr>
              <a:buFont typeface="Arial"/>
              <a:buChar char=""/>
            </a:pPr>
            <a:endParaRPr sz="3700">
              <a:latin typeface="Arial"/>
              <a:cs typeface="Arial"/>
            </a:endParaRPr>
          </a:p>
          <a:p>
            <a:pPr marL="286385" marR="6350" indent="-274320" algn="just">
              <a:lnSpc>
                <a:spcPts val="3030"/>
              </a:lnSpc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Health care </a:t>
            </a:r>
            <a:r>
              <a:rPr sz="2800" dirty="0">
                <a:latin typeface="Arial"/>
                <a:cs typeface="Arial"/>
              </a:rPr>
              <a:t>Issues </a:t>
            </a:r>
            <a:r>
              <a:rPr sz="2800" spc="-150" dirty="0">
                <a:latin typeface="Arial"/>
                <a:cs typeface="Arial"/>
              </a:rPr>
              <a:t>and  </a:t>
            </a:r>
            <a:r>
              <a:rPr sz="2800" spc="-20" dirty="0">
                <a:latin typeface="Arial"/>
                <a:cs typeface="Arial"/>
              </a:rPr>
              <a:t>Trends</a:t>
            </a:r>
            <a:endParaRPr sz="2800">
              <a:latin typeface="Arial"/>
              <a:cs typeface="Arial"/>
            </a:endParaRPr>
          </a:p>
          <a:p>
            <a:pPr marL="286385" marR="5080" indent="-274320" algn="just">
              <a:lnSpc>
                <a:spcPts val="3020"/>
              </a:lnSpc>
              <a:spcBef>
                <a:spcPts val="600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Governing </a:t>
            </a:r>
            <a:r>
              <a:rPr sz="2800" spc="-5" dirty="0">
                <a:latin typeface="Arial"/>
                <a:cs typeface="Arial"/>
              </a:rPr>
              <a:t>on Behalf </a:t>
            </a:r>
            <a:r>
              <a:rPr sz="2800" spc="-229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Stakeholders.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38800" y="838200"/>
            <a:ext cx="3276600" cy="28312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93791" y="3733800"/>
            <a:ext cx="3721608" cy="2839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84276"/>
            <a:ext cx="6006465" cy="53340"/>
          </a:xfrm>
          <a:custGeom>
            <a:avLst/>
            <a:gdLst/>
            <a:ahLst/>
            <a:cxnLst/>
            <a:rect l="l" t="t" r="r" b="b"/>
            <a:pathLst>
              <a:path w="6006465" h="53340">
                <a:moveTo>
                  <a:pt x="6006084" y="0"/>
                </a:moveTo>
                <a:lnTo>
                  <a:pt x="0" y="0"/>
                </a:lnTo>
                <a:lnTo>
                  <a:pt x="0" y="53339"/>
                </a:lnTo>
                <a:lnTo>
                  <a:pt x="6006084" y="53339"/>
                </a:lnTo>
                <a:lnTo>
                  <a:pt x="6006084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6035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Role of nurse</a:t>
            </a:r>
            <a:endParaRPr sz="40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935482"/>
            <a:ext cx="4796790" cy="5848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868680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375"/>
              <a:buChar char=""/>
              <a:tabLst>
                <a:tab pos="287020" algn="l"/>
              </a:tabLst>
            </a:pPr>
            <a:r>
              <a:rPr sz="3200" spc="-5" dirty="0">
                <a:latin typeface="Arial"/>
                <a:cs typeface="Arial"/>
              </a:rPr>
              <a:t>Monitoring </a:t>
            </a:r>
            <a:r>
              <a:rPr sz="3200" spc="-65" dirty="0">
                <a:latin typeface="Arial"/>
                <a:cs typeface="Arial"/>
              </a:rPr>
              <a:t>Financial  </a:t>
            </a:r>
            <a:r>
              <a:rPr sz="3200" spc="-5" dirty="0">
                <a:latin typeface="Arial"/>
                <a:cs typeface="Arial"/>
              </a:rPr>
              <a:t>Performance.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Arial"/>
              <a:buChar char=""/>
            </a:pPr>
            <a:endParaRPr sz="435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375"/>
              <a:buChar char=""/>
              <a:tabLst>
                <a:tab pos="287020" algn="l"/>
                <a:tab pos="2124710" algn="l"/>
                <a:tab pos="2743835" algn="l"/>
                <a:tab pos="4445000" algn="l"/>
              </a:tabLst>
            </a:pPr>
            <a:r>
              <a:rPr sz="3200" dirty="0">
                <a:latin typeface="Arial"/>
                <a:cs typeface="Arial"/>
              </a:rPr>
              <a:t>Bui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di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g	a	C</a:t>
            </a:r>
            <a:r>
              <a:rPr sz="3200" spc="-20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lt</a:t>
            </a:r>
            <a:r>
              <a:rPr sz="3200" spc="-15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re	</a:t>
            </a:r>
            <a:r>
              <a:rPr sz="3200" spc="-5" dirty="0">
                <a:latin typeface="Arial"/>
                <a:cs typeface="Arial"/>
              </a:rPr>
              <a:t>of  Quality and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Safety.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Arial"/>
              <a:buChar char=""/>
            </a:pPr>
            <a:endParaRPr sz="4350">
              <a:latin typeface="Arial"/>
              <a:cs typeface="Arial"/>
            </a:endParaRPr>
          </a:p>
          <a:p>
            <a:pPr marL="286385" marR="1228725" indent="-27432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375"/>
              <a:buChar char=""/>
              <a:tabLst>
                <a:tab pos="287020" algn="l"/>
              </a:tabLst>
            </a:pPr>
            <a:r>
              <a:rPr sz="3200" spc="-5" dirty="0">
                <a:latin typeface="Arial"/>
                <a:cs typeface="Arial"/>
              </a:rPr>
              <a:t>Monitoring </a:t>
            </a:r>
            <a:r>
              <a:rPr sz="3200" spc="-80" dirty="0">
                <a:latin typeface="Arial"/>
                <a:cs typeface="Arial"/>
              </a:rPr>
              <a:t>Quality  </a:t>
            </a:r>
            <a:r>
              <a:rPr sz="3200" dirty="0">
                <a:latin typeface="Arial"/>
                <a:cs typeface="Arial"/>
              </a:rPr>
              <a:t>Performance.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Font typeface="Arial"/>
              <a:buChar char=""/>
            </a:pPr>
            <a:endParaRPr sz="4350">
              <a:latin typeface="Arial"/>
              <a:cs typeface="Arial"/>
            </a:endParaRPr>
          </a:p>
          <a:p>
            <a:pPr marL="286385" marR="6985" indent="-274320">
              <a:lnSpc>
                <a:spcPct val="100000"/>
              </a:lnSpc>
              <a:buClr>
                <a:srgbClr val="D24717"/>
              </a:buClr>
              <a:buSzPct val="84375"/>
              <a:buChar char=""/>
              <a:tabLst>
                <a:tab pos="287020" algn="l"/>
                <a:tab pos="1221105" algn="l"/>
                <a:tab pos="2585720" algn="l"/>
                <a:tab pos="3585210" algn="l"/>
              </a:tabLst>
            </a:pPr>
            <a:r>
              <a:rPr sz="3200" dirty="0">
                <a:latin typeface="Arial"/>
                <a:cs typeface="Arial"/>
              </a:rPr>
              <a:t>Set	p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licy	th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t	g</a:t>
            </a:r>
            <a:r>
              <a:rPr sz="3200" spc="-10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id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s  care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delivery.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10200" y="1066800"/>
            <a:ext cx="3662172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86639"/>
            <a:ext cx="29845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Introd</a:t>
            </a:r>
            <a:r>
              <a:rPr sz="4000" b="1" spc="-2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u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ction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255521"/>
            <a:ext cx="418719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tabLst>
                <a:tab pos="2207260" algn="l"/>
                <a:tab pos="2231390" algn="l"/>
                <a:tab pos="3449320" algn="l"/>
              </a:tabLst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700" spc="-10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Hea</a:t>
            </a:r>
            <a:r>
              <a:rPr sz="3200" spc="-15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th		eco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o</a:t>
            </a:r>
            <a:r>
              <a:rPr sz="3200" spc="-10" dirty="0">
                <a:latin typeface="Arial"/>
                <a:cs typeface="Arial"/>
              </a:rPr>
              <a:t>m</a:t>
            </a:r>
            <a:r>
              <a:rPr sz="3200" dirty="0">
                <a:latin typeface="Arial"/>
                <a:cs typeface="Arial"/>
              </a:rPr>
              <a:t>ics  g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n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ra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ly	d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s	with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5459" y="2718943"/>
            <a:ext cx="323215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Arial"/>
                <a:cs typeface="Arial"/>
              </a:rPr>
              <a:t>planning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179955" algn="l"/>
              </a:tabLst>
            </a:pPr>
            <a:r>
              <a:rPr sz="3200" dirty="0">
                <a:latin typeface="Arial"/>
                <a:cs typeface="Arial"/>
              </a:rPr>
              <a:t>b</a:t>
            </a:r>
            <a:r>
              <a:rPr sz="3200" spc="-15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d</a:t>
            </a:r>
            <a:r>
              <a:rPr sz="3200" spc="-15" dirty="0">
                <a:latin typeface="Arial"/>
                <a:cs typeface="Arial"/>
              </a:rPr>
              <a:t>g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g	whi</a:t>
            </a:r>
            <a:r>
              <a:rPr sz="3200" spc="-20" dirty="0">
                <a:latin typeface="Arial"/>
                <a:cs typeface="Arial"/>
              </a:rPr>
              <a:t>c</a:t>
            </a:r>
            <a:r>
              <a:rPr sz="3200" dirty="0">
                <a:latin typeface="Arial"/>
                <a:cs typeface="Arial"/>
              </a:rPr>
              <a:t>h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459" y="2231263"/>
            <a:ext cx="391096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1086485" algn="l"/>
                <a:tab pos="3208020" algn="l"/>
              </a:tabLst>
            </a:pPr>
            <a:r>
              <a:rPr sz="3200" dirty="0">
                <a:latin typeface="Arial"/>
                <a:cs typeface="Arial"/>
              </a:rPr>
              <a:t>the	</a:t>
            </a:r>
            <a:r>
              <a:rPr sz="3200" b="1" spc="-15" dirty="0">
                <a:latin typeface="Arial"/>
                <a:cs typeface="Arial"/>
              </a:rPr>
              <a:t>p</a:t>
            </a:r>
            <a:r>
              <a:rPr sz="3200" b="1" dirty="0">
                <a:latin typeface="Arial"/>
                <a:cs typeface="Arial"/>
              </a:rPr>
              <a:t>urpo</a:t>
            </a:r>
            <a:r>
              <a:rPr sz="3200" b="1" spc="-20" dirty="0">
                <a:latin typeface="Arial"/>
                <a:cs typeface="Arial"/>
              </a:rPr>
              <a:t>s</a:t>
            </a:r>
            <a:r>
              <a:rPr sz="3200" b="1" dirty="0">
                <a:latin typeface="Arial"/>
                <a:cs typeface="Arial"/>
              </a:rPr>
              <a:t>e	</a:t>
            </a:r>
            <a:r>
              <a:rPr sz="3200" spc="-10" dirty="0">
                <a:latin typeface="Arial"/>
                <a:cs typeface="Arial"/>
              </a:rPr>
              <a:t>and</a:t>
            </a:r>
            <a:endParaRPr sz="3200" dirty="0">
              <a:latin typeface="Arial"/>
              <a:cs typeface="Arial"/>
            </a:endParaRPr>
          </a:p>
          <a:p>
            <a:pPr marL="3603625" marR="5080" indent="-44450" algn="r">
              <a:lnSpc>
                <a:spcPct val="100000"/>
              </a:lnSpc>
            </a:pPr>
            <a:r>
              <a:rPr sz="3200" spc="-1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is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5459" y="3694557"/>
            <a:ext cx="39109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36089" algn="l"/>
                <a:tab pos="2310765" algn="l"/>
                <a:tab pos="2995295" algn="l"/>
              </a:tabLst>
            </a:pPr>
            <a:r>
              <a:rPr sz="3200" dirty="0">
                <a:latin typeface="Arial"/>
                <a:cs typeface="Arial"/>
              </a:rPr>
              <a:t>re</a:t>
            </a:r>
            <a:r>
              <a:rPr sz="3200" spc="-10" dirty="0">
                <a:latin typeface="Arial"/>
                <a:cs typeface="Arial"/>
              </a:rPr>
              <a:t>q</a:t>
            </a:r>
            <a:r>
              <a:rPr sz="3200" dirty="0">
                <a:latin typeface="Arial"/>
                <a:cs typeface="Arial"/>
              </a:rPr>
              <a:t>uir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d	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o	</a:t>
            </a:r>
            <a:r>
              <a:rPr sz="3200" spc="-10" dirty="0">
                <a:latin typeface="Arial"/>
                <a:cs typeface="Arial"/>
              </a:rPr>
              <a:t>b</a:t>
            </a:r>
            <a:r>
              <a:rPr sz="3200" dirty="0">
                <a:latin typeface="Arial"/>
                <a:cs typeface="Arial"/>
              </a:rPr>
              <a:t>e	</a:t>
            </a:r>
            <a:r>
              <a:rPr sz="3200" spc="-10" dirty="0">
                <a:latin typeface="Arial"/>
                <a:cs typeface="Arial"/>
              </a:rPr>
              <a:t>done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5459" y="4182236"/>
            <a:ext cx="12776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8500" algn="l"/>
              </a:tabLst>
            </a:pPr>
            <a:r>
              <a:rPr sz="3200" spc="-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n	the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5459" y="4669612"/>
            <a:ext cx="14268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d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livery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5726" y="4182236"/>
            <a:ext cx="229298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marR="5080" indent="-108585">
              <a:lnSpc>
                <a:spcPct val="100000"/>
              </a:lnSpc>
              <a:spcBef>
                <a:spcPts val="100"/>
              </a:spcBef>
              <a:tabLst>
                <a:tab pos="1487805" algn="l"/>
                <a:tab pos="1736089" algn="l"/>
              </a:tabLst>
            </a:pPr>
            <a:r>
              <a:rPr sz="3200" dirty="0">
                <a:latin typeface="Arial"/>
                <a:cs typeface="Arial"/>
              </a:rPr>
              <a:t>h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al</a:t>
            </a:r>
            <a:r>
              <a:rPr sz="3200" spc="-1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h	care  syst</a:t>
            </a:r>
            <a:r>
              <a:rPr sz="3200" spc="-20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m</a:t>
            </a:r>
            <a:r>
              <a:rPr sz="3200" dirty="0">
                <a:latin typeface="Arial"/>
                <a:cs typeface="Arial"/>
              </a:rPr>
              <a:t>		</a:t>
            </a:r>
            <a:r>
              <a:rPr sz="3200" b="1" dirty="0">
                <a:latin typeface="Arial"/>
                <a:cs typeface="Arial"/>
              </a:rPr>
              <a:t>for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5459" y="5157978"/>
            <a:ext cx="2934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Arial"/>
                <a:cs typeface="Arial"/>
              </a:rPr>
              <a:t>providing</a:t>
            </a:r>
            <a:r>
              <a:rPr sz="3200" b="1" spc="-114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care.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24400" y="1779297"/>
            <a:ext cx="4279392" cy="36776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4239"/>
            <a:ext cx="642238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00B050"/>
                </a:solidFill>
                <a:latin typeface="Arial"/>
                <a:cs typeface="Arial"/>
              </a:rPr>
              <a:t>Role of nurse</a:t>
            </a:r>
            <a:r>
              <a:rPr sz="4000" b="1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00B050"/>
                </a:solidFill>
                <a:latin typeface="Arial"/>
                <a:cs typeface="Arial"/>
              </a:rPr>
              <a:t>continue…</a:t>
            </a:r>
            <a:endParaRPr sz="400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9639" y="608076"/>
            <a:ext cx="6006465" cy="53340"/>
          </a:xfrm>
          <a:custGeom>
            <a:avLst/>
            <a:gdLst/>
            <a:ahLst/>
            <a:cxnLst/>
            <a:rect l="l" t="t" r="r" b="b"/>
            <a:pathLst>
              <a:path w="6006465" h="53340">
                <a:moveTo>
                  <a:pt x="6006084" y="0"/>
                </a:moveTo>
                <a:lnTo>
                  <a:pt x="0" y="0"/>
                </a:lnTo>
                <a:lnTo>
                  <a:pt x="0" y="53339"/>
                </a:lnTo>
                <a:lnTo>
                  <a:pt x="6006084" y="53339"/>
                </a:lnTo>
                <a:lnTo>
                  <a:pt x="6006084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140" y="819658"/>
            <a:ext cx="4337685" cy="160464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86385" marR="5080" indent="-274320" algn="just">
              <a:lnSpc>
                <a:spcPct val="90000"/>
              </a:lnSpc>
              <a:spcBef>
                <a:spcPts val="430"/>
              </a:spcBef>
            </a:pPr>
            <a:r>
              <a:rPr sz="2350" spc="-595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350" spc="-54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Set strategy to </a:t>
            </a:r>
            <a:r>
              <a:rPr sz="2800" spc="-114" dirty="0">
                <a:latin typeface="Arial"/>
                <a:cs typeface="Arial"/>
              </a:rPr>
              <a:t>help  </a:t>
            </a:r>
            <a:r>
              <a:rPr sz="2800" dirty="0">
                <a:latin typeface="Arial"/>
                <a:cs typeface="Arial"/>
              </a:rPr>
              <a:t>ensure </a:t>
            </a:r>
            <a:r>
              <a:rPr sz="2800" spc="-5" dirty="0">
                <a:latin typeface="Arial"/>
                <a:cs typeface="Arial"/>
              </a:rPr>
              <a:t>the future health 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spc="-15" dirty="0">
                <a:latin typeface="Arial"/>
                <a:cs typeface="Arial"/>
              </a:rPr>
              <a:t>Vital </a:t>
            </a:r>
            <a:r>
              <a:rPr sz="2800" spc="-5" dirty="0">
                <a:latin typeface="Arial"/>
                <a:cs typeface="Arial"/>
              </a:rPr>
              <a:t>community  </a:t>
            </a:r>
            <a:r>
              <a:rPr sz="2800" dirty="0">
                <a:latin typeface="Arial"/>
                <a:cs typeface="Arial"/>
              </a:rPr>
              <a:t>resource.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3090" y="2478767"/>
          <a:ext cx="4372610" cy="1164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376">
                <a:tc>
                  <a:txBody>
                    <a:bodyPr/>
                    <a:lstStyle/>
                    <a:p>
                      <a:pPr marL="31750">
                        <a:lnSpc>
                          <a:spcPts val="2975"/>
                        </a:lnSpc>
                      </a:pPr>
                      <a:r>
                        <a:rPr sz="2350" spc="-595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</a:t>
                      </a:r>
                      <a:r>
                        <a:rPr sz="2350" spc="-58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Assume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2975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975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ed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10">
                <a:tc>
                  <a:txBody>
                    <a:bodyPr/>
                    <a:lstStyle/>
                    <a:p>
                      <a:pPr marL="305435">
                        <a:lnSpc>
                          <a:spcPts val="2925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community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925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8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ip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78">
                <a:tc>
                  <a:txBody>
                    <a:bodyPr/>
                    <a:lstStyle/>
                    <a:p>
                      <a:pPr marL="305435">
                        <a:lnSpc>
                          <a:spcPts val="2975"/>
                        </a:lnSpc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role.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10870" y="3829239"/>
            <a:ext cx="4338955" cy="29089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86385" marR="5715" indent="-274320" algn="just">
              <a:lnSpc>
                <a:spcPct val="90000"/>
              </a:lnSpc>
              <a:spcBef>
                <a:spcPts val="430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Help the </a:t>
            </a:r>
            <a:r>
              <a:rPr sz="2800" dirty="0">
                <a:latin typeface="Arial"/>
                <a:cs typeface="Arial"/>
              </a:rPr>
              <a:t>boards </a:t>
            </a:r>
            <a:r>
              <a:rPr sz="2800" spc="-75" dirty="0">
                <a:latin typeface="Arial"/>
                <a:cs typeface="Arial"/>
              </a:rPr>
              <a:t>identify,  </a:t>
            </a:r>
            <a:r>
              <a:rPr sz="2800" spc="-25" dirty="0">
                <a:latin typeface="Arial"/>
                <a:cs typeface="Arial"/>
              </a:rPr>
              <a:t>clarify,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focus </a:t>
            </a:r>
            <a:r>
              <a:rPr sz="2800" spc="-5" dirty="0">
                <a:latin typeface="Arial"/>
                <a:cs typeface="Arial"/>
              </a:rPr>
              <a:t>on the  </a:t>
            </a:r>
            <a:r>
              <a:rPr sz="2800" dirty="0">
                <a:latin typeface="Arial"/>
                <a:cs typeface="Arial"/>
              </a:rPr>
              <a:t>wants and </a:t>
            </a:r>
            <a:r>
              <a:rPr sz="2800" spc="-5" dirty="0">
                <a:latin typeface="Arial"/>
                <a:cs typeface="Arial"/>
              </a:rPr>
              <a:t>needs of the  </a:t>
            </a:r>
            <a:r>
              <a:rPr sz="2800" dirty="0">
                <a:latin typeface="Arial"/>
                <a:cs typeface="Arial"/>
              </a:rPr>
              <a:t>patients.</a:t>
            </a: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Arial"/>
              <a:buChar char=""/>
            </a:pPr>
            <a:endParaRPr sz="3700" dirty="0">
              <a:latin typeface="Arial"/>
              <a:cs typeface="Arial"/>
            </a:endParaRPr>
          </a:p>
          <a:p>
            <a:pPr marL="286385" marR="5080" indent="-274320" algn="just">
              <a:lnSpc>
                <a:spcPts val="3020"/>
              </a:lnSpc>
              <a:spcBef>
                <a:spcPts val="5"/>
              </a:spcBef>
              <a:buClr>
                <a:srgbClr val="D24717"/>
              </a:buClr>
              <a:buSzPct val="83928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Share </a:t>
            </a:r>
            <a:r>
              <a:rPr sz="2800" dirty="0">
                <a:latin typeface="Arial"/>
                <a:cs typeface="Arial"/>
              </a:rPr>
              <a:t>patient needs </a:t>
            </a:r>
            <a:r>
              <a:rPr sz="2800" spc="-150" dirty="0">
                <a:latin typeface="Arial"/>
                <a:cs typeface="Arial"/>
              </a:rPr>
              <a:t>and  </a:t>
            </a:r>
            <a:r>
              <a:rPr sz="2800" dirty="0">
                <a:latin typeface="Arial"/>
                <a:cs typeface="Arial"/>
              </a:rPr>
              <a:t>concerns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ensure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15000" y="4090415"/>
            <a:ext cx="3124201" cy="2386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15001" y="1219200"/>
            <a:ext cx="3124200" cy="2456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790825"/>
            <a:ext cx="35718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760476"/>
            <a:ext cx="1550035" cy="53340"/>
          </a:xfrm>
          <a:custGeom>
            <a:avLst/>
            <a:gdLst/>
            <a:ahLst/>
            <a:cxnLst/>
            <a:rect l="l" t="t" r="r" b="b"/>
            <a:pathLst>
              <a:path w="1550035" h="53340">
                <a:moveTo>
                  <a:pt x="1549908" y="0"/>
                </a:moveTo>
                <a:lnTo>
                  <a:pt x="0" y="0"/>
                </a:lnTo>
                <a:lnTo>
                  <a:pt x="0" y="53339"/>
                </a:lnTo>
                <a:lnTo>
                  <a:pt x="1549908" y="53339"/>
                </a:lnTo>
                <a:lnTo>
                  <a:pt x="1549908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186639"/>
            <a:ext cx="2058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Health:</a:t>
            </a:r>
            <a:r>
              <a:rPr sz="4000" b="1" spc="-5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1331721"/>
            <a:ext cx="411162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Health </a:t>
            </a:r>
            <a:r>
              <a:rPr sz="3600" spc="-5" dirty="0">
                <a:latin typeface="Arial"/>
                <a:cs typeface="Arial"/>
              </a:rPr>
              <a:t>is a </a:t>
            </a:r>
            <a:r>
              <a:rPr sz="3600" dirty="0">
                <a:latin typeface="Arial"/>
                <a:cs typeface="Arial"/>
              </a:rPr>
              <a:t>state of  </a:t>
            </a:r>
            <a:r>
              <a:rPr sz="3600" spc="-5" dirty="0">
                <a:latin typeface="Arial"/>
                <a:cs typeface="Arial"/>
              </a:rPr>
              <a:t>complete </a:t>
            </a:r>
            <a:r>
              <a:rPr sz="3600" b="1" spc="-5" dirty="0">
                <a:latin typeface="Arial"/>
                <a:cs typeface="Arial"/>
              </a:rPr>
              <a:t>physical,  mental </a:t>
            </a:r>
            <a:r>
              <a:rPr sz="3600" b="1" dirty="0">
                <a:latin typeface="Arial"/>
                <a:cs typeface="Arial"/>
              </a:rPr>
              <a:t>and </a:t>
            </a:r>
            <a:r>
              <a:rPr sz="3600" b="1" spc="-5" dirty="0">
                <a:latin typeface="Arial"/>
                <a:cs typeface="Arial"/>
              </a:rPr>
              <a:t>social  well-being </a:t>
            </a:r>
            <a:r>
              <a:rPr sz="3600" spc="-5" dirty="0">
                <a:latin typeface="Arial"/>
                <a:cs typeface="Arial"/>
              </a:rPr>
              <a:t>and </a:t>
            </a:r>
            <a:r>
              <a:rPr sz="3600" dirty="0">
                <a:latin typeface="Arial"/>
                <a:cs typeface="Arial"/>
              </a:rPr>
              <a:t>not  merely the </a:t>
            </a:r>
            <a:r>
              <a:rPr sz="3600" spc="-5" dirty="0">
                <a:latin typeface="Arial"/>
                <a:cs typeface="Arial"/>
              </a:rPr>
              <a:t>absence  </a:t>
            </a:r>
            <a:r>
              <a:rPr sz="3600" dirty="0">
                <a:latin typeface="Arial"/>
                <a:cs typeface="Arial"/>
              </a:rPr>
              <a:t>of disease </a:t>
            </a:r>
            <a:r>
              <a:rPr sz="3600" spc="-5" dirty="0">
                <a:latin typeface="Arial"/>
                <a:cs typeface="Arial"/>
              </a:rPr>
              <a:t>or  </a:t>
            </a:r>
            <a:r>
              <a:rPr sz="3600" spc="-30" dirty="0">
                <a:latin typeface="Arial"/>
                <a:cs typeface="Arial"/>
              </a:rPr>
              <a:t>infirmity.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0" y="1219200"/>
            <a:ext cx="4459224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3188335" cy="53340"/>
          </a:xfrm>
          <a:custGeom>
            <a:avLst/>
            <a:gdLst/>
            <a:ahLst/>
            <a:cxnLst/>
            <a:rect l="l" t="t" r="r" b="b"/>
            <a:pathLst>
              <a:path w="3188335" h="53340">
                <a:moveTo>
                  <a:pt x="3188208" y="0"/>
                </a:moveTo>
                <a:lnTo>
                  <a:pt x="0" y="0"/>
                </a:lnTo>
                <a:lnTo>
                  <a:pt x="0" y="53339"/>
                </a:lnTo>
                <a:lnTo>
                  <a:pt x="3188208" y="53339"/>
                </a:lnTo>
                <a:lnTo>
                  <a:pt x="3188208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34239"/>
            <a:ext cx="3214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Economics:</a:t>
            </a:r>
            <a:r>
              <a:rPr sz="4000" b="1" spc="-5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4820" y="1600200"/>
            <a:ext cx="3729354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13155" algn="l"/>
                <a:tab pos="1445260" algn="l"/>
                <a:tab pos="1469390" algn="l"/>
                <a:tab pos="2138680" algn="l"/>
                <a:tab pos="2164715" algn="l"/>
                <a:tab pos="2296795" algn="l"/>
                <a:tab pos="2699385" algn="l"/>
                <a:tab pos="3081020" algn="l"/>
                <a:tab pos="3283585" algn="l"/>
              </a:tabLst>
            </a:pP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t	</a:t>
            </a:r>
            <a:r>
              <a:rPr sz="3600" spc="5" dirty="0">
                <a:latin typeface="Arial"/>
                <a:cs typeface="Arial"/>
              </a:rPr>
              <a:t>h</a:t>
            </a:r>
            <a:r>
              <a:rPr sz="3600" spc="-5" dirty="0">
                <a:latin typeface="Arial"/>
                <a:cs typeface="Arial"/>
              </a:rPr>
              <a:t>as</a:t>
            </a:r>
            <a:r>
              <a:rPr sz="3600" dirty="0">
                <a:latin typeface="Arial"/>
                <a:cs typeface="Arial"/>
              </a:rPr>
              <a:t>				</a:t>
            </a:r>
            <a:r>
              <a:rPr sz="3600" spc="-5" dirty="0">
                <a:latin typeface="Arial"/>
                <a:cs typeface="Arial"/>
              </a:rPr>
              <a:t>been  </a:t>
            </a:r>
            <a:r>
              <a:rPr sz="3600" dirty="0">
                <a:latin typeface="Arial"/>
                <a:cs typeface="Arial"/>
              </a:rPr>
              <a:t>variously  </a:t>
            </a:r>
            <a:r>
              <a:rPr sz="3600" spc="-5" dirty="0">
                <a:latin typeface="Arial"/>
                <a:cs typeface="Arial"/>
              </a:rPr>
              <a:t>descr</a:t>
            </a:r>
            <a:r>
              <a:rPr sz="3600" dirty="0">
                <a:latin typeface="Arial"/>
                <a:cs typeface="Arial"/>
              </a:rPr>
              <a:t>i</a:t>
            </a:r>
            <a:r>
              <a:rPr sz="3600" spc="-5" dirty="0">
                <a:latin typeface="Arial"/>
                <a:cs typeface="Arial"/>
              </a:rPr>
              <a:t>bed</a:t>
            </a:r>
            <a:r>
              <a:rPr sz="3600" dirty="0">
                <a:latin typeface="Arial"/>
                <a:cs typeface="Arial"/>
              </a:rPr>
              <a:t>			</a:t>
            </a:r>
            <a:r>
              <a:rPr sz="3600" spc="-5" dirty="0">
                <a:latin typeface="Arial"/>
                <a:cs typeface="Arial"/>
              </a:rPr>
              <a:t>as</a:t>
            </a:r>
            <a:r>
              <a:rPr sz="3600" dirty="0">
                <a:latin typeface="Arial"/>
                <a:cs typeface="Arial"/>
              </a:rPr>
              <a:t>	the  </a:t>
            </a:r>
            <a:r>
              <a:rPr sz="3600" b="1" dirty="0">
                <a:latin typeface="Arial"/>
                <a:cs typeface="Arial"/>
              </a:rPr>
              <a:t>study		</a:t>
            </a:r>
            <a:r>
              <a:rPr sz="3600" b="1" spc="-90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o</a:t>
            </a:r>
            <a:r>
              <a:rPr sz="3600" b="1" dirty="0">
                <a:latin typeface="Arial"/>
                <a:cs typeface="Arial"/>
              </a:rPr>
              <a:t>f		wealth,  </a:t>
            </a:r>
            <a:r>
              <a:rPr sz="3600" b="1" spc="-5" dirty="0">
                <a:latin typeface="Arial"/>
                <a:cs typeface="Arial"/>
              </a:rPr>
              <a:t>study</a:t>
            </a:r>
            <a:r>
              <a:rPr sz="3600" b="1" dirty="0">
                <a:latin typeface="Arial"/>
                <a:cs typeface="Arial"/>
              </a:rPr>
              <a:t>		</a:t>
            </a:r>
            <a:r>
              <a:rPr sz="3600" b="1" spc="-5" dirty="0">
                <a:latin typeface="Arial"/>
                <a:cs typeface="Arial"/>
              </a:rPr>
              <a:t>o</a:t>
            </a:r>
            <a:r>
              <a:rPr sz="3600" b="1" dirty="0">
                <a:latin typeface="Arial"/>
                <a:cs typeface="Arial"/>
              </a:rPr>
              <a:t>f	</a:t>
            </a:r>
            <a:r>
              <a:rPr sz="3600" b="1" spc="-5" dirty="0">
                <a:latin typeface="Arial"/>
                <a:cs typeface="Arial"/>
              </a:rPr>
              <a:t>welfa</a:t>
            </a:r>
            <a:r>
              <a:rPr sz="3600" b="1" dirty="0">
                <a:latin typeface="Arial"/>
                <a:cs typeface="Arial"/>
              </a:rPr>
              <a:t>r</a:t>
            </a:r>
            <a:r>
              <a:rPr sz="3600" b="1" spc="-5" dirty="0">
                <a:latin typeface="Arial"/>
                <a:cs typeface="Arial"/>
              </a:rPr>
              <a:t>e  and		study			</a:t>
            </a:r>
            <a:r>
              <a:rPr sz="3600" b="1" spc="-10" dirty="0">
                <a:latin typeface="Arial"/>
                <a:cs typeface="Arial"/>
              </a:rPr>
              <a:t>of  </a:t>
            </a:r>
            <a:r>
              <a:rPr sz="3600" b="1" spc="-30" dirty="0">
                <a:latin typeface="Arial"/>
                <a:cs typeface="Arial"/>
              </a:rPr>
              <a:t>scarcity.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43400" y="1600200"/>
            <a:ext cx="4745736" cy="350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608076"/>
            <a:ext cx="4826635" cy="53340"/>
          </a:xfrm>
          <a:custGeom>
            <a:avLst/>
            <a:gdLst/>
            <a:ahLst/>
            <a:cxnLst/>
            <a:rect l="l" t="t" r="r" b="b"/>
            <a:pathLst>
              <a:path w="4826635" h="53340">
                <a:moveTo>
                  <a:pt x="4826508" y="0"/>
                </a:moveTo>
                <a:lnTo>
                  <a:pt x="0" y="0"/>
                </a:lnTo>
                <a:lnTo>
                  <a:pt x="0" y="53339"/>
                </a:lnTo>
                <a:lnTo>
                  <a:pt x="4826508" y="53339"/>
                </a:lnTo>
                <a:lnTo>
                  <a:pt x="4826508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34239"/>
            <a:ext cx="4852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Health economics:</a:t>
            </a:r>
            <a:r>
              <a:rPr sz="4000" b="1" spc="-3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1255521"/>
            <a:ext cx="44913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tabLst>
                <a:tab pos="902335" algn="l"/>
                <a:tab pos="1313815" algn="l"/>
                <a:tab pos="1597660" algn="l"/>
                <a:tab pos="2597150" algn="l"/>
                <a:tab pos="3841115" algn="l"/>
              </a:tabLst>
            </a:pPr>
            <a:r>
              <a:rPr sz="3050" spc="-79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3050" spc="-385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t	</a:t>
            </a:r>
            <a:r>
              <a:rPr sz="3600" spc="-5" dirty="0">
                <a:latin typeface="Arial"/>
                <a:cs typeface="Arial"/>
              </a:rPr>
              <a:t>is</a:t>
            </a:r>
            <a:r>
              <a:rPr sz="3600" dirty="0">
                <a:latin typeface="Arial"/>
                <a:cs typeface="Arial"/>
              </a:rPr>
              <a:t>		the	</a:t>
            </a:r>
            <a:r>
              <a:rPr sz="3600" spc="-5" dirty="0">
                <a:latin typeface="Arial"/>
                <a:cs typeface="Arial"/>
              </a:rPr>
              <a:t>disci</a:t>
            </a:r>
            <a:r>
              <a:rPr sz="3600" dirty="0">
                <a:latin typeface="Arial"/>
                <a:cs typeface="Arial"/>
              </a:rPr>
              <a:t>p</a:t>
            </a:r>
            <a:r>
              <a:rPr sz="3600" spc="-5" dirty="0">
                <a:latin typeface="Arial"/>
                <a:cs typeface="Arial"/>
              </a:rPr>
              <a:t>line  </a:t>
            </a:r>
            <a:r>
              <a:rPr sz="3600" dirty="0">
                <a:latin typeface="Arial"/>
                <a:cs typeface="Arial"/>
              </a:rPr>
              <a:t>that	determines	the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859" y="2353183"/>
            <a:ext cx="18034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price  quant</a:t>
            </a:r>
            <a:r>
              <a:rPr sz="3600" b="1" spc="-20" dirty="0">
                <a:latin typeface="Arial"/>
                <a:cs typeface="Arial"/>
              </a:rPr>
              <a:t>i</a:t>
            </a:r>
            <a:r>
              <a:rPr sz="3600" b="1" spc="5" dirty="0">
                <a:latin typeface="Arial"/>
                <a:cs typeface="Arial"/>
              </a:rPr>
              <a:t>t</a:t>
            </a:r>
            <a:r>
              <a:rPr sz="3600" b="1" spc="-5" dirty="0">
                <a:latin typeface="Arial"/>
                <a:cs typeface="Arial"/>
              </a:rPr>
              <a:t>y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49398" y="2353183"/>
            <a:ext cx="23253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  <a:tabLst>
                <a:tab pos="1612265" algn="l"/>
              </a:tabLst>
            </a:pPr>
            <a:r>
              <a:rPr sz="3600" b="1" spc="-5" dirty="0">
                <a:latin typeface="Arial"/>
                <a:cs typeface="Arial"/>
              </a:rPr>
              <a:t>a</a:t>
            </a:r>
            <a:r>
              <a:rPr sz="3600" b="1" dirty="0">
                <a:latin typeface="Arial"/>
                <a:cs typeface="Arial"/>
              </a:rPr>
              <a:t>nd	</a:t>
            </a:r>
            <a:r>
              <a:rPr sz="3600" b="1" spc="-5" dirty="0">
                <a:latin typeface="Arial"/>
                <a:cs typeface="Arial"/>
              </a:rPr>
              <a:t>the</a:t>
            </a:r>
            <a:endParaRPr sz="36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735965" algn="l"/>
              </a:tabLst>
            </a:pPr>
            <a:r>
              <a:rPr sz="3600" dirty="0">
                <a:latin typeface="Arial"/>
                <a:cs typeface="Arial"/>
              </a:rPr>
              <a:t>of	</a:t>
            </a:r>
            <a:r>
              <a:rPr sz="3600" spc="-5" dirty="0">
                <a:latin typeface="Arial"/>
                <a:cs typeface="Arial"/>
              </a:rPr>
              <a:t>limited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7859" y="3450717"/>
            <a:ext cx="421703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financial </a:t>
            </a:r>
            <a:r>
              <a:rPr sz="3600" b="1" dirty="0">
                <a:latin typeface="Arial"/>
                <a:cs typeface="Arial"/>
              </a:rPr>
              <a:t>and non-  </a:t>
            </a:r>
            <a:r>
              <a:rPr sz="3600" b="1" spc="-5" dirty="0">
                <a:latin typeface="Arial"/>
                <a:cs typeface="Arial"/>
              </a:rPr>
              <a:t>financial </a:t>
            </a:r>
            <a:r>
              <a:rPr sz="3600" dirty="0">
                <a:latin typeface="Arial"/>
                <a:cs typeface="Arial"/>
              </a:rPr>
              <a:t>resources  </a:t>
            </a:r>
            <a:r>
              <a:rPr sz="3600" spc="-5" dirty="0">
                <a:latin typeface="Arial"/>
                <a:cs typeface="Arial"/>
              </a:rPr>
              <a:t>devoted to </a:t>
            </a:r>
            <a:r>
              <a:rPr sz="3600" dirty="0">
                <a:latin typeface="Arial"/>
                <a:cs typeface="Arial"/>
              </a:rPr>
              <a:t>the care  of </a:t>
            </a:r>
            <a:r>
              <a:rPr sz="3600" spc="-5" dirty="0">
                <a:latin typeface="Arial"/>
                <a:cs typeface="Arial"/>
              </a:rPr>
              <a:t>the </a:t>
            </a:r>
            <a:r>
              <a:rPr sz="3600" dirty="0">
                <a:latin typeface="Arial"/>
                <a:cs typeface="Arial"/>
              </a:rPr>
              <a:t>sick </a:t>
            </a:r>
            <a:r>
              <a:rPr sz="3600" spc="-5" dirty="0">
                <a:latin typeface="Arial"/>
                <a:cs typeface="Arial"/>
              </a:rPr>
              <a:t>and  </a:t>
            </a:r>
            <a:r>
              <a:rPr sz="3600" dirty="0">
                <a:latin typeface="Arial"/>
                <a:cs typeface="Arial"/>
              </a:rPr>
              <a:t>promotion of</a:t>
            </a:r>
            <a:r>
              <a:rPr sz="3600" spc="-8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health.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9200" y="1371600"/>
            <a:ext cx="4038600" cy="419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558546"/>
            <a:ext cx="62026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Aim of health</a:t>
            </a:r>
            <a:r>
              <a:rPr sz="4000" b="1" spc="-3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economics</a:t>
            </a:r>
            <a:r>
              <a:rPr sz="4000" b="1" spc="-5" dirty="0">
                <a:solidFill>
                  <a:srgbClr val="696363"/>
                </a:solidFill>
                <a:latin typeface="Arial"/>
                <a:cs typeface="Arial"/>
              </a:rPr>
              <a:t>: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5839" y="531876"/>
            <a:ext cx="6177280" cy="53340"/>
          </a:xfrm>
          <a:custGeom>
            <a:avLst/>
            <a:gdLst/>
            <a:ahLst/>
            <a:cxnLst/>
            <a:rect l="l" t="t" r="r" b="b"/>
            <a:pathLst>
              <a:path w="6177280" h="53340">
                <a:moveTo>
                  <a:pt x="6176771" y="0"/>
                </a:moveTo>
                <a:lnTo>
                  <a:pt x="0" y="0"/>
                </a:lnTo>
                <a:lnTo>
                  <a:pt x="0" y="53339"/>
                </a:lnTo>
                <a:lnTo>
                  <a:pt x="6176771" y="53339"/>
                </a:lnTo>
                <a:lnTo>
                  <a:pt x="6176771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713229"/>
            <a:ext cx="4177029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</a:pPr>
            <a:r>
              <a:rPr sz="2350" spc="-595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350" spc="-54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quantify </a:t>
            </a:r>
            <a:r>
              <a:rPr sz="2800" spc="-5" dirty="0">
                <a:latin typeface="Arial"/>
                <a:cs typeface="Arial"/>
              </a:rPr>
              <a:t>overtime the  </a:t>
            </a:r>
            <a:r>
              <a:rPr sz="2800" dirty="0">
                <a:latin typeface="Arial"/>
                <a:cs typeface="Arial"/>
              </a:rPr>
              <a:t>resources </a:t>
            </a:r>
            <a:r>
              <a:rPr sz="2800" spc="-5" dirty="0">
                <a:latin typeface="Arial"/>
                <a:cs typeface="Arial"/>
              </a:rPr>
              <a:t>used in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health  </a:t>
            </a:r>
            <a:r>
              <a:rPr sz="2800" dirty="0">
                <a:latin typeface="Arial"/>
                <a:cs typeface="Arial"/>
              </a:rPr>
              <a:t>service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delivery</a:t>
            </a:r>
            <a:r>
              <a:rPr sz="2800" i="1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3652520"/>
            <a:ext cx="375920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</a:pPr>
            <a:r>
              <a:rPr sz="2350" spc="-595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350" spc="-540" dirty="0">
                <a:solidFill>
                  <a:srgbClr val="D24717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 organize, allocate  and manage the  resources.</a:t>
            </a:r>
          </a:p>
        </p:txBody>
      </p:sp>
      <p:sp>
        <p:nvSpPr>
          <p:cNvPr id="6" name="object 6"/>
          <p:cNvSpPr/>
          <p:nvPr/>
        </p:nvSpPr>
        <p:spPr>
          <a:xfrm>
            <a:off x="4398264" y="2057400"/>
            <a:ext cx="4725924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5839" y="0"/>
            <a:ext cx="4683760" cy="53340"/>
          </a:xfrm>
          <a:custGeom>
            <a:avLst/>
            <a:gdLst/>
            <a:ahLst/>
            <a:cxnLst/>
            <a:rect l="l" t="t" r="r" b="b"/>
            <a:pathLst>
              <a:path w="4683760" h="53340">
                <a:moveTo>
                  <a:pt x="4683252" y="0"/>
                </a:moveTo>
                <a:lnTo>
                  <a:pt x="0" y="0"/>
                </a:lnTo>
                <a:lnTo>
                  <a:pt x="0" y="53340"/>
                </a:lnTo>
                <a:lnTo>
                  <a:pt x="4683252" y="53340"/>
                </a:lnTo>
                <a:lnTo>
                  <a:pt x="4683252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05839" y="608076"/>
            <a:ext cx="3133725" cy="53340"/>
          </a:xfrm>
          <a:custGeom>
            <a:avLst/>
            <a:gdLst/>
            <a:ahLst/>
            <a:cxnLst/>
            <a:rect l="l" t="t" r="r" b="b"/>
            <a:pathLst>
              <a:path w="3133725" h="53340">
                <a:moveTo>
                  <a:pt x="3133344" y="0"/>
                </a:moveTo>
                <a:lnTo>
                  <a:pt x="0" y="0"/>
                </a:lnTo>
                <a:lnTo>
                  <a:pt x="0" y="53339"/>
                </a:lnTo>
                <a:lnTo>
                  <a:pt x="3133344" y="53339"/>
                </a:lnTo>
                <a:lnTo>
                  <a:pt x="3133344" y="0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05839" y="231546"/>
            <a:ext cx="379476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conomics:</a:t>
            </a:r>
            <a:r>
              <a:rPr sz="4000" b="1" spc="-4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-</a:t>
            </a:r>
            <a:endParaRPr sz="4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2723" y="859282"/>
            <a:ext cx="5045077" cy="2129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5"/>
              </a:spcBef>
              <a:tabLst>
                <a:tab pos="1445260" algn="l"/>
                <a:tab pos="3646170" algn="l"/>
              </a:tabLst>
            </a:pPr>
            <a:r>
              <a:rPr sz="3200" dirty="0">
                <a:latin typeface="Arial"/>
                <a:cs typeface="Arial"/>
              </a:rPr>
              <a:t>Hea</a:t>
            </a:r>
            <a:r>
              <a:rPr sz="3200" spc="-15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th	eco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o</a:t>
            </a:r>
            <a:r>
              <a:rPr sz="3200" spc="-10" dirty="0">
                <a:latin typeface="Arial"/>
                <a:cs typeface="Arial"/>
              </a:rPr>
              <a:t>m</a:t>
            </a:r>
            <a:r>
              <a:rPr sz="3200" spc="-20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cs	w</a:t>
            </a:r>
            <a:r>
              <a:rPr sz="3200" spc="-20" dirty="0">
                <a:latin typeface="Arial"/>
                <a:cs typeface="Arial"/>
              </a:rPr>
              <a:t>o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ks  </a:t>
            </a:r>
            <a:r>
              <a:rPr sz="3200" spc="-5" dirty="0">
                <a:latin typeface="Arial"/>
                <a:cs typeface="Arial"/>
              </a:rPr>
              <a:t>on </a:t>
            </a:r>
            <a:r>
              <a:rPr sz="3200" b="1" dirty="0">
                <a:latin typeface="Arial"/>
                <a:cs typeface="Arial"/>
              </a:rPr>
              <a:t>two</a:t>
            </a:r>
            <a:r>
              <a:rPr sz="3200" b="1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principles: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700" spc="-690" dirty="0">
                <a:solidFill>
                  <a:srgbClr val="D24717"/>
                </a:solidFill>
                <a:latin typeface="Arial"/>
                <a:cs typeface="Arial"/>
              </a:rPr>
              <a:t></a:t>
            </a:r>
            <a:r>
              <a:rPr sz="2700" spc="-690" dirty="0">
                <a:latin typeface="Arial"/>
                <a:cs typeface="Arial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Microeconomics</a:t>
            </a:r>
            <a:r>
              <a:rPr sz="3200" b="1" spc="-5" dirty="0">
                <a:latin typeface="Arial"/>
                <a:cs typeface="Arial"/>
              </a:rPr>
              <a:t>:</a:t>
            </a:r>
            <a:r>
              <a:rPr sz="3200" b="1" spc="-4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-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3200" spc="-5" dirty="0">
                <a:latin typeface="Arial"/>
                <a:cs typeface="Arial"/>
              </a:rPr>
              <a:t>It deals </a:t>
            </a:r>
            <a:r>
              <a:rPr sz="3200" dirty="0">
                <a:latin typeface="Arial"/>
                <a:cs typeface="Arial"/>
              </a:rPr>
              <a:t>with the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behaviors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3450716"/>
            <a:ext cx="3636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46400" algn="l"/>
              </a:tabLst>
            </a:pPr>
            <a:r>
              <a:rPr sz="3200" dirty="0">
                <a:latin typeface="Arial"/>
                <a:cs typeface="Arial"/>
              </a:rPr>
              <a:t>or</a:t>
            </a:r>
            <a:r>
              <a:rPr sz="3200" spc="-10" dirty="0">
                <a:latin typeface="Arial"/>
                <a:cs typeface="Arial"/>
              </a:rPr>
              <a:t>g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iz</a:t>
            </a:r>
            <a:r>
              <a:rPr sz="3200" spc="-20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ti</a:t>
            </a:r>
            <a:r>
              <a:rPr sz="3200" spc="-15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ns	</a:t>
            </a:r>
            <a:r>
              <a:rPr sz="3200" spc="-10" dirty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2962782"/>
            <a:ext cx="472186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5"/>
              </a:spcBef>
              <a:tabLst>
                <a:tab pos="744855" algn="l"/>
                <a:tab pos="1714500" algn="l"/>
                <a:tab pos="4017645" algn="l"/>
              </a:tabLst>
            </a:pP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f	the	in</a:t>
            </a:r>
            <a:r>
              <a:rPr sz="3200" spc="-15" dirty="0">
                <a:latin typeface="Arial"/>
                <a:cs typeface="Arial"/>
              </a:rPr>
              <a:t>d</a:t>
            </a:r>
            <a:r>
              <a:rPr sz="3200" dirty="0">
                <a:latin typeface="Arial"/>
                <a:cs typeface="Arial"/>
              </a:rPr>
              <a:t>ivid</a:t>
            </a:r>
            <a:r>
              <a:rPr sz="3200" spc="-15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als	</a:t>
            </a:r>
            <a:r>
              <a:rPr sz="3200" spc="-20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nd</a:t>
            </a:r>
          </a:p>
          <a:p>
            <a:pPr marR="5080" algn="r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the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07340" y="3938396"/>
            <a:ext cx="4950460" cy="1977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Arial"/>
                <a:cs typeface="Arial"/>
              </a:rPr>
              <a:t>effects of </a:t>
            </a:r>
            <a:r>
              <a:rPr sz="3200" spc="-5" dirty="0">
                <a:latin typeface="Arial"/>
                <a:cs typeface="Arial"/>
              </a:rPr>
              <a:t>those behaviors  on </a:t>
            </a:r>
            <a:r>
              <a:rPr sz="3200" dirty="0">
                <a:latin typeface="Arial"/>
                <a:cs typeface="Arial"/>
              </a:rPr>
              <a:t>prices, </a:t>
            </a:r>
            <a:r>
              <a:rPr sz="3200" spc="-5" dirty="0">
                <a:latin typeface="Arial"/>
                <a:cs typeface="Arial"/>
              </a:rPr>
              <a:t>costs, and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-5" dirty="0">
                <a:latin typeface="Arial"/>
                <a:cs typeface="Arial"/>
              </a:rPr>
              <a:t>allocating and distributing  </a:t>
            </a:r>
            <a:r>
              <a:rPr sz="3200" dirty="0">
                <a:latin typeface="Arial"/>
                <a:cs typeface="Arial"/>
              </a:rPr>
              <a:t>resources.</a:t>
            </a:r>
          </a:p>
        </p:txBody>
      </p:sp>
      <p:sp>
        <p:nvSpPr>
          <p:cNvPr id="9" name="object 9"/>
          <p:cNvSpPr/>
          <p:nvPr/>
        </p:nvSpPr>
        <p:spPr>
          <a:xfrm>
            <a:off x="5562600" y="1828799"/>
            <a:ext cx="3276600" cy="3657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915" y="227939"/>
            <a:ext cx="67957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Microeconomics </a:t>
            </a:r>
            <a:r>
              <a:rPr sz="4000" b="1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continue…</a:t>
            </a:r>
            <a:endParaRPr sz="40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862939"/>
            <a:ext cx="3653790" cy="334835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has following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factors:-</a:t>
            </a:r>
            <a:endParaRPr sz="26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2200" spc="-570" dirty="0">
                <a:solidFill>
                  <a:srgbClr val="D24717"/>
                </a:solidFill>
                <a:latin typeface="Arial"/>
                <a:cs typeface="Arial"/>
              </a:rPr>
              <a:t>                      </a:t>
            </a:r>
            <a:r>
              <a:rPr sz="2600" b="1" dirty="0">
                <a:latin typeface="Arial"/>
                <a:cs typeface="Arial"/>
              </a:rPr>
              <a:t>Supply  </a:t>
            </a:r>
            <a:r>
              <a:rPr sz="2600" b="1" spc="5" dirty="0">
                <a:latin typeface="Arial"/>
                <a:cs typeface="Arial"/>
              </a:rPr>
              <a:t>and</a:t>
            </a:r>
            <a:r>
              <a:rPr sz="2600" b="1" spc="25" dirty="0">
                <a:latin typeface="Arial"/>
                <a:cs typeface="Arial"/>
              </a:rPr>
              <a:t> </a:t>
            </a:r>
            <a:r>
              <a:rPr sz="2600" b="1" spc="-50" dirty="0">
                <a:latin typeface="Arial"/>
                <a:cs typeface="Arial"/>
              </a:rPr>
              <a:t>demand:</a:t>
            </a:r>
            <a:endParaRPr sz="2600">
              <a:latin typeface="Arial"/>
              <a:cs typeface="Arial"/>
            </a:endParaRPr>
          </a:p>
          <a:p>
            <a:pPr marL="286385" marR="5080" algn="just">
              <a:lnSpc>
                <a:spcPct val="100000"/>
              </a:lnSpc>
            </a:pPr>
            <a:r>
              <a:rPr sz="2600" b="1" dirty="0">
                <a:latin typeface="Arial"/>
                <a:cs typeface="Arial"/>
              </a:rPr>
              <a:t>- </a:t>
            </a:r>
            <a:r>
              <a:rPr sz="2600" dirty="0">
                <a:latin typeface="Arial"/>
                <a:cs typeface="Arial"/>
              </a:rPr>
              <a:t>These both factors  are interrelated </a:t>
            </a:r>
            <a:r>
              <a:rPr sz="2600" spc="-5" dirty="0">
                <a:latin typeface="Arial"/>
                <a:cs typeface="Arial"/>
              </a:rPr>
              <a:t>to  </a:t>
            </a:r>
            <a:r>
              <a:rPr sz="2600" dirty="0">
                <a:latin typeface="Arial"/>
                <a:cs typeface="Arial"/>
              </a:rPr>
              <a:t>each other because </a:t>
            </a:r>
            <a:r>
              <a:rPr sz="2600" spc="-5" dirty="0">
                <a:latin typeface="Arial"/>
                <a:cs typeface="Arial"/>
              </a:rPr>
              <a:t>if  </a:t>
            </a:r>
            <a:r>
              <a:rPr sz="2600" dirty="0">
                <a:latin typeface="Arial"/>
                <a:cs typeface="Arial"/>
              </a:rPr>
              <a:t>there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b="1" dirty="0">
                <a:latin typeface="Arial"/>
                <a:cs typeface="Arial"/>
              </a:rPr>
              <a:t>no </a:t>
            </a:r>
            <a:r>
              <a:rPr sz="2600" b="1" spc="-5" dirty="0">
                <a:latin typeface="Arial"/>
                <a:cs typeface="Arial"/>
              </a:rPr>
              <a:t>demand  </a:t>
            </a:r>
            <a:r>
              <a:rPr sz="2600" dirty="0">
                <a:latin typeface="Arial"/>
                <a:cs typeface="Arial"/>
              </a:rPr>
              <a:t>then there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b="1" spc="-10" dirty="0">
                <a:latin typeface="Arial"/>
                <a:cs typeface="Arial"/>
              </a:rPr>
              <a:t>no  </a:t>
            </a:r>
            <a:r>
              <a:rPr sz="2600" b="1" spc="-30" dirty="0">
                <a:latin typeface="Arial"/>
                <a:cs typeface="Arial"/>
              </a:rPr>
              <a:t>supply,  </a:t>
            </a:r>
            <a:r>
              <a:rPr sz="2600" spc="5" dirty="0">
                <a:latin typeface="Arial"/>
                <a:cs typeface="Arial"/>
              </a:rPr>
              <a:t>but  </a:t>
            </a:r>
            <a:r>
              <a:rPr sz="2600" spc="-5" dirty="0">
                <a:latin typeface="Arial"/>
                <a:cs typeface="Arial"/>
              </a:rPr>
              <a:t>if  </a:t>
            </a:r>
            <a:r>
              <a:rPr sz="2600" dirty="0">
                <a:latin typeface="Arial"/>
                <a:cs typeface="Arial"/>
              </a:rPr>
              <a:t>there</a:t>
            </a:r>
            <a:r>
              <a:rPr sz="2600" spc="-33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is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1659" y="4185284"/>
            <a:ext cx="2416810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6015" algn="l"/>
              </a:tabLst>
            </a:pPr>
            <a:r>
              <a:rPr sz="2600" b="1" dirty="0">
                <a:latin typeface="Arial"/>
                <a:cs typeface="Arial"/>
              </a:rPr>
              <a:t>go</a:t>
            </a:r>
            <a:r>
              <a:rPr sz="2600" b="1" spc="-15" dirty="0">
                <a:latin typeface="Arial"/>
                <a:cs typeface="Arial"/>
              </a:rPr>
              <a:t>o</a:t>
            </a:r>
            <a:r>
              <a:rPr sz="2600" b="1" dirty="0">
                <a:latin typeface="Arial"/>
                <a:cs typeface="Arial"/>
              </a:rPr>
              <a:t>d	demand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222375" algn="l"/>
                <a:tab pos="1915795" algn="l"/>
              </a:tabLst>
            </a:pPr>
            <a:r>
              <a:rPr sz="2600" dirty="0">
                <a:latin typeface="Arial"/>
                <a:cs typeface="Arial"/>
              </a:rPr>
              <a:t>there	</a:t>
            </a:r>
            <a:r>
              <a:rPr sz="2600" spc="-5" dirty="0">
                <a:latin typeface="Arial"/>
                <a:cs typeface="Arial"/>
              </a:rPr>
              <a:t>is	</a:t>
            </a:r>
            <a:r>
              <a:rPr sz="2600" dirty="0">
                <a:latin typeface="Arial"/>
                <a:cs typeface="Arial"/>
              </a:rPr>
              <a:t>a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5851" y="4185284"/>
            <a:ext cx="83375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then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600" b="1" dirty="0">
                <a:latin typeface="Arial"/>
                <a:cs typeface="Arial"/>
              </a:rPr>
              <a:t>good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659" y="4977460"/>
            <a:ext cx="337947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latin typeface="Arial"/>
                <a:cs typeface="Arial"/>
              </a:rPr>
              <a:t>supply </a:t>
            </a:r>
            <a:r>
              <a:rPr sz="2600" spc="5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spc="5" dirty="0">
                <a:latin typeface="Arial"/>
                <a:cs typeface="Arial"/>
              </a:rPr>
              <a:t>cost </a:t>
            </a:r>
            <a:r>
              <a:rPr sz="2600" dirty="0">
                <a:latin typeface="Arial"/>
                <a:cs typeface="Arial"/>
              </a:rPr>
              <a:t>of  demanding objects will  be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higher.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14800" y="1227406"/>
            <a:ext cx="4953000" cy="39670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</TotalTime>
  <Words>1018</Words>
  <Application>Microsoft Office PowerPoint</Application>
  <PresentationFormat>On-screen Show (4:3)</PresentationFormat>
  <Paragraphs>201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Rockwell</vt:lpstr>
      <vt:lpstr>Times New Roman</vt:lpstr>
      <vt:lpstr>Wingdings</vt:lpstr>
      <vt:lpstr>Wingdings 2</vt:lpstr>
      <vt:lpstr>Foundry</vt:lpstr>
      <vt:lpstr>Introduction to Health Economics  By  Bakibillah  Lecturer Dept. of Public Health </vt:lpstr>
      <vt:lpstr>Learning Objectives</vt:lpstr>
      <vt:lpstr>Introduction</vt:lpstr>
      <vt:lpstr>Health: -</vt:lpstr>
      <vt:lpstr>Economics: -</vt:lpstr>
      <vt:lpstr>Health economics: -</vt:lpstr>
      <vt:lpstr>Aim of health economics:</vt:lpstr>
      <vt:lpstr>Economics: -</vt:lpstr>
      <vt:lpstr>Microeconomics continue…</vt:lpstr>
      <vt:lpstr>Microeconomics continue…</vt:lpstr>
      <vt:lpstr>Macroeconomics: -</vt:lpstr>
      <vt:lpstr>Economic analysis: -</vt:lpstr>
      <vt:lpstr>Economic analysis continue…</vt:lpstr>
      <vt:lpstr>Scarcity: -</vt:lpstr>
      <vt:lpstr>Demand: -</vt:lpstr>
      <vt:lpstr>Poverty Line: -</vt:lpstr>
      <vt:lpstr>Cost: -</vt:lpstr>
      <vt:lpstr>COST CONTINUE…</vt:lpstr>
      <vt:lpstr>Costs: -</vt:lpstr>
      <vt:lpstr>Continue…</vt:lpstr>
      <vt:lpstr>Continue…</vt:lpstr>
      <vt:lpstr>Factors continue…</vt:lpstr>
      <vt:lpstr>Benefit: -</vt:lpstr>
      <vt:lpstr>Budget: -</vt:lpstr>
      <vt:lpstr>Health Financing: -</vt:lpstr>
      <vt:lpstr>MAJOR PROBLEMS IN HEALTH FINANCING</vt:lpstr>
      <vt:lpstr>Continue…</vt:lpstr>
      <vt:lpstr>Economics: -</vt:lpstr>
      <vt:lpstr>Role of nurse</vt:lpstr>
      <vt:lpstr>Role of nurse continue…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economics</dc:title>
  <dc:creator>Sanjana zaman</dc:creator>
  <cp:lastModifiedBy>Baki Billah</cp:lastModifiedBy>
  <cp:revision>18</cp:revision>
  <dcterms:created xsi:type="dcterms:W3CDTF">2020-09-15T10:37:15Z</dcterms:created>
  <dcterms:modified xsi:type="dcterms:W3CDTF">2021-02-18T07:25:02Z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2020-09-15T00:00:00Z</vt:filetime>
  </property>
</Properties>
</file>